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D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ACB"/>
          </a:solidFill>
        </a:fill>
      </a:tcStyle>
    </a:wholeTbl>
    <a:band2H>
      <a:tcTxStyle/>
      <a:tcStyle>
        <a:tcBdr/>
        <a:fill>
          <a:solidFill>
            <a:srgbClr val="F2E6E7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E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3581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3935"/>
            <a:ext cx="7772400" cy="733807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85800" y="2514600"/>
            <a:ext cx="7772400" cy="65836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805081" y="726948"/>
            <a:ext cx="3657601" cy="870967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663387" y="383240"/>
            <a:ext cx="3657601" cy="4165229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half" idx="1"/>
          </p:nvPr>
        </p:nvSpPr>
        <p:spPr>
          <a:xfrm>
            <a:off x="4799853" y="1597913"/>
            <a:ext cx="3657601" cy="268833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685800" y="3113532"/>
            <a:ext cx="7776882" cy="761239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pic" sz="half" idx="13"/>
          </p:nvPr>
        </p:nvSpPr>
        <p:spPr>
          <a:xfrm>
            <a:off x="1828800" y="342900"/>
            <a:ext cx="5486400" cy="2733115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680571" y="3886200"/>
            <a:ext cx="7776882" cy="71269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3116355"/>
            <a:ext cx="7776882" cy="759759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115" name="Shape 115"/>
          <p:cNvSpPr>
            <a:spLocks noGrp="1"/>
          </p:cNvSpPr>
          <p:nvPr>
            <p:ph type="pic" sz="quarter" idx="13"/>
          </p:nvPr>
        </p:nvSpPr>
        <p:spPr>
          <a:xfrm>
            <a:off x="685800" y="342900"/>
            <a:ext cx="2331721" cy="1234440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680571" y="3886200"/>
            <a:ext cx="7776882" cy="71269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/>
          <p:cNvSpPr>
            <a:spLocks noGrp="1"/>
          </p:cNvSpPr>
          <p:nvPr>
            <p:ph type="pic" sz="quarter" idx="14"/>
          </p:nvPr>
        </p:nvSpPr>
        <p:spPr>
          <a:xfrm>
            <a:off x="685800" y="1841574"/>
            <a:ext cx="2331721" cy="1234441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quarter" idx="15"/>
          </p:nvPr>
        </p:nvSpPr>
        <p:spPr>
          <a:xfrm>
            <a:off x="3412490" y="342900"/>
            <a:ext cx="2331721" cy="1234440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6"/>
          </p:nvPr>
        </p:nvSpPr>
        <p:spPr>
          <a:xfrm>
            <a:off x="3412490" y="1841574"/>
            <a:ext cx="2331721" cy="1234441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sz="quarter" idx="17"/>
          </p:nvPr>
        </p:nvSpPr>
        <p:spPr>
          <a:xfrm>
            <a:off x="6139179" y="342900"/>
            <a:ext cx="2331721" cy="1234440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8"/>
          </p:nvPr>
        </p:nvSpPr>
        <p:spPr>
          <a:xfrm>
            <a:off x="6139179" y="1841574"/>
            <a:ext cx="2331721" cy="1234441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685801" y="1314450"/>
            <a:ext cx="7770814" cy="328017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7162800" y="400050"/>
            <a:ext cx="1600200" cy="41945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685800" y="400050"/>
            <a:ext cx="6019800" cy="419457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85800" y="3200400"/>
            <a:ext cx="7772400" cy="732866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85800" y="3943350"/>
            <a:ext cx="7770814" cy="65554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sz="half" idx="13"/>
          </p:nvPr>
        </p:nvSpPr>
        <p:spPr>
          <a:xfrm rot="21540000">
            <a:off x="2056196" y="318487"/>
            <a:ext cx="5031611" cy="2531851"/>
          </a:xfrm>
          <a:prstGeom prst="rect">
            <a:avLst/>
          </a:prstGeom>
          <a:ln w="88900">
            <a:solidFill>
              <a:srgbClr val="FFFFFF"/>
            </a:solidFill>
            <a:miter lim="800000"/>
          </a:ln>
          <a:effectLst>
            <a:outerShdw blurRad="127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85801" y="742950"/>
            <a:ext cx="7770814" cy="1307306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85801" y="2067486"/>
            <a:ext cx="7770814" cy="96146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half" idx="1"/>
          </p:nvPr>
        </p:nvSpPr>
        <p:spPr>
          <a:xfrm>
            <a:off x="685800" y="1320403"/>
            <a:ext cx="3611880" cy="327422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685800" y="1163170"/>
            <a:ext cx="3611880" cy="460563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457200" algn="ctr">
              <a:spcBef>
                <a:spcPts val="0"/>
              </a:spcBef>
              <a:buSzTx/>
              <a:buNone/>
              <a:defRPr sz="2800"/>
            </a:lvl2pPr>
            <a:lvl3pPr marL="0" indent="914400" algn="ctr">
              <a:spcBef>
                <a:spcPts val="0"/>
              </a:spcBef>
              <a:buSzTx/>
              <a:buNone/>
              <a:defRPr sz="2800"/>
            </a:lvl3pPr>
            <a:lvl4pPr marL="0" indent="1371600" algn="ctr">
              <a:spcBef>
                <a:spcPts val="0"/>
              </a:spcBef>
              <a:buSzTx/>
              <a:buNone/>
              <a:defRPr sz="2800"/>
            </a:lvl4pPr>
            <a:lvl5pPr marL="0" indent="18288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4845525" y="1163170"/>
            <a:ext cx="3611881" cy="460563"/>
          </a:xfrm>
          <a:prstGeom prst="rect">
            <a:avLst/>
          </a:prstGeom>
        </p:spPr>
        <p:txBody>
          <a:bodyPr anchor="b"/>
          <a:lstStyle/>
          <a:p>
            <a:pPr marL="0" indent="0" algn="ctr" defTabSz="804672">
              <a:spcBef>
                <a:spcPts val="0"/>
              </a:spcBef>
              <a:buSzTx/>
              <a:buNone/>
              <a:defRPr sz="2464">
                <a:effectLst>
                  <a:outerShdw blurRad="44704" dist="44704" dir="54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86205" y="1643903"/>
            <a:ext cx="3429001" cy="119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936966" y="1643903"/>
            <a:ext cx="3429001" cy="119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658904" y="728662"/>
            <a:ext cx="3657601" cy="871538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4800600" y="342900"/>
            <a:ext cx="3657600" cy="425172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half" idx="13"/>
          </p:nvPr>
        </p:nvSpPr>
        <p:spPr>
          <a:xfrm>
            <a:off x="658904" y="1600200"/>
            <a:ext cx="3657601" cy="26860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None/>
              <a:defRPr sz="1800"/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4" cy="107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1" y="1401856"/>
            <a:ext cx="7770814" cy="31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3730" y="4769564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1pPr>
      <a:lvl2pPr marL="719455" marR="0" indent="-37020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2pPr>
      <a:lvl3pPr marL="11126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3pPr>
      <a:lvl4pPr marL="1446388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4pPr>
      <a:lvl5pPr marL="17984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5pPr>
      <a:lvl6pPr marL="2130601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6pPr>
      <a:lvl7pPr marL="2473501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7pPr>
      <a:lvl8pPr marL="2817988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8pPr>
      <a:lvl9pPr marL="3162476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Blip>
          <a:blip r:embed="rId17"/>
        </a:buBlip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50800" dir="5400000" rotWithShape="0">
              <a:srgbClr val="000000">
                <a:alpha val="40000"/>
              </a:srgbClr>
            </a:outerShdw>
          </a:effectLst>
          <a:uFillTx/>
          <a:latin typeface="Calisto MT"/>
          <a:ea typeface="Calisto MT"/>
          <a:cs typeface="Calisto MT"/>
          <a:sym typeface="Calisto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5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5"/>
          <p:cNvGrpSpPr/>
          <p:nvPr/>
        </p:nvGrpSpPr>
        <p:grpSpPr>
          <a:xfrm>
            <a:off x="3945961" y="-1342"/>
            <a:ext cx="2634918" cy="5146184"/>
            <a:chOff x="0" y="0"/>
            <a:chExt cx="2634917" cy="5146183"/>
          </a:xfrm>
        </p:grpSpPr>
        <p:pic>
          <p:nvPicPr>
            <p:cNvPr id="149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5"/>
            <a:stretch>
              <a:fillRect/>
            </a:stretch>
          </p:blipFill>
          <p:spPr>
            <a:xfrm>
              <a:off x="0" y="0"/>
              <a:ext cx="2634918" cy="5146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5905" y="607858"/>
              <a:ext cx="2345228" cy="3749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285466" y="3649393"/>
              <a:ext cx="2177901" cy="370841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50000"/>
                </a:lnSpc>
                <a:defRPr sz="1600" b="1">
                  <a:solidFill>
                    <a:srgbClr val="FF0000"/>
                  </a:solidFill>
                  <a:latin typeface="小塚ゴシック Pr6N EL"/>
                  <a:ea typeface="小塚ゴシック Pr6N EL"/>
                  <a:cs typeface="小塚ゴシック Pr6N EL"/>
                  <a:sym typeface="小塚ゴシック Pr6N EL"/>
                </a:defRPr>
              </a:lvl1pPr>
            </a:lstStyle>
            <a:p>
              <a:r>
                <a:t>马上探索</a:t>
              </a:r>
            </a:p>
          </p:txBody>
        </p:sp>
        <p:pic>
          <p:nvPicPr>
            <p:cNvPr id="152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01742" y="718631"/>
              <a:ext cx="714001" cy="129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150022" y="1870474"/>
              <a:ext cx="236797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lnSpc>
                  <a:spcPct val="130000"/>
                </a:lnSpc>
                <a:defRPr sz="2400" b="1">
                  <a:latin typeface="小塚ゴシック Pr6N EL"/>
                  <a:ea typeface="小塚ゴシック Pr6N EL"/>
                  <a:cs typeface="小塚ゴシック Pr6N EL"/>
                  <a:sym typeface="小塚ゴシック Pr6N EL"/>
                </a:defRPr>
              </a:lvl1pPr>
            </a:lstStyle>
            <a:p>
              <a:r>
                <a:t>黑科技探索计划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654" y="2518634"/>
              <a:ext cx="2258714" cy="1069341"/>
            </a:xfrm>
            <a:prstGeom prst="rect">
              <a:avLst/>
            </a:prstGeom>
            <a:solidFill>
              <a:srgbClr val="262626">
                <a:alpha val="5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endParaRPr/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据说，在平安金融中心</a:t>
              </a:r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（北纬22度32分，东经114度03分的）</a:t>
              </a:r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8171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隐藏着神秘的黑科技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145723" y="274640"/>
            <a:ext cx="355968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进入首页之前，交代背景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像电影一样 通过语音交代背景，打字机效果出文案（科技神秘感）</a:t>
            </a:r>
          </a:p>
        </p:txBody>
      </p:sp>
      <p:sp>
        <p:nvSpPr>
          <p:cNvPr id="157" name="Shape 157"/>
          <p:cNvSpPr/>
          <p:nvPr/>
        </p:nvSpPr>
        <p:spPr>
          <a:xfrm>
            <a:off x="6947692" y="3737933"/>
            <a:ext cx="2746144" cy="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会做尖头指向</a:t>
            </a:r>
          </a:p>
        </p:txBody>
      </p:sp>
      <p:sp>
        <p:nvSpPr>
          <p:cNvPr id="158" name="Shape 158"/>
          <p:cNvSpPr/>
          <p:nvPr/>
        </p:nvSpPr>
        <p:spPr>
          <a:xfrm flipV="1">
            <a:off x="6344370" y="3696868"/>
            <a:ext cx="385920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730289" y="3919575"/>
            <a:ext cx="2514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 flipV="1">
            <a:off x="6748220" y="3696870"/>
            <a:ext cx="2" cy="225697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120141" y="1008380"/>
            <a:ext cx="2286557" cy="23234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2017年12月26日，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平安科技传来AI捷报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人脸识别调用量累计突破1000000000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数字的背后隐藏着怎样神秘的黑科技？</a:t>
            </a:r>
          </a:p>
        </p:txBody>
      </p:sp>
      <p:sp>
        <p:nvSpPr>
          <p:cNvPr id="162" name="Shape 162"/>
          <p:cNvSpPr/>
          <p:nvPr/>
        </p:nvSpPr>
        <p:spPr>
          <a:xfrm>
            <a:off x="4616037" y="3990766"/>
            <a:ext cx="1294766" cy="3549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查看平安黑科技</a:t>
            </a:r>
          </a:p>
        </p:txBody>
      </p:sp>
      <p:sp>
        <p:nvSpPr>
          <p:cNvPr id="163" name="Shape 163"/>
          <p:cNvSpPr/>
          <p:nvPr/>
        </p:nvSpPr>
        <p:spPr>
          <a:xfrm>
            <a:off x="5735460" y="4257149"/>
            <a:ext cx="1603741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312692" y="4064109"/>
            <a:ext cx="2746144" cy="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直接跳转到milestone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2"/>
          <p:cNvGrpSpPr/>
          <p:nvPr/>
        </p:nvGrpSpPr>
        <p:grpSpPr>
          <a:xfrm>
            <a:off x="2920880" y="-1342"/>
            <a:ext cx="2634918" cy="5146185"/>
            <a:chOff x="0" y="0"/>
            <a:chExt cx="2634917" cy="5146183"/>
          </a:xfrm>
        </p:grpSpPr>
        <p:pic>
          <p:nvPicPr>
            <p:cNvPr id="166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5"/>
            <a:stretch>
              <a:fillRect/>
            </a:stretch>
          </p:blipFill>
          <p:spPr>
            <a:xfrm>
              <a:off x="0" y="0"/>
              <a:ext cx="2634918" cy="5146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5905" y="607858"/>
              <a:ext cx="2345228" cy="3749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285466" y="3649393"/>
              <a:ext cx="2177901" cy="370841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50000"/>
                </a:lnSpc>
                <a:defRPr sz="1600" b="1">
                  <a:solidFill>
                    <a:srgbClr val="FF0000"/>
                  </a:solidFill>
                  <a:latin typeface="小塚ゴシック Pr6N EL"/>
                  <a:ea typeface="小塚ゴシック Pr6N EL"/>
                  <a:cs typeface="小塚ゴシック Pr6N EL"/>
                  <a:sym typeface="小塚ゴシック Pr6N EL"/>
                </a:defRPr>
              </a:lvl1pPr>
            </a:lstStyle>
            <a:p>
              <a:r>
                <a:t>马上探索</a:t>
              </a:r>
            </a:p>
          </p:txBody>
        </p:sp>
        <p:pic>
          <p:nvPicPr>
            <p:cNvPr id="169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01742" y="718631"/>
              <a:ext cx="714001" cy="129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hape 170"/>
            <p:cNvSpPr/>
            <p:nvPr/>
          </p:nvSpPr>
          <p:spPr>
            <a:xfrm>
              <a:off x="150022" y="1870474"/>
              <a:ext cx="236797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lnSpc>
                  <a:spcPct val="130000"/>
                </a:lnSpc>
                <a:defRPr sz="2400" b="1">
                  <a:latin typeface="小塚ゴシック Pr6N EL"/>
                  <a:ea typeface="小塚ゴシック Pr6N EL"/>
                  <a:cs typeface="小塚ゴシック Pr6N EL"/>
                  <a:sym typeface="小塚ゴシック Pr6N EL"/>
                </a:defRPr>
              </a:lvl1pPr>
            </a:lstStyle>
            <a:p>
              <a:r>
                <a:t>黑科技探索计划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204654" y="2518634"/>
              <a:ext cx="2258714" cy="1069341"/>
            </a:xfrm>
            <a:prstGeom prst="rect">
              <a:avLst/>
            </a:prstGeom>
            <a:solidFill>
              <a:srgbClr val="262626">
                <a:alpha val="5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endParaRPr/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据说，在平安金融中心</a:t>
              </a:r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（北纬22度32分，东经114度03分的）</a:t>
              </a:r>
            </a:p>
            <a:p>
              <a:pPr algn="ctr" defTabSz="914400">
                <a:lnSpc>
                  <a:spcPct val="150000"/>
                </a:lnSpc>
                <a:defRPr sz="1100">
                  <a:solidFill>
                    <a:srgbClr val="FF8171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隐藏着神秘的黑科技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361623" y="536149"/>
            <a:ext cx="2746144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互动流程展示-首页</a:t>
            </a:r>
          </a:p>
        </p:txBody>
      </p:sp>
      <p:sp>
        <p:nvSpPr>
          <p:cNvPr id="174" name="Shape 174"/>
          <p:cNvSpPr/>
          <p:nvPr/>
        </p:nvSpPr>
        <p:spPr>
          <a:xfrm>
            <a:off x="5830092" y="3754332"/>
            <a:ext cx="2746144" cy="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会做尖头指向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5226770" y="3713267"/>
            <a:ext cx="385920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612689" y="3935974"/>
            <a:ext cx="2514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H="1" flipV="1">
            <a:off x="5630621" y="3713269"/>
            <a:ext cx="2" cy="225697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8" name="image7.jpeg" descr="2051513184715_.pic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13172" y="497180"/>
            <a:ext cx="1808147" cy="321608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6962588" y="1598706"/>
            <a:ext cx="776943" cy="791882"/>
          </a:xfrm>
          <a:prstGeom prst="ellipse">
            <a:avLst/>
          </a:prstGeom>
          <a:ln w="6350">
            <a:solidFill>
              <a:srgbClr val="FF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014220" y="4028523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查看ai故事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1657755" y="622915"/>
            <a:ext cx="2283772" cy="4538328"/>
            <a:chOff x="0" y="0"/>
            <a:chExt cx="2283771" cy="4538326"/>
          </a:xfrm>
        </p:grpSpPr>
        <p:pic>
          <p:nvPicPr>
            <p:cNvPr id="182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image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128" y="536059"/>
              <a:ext cx="2032688" cy="3306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74957" y="633748"/>
              <a:ext cx="618849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hape 185"/>
            <p:cNvSpPr/>
            <p:nvPr/>
          </p:nvSpPr>
          <p:spPr>
            <a:xfrm>
              <a:off x="165289" y="3055356"/>
              <a:ext cx="1957703" cy="535941"/>
            </a:xfrm>
            <a:prstGeom prst="rect">
              <a:avLst/>
            </a:prstGeom>
            <a:solidFill>
              <a:srgbClr val="262626">
                <a:alpha val="5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914400"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报告</a:t>
              </a:r>
            </a:p>
            <a:p>
              <a:pPr algn="ctr" defTabSz="914400"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华文细黑"/>
                  <a:ea typeface="华文细黑"/>
                  <a:cs typeface="华文细黑"/>
                  <a:sym typeface="华文细黑"/>
                </a:defRPr>
              </a:pPr>
              <a:r>
                <a:t>发现信号</a:t>
              </a:r>
            </a:p>
          </p:txBody>
        </p:sp>
      </p:grpSp>
      <p:sp>
        <p:nvSpPr>
          <p:cNvPr id="187" name="Shape 187"/>
          <p:cNvSpPr/>
          <p:nvPr/>
        </p:nvSpPr>
        <p:spPr>
          <a:xfrm>
            <a:off x="331741" y="267211"/>
            <a:ext cx="2746144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互动流程展示-全景360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2379871" y="-334732"/>
            <a:ext cx="5895343" cy="4838566"/>
            <a:chOff x="-1472714" y="-300237"/>
            <a:chExt cx="5895341" cy="4838564"/>
          </a:xfrm>
        </p:grpSpPr>
        <p:pic>
          <p:nvPicPr>
            <p:cNvPr id="188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128" y="536059"/>
              <a:ext cx="2032688" cy="3306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74957" y="633748"/>
              <a:ext cx="618849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203279" y="3062769"/>
              <a:ext cx="1957703" cy="345441"/>
            </a:xfrm>
            <a:prstGeom prst="rect">
              <a:avLst/>
            </a:prstGeom>
            <a:solidFill>
              <a:srgbClr val="262626">
                <a:alpha val="5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小塚ゴシック Pr6N B"/>
                  <a:ea typeface="小塚ゴシック Pr6N B"/>
                  <a:cs typeface="小塚ゴシック Pr6N B"/>
                  <a:sym typeface="小塚ゴシック Pr6N B"/>
                </a:defRPr>
              </a:lvl1pPr>
            </a:lstStyle>
            <a:p>
              <a:r>
                <a:t>发现AI代号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472714" y="-300237"/>
              <a:ext cx="5895341" cy="1672591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542270"/>
              </a:solidFill>
              <a:prstDash val="solid"/>
              <a:round/>
            </a:ln>
            <a:effectLst>
              <a:outerShdw blurRad="88900" dist="50800" dir="2100000" rotWithShape="0">
                <a:srgbClr val="000000">
                  <a:alpha val="5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dirty="0"/>
                <a:t>到达闸机处可自动弹出文字提示（做简单交互互动）：：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rPr dirty="0"/>
                <a:t> 信号提示：人脸考勤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rPr dirty="0"/>
                <a:t>代号：pa－ai人脸识别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rPr dirty="0"/>
                <a:t>介绍：xxxx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6429914" y="613954"/>
            <a:ext cx="2283772" cy="4538328"/>
            <a:chOff x="0" y="0"/>
            <a:chExt cx="2283771" cy="4538326"/>
          </a:xfrm>
        </p:grpSpPr>
        <p:pic>
          <p:nvPicPr>
            <p:cNvPr id="194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128" y="536059"/>
              <a:ext cx="2032688" cy="3306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74957" y="633748"/>
              <a:ext cx="618849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hape 197"/>
            <p:cNvSpPr/>
            <p:nvPr/>
          </p:nvSpPr>
          <p:spPr>
            <a:xfrm>
              <a:off x="203279" y="3092650"/>
              <a:ext cx="1957703" cy="269241"/>
            </a:xfrm>
            <a:prstGeom prst="rect">
              <a:avLst/>
            </a:prstGeom>
            <a:solidFill>
              <a:srgbClr val="262626">
                <a:alpha val="5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lnSpc>
                  <a:spcPct val="150000"/>
                </a:lnSpc>
                <a:defRPr sz="1400">
                  <a:solidFill>
                    <a:srgbClr val="FFFFFF"/>
                  </a:solidFill>
                  <a:latin typeface="小塚ゴシック Pr6N EL"/>
                  <a:ea typeface="小塚ゴシック Pr6N EL"/>
                  <a:cs typeface="小塚ゴシック Pr6N EL"/>
                  <a:sym typeface="小塚ゴシック Pr6N EL"/>
                </a:defRPr>
              </a:lvl1pPr>
            </a:lstStyle>
            <a:p>
              <a:r>
                <a:t>黑科技近在咫尺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1657755" y="2390587"/>
            <a:ext cx="7277070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789938" y="1983697"/>
            <a:ext cx="6807791" cy="397546"/>
          </a:xfrm>
          <a:prstGeom prst="rect">
            <a:avLst/>
          </a:prstGeom>
          <a:solidFill>
            <a:srgbClr val="FFFFFF">
              <a:alpha val="3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algn="ctr" defTabSz="914400">
              <a:lnSpc>
                <a:spcPct val="150000"/>
              </a:lnSpc>
              <a:defRPr sz="14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284467" y="1993043"/>
            <a:ext cx="195770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400"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电梯</a:t>
            </a:r>
          </a:p>
        </p:txBody>
      </p:sp>
      <p:sp>
        <p:nvSpPr>
          <p:cNvPr id="202" name="Shape 202"/>
          <p:cNvSpPr/>
          <p:nvPr/>
        </p:nvSpPr>
        <p:spPr>
          <a:xfrm>
            <a:off x="6640027" y="1983697"/>
            <a:ext cx="195770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400"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技术中心</a:t>
            </a:r>
          </a:p>
        </p:txBody>
      </p:sp>
      <p:sp>
        <p:nvSpPr>
          <p:cNvPr id="203" name="Shape 203"/>
          <p:cNvSpPr/>
          <p:nvPr/>
        </p:nvSpPr>
        <p:spPr>
          <a:xfrm>
            <a:off x="1823044" y="1983697"/>
            <a:ext cx="195770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400"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大堂</a:t>
            </a:r>
          </a:p>
        </p:txBody>
      </p:sp>
      <p:sp>
        <p:nvSpPr>
          <p:cNvPr id="204" name="Shape 204"/>
          <p:cNvSpPr/>
          <p:nvPr/>
        </p:nvSpPr>
        <p:spPr>
          <a:xfrm>
            <a:off x="115354" y="3912397"/>
            <a:ext cx="1569430" cy="32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所有都做尖头指向</a:t>
            </a:r>
          </a:p>
        </p:txBody>
      </p:sp>
      <p:grpSp>
        <p:nvGrpSpPr>
          <p:cNvPr id="207" name="Group 207"/>
          <p:cNvGrpSpPr/>
          <p:nvPr/>
        </p:nvGrpSpPr>
        <p:grpSpPr>
          <a:xfrm>
            <a:off x="253616" y="1586911"/>
            <a:ext cx="1206828" cy="2040409"/>
            <a:chOff x="0" y="0"/>
            <a:chExt cx="1206827" cy="2040408"/>
          </a:xfrm>
        </p:grpSpPr>
        <p:pic>
          <p:nvPicPr>
            <p:cNvPr id="205" name="image7.jpeg" descr="2051513184715_.pic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06828" cy="2040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Shape 206"/>
            <p:cNvSpPr/>
            <p:nvPr/>
          </p:nvSpPr>
          <p:spPr>
            <a:xfrm>
              <a:off x="366700" y="698849"/>
              <a:ext cx="518561" cy="502401"/>
            </a:xfrm>
            <a:prstGeom prst="ellipse">
              <a:avLst/>
            </a:prstGeom>
            <a:noFill/>
            <a:ln w="6350" cap="flat">
              <a:solidFill>
                <a:srgbClr val="FF0000"/>
              </a:solidFill>
              <a:prstDash val="solid"/>
              <a:round/>
            </a:ln>
            <a:effectLst>
              <a:outerShdw blurRad="88900" dist="50800" dir="2100000" rotWithShape="0">
                <a:srgbClr val="000000">
                  <a:alpha val="5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8" name="Shape 208"/>
          <p:cNvSpPr/>
          <p:nvPr/>
        </p:nvSpPr>
        <p:spPr>
          <a:xfrm>
            <a:off x="4291329" y="2367279"/>
            <a:ext cx="3304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可增加虚线等科技特效进行引导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07136" y="1210665"/>
            <a:ext cx="2014409" cy="3362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4.png"/>
          <p:cNvPicPr>
            <a:picLocks noChangeAspect="1"/>
          </p:cNvPicPr>
          <p:nvPr/>
        </p:nvPicPr>
        <p:blipFill>
          <a:blip r:embed="rId2">
            <a:extLst/>
          </a:blip>
          <a:srcRect l="31804" t="4117" r="33323" b="3686"/>
          <a:stretch>
            <a:fillRect/>
          </a:stretch>
        </p:blipFill>
        <p:spPr>
          <a:xfrm>
            <a:off x="6429914" y="643836"/>
            <a:ext cx="2283772" cy="453832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6590379" y="1331803"/>
            <a:ext cx="2030400" cy="3124700"/>
          </a:xfrm>
          <a:prstGeom prst="rect">
            <a:avLst/>
          </a:prstGeom>
          <a:solidFill>
            <a:srgbClr val="121123"/>
          </a:solidFill>
          <a:ln w="635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2">
            <a:extLst/>
          </a:blip>
          <a:srcRect l="31804" t="4117" r="33323" b="3686"/>
          <a:stretch>
            <a:fillRect/>
          </a:stretch>
        </p:blipFill>
        <p:spPr>
          <a:xfrm>
            <a:off x="1657756" y="622915"/>
            <a:ext cx="2283772" cy="4538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8.jpg"/>
          <p:cNvPicPr>
            <a:picLocks noChangeAspect="1"/>
          </p:cNvPicPr>
          <p:nvPr/>
        </p:nvPicPr>
        <p:blipFill>
          <a:blip r:embed="rId3">
            <a:extLst/>
          </a:blip>
          <a:srcRect l="8257" r="11871"/>
          <a:stretch>
            <a:fillRect/>
          </a:stretch>
        </p:blipFill>
        <p:spPr>
          <a:xfrm>
            <a:off x="1793743" y="1331803"/>
            <a:ext cx="2073080" cy="15249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331740" y="267211"/>
            <a:ext cx="3059907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互动流程展示-人脸识别</a:t>
            </a:r>
          </a:p>
        </p:txBody>
      </p:sp>
      <p:pic>
        <p:nvPicPr>
          <p:cNvPr id="216" name="image4.png"/>
          <p:cNvPicPr>
            <a:picLocks noChangeAspect="1"/>
          </p:cNvPicPr>
          <p:nvPr/>
        </p:nvPicPr>
        <p:blipFill>
          <a:blip r:embed="rId2">
            <a:extLst/>
          </a:blip>
          <a:srcRect l="31804" t="4117" r="33323" b="3686"/>
          <a:stretch>
            <a:fillRect/>
          </a:stretch>
        </p:blipFill>
        <p:spPr>
          <a:xfrm>
            <a:off x="4081186" y="625905"/>
            <a:ext cx="2283773" cy="4538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4870" y="1382172"/>
            <a:ext cx="618849" cy="11398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6618252" y="3751429"/>
            <a:ext cx="195770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4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黑科技正在启动</a:t>
            </a:r>
          </a:p>
        </p:txBody>
      </p:sp>
      <p:pic>
        <p:nvPicPr>
          <p:cNvPr id="219" name="image8.jpg"/>
          <p:cNvPicPr>
            <a:picLocks noChangeAspect="1"/>
          </p:cNvPicPr>
          <p:nvPr/>
        </p:nvPicPr>
        <p:blipFill>
          <a:blip r:embed="rId3">
            <a:extLst/>
          </a:blip>
          <a:srcRect l="8257" r="76231"/>
          <a:stretch>
            <a:fillRect/>
          </a:stretch>
        </p:blipFill>
        <p:spPr>
          <a:xfrm>
            <a:off x="1793743" y="2669296"/>
            <a:ext cx="2073080" cy="178720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1879237" y="3032490"/>
            <a:ext cx="1957704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50000"/>
              </a:lnSpc>
              <a:defRPr sz="14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黑科技就在眼前</a:t>
            </a:r>
          </a:p>
          <a:p>
            <a:pPr algn="ctr" defTabSz="914400">
              <a:lnSpc>
                <a:spcPct val="150000"/>
              </a:lnSpc>
              <a:defRPr sz="14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你敢体验吗？</a:t>
            </a:r>
          </a:p>
        </p:txBody>
      </p:sp>
      <p:sp>
        <p:nvSpPr>
          <p:cNvPr id="221" name="Shape 221"/>
          <p:cNvSpPr/>
          <p:nvPr/>
        </p:nvSpPr>
        <p:spPr>
          <a:xfrm>
            <a:off x="2644588" y="3845809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2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6144" y="1394123"/>
            <a:ext cx="618849" cy="11398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232230" y="1331803"/>
            <a:ext cx="2030399" cy="3124700"/>
          </a:xfrm>
          <a:prstGeom prst="rect">
            <a:avLst/>
          </a:prstGeom>
          <a:solidFill>
            <a:srgbClr val="121123"/>
          </a:solidFill>
          <a:ln w="635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4" name="image9.jpeg" descr="WechatIMG206.jpeg"/>
          <p:cNvPicPr>
            <a:picLocks noChangeAspect="1"/>
          </p:cNvPicPr>
          <p:nvPr/>
        </p:nvPicPr>
        <p:blipFill>
          <a:blip r:embed="rId5">
            <a:extLst/>
          </a:blip>
          <a:srcRect t="39721"/>
          <a:stretch>
            <a:fillRect/>
          </a:stretch>
        </p:blipFill>
        <p:spPr>
          <a:xfrm>
            <a:off x="4232230" y="1331803"/>
            <a:ext cx="2030401" cy="2358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2124" y="1355279"/>
            <a:ext cx="618849" cy="11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10.jpeg" descr="WechatIMG207.jpeg"/>
          <p:cNvPicPr>
            <a:picLocks noChangeAspect="1"/>
          </p:cNvPicPr>
          <p:nvPr/>
        </p:nvPicPr>
        <p:blipFill>
          <a:blip r:embed="rId6">
            <a:extLst/>
          </a:blip>
          <a:srcRect t="38077"/>
          <a:stretch>
            <a:fillRect/>
          </a:stretch>
        </p:blipFill>
        <p:spPr>
          <a:xfrm>
            <a:off x="6575438" y="1334358"/>
            <a:ext cx="2058476" cy="2267219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4291993" y="3753199"/>
            <a:ext cx="195770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4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请将脸对准镜头</a:t>
            </a:r>
          </a:p>
        </p:txBody>
      </p:sp>
      <p:sp>
        <p:nvSpPr>
          <p:cNvPr id="228" name="Shape 228"/>
          <p:cNvSpPr/>
          <p:nvPr/>
        </p:nvSpPr>
        <p:spPr>
          <a:xfrm>
            <a:off x="4572000" y="3257175"/>
            <a:ext cx="1404472" cy="240257"/>
          </a:xfrm>
          <a:prstGeom prst="rect">
            <a:avLst/>
          </a:prstGeom>
          <a:solidFill>
            <a:srgbClr val="C5321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9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5437" y="1358269"/>
            <a:ext cx="618849" cy="11398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687369" y="4628663"/>
            <a:ext cx="1224281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 algn="ctr">
              <a:defRPr sz="1500" b="1">
                <a:solidFill>
                  <a:srgbClr val="EA662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脸没有对准时</a:t>
            </a:r>
          </a:p>
        </p:txBody>
      </p:sp>
      <p:sp>
        <p:nvSpPr>
          <p:cNvPr id="231" name="Shape 231"/>
          <p:cNvSpPr/>
          <p:nvPr/>
        </p:nvSpPr>
        <p:spPr>
          <a:xfrm>
            <a:off x="7211680" y="4628663"/>
            <a:ext cx="843281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 algn="ctr">
              <a:defRPr sz="1500" b="1">
                <a:solidFill>
                  <a:srgbClr val="EA662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脸对准时</a:t>
            </a:r>
          </a:p>
        </p:txBody>
      </p:sp>
      <p:sp>
        <p:nvSpPr>
          <p:cNvPr id="232" name="Shape 232"/>
          <p:cNvSpPr/>
          <p:nvPr/>
        </p:nvSpPr>
        <p:spPr>
          <a:xfrm>
            <a:off x="4548332" y="4107496"/>
            <a:ext cx="1409066" cy="3041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用户拍照／上传自拍照</a:t>
            </a:r>
          </a:p>
        </p:txBody>
      </p:sp>
      <p:sp>
        <p:nvSpPr>
          <p:cNvPr id="233" name="Shape 233"/>
          <p:cNvSpPr/>
          <p:nvPr/>
        </p:nvSpPr>
        <p:spPr>
          <a:xfrm>
            <a:off x="6928787" y="863008"/>
            <a:ext cx="1189356" cy="3422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测试分析页</a:t>
            </a:r>
          </a:p>
        </p:txBody>
      </p:sp>
      <p:sp>
        <p:nvSpPr>
          <p:cNvPr id="234" name="Shape 234"/>
          <p:cNvSpPr/>
          <p:nvPr/>
        </p:nvSpPr>
        <p:spPr>
          <a:xfrm>
            <a:off x="4658187" y="863008"/>
            <a:ext cx="1189356" cy="3422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照片上传页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129985" y="561982"/>
            <a:ext cx="2616987" cy="4581518"/>
            <a:chOff x="0" y="0"/>
            <a:chExt cx="2616985" cy="4581517"/>
          </a:xfrm>
        </p:grpSpPr>
        <p:pic>
          <p:nvPicPr>
            <p:cNvPr id="236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0"/>
              <a:ext cx="2616986" cy="4581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90161" y="639779"/>
              <a:ext cx="709142" cy="115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" name="Shape 239"/>
          <p:cNvSpPr/>
          <p:nvPr/>
        </p:nvSpPr>
        <p:spPr>
          <a:xfrm>
            <a:off x="129984" y="146968"/>
            <a:ext cx="2983844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互动流程展示-人脸识别</a:t>
            </a:r>
          </a:p>
        </p:txBody>
      </p:sp>
      <p:sp>
        <p:nvSpPr>
          <p:cNvPr id="240" name="Shape 240"/>
          <p:cNvSpPr/>
          <p:nvPr/>
        </p:nvSpPr>
        <p:spPr>
          <a:xfrm>
            <a:off x="3555998" y="878852"/>
            <a:ext cx="4870229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1600" b="1">
                <a:solidFill>
                  <a:srgbClr val="F44B5B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测试结果会做20组，以下紧紧为两种风格参考</a:t>
            </a:r>
          </a:p>
        </p:txBody>
      </p:sp>
      <p:sp>
        <p:nvSpPr>
          <p:cNvPr id="241" name="Shape 241"/>
          <p:cNvSpPr/>
          <p:nvPr/>
        </p:nvSpPr>
        <p:spPr>
          <a:xfrm>
            <a:off x="295854" y="1286946"/>
            <a:ext cx="2359762" cy="3227277"/>
          </a:xfrm>
          <a:prstGeom prst="rect">
            <a:avLst/>
          </a:prstGeom>
          <a:solidFill>
            <a:srgbClr val="121123"/>
          </a:solidFill>
          <a:ln w="635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2" name="image10.jpeg" descr="WechatIMG207.jpeg"/>
          <p:cNvPicPr>
            <a:picLocks noChangeAspect="1"/>
          </p:cNvPicPr>
          <p:nvPr/>
        </p:nvPicPr>
        <p:blipFill>
          <a:blip r:embed="rId4">
            <a:extLst/>
          </a:blip>
          <a:srcRect t="38077"/>
          <a:stretch>
            <a:fillRect/>
          </a:stretch>
        </p:blipFill>
        <p:spPr>
          <a:xfrm>
            <a:off x="295854" y="1156938"/>
            <a:ext cx="2359762" cy="251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5146" y="1213028"/>
            <a:ext cx="618849" cy="11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11.jpg" descr="detail.jpg"/>
          <p:cNvPicPr>
            <a:picLocks noChangeAspect="1"/>
          </p:cNvPicPr>
          <p:nvPr/>
        </p:nvPicPr>
        <p:blipFill>
          <a:blip r:embed="rId5">
            <a:extLst/>
          </a:blip>
          <a:srcRect b="6753"/>
          <a:stretch>
            <a:fillRect/>
          </a:stretch>
        </p:blipFill>
        <p:spPr>
          <a:xfrm>
            <a:off x="2258155" y="4075207"/>
            <a:ext cx="226310" cy="22579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2018137" y="4291479"/>
            <a:ext cx="698501" cy="33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解锁黑科技</a:t>
            </a:r>
          </a:p>
          <a:p>
            <a:pPr algn="ctr">
              <a:defRPr sz="5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点击或长按二维码</a:t>
            </a:r>
          </a:p>
        </p:txBody>
      </p:sp>
      <p:sp>
        <p:nvSpPr>
          <p:cNvPr id="246" name="Shape 246"/>
          <p:cNvSpPr/>
          <p:nvPr/>
        </p:nvSpPr>
        <p:spPr>
          <a:xfrm>
            <a:off x="-107553" y="4239462"/>
            <a:ext cx="195770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10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（长按可保存当前图片）</a:t>
            </a:r>
          </a:p>
        </p:txBody>
      </p:sp>
      <p:sp>
        <p:nvSpPr>
          <p:cNvPr id="247" name="Shape 247"/>
          <p:cNvSpPr/>
          <p:nvPr/>
        </p:nvSpPr>
        <p:spPr>
          <a:xfrm>
            <a:off x="655136" y="3150921"/>
            <a:ext cx="1603021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1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神秘指数：</a:t>
            </a:r>
          </a:p>
        </p:txBody>
      </p:sp>
      <p:sp>
        <p:nvSpPr>
          <p:cNvPr id="248" name="Shape 248"/>
          <p:cNvSpPr/>
          <p:nvPr/>
        </p:nvSpPr>
        <p:spPr>
          <a:xfrm>
            <a:off x="1461613" y="3269429"/>
            <a:ext cx="156174" cy="13506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>
              <a:alpha val="58000"/>
            </a:srgbClr>
          </a:solidFill>
          <a:ln w="6350">
            <a:solidFill>
              <a:srgbClr val="FFFFFF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663974" y="3269429"/>
            <a:ext cx="156173" cy="13506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>
              <a:alpha val="58000"/>
            </a:srgbClr>
          </a:solidFill>
          <a:ln w="6350">
            <a:solidFill>
              <a:srgbClr val="FFFFFF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861965" y="3269429"/>
            <a:ext cx="156172" cy="13506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>
              <a:alpha val="58000"/>
            </a:srgbClr>
          </a:solidFill>
          <a:ln w="6350">
            <a:solidFill>
              <a:srgbClr val="FFFFFF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760383" y="1569176"/>
            <a:ext cx="896491" cy="240031"/>
          </a:xfrm>
          <a:prstGeom prst="rect">
            <a:avLst/>
          </a:prstGeom>
          <a:ln w="63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累积放过3斤屁</a:t>
            </a:r>
          </a:p>
        </p:txBody>
      </p:sp>
      <p:sp>
        <p:nvSpPr>
          <p:cNvPr id="252" name="Shape 252"/>
          <p:cNvSpPr/>
          <p:nvPr/>
        </p:nvSpPr>
        <p:spPr>
          <a:xfrm>
            <a:off x="308590" y="2021114"/>
            <a:ext cx="1153025" cy="240031"/>
          </a:xfrm>
          <a:prstGeom prst="rect">
            <a:avLst/>
          </a:prstGeom>
          <a:ln w="63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 sz="9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曾经偷偷挖过鼻孔</a:t>
            </a:r>
          </a:p>
        </p:txBody>
      </p:sp>
      <p:sp>
        <p:nvSpPr>
          <p:cNvPr id="253" name="Shape 253"/>
          <p:cNvSpPr/>
          <p:nvPr/>
        </p:nvSpPr>
        <p:spPr>
          <a:xfrm>
            <a:off x="1333820" y="2436613"/>
            <a:ext cx="1413151" cy="240031"/>
          </a:xfrm>
          <a:prstGeom prst="rect">
            <a:avLst/>
          </a:prstGeom>
          <a:ln w="63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 sz="9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喜欢的人常常不喜欢自己</a:t>
            </a:r>
          </a:p>
        </p:txBody>
      </p:sp>
      <p:sp>
        <p:nvSpPr>
          <p:cNvPr id="254" name="Shape 254"/>
          <p:cNvSpPr/>
          <p:nvPr/>
        </p:nvSpPr>
        <p:spPr>
          <a:xfrm>
            <a:off x="1245620" y="3952323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70456" y="3631391"/>
            <a:ext cx="19438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2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接收到重大信号，马上接收</a:t>
            </a:r>
          </a:p>
        </p:txBody>
      </p:sp>
      <p:sp>
        <p:nvSpPr>
          <p:cNvPr id="256" name="Shape 256"/>
          <p:cNvSpPr/>
          <p:nvPr/>
        </p:nvSpPr>
        <p:spPr>
          <a:xfrm>
            <a:off x="3885300" y="1569177"/>
            <a:ext cx="5094942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30000"/>
              </a:lnSpc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模板1：曾经偷偷挖过鼻孔、喜欢的人常常不喜欢自己、</a:t>
            </a:r>
            <a:r>
              <a:rPr b="0"/>
              <a:t>累积放过3斤屁 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神秘指数：三颗星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模版2：至今吃了101斤盐、年纪越大越容易被感动、即将保温杯不离手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神秘指数：四颗星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3555998" y="1427689"/>
            <a:ext cx="329303" cy="370841"/>
            <a:chOff x="0" y="0"/>
            <a:chExt cx="329301" cy="370840"/>
          </a:xfrm>
        </p:grpSpPr>
        <p:sp>
          <p:nvSpPr>
            <p:cNvPr id="257" name="Shape 257"/>
            <p:cNvSpPr/>
            <p:nvPr/>
          </p:nvSpPr>
          <p:spPr>
            <a:xfrm>
              <a:off x="0" y="21604"/>
              <a:ext cx="329302" cy="327632"/>
            </a:xfrm>
            <a:prstGeom prst="ellipse">
              <a:avLst/>
            </a:prstGeom>
            <a:solidFill>
              <a:srgbClr val="EE31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48224" y="-1"/>
              <a:ext cx="23285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3555998" y="3055255"/>
            <a:ext cx="329303" cy="370841"/>
            <a:chOff x="0" y="0"/>
            <a:chExt cx="329301" cy="370840"/>
          </a:xfrm>
        </p:grpSpPr>
        <p:sp>
          <p:nvSpPr>
            <p:cNvPr id="260" name="Shape 260"/>
            <p:cNvSpPr/>
            <p:nvPr/>
          </p:nvSpPr>
          <p:spPr>
            <a:xfrm>
              <a:off x="0" y="21604"/>
              <a:ext cx="329302" cy="327632"/>
            </a:xfrm>
            <a:prstGeom prst="ellipse">
              <a:avLst/>
            </a:prstGeom>
            <a:solidFill>
              <a:srgbClr val="EE31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8224" y="-1"/>
              <a:ext cx="23285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3885300" y="3096167"/>
            <a:ext cx="5094942" cy="138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30000"/>
              </a:lnSpc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模板1：追求完美、感情用事、热爱生活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神秘指数：二颗星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模版2：好奇心重、内心善良、外表冷漠</a:t>
            </a:r>
          </a:p>
          <a:p>
            <a:pPr algn="just">
              <a:lnSpc>
                <a:spcPct val="130000"/>
              </a:lnSpc>
              <a:defRPr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神秘指数：四颗星</a:t>
            </a:r>
          </a:p>
        </p:txBody>
      </p:sp>
      <p:sp>
        <p:nvSpPr>
          <p:cNvPr id="264" name="Shape 264"/>
          <p:cNvSpPr/>
          <p:nvPr/>
        </p:nvSpPr>
        <p:spPr>
          <a:xfrm>
            <a:off x="3262754" y="3918417"/>
            <a:ext cx="4870229" cy="10788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红色按钮可做成警灯闪烁的动态效果，测试结果出来10秒后打字机效果弹出后面的文案引导提示</a:t>
            </a:r>
          </a:p>
        </p:txBody>
      </p:sp>
      <p:pic>
        <p:nvPicPr>
          <p:cNvPr id="26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87005" y="-830358"/>
            <a:ext cx="1419502" cy="2258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878329" y="182879"/>
            <a:ext cx="190738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人脸识别milestone</a:t>
            </a:r>
          </a:p>
        </p:txBody>
      </p:sp>
      <p:sp>
        <p:nvSpPr>
          <p:cNvPr id="268" name="Shape 268"/>
          <p:cNvSpPr/>
          <p:nvPr/>
        </p:nvSpPr>
        <p:spPr>
          <a:xfrm>
            <a:off x="419100" y="3155950"/>
            <a:ext cx="8305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14629" y="1668779"/>
            <a:ext cx="958465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2015年成立平安科技平安人脸识别</a:t>
            </a:r>
          </a:p>
        </p:txBody>
      </p:sp>
      <p:sp>
        <p:nvSpPr>
          <p:cNvPr id="270" name="Shape 270"/>
          <p:cNvSpPr/>
          <p:nvPr/>
        </p:nvSpPr>
        <p:spPr>
          <a:xfrm flipV="1">
            <a:off x="596900" y="237363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30649" y="1524952"/>
            <a:ext cx="95846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2017年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ai平安脸谱成立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2209880" y="237363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794568" y="4070350"/>
            <a:ext cx="1233647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2017年ai＋安放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成功打造深圳机场航站楼人脸监控核验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endParaRPr/>
          </a:p>
          <a:p>
            <a:pPr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 flipV="1">
            <a:off x="4571999" y="230378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627630" y="4132579"/>
            <a:ext cx="113864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2017年x月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人脸靠勤</a:t>
            </a:r>
          </a:p>
        </p:txBody>
      </p:sp>
      <p:sp>
        <p:nvSpPr>
          <p:cNvPr id="276" name="Shape 276"/>
          <p:cNvSpPr/>
          <p:nvPr/>
        </p:nvSpPr>
        <p:spPr>
          <a:xfrm flipV="1">
            <a:off x="3106861" y="323088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955176" y="1232534"/>
            <a:ext cx="1233648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2017年ai＋教育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深圳硕士考试启动人脸识别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6分钟完成核验</a:t>
            </a:r>
          </a:p>
        </p:txBody>
      </p:sp>
      <p:sp>
        <p:nvSpPr>
          <p:cNvPr id="278" name="Shape 278"/>
          <p:cNvSpPr/>
          <p:nvPr/>
        </p:nvSpPr>
        <p:spPr>
          <a:xfrm flipV="1">
            <a:off x="1396919" y="323088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917687" y="4073525"/>
            <a:ext cx="958464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2016年正式应用于金融生活场景</a:t>
            </a:r>
          </a:p>
        </p:txBody>
      </p:sp>
      <p:sp>
        <p:nvSpPr>
          <p:cNvPr id="280" name="Shape 280"/>
          <p:cNvSpPr/>
          <p:nvPr/>
        </p:nvSpPr>
        <p:spPr>
          <a:xfrm flipV="1">
            <a:off x="6273799" y="323088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166168" y="1402079"/>
            <a:ext cx="123364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2017年12月26日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调用量突破1000000000</a:t>
            </a:r>
          </a:p>
        </p:txBody>
      </p:sp>
      <p:sp>
        <p:nvSpPr>
          <p:cNvPr id="282" name="Shape 282"/>
          <p:cNvSpPr/>
          <p:nvPr/>
        </p:nvSpPr>
        <p:spPr>
          <a:xfrm flipV="1">
            <a:off x="7645400" y="2430780"/>
            <a:ext cx="1" cy="77724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54304" y="233679"/>
            <a:ext cx="172339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识代创新 智创未来</a:t>
            </a:r>
          </a:p>
        </p:txBody>
      </p:sp>
      <p:sp>
        <p:nvSpPr>
          <p:cNvPr id="284" name="Shape 284"/>
          <p:cNvSpPr/>
          <p:nvPr/>
        </p:nvSpPr>
        <p:spPr>
          <a:xfrm>
            <a:off x="7059930" y="2633979"/>
            <a:ext cx="2618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未来</a:t>
            </a:r>
          </a:p>
          <a:p>
            <a:r>
              <a:t>平安ai黑科技</a:t>
            </a:r>
          </a:p>
          <a:p>
            <a:r>
              <a:t>将开启智能简单生活……</a:t>
            </a:r>
          </a:p>
        </p:txBody>
      </p:sp>
      <p:sp>
        <p:nvSpPr>
          <p:cNvPr id="285" name="Shape 285"/>
          <p:cNvSpPr/>
          <p:nvPr/>
        </p:nvSpPr>
        <p:spPr>
          <a:xfrm>
            <a:off x="5675629" y="576580"/>
            <a:ext cx="2196466" cy="4438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故事线文案会再调整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29983" y="146968"/>
            <a:ext cx="3784605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互动流程展示-十亿噱头和抽奖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6657758" y="646955"/>
            <a:ext cx="2283772" cy="4538328"/>
            <a:chOff x="0" y="0"/>
            <a:chExt cx="2283771" cy="4538326"/>
          </a:xfrm>
        </p:grpSpPr>
        <p:pic>
          <p:nvPicPr>
            <p:cNvPr id="288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Shape 289"/>
            <p:cNvSpPr/>
            <p:nvPr/>
          </p:nvSpPr>
          <p:spPr>
            <a:xfrm>
              <a:off x="159707" y="702907"/>
              <a:ext cx="2030402" cy="3124701"/>
            </a:xfrm>
            <a:prstGeom prst="rect">
              <a:avLst/>
            </a:prstGeom>
            <a:solidFill>
              <a:srgbClr val="121123"/>
            </a:solidFill>
            <a:ln w="635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0" name="image12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25867" b="5091"/>
            <a:stretch>
              <a:fillRect/>
            </a:stretch>
          </p:blipFill>
          <p:spPr>
            <a:xfrm>
              <a:off x="159708" y="696631"/>
              <a:ext cx="2019861" cy="3130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6366" y="824601"/>
              <a:ext cx="618850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7" name="Group 297"/>
          <p:cNvGrpSpPr/>
          <p:nvPr/>
        </p:nvGrpSpPr>
        <p:grpSpPr>
          <a:xfrm>
            <a:off x="4432744" y="632014"/>
            <a:ext cx="2283773" cy="4538328"/>
            <a:chOff x="0" y="0"/>
            <a:chExt cx="2283771" cy="4538326"/>
          </a:xfrm>
        </p:grpSpPr>
        <p:pic>
          <p:nvPicPr>
            <p:cNvPr id="293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Shape 294"/>
            <p:cNvSpPr/>
            <p:nvPr/>
          </p:nvSpPr>
          <p:spPr>
            <a:xfrm>
              <a:off x="129825" y="717848"/>
              <a:ext cx="2030402" cy="3124701"/>
            </a:xfrm>
            <a:prstGeom prst="rect">
              <a:avLst/>
            </a:prstGeom>
            <a:solidFill>
              <a:srgbClr val="121123"/>
            </a:solidFill>
            <a:ln w="635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5" name="image12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25867" b="5091"/>
            <a:stretch>
              <a:fillRect/>
            </a:stretch>
          </p:blipFill>
          <p:spPr>
            <a:xfrm>
              <a:off x="129826" y="711572"/>
              <a:ext cx="2019861" cy="3130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6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66485" y="839542"/>
              <a:ext cx="618849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2" name="Group 302"/>
          <p:cNvGrpSpPr/>
          <p:nvPr/>
        </p:nvGrpSpPr>
        <p:grpSpPr>
          <a:xfrm>
            <a:off x="2223294" y="610277"/>
            <a:ext cx="2283772" cy="4538328"/>
            <a:chOff x="0" y="0"/>
            <a:chExt cx="2283771" cy="4538326"/>
          </a:xfrm>
        </p:grpSpPr>
        <p:pic>
          <p:nvPicPr>
            <p:cNvPr id="298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Shape 299"/>
            <p:cNvSpPr/>
            <p:nvPr/>
          </p:nvSpPr>
          <p:spPr>
            <a:xfrm>
              <a:off x="159707" y="702907"/>
              <a:ext cx="2030402" cy="3124701"/>
            </a:xfrm>
            <a:prstGeom prst="rect">
              <a:avLst/>
            </a:prstGeom>
            <a:solidFill>
              <a:srgbClr val="121123"/>
            </a:solidFill>
            <a:ln w="635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0" name="image12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25867" b="5091"/>
            <a:stretch>
              <a:fillRect/>
            </a:stretch>
          </p:blipFill>
          <p:spPr>
            <a:xfrm>
              <a:off x="159708" y="696631"/>
              <a:ext cx="2019861" cy="3130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6366" y="824601"/>
              <a:ext cx="618850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3" name="Shape 303"/>
          <p:cNvSpPr/>
          <p:nvPr/>
        </p:nvSpPr>
        <p:spPr>
          <a:xfrm>
            <a:off x="4635267" y="2131029"/>
            <a:ext cx="1957704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50000"/>
              </a:lnSpc>
              <a:defRPr sz="12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恭喜您</a:t>
            </a:r>
          </a:p>
          <a:p>
            <a:pPr algn="ctr" defTabSz="914400">
              <a:lnSpc>
                <a:spcPct val="150000"/>
              </a:lnSpc>
              <a:defRPr sz="12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获得了阳光普照奖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0" y="617073"/>
            <a:ext cx="2283772" cy="4538328"/>
            <a:chOff x="0" y="0"/>
            <a:chExt cx="2283771" cy="4538326"/>
          </a:xfrm>
        </p:grpSpPr>
        <p:pic>
          <p:nvPicPr>
            <p:cNvPr id="304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804" t="4117" r="33323" b="3686"/>
            <a:stretch>
              <a:fillRect/>
            </a:stretch>
          </p:blipFill>
          <p:spPr>
            <a:xfrm>
              <a:off x="0" y="-1"/>
              <a:ext cx="2283772" cy="4538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5" name="Shape 305"/>
            <p:cNvSpPr/>
            <p:nvPr/>
          </p:nvSpPr>
          <p:spPr>
            <a:xfrm>
              <a:off x="159707" y="702907"/>
              <a:ext cx="2030402" cy="3124701"/>
            </a:xfrm>
            <a:prstGeom prst="rect">
              <a:avLst/>
            </a:prstGeom>
            <a:solidFill>
              <a:srgbClr val="121123"/>
            </a:solidFill>
            <a:ln w="635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6" name="image12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25867" b="5091"/>
            <a:stretch>
              <a:fillRect/>
            </a:stretch>
          </p:blipFill>
          <p:spPr>
            <a:xfrm>
              <a:off x="159708" y="696631"/>
              <a:ext cx="2019861" cy="3130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6366" y="824601"/>
              <a:ext cx="618850" cy="113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9" name="Shape 309"/>
          <p:cNvSpPr/>
          <p:nvPr/>
        </p:nvSpPr>
        <p:spPr>
          <a:xfrm>
            <a:off x="330242" y="4188330"/>
            <a:ext cx="1589916" cy="326391"/>
          </a:xfrm>
          <a:prstGeom prst="rect">
            <a:avLst/>
          </a:prstGeom>
          <a:solidFill>
            <a:schemeClr val="accent2"/>
          </a:solidFill>
          <a:ln w="19050">
            <a:solidFill>
              <a:srgbClr val="54227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你还敢接着玩吗？</a:t>
            </a:r>
          </a:p>
        </p:txBody>
      </p:sp>
      <p:sp>
        <p:nvSpPr>
          <p:cNvPr id="310" name="Shape 310"/>
          <p:cNvSpPr/>
          <p:nvPr/>
        </p:nvSpPr>
        <p:spPr>
          <a:xfrm>
            <a:off x="901082" y="3727758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543623" y="1690992"/>
            <a:ext cx="1839515" cy="73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11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敢再试试运气抽个奖吗？ 看看你离iphoneX有多远</a:t>
            </a:r>
          </a:p>
        </p:txBody>
      </p:sp>
      <p:sp>
        <p:nvSpPr>
          <p:cNvPr id="312" name="Shape 312"/>
          <p:cNvSpPr/>
          <p:nvPr/>
        </p:nvSpPr>
        <p:spPr>
          <a:xfrm>
            <a:off x="2558563" y="2315914"/>
            <a:ext cx="183951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1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留下你的联系方式</a:t>
            </a:r>
          </a:p>
        </p:txBody>
      </p:sp>
      <p:sp>
        <p:nvSpPr>
          <p:cNvPr id="313" name="Shape 313"/>
          <p:cNvSpPr/>
          <p:nvPr/>
        </p:nvSpPr>
        <p:spPr>
          <a:xfrm>
            <a:off x="2633268" y="2648056"/>
            <a:ext cx="1550261" cy="265473"/>
          </a:xfrm>
          <a:prstGeom prst="roundRect">
            <a:avLst>
              <a:gd name="adj" fmla="val 16667"/>
            </a:avLst>
          </a:prstGeom>
          <a:ln w="22225">
            <a:solidFill>
              <a:srgbClr val="FFFFFF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33268" y="2973345"/>
            <a:ext cx="1550261" cy="265474"/>
          </a:xfrm>
          <a:prstGeom prst="roundRect">
            <a:avLst>
              <a:gd name="adj" fmla="val 16667"/>
            </a:avLst>
          </a:prstGeom>
          <a:ln w="22225">
            <a:solidFill>
              <a:srgbClr val="FFFFFF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171425" y="3727758"/>
            <a:ext cx="448238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046838" y="3330214"/>
            <a:ext cx="113669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1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试试手气</a:t>
            </a:r>
          </a:p>
        </p:txBody>
      </p:sp>
      <p:sp>
        <p:nvSpPr>
          <p:cNvPr id="317" name="Shape 317"/>
          <p:cNvSpPr/>
          <p:nvPr/>
        </p:nvSpPr>
        <p:spPr>
          <a:xfrm>
            <a:off x="5012178" y="3264870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562571" y="3861129"/>
            <a:ext cx="1957704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50000"/>
              </a:lnSpc>
              <a:defRPr sz="6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（稍后会有工作人员通过电话联系您）</a:t>
            </a:r>
          </a:p>
        </p:txBody>
      </p:sp>
      <p:sp>
        <p:nvSpPr>
          <p:cNvPr id="319" name="Shape 319"/>
          <p:cNvSpPr/>
          <p:nvPr/>
        </p:nvSpPr>
        <p:spPr>
          <a:xfrm>
            <a:off x="5799230" y="3249928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768062" y="2882344"/>
            <a:ext cx="113669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0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再破解一次</a:t>
            </a:r>
          </a:p>
        </p:txBody>
      </p:sp>
      <p:sp>
        <p:nvSpPr>
          <p:cNvPr id="321" name="Shape 321"/>
          <p:cNvSpPr/>
          <p:nvPr/>
        </p:nvSpPr>
        <p:spPr>
          <a:xfrm>
            <a:off x="5624767" y="2882344"/>
            <a:ext cx="9576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0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邀请小伙伴</a:t>
            </a:r>
          </a:p>
        </p:txBody>
      </p:sp>
      <p:sp>
        <p:nvSpPr>
          <p:cNvPr id="322" name="Shape 322"/>
          <p:cNvSpPr/>
          <p:nvPr/>
        </p:nvSpPr>
        <p:spPr>
          <a:xfrm>
            <a:off x="6785960" y="2112219"/>
            <a:ext cx="2051368" cy="72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50000"/>
              </a:lnSpc>
              <a:defRPr sz="12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真遗憾</a:t>
            </a:r>
          </a:p>
          <a:p>
            <a:pPr algn="ctr" defTabSz="914400">
              <a:lnSpc>
                <a:spcPct val="150000"/>
              </a:lnSpc>
              <a:defRPr sz="12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pPr>
            <a:r>
              <a:t>您离iphoneX只有一步之遥</a:t>
            </a:r>
          </a:p>
        </p:txBody>
      </p:sp>
      <p:sp>
        <p:nvSpPr>
          <p:cNvPr id="323" name="Shape 323"/>
          <p:cNvSpPr/>
          <p:nvPr/>
        </p:nvSpPr>
        <p:spPr>
          <a:xfrm>
            <a:off x="7226437" y="3267859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8013488" y="3252918"/>
            <a:ext cx="448237" cy="457251"/>
          </a:xfrm>
          <a:prstGeom prst="ellipse">
            <a:avLst/>
          </a:prstGeom>
          <a:solidFill>
            <a:srgbClr val="800000"/>
          </a:solidFill>
          <a:ln w="6350">
            <a:solidFill>
              <a:srgbClr val="800000"/>
            </a:solidFill>
          </a:ln>
          <a:effectLst>
            <a:outerShdw blurRad="88900" dist="50800" dir="2100000" rotWithShape="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773520" y="2885334"/>
            <a:ext cx="113669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0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邀请小伙伴</a:t>
            </a:r>
          </a:p>
        </p:txBody>
      </p:sp>
      <p:sp>
        <p:nvSpPr>
          <p:cNvPr id="326" name="Shape 326"/>
          <p:cNvSpPr/>
          <p:nvPr/>
        </p:nvSpPr>
        <p:spPr>
          <a:xfrm>
            <a:off x="7039957" y="2884500"/>
            <a:ext cx="1136692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1000">
                <a:solidFill>
                  <a:srgbClr val="FFFFFF"/>
                </a:solidFill>
                <a:latin typeface="小塚ゴシック Pr6N EL"/>
                <a:ea typeface="小塚ゴシック Pr6N EL"/>
                <a:cs typeface="小塚ゴシック Pr6N EL"/>
                <a:sym typeface="小塚ゴシック Pr6N EL"/>
              </a:defRPr>
            </a:lvl1pPr>
          </a:lstStyle>
          <a:p>
            <a:r>
              <a:t>再破解一次</a:t>
            </a:r>
          </a:p>
        </p:txBody>
      </p:sp>
      <p:sp>
        <p:nvSpPr>
          <p:cNvPr id="327" name="Shape 327"/>
          <p:cNvSpPr/>
          <p:nvPr/>
        </p:nvSpPr>
        <p:spPr>
          <a:xfrm>
            <a:off x="598467" y="4180392"/>
            <a:ext cx="1053466" cy="3422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点击查看彩蛋</a:t>
            </a:r>
          </a:p>
        </p:txBody>
      </p:sp>
      <p:sp>
        <p:nvSpPr>
          <p:cNvPr id="328" name="Shape 328"/>
          <p:cNvSpPr/>
          <p:nvPr/>
        </p:nvSpPr>
        <p:spPr>
          <a:xfrm>
            <a:off x="645075" y="4612192"/>
            <a:ext cx="858650" cy="342266"/>
          </a:xfrm>
          <a:prstGeom prst="rect">
            <a:avLst/>
          </a:prstGeom>
          <a:solidFill>
            <a:schemeClr val="accent3"/>
          </a:solidFill>
          <a:ln w="34925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查看ai故事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故事">
  <a:themeElements>
    <a:clrScheme name="故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0000FF"/>
      </a:hlink>
      <a:folHlink>
        <a:srgbClr val="FF00FF"/>
      </a:folHlink>
    </a:clrScheme>
    <a:fontScheme name="故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故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50800" dir="21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50800" dir="21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88900" dist="50800" dir="21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故事">
  <a:themeElements>
    <a:clrScheme name="故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0000FF"/>
      </a:hlink>
      <a:folHlink>
        <a:srgbClr val="FF00FF"/>
      </a:folHlink>
    </a:clrScheme>
    <a:fontScheme name="故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故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50800" dir="21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50800" dir="21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88900" dist="50800" dir="21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全屏显示(16:9)</PresentationFormat>
  <Paragraphs>106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小五</cp:lastModifiedBy>
  <cp:revision>1</cp:revision>
  <dcterms:modified xsi:type="dcterms:W3CDTF">2017-12-14T07:12:59Z</dcterms:modified>
</cp:coreProperties>
</file>