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8345150" cy="12225528"/>
  <p:notesSz cx="12225528" cy="183451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8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548640"/>
            <a:ext cx="160934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0" b="1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Dependencies Dilemma</a:t>
            </a:r>
            <a:endParaRPr lang="en-US" sz="6000" dirty="0"/>
          </a:p>
        </p:txBody>
      </p:sp>
      <p:sp>
        <p:nvSpPr>
          <p:cNvPr id="3" name="Shape 1"/>
          <p:cNvSpPr/>
          <p:nvPr/>
        </p:nvSpPr>
        <p:spPr>
          <a:xfrm>
            <a:off x="1005840" y="1920240"/>
            <a:ext cx="16093440" cy="1097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  <a:effectLst>
            <a:outerShdw sx="100000" sy="100000" kx="0" ky="0" algn="bl" rotWithShape="0" blurRad="101600" dist="50800" dir="5400000">
              <a:srgbClr val="888888">
                <a:alpha val="18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188720" y="1920240"/>
            <a:ext cx="1609344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i="1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value of an initiative isn't just its immediate impact, </a:t>
            </a:r>
            <a:pPr indent="0" marL="0">
              <a:buNone/>
            </a:pPr>
            <a:r>
              <a:rPr lang="en-US" sz="3200" i="1" dirty="0">
                <a:solidFill>
                  <a:srgbClr val="4BA96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but what it unlocks </a:t>
            </a:r>
            <a:pPr indent="0" marL="0">
              <a:buNone/>
            </a:pPr>
            <a:r>
              <a:rPr lang="en-US" sz="3200" i="1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🔒.</a:t>
            </a:r>
            <a:endParaRPr lang="en-US" sz="3200" dirty="0"/>
          </a:p>
        </p:txBody>
      </p:sp>
      <p:sp>
        <p:nvSpPr>
          <p:cNvPr id="5" name="Shape 3"/>
          <p:cNvSpPr/>
          <p:nvPr/>
        </p:nvSpPr>
        <p:spPr>
          <a:xfrm>
            <a:off x="1005840" y="3291840"/>
            <a:ext cx="7955280" cy="3291840"/>
          </a:xfrm>
          <a:prstGeom prst="roundRect">
            <a:avLst>
              <a:gd name="adj" fmla="val 5556"/>
            </a:avLst>
          </a:prstGeom>
          <a:solidFill>
            <a:srgbClr val="F6F8FB"/>
          </a:solidFill>
          <a:ln w="12700">
            <a:solidFill>
              <a:srgbClr val="E3E7ED"/>
            </a:solidFill>
            <a:prstDash val="solid"/>
          </a:ln>
          <a:effectLst>
            <a:outerShdw sx="100000" sy="100000" kx="0" ky="0" algn="bl" rotWithShape="0" blurRad="76200" dist="25400" dir="5400000">
              <a:srgbClr val="888888">
                <a:alpha val="10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1188720" y="3657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Real-World Example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1188720" y="42062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0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fintech startup invested in comprehensive KYC infrastructure that enabled: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1371600" y="4983480"/>
            <a:ext cx="676656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0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Launch in 4 new countries within 12 months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371600" y="5330952"/>
            <a:ext cx="676656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0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3 regulated financial products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1371600" y="5678424"/>
            <a:ext cx="676656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0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Partner with 2 major banks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1371600" y="6025896"/>
            <a:ext cx="676656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0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Achieve compliance in weeks instead of months</a:t>
            </a:r>
            <a:endParaRPr lang="en-US" sz="2000" dirty="0"/>
          </a:p>
        </p:txBody>
      </p:sp>
      <p:sp>
        <p:nvSpPr>
          <p:cNvPr id="12" name="Shape 10"/>
          <p:cNvSpPr/>
          <p:nvPr/>
        </p:nvSpPr>
        <p:spPr>
          <a:xfrm>
            <a:off x="1005840" y="6858000"/>
            <a:ext cx="7955280" cy="2834640"/>
          </a:xfrm>
          <a:prstGeom prst="roundRect">
            <a:avLst>
              <a:gd name="adj" fmla="val 6452"/>
            </a:avLst>
          </a:prstGeom>
          <a:solidFill>
            <a:srgbClr val="FFFFFF"/>
          </a:solidFill>
          <a:ln w="12700">
            <a:solidFill>
              <a:srgbClr val="E3E7ED"/>
            </a:solidFill>
            <a:prstDash val="solid"/>
          </a:ln>
          <a:effectLst>
            <a:outerShdw sx="100000" sy="100000" kx="0" ky="0" algn="bl" rotWithShape="0" blurRad="76200" dist="25400" dir="5400000">
              <a:srgbClr val="888888">
                <a:alpha val="1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1188720" y="71323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Dependency Mapping</a:t>
            </a:r>
            <a:endParaRPr lang="en-US" sz="2600" dirty="0"/>
          </a:p>
        </p:txBody>
      </p:sp>
      <p:sp>
        <p:nvSpPr>
          <p:cNvPr id="14" name="Text 12"/>
          <p:cNvSpPr/>
          <p:nvPr/>
        </p:nvSpPr>
        <p:spPr>
          <a:xfrm>
            <a:off x="1188720" y="777240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Foundation capabilities vs. surface features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1188720" y="841248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Regulatory infrastructure unlocks market expansion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1188720" y="905256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Compliance systems enable product diversification</a:t>
            </a:r>
            <a:endParaRPr lang="en-US" sz="2400" dirty="0"/>
          </a:p>
        </p:txBody>
      </p:sp>
      <p:sp>
        <p:nvSpPr>
          <p:cNvPr id="17" name="Shape 15"/>
          <p:cNvSpPr/>
          <p:nvPr/>
        </p:nvSpPr>
        <p:spPr>
          <a:xfrm>
            <a:off x="1005840" y="9966960"/>
            <a:ext cx="7315200" cy="1737360"/>
          </a:xfrm>
          <a:prstGeom prst="roundRect">
            <a:avLst>
              <a:gd name="adj" fmla="val 10526"/>
            </a:avLst>
          </a:prstGeom>
          <a:solidFill>
            <a:srgbClr val="4BA96E"/>
          </a:solidFill>
          <a:ln w="12700">
            <a:solidFill>
              <a:srgbClr val="4BA96E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1097280" y="9966960"/>
            <a:ext cx="7863840" cy="1737360"/>
          </a:xfrm>
          <a:prstGeom prst="roundRect">
            <a:avLst>
              <a:gd name="adj" fmla="val 10526"/>
            </a:avLst>
          </a:prstGeom>
          <a:solidFill>
            <a:srgbClr val="E6F4EC"/>
          </a:solidFill>
          <a:ln w="12700">
            <a:solidFill>
              <a:srgbClr val="E6F4EC"/>
            </a:solidFill>
            <a:prstDash val="solid"/>
          </a:ln>
          <a:effectLst>
            <a:outerShdw sx="100000" sy="100000" kx="0" ky="0" algn="bl" rotWithShape="0" blurRad="76200" dist="25400" dir="5400000">
              <a:srgbClr val="888888">
                <a:alpha val="10000"/>
              </a:srgbClr>
            </a:outerShdw>
          </a:effectLst>
        </p:spPr>
      </p:sp>
      <p:sp>
        <p:nvSpPr>
          <p:cNvPr id="19" name="Text 17"/>
          <p:cNvSpPr/>
          <p:nvPr/>
        </p:nvSpPr>
        <p:spPr>
          <a:xfrm>
            <a:off x="1280160" y="10332720"/>
            <a:ext cx="7315200" cy="868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400" b="1" dirty="0">
                <a:solidFill>
                  <a:srgbClr val="4BA96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Insight: </a:t>
            </a:r>
            <a:pPr algn="l" indent="0" marL="0">
              <a:lnSpc>
                <a:spcPts val="3200"/>
              </a:lnSpc>
              <a:buNone/>
            </a:pPr>
            <a:r>
              <a:rPr lang="en-US" sz="24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Foundation investments create exponential value through what they unlock, not just their direct impact.</a:t>
            </a:r>
            <a:endParaRPr lang="en-US" sz="2400" dirty="0"/>
          </a:p>
        </p:txBody>
      </p:sp>
      <p:sp>
        <p:nvSpPr>
          <p:cNvPr id="20" name="Shape 18"/>
          <p:cNvSpPr/>
          <p:nvPr/>
        </p:nvSpPr>
        <p:spPr>
          <a:xfrm>
            <a:off x="9281160" y="4663440"/>
            <a:ext cx="7955280" cy="566928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2700">
            <a:solidFill>
              <a:srgbClr val="E3E7ED"/>
            </a:solidFill>
            <a:prstDash val="solid"/>
          </a:ln>
          <a:effectLst>
            <a:outerShdw sx="100000" sy="100000" kx="0" ky="0" algn="bl" rotWithShape="0" blurRad="101600" dist="50800" dir="5400000">
              <a:srgbClr val="888888">
                <a:alpha val="15000"/>
              </a:srgbClr>
            </a:outerShdw>
          </a:effectLst>
        </p:spPr>
      </p:sp>
      <p:sp>
        <p:nvSpPr>
          <p:cNvPr id="21" name="Text 19"/>
          <p:cNvSpPr/>
          <p:nvPr/>
        </p:nvSpPr>
        <p:spPr>
          <a:xfrm>
            <a:off x="10058400" y="489204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Enablement Tree</a:t>
            </a:r>
            <a:endParaRPr lang="en-US" sz="2400" dirty="0"/>
          </a:p>
        </p:txBody>
      </p:sp>
      <p:sp>
        <p:nvSpPr>
          <p:cNvPr id="22" name="Shape 20"/>
          <p:cNvSpPr/>
          <p:nvPr/>
        </p:nvSpPr>
        <p:spPr>
          <a:xfrm>
            <a:off x="10058400" y="9829800"/>
            <a:ext cx="201168" cy="201168"/>
          </a:xfrm>
          <a:prstGeom prst="rect">
            <a:avLst/>
          </a:prstGeom>
          <a:solidFill>
            <a:srgbClr val="3B7DDD"/>
          </a:solidFill>
          <a:ln w="12700">
            <a:solidFill>
              <a:srgbClr val="3B7DDD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10314432" y="9784080"/>
            <a:ext cx="1458468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Foundation</a:t>
            </a:r>
            <a:endParaRPr lang="en-US" sz="1800" dirty="0"/>
          </a:p>
        </p:txBody>
      </p:sp>
      <p:sp>
        <p:nvSpPr>
          <p:cNvPr id="24" name="Shape 22"/>
          <p:cNvSpPr/>
          <p:nvPr/>
        </p:nvSpPr>
        <p:spPr>
          <a:xfrm>
            <a:off x="11772900" y="9829800"/>
            <a:ext cx="201168" cy="201168"/>
          </a:xfrm>
          <a:prstGeom prst="rect">
            <a:avLst/>
          </a:prstGeom>
          <a:solidFill>
            <a:srgbClr val="4BA96E"/>
          </a:solidFill>
          <a:ln w="12700">
            <a:solidFill>
              <a:srgbClr val="4BA96E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12028932" y="9784080"/>
            <a:ext cx="1458468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Compliance</a:t>
            </a:r>
            <a:endParaRPr lang="en-US" sz="1800" dirty="0"/>
          </a:p>
        </p:txBody>
      </p:sp>
      <p:sp>
        <p:nvSpPr>
          <p:cNvPr id="26" name="Shape 24"/>
          <p:cNvSpPr/>
          <p:nvPr/>
        </p:nvSpPr>
        <p:spPr>
          <a:xfrm>
            <a:off x="13487400" y="9829800"/>
            <a:ext cx="201168" cy="201168"/>
          </a:xfrm>
          <a:prstGeom prst="rect">
            <a:avLst/>
          </a:prstGeom>
          <a:solidFill>
            <a:srgbClr val="F6C244"/>
          </a:solidFill>
          <a:ln w="12700">
            <a:solidFill>
              <a:srgbClr val="F6C244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13743432" y="9784080"/>
            <a:ext cx="1458468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Products</a:t>
            </a:r>
            <a:endParaRPr lang="en-US" sz="1800" dirty="0"/>
          </a:p>
        </p:txBody>
      </p:sp>
      <p:sp>
        <p:nvSpPr>
          <p:cNvPr id="28" name="Shape 26"/>
          <p:cNvSpPr/>
          <p:nvPr/>
        </p:nvSpPr>
        <p:spPr>
          <a:xfrm>
            <a:off x="15201900" y="9829800"/>
            <a:ext cx="201168" cy="201168"/>
          </a:xfrm>
          <a:prstGeom prst="rect">
            <a:avLst/>
          </a:prstGeom>
          <a:solidFill>
            <a:srgbClr val="8B2332"/>
          </a:solidFill>
          <a:ln w="12700">
            <a:solidFill>
              <a:srgbClr val="8B2332"/>
            </a:solidFill>
            <a:prstDash val="solid"/>
          </a:ln>
        </p:spPr>
      </p:sp>
      <p:sp>
        <p:nvSpPr>
          <p:cNvPr id="29" name="Text 27"/>
          <p:cNvSpPr/>
          <p:nvPr/>
        </p:nvSpPr>
        <p:spPr>
          <a:xfrm>
            <a:off x="15457932" y="9784080"/>
            <a:ext cx="1458468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Revenue</a:t>
            </a:r>
            <a:endParaRPr lang="en-US" sz="1800" dirty="0"/>
          </a:p>
        </p:txBody>
      </p:sp>
      <p:sp>
        <p:nvSpPr>
          <p:cNvPr id="30" name="Shape 28"/>
          <p:cNvSpPr/>
          <p:nvPr/>
        </p:nvSpPr>
        <p:spPr>
          <a:xfrm>
            <a:off x="10607040" y="576072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8B2332"/>
          </a:solidFill>
          <a:ln w="12700">
            <a:solidFill>
              <a:srgbClr val="8B2332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10607040" y="576072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Banking-as-a-Service</a:t>
            </a:r>
            <a:endParaRPr lang="en-US" sz="1200" dirty="0"/>
          </a:p>
        </p:txBody>
      </p:sp>
      <p:sp>
        <p:nvSpPr>
          <p:cNvPr id="32" name="Shape 30"/>
          <p:cNvSpPr/>
          <p:nvPr/>
        </p:nvSpPr>
        <p:spPr>
          <a:xfrm>
            <a:off x="12070080" y="576072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8B2332"/>
          </a:solidFill>
          <a:ln w="12700">
            <a:solidFill>
              <a:srgbClr val="8B2332"/>
            </a:solidFill>
            <a:prstDash val="solid"/>
          </a:ln>
        </p:spPr>
      </p:sp>
      <p:sp>
        <p:nvSpPr>
          <p:cNvPr id="33" name="Text 31"/>
          <p:cNvSpPr/>
          <p:nvPr/>
        </p:nvSpPr>
        <p:spPr>
          <a:xfrm>
            <a:off x="12070080" y="576072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White-Label Solutions</a:t>
            </a:r>
            <a:endParaRPr lang="en-US" sz="1200" dirty="0"/>
          </a:p>
        </p:txBody>
      </p:sp>
      <p:sp>
        <p:nvSpPr>
          <p:cNvPr id="34" name="Shape 32"/>
          <p:cNvSpPr/>
          <p:nvPr/>
        </p:nvSpPr>
        <p:spPr>
          <a:xfrm>
            <a:off x="13533120" y="576072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8B2332"/>
          </a:solidFill>
          <a:ln w="12700">
            <a:solidFill>
              <a:srgbClr val="8B2332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13533120" y="576072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Cross-Border Payments</a:t>
            </a:r>
            <a:endParaRPr lang="en-US" sz="1200" dirty="0"/>
          </a:p>
        </p:txBody>
      </p:sp>
      <p:sp>
        <p:nvSpPr>
          <p:cNvPr id="36" name="Shape 34"/>
          <p:cNvSpPr/>
          <p:nvPr/>
        </p:nvSpPr>
        <p:spPr>
          <a:xfrm>
            <a:off x="15087600" y="576072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8B2332"/>
          </a:solidFill>
          <a:ln w="12700">
            <a:solidFill>
              <a:srgbClr val="8B2332"/>
            </a:solidFill>
            <a:prstDash val="solid"/>
          </a:ln>
        </p:spPr>
      </p:sp>
      <p:sp>
        <p:nvSpPr>
          <p:cNvPr id="37" name="Text 35"/>
          <p:cNvSpPr/>
          <p:nvPr/>
        </p:nvSpPr>
        <p:spPr>
          <a:xfrm>
            <a:off x="15087600" y="576072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Institutional Trading</a:t>
            </a:r>
            <a:endParaRPr lang="en-US" sz="1200" dirty="0"/>
          </a:p>
        </p:txBody>
      </p:sp>
      <p:sp>
        <p:nvSpPr>
          <p:cNvPr id="38" name="Shape 36"/>
          <p:cNvSpPr/>
          <p:nvPr/>
        </p:nvSpPr>
        <p:spPr>
          <a:xfrm>
            <a:off x="10607040" y="704088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F6C244"/>
          </a:solidFill>
          <a:ln w="12700">
            <a:solidFill>
              <a:srgbClr val="F6C244"/>
            </a:solidFill>
            <a:prstDash val="solid"/>
          </a:ln>
        </p:spPr>
      </p:sp>
      <p:sp>
        <p:nvSpPr>
          <p:cNvPr id="39" name="Text 37"/>
          <p:cNvSpPr/>
          <p:nvPr/>
        </p:nvSpPr>
        <p:spPr>
          <a:xfrm>
            <a:off x="10607040" y="704088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International Markets</a:t>
            </a:r>
            <a:endParaRPr lang="en-US" sz="1200" dirty="0"/>
          </a:p>
        </p:txBody>
      </p:sp>
      <p:sp>
        <p:nvSpPr>
          <p:cNvPr id="40" name="Shape 38"/>
          <p:cNvSpPr/>
          <p:nvPr/>
        </p:nvSpPr>
        <p:spPr>
          <a:xfrm>
            <a:off x="12070080" y="704088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F6C244"/>
          </a:solidFill>
          <a:ln w="12700">
            <a:solidFill>
              <a:srgbClr val="F6C244"/>
            </a:solidFill>
            <a:prstDash val="solid"/>
          </a:ln>
        </p:spPr>
      </p:sp>
      <p:sp>
        <p:nvSpPr>
          <p:cNvPr id="41" name="Text 39"/>
          <p:cNvSpPr/>
          <p:nvPr/>
        </p:nvSpPr>
        <p:spPr>
          <a:xfrm>
            <a:off x="12070080" y="704088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Business Banking</a:t>
            </a:r>
            <a:endParaRPr lang="en-US" sz="1200" dirty="0"/>
          </a:p>
        </p:txBody>
      </p:sp>
      <p:sp>
        <p:nvSpPr>
          <p:cNvPr id="42" name="Shape 40"/>
          <p:cNvSpPr/>
          <p:nvPr/>
        </p:nvSpPr>
        <p:spPr>
          <a:xfrm>
            <a:off x="13533120" y="704088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F6C244"/>
          </a:solidFill>
          <a:ln w="12700">
            <a:solidFill>
              <a:srgbClr val="F6C244"/>
            </a:solidFill>
            <a:prstDash val="solid"/>
          </a:ln>
        </p:spPr>
      </p:sp>
      <p:sp>
        <p:nvSpPr>
          <p:cNvPr id="43" name="Text 41"/>
          <p:cNvSpPr/>
          <p:nvPr/>
        </p:nvSpPr>
        <p:spPr>
          <a:xfrm>
            <a:off x="13533120" y="704088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Investment Platform</a:t>
            </a:r>
            <a:endParaRPr lang="en-US" sz="1200" dirty="0"/>
          </a:p>
        </p:txBody>
      </p:sp>
      <p:sp>
        <p:nvSpPr>
          <p:cNvPr id="44" name="Shape 42"/>
          <p:cNvSpPr/>
          <p:nvPr/>
        </p:nvSpPr>
        <p:spPr>
          <a:xfrm>
            <a:off x="15087600" y="704088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F6C244"/>
          </a:solidFill>
          <a:ln w="12700">
            <a:solidFill>
              <a:srgbClr val="F6C244"/>
            </a:solidFill>
            <a:prstDash val="solid"/>
          </a:ln>
        </p:spPr>
      </p:sp>
      <p:sp>
        <p:nvSpPr>
          <p:cNvPr id="45" name="Text 43"/>
          <p:cNvSpPr/>
          <p:nvPr/>
        </p:nvSpPr>
        <p:spPr>
          <a:xfrm>
            <a:off x="15087600" y="704088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Lending Products</a:t>
            </a:r>
            <a:endParaRPr lang="en-US" sz="1200" dirty="0"/>
          </a:p>
        </p:txBody>
      </p:sp>
      <p:sp>
        <p:nvSpPr>
          <p:cNvPr id="46" name="Shape 44"/>
          <p:cNvSpPr/>
          <p:nvPr/>
        </p:nvSpPr>
        <p:spPr>
          <a:xfrm>
            <a:off x="11247120" y="8229600"/>
            <a:ext cx="1188720" cy="502920"/>
          </a:xfrm>
          <a:prstGeom prst="roundRect">
            <a:avLst>
              <a:gd name="adj" fmla="val 18182"/>
            </a:avLst>
          </a:prstGeom>
          <a:solidFill>
            <a:srgbClr val="4BA96E"/>
          </a:solidFill>
          <a:ln w="12700">
            <a:solidFill>
              <a:srgbClr val="4BA96E"/>
            </a:solidFill>
            <a:prstDash val="solid"/>
          </a:ln>
        </p:spPr>
      </p:sp>
      <p:sp>
        <p:nvSpPr>
          <p:cNvPr id="47" name="Text 45"/>
          <p:cNvSpPr/>
          <p:nvPr/>
        </p:nvSpPr>
        <p:spPr>
          <a:xfrm>
            <a:off x="11247120" y="8229600"/>
            <a:ext cx="118872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AML Monitoring</a:t>
            </a:r>
            <a:endParaRPr lang="en-US" sz="1200" dirty="0"/>
          </a:p>
        </p:txBody>
      </p:sp>
      <p:sp>
        <p:nvSpPr>
          <p:cNvPr id="48" name="Shape 46"/>
          <p:cNvSpPr/>
          <p:nvPr/>
        </p:nvSpPr>
        <p:spPr>
          <a:xfrm>
            <a:off x="12710160" y="8229600"/>
            <a:ext cx="1188720" cy="502920"/>
          </a:xfrm>
          <a:prstGeom prst="roundRect">
            <a:avLst>
              <a:gd name="adj" fmla="val 18182"/>
            </a:avLst>
          </a:prstGeom>
          <a:solidFill>
            <a:srgbClr val="4BA96E"/>
          </a:solidFill>
          <a:ln w="12700">
            <a:solidFill>
              <a:srgbClr val="4BA96E"/>
            </a:solidFill>
            <a:prstDash val="solid"/>
          </a:ln>
        </p:spPr>
      </p:sp>
      <p:sp>
        <p:nvSpPr>
          <p:cNvPr id="49" name="Text 47"/>
          <p:cNvSpPr/>
          <p:nvPr/>
        </p:nvSpPr>
        <p:spPr>
          <a:xfrm>
            <a:off x="12710160" y="8229600"/>
            <a:ext cx="118872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Regulatory Reporting</a:t>
            </a:r>
            <a:endParaRPr lang="en-US" sz="1200" dirty="0"/>
          </a:p>
        </p:txBody>
      </p:sp>
      <p:sp>
        <p:nvSpPr>
          <p:cNvPr id="50" name="Shape 48"/>
          <p:cNvSpPr/>
          <p:nvPr/>
        </p:nvSpPr>
        <p:spPr>
          <a:xfrm>
            <a:off x="14173200" y="8229600"/>
            <a:ext cx="1188720" cy="502920"/>
          </a:xfrm>
          <a:prstGeom prst="roundRect">
            <a:avLst>
              <a:gd name="adj" fmla="val 18182"/>
            </a:avLst>
          </a:prstGeom>
          <a:solidFill>
            <a:srgbClr val="4BA96E"/>
          </a:solidFill>
          <a:ln w="12700">
            <a:solidFill>
              <a:srgbClr val="4BA96E"/>
            </a:solidFill>
            <a:prstDash val="solid"/>
          </a:ln>
        </p:spPr>
      </p:sp>
      <p:sp>
        <p:nvSpPr>
          <p:cNvPr id="51" name="Text 49"/>
          <p:cNvSpPr/>
          <p:nvPr/>
        </p:nvSpPr>
        <p:spPr>
          <a:xfrm>
            <a:off x="14173200" y="8229600"/>
            <a:ext cx="118872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Risk Assessment</a:t>
            </a:r>
            <a:endParaRPr lang="en-US" sz="1200" dirty="0"/>
          </a:p>
        </p:txBody>
      </p:sp>
      <p:sp>
        <p:nvSpPr>
          <p:cNvPr id="52" name="Shape 50"/>
          <p:cNvSpPr/>
          <p:nvPr/>
        </p:nvSpPr>
        <p:spPr>
          <a:xfrm>
            <a:off x="11795760" y="9144000"/>
            <a:ext cx="2926080" cy="548640"/>
          </a:xfrm>
          <a:prstGeom prst="roundRect">
            <a:avLst>
              <a:gd name="adj" fmla="val 16667"/>
            </a:avLst>
          </a:prstGeom>
          <a:solidFill>
            <a:srgbClr val="3B7DDD"/>
          </a:solidFill>
          <a:ln w="12700">
            <a:solidFill>
              <a:srgbClr val="3B7DDD"/>
            </a:solidFill>
            <a:prstDash val="solid"/>
          </a:ln>
        </p:spPr>
      </p:sp>
      <p:sp>
        <p:nvSpPr>
          <p:cNvPr id="53" name="Text 51"/>
          <p:cNvSpPr/>
          <p:nvPr/>
        </p:nvSpPr>
        <p:spPr>
          <a:xfrm>
            <a:off x="12618720" y="9144000"/>
            <a:ext cx="1371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KYC/Identity Verification</a:t>
            </a:r>
            <a:endParaRPr lang="en-US" sz="1500" dirty="0"/>
          </a:p>
        </p:txBody>
      </p:sp>
      <p:sp>
        <p:nvSpPr>
          <p:cNvPr id="54" name="Shape 52"/>
          <p:cNvSpPr/>
          <p:nvPr/>
        </p:nvSpPr>
        <p:spPr>
          <a:xfrm>
            <a:off x="13258800" y="9144000"/>
            <a:ext cx="-1417320" cy="-41148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55" name="Shape 53"/>
          <p:cNvSpPr/>
          <p:nvPr/>
        </p:nvSpPr>
        <p:spPr>
          <a:xfrm>
            <a:off x="13258800" y="9144000"/>
            <a:ext cx="45720" cy="-41148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56" name="Shape 54"/>
          <p:cNvSpPr/>
          <p:nvPr/>
        </p:nvSpPr>
        <p:spPr>
          <a:xfrm flipH="1">
            <a:off x="13258800" y="9144000"/>
            <a:ext cx="1508760" cy="-41148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57" name="Shape 55"/>
          <p:cNvSpPr/>
          <p:nvPr/>
        </p:nvSpPr>
        <p:spPr>
          <a:xfrm>
            <a:off x="11841480" y="8229600"/>
            <a:ext cx="-594360" cy="-68580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58" name="Shape 56"/>
          <p:cNvSpPr/>
          <p:nvPr/>
        </p:nvSpPr>
        <p:spPr>
          <a:xfrm flipH="1">
            <a:off x="11841480" y="8229600"/>
            <a:ext cx="868680" cy="-68580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59" name="Shape 57"/>
          <p:cNvSpPr/>
          <p:nvPr/>
        </p:nvSpPr>
        <p:spPr>
          <a:xfrm flipH="1">
            <a:off x="13304520" y="8229600"/>
            <a:ext cx="868680" cy="-68580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60" name="Shape 58"/>
          <p:cNvSpPr/>
          <p:nvPr/>
        </p:nvSpPr>
        <p:spPr>
          <a:xfrm flipH="1">
            <a:off x="14767560" y="8229600"/>
            <a:ext cx="960120" cy="-68580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61" name="Shape 59"/>
          <p:cNvSpPr/>
          <p:nvPr/>
        </p:nvSpPr>
        <p:spPr>
          <a:xfrm>
            <a:off x="11247120" y="7040880"/>
            <a:ext cx="0" cy="-777240"/>
          </a:xfrm>
          <a:prstGeom prst="line">
            <a:avLst/>
          </a:prstGeom>
          <a:noFill/>
          <a:ln w="25400">
            <a:solidFill>
              <a:srgbClr val="F6C244"/>
            </a:solidFill>
            <a:prstDash val="solid"/>
          </a:ln>
        </p:spPr>
      </p:sp>
      <p:sp>
        <p:nvSpPr>
          <p:cNvPr id="62" name="Shape 60"/>
          <p:cNvSpPr/>
          <p:nvPr/>
        </p:nvSpPr>
        <p:spPr>
          <a:xfrm>
            <a:off x="12710160" y="7040880"/>
            <a:ext cx="0" cy="-777240"/>
          </a:xfrm>
          <a:prstGeom prst="line">
            <a:avLst/>
          </a:prstGeom>
          <a:noFill/>
          <a:ln w="25400">
            <a:solidFill>
              <a:srgbClr val="F6C244"/>
            </a:solidFill>
            <a:prstDash val="solid"/>
          </a:ln>
        </p:spPr>
      </p:sp>
      <p:sp>
        <p:nvSpPr>
          <p:cNvPr id="63" name="Shape 61"/>
          <p:cNvSpPr/>
          <p:nvPr/>
        </p:nvSpPr>
        <p:spPr>
          <a:xfrm>
            <a:off x="14173200" y="7040880"/>
            <a:ext cx="0" cy="-777240"/>
          </a:xfrm>
          <a:prstGeom prst="line">
            <a:avLst/>
          </a:prstGeom>
          <a:noFill/>
          <a:ln w="25400">
            <a:solidFill>
              <a:srgbClr val="F6C244"/>
            </a:solidFill>
            <a:prstDash val="solid"/>
          </a:ln>
        </p:spPr>
      </p:sp>
      <p:sp>
        <p:nvSpPr>
          <p:cNvPr id="64" name="Shape 62"/>
          <p:cNvSpPr/>
          <p:nvPr/>
        </p:nvSpPr>
        <p:spPr>
          <a:xfrm>
            <a:off x="15727680" y="7040880"/>
            <a:ext cx="0" cy="-777240"/>
          </a:xfrm>
          <a:prstGeom prst="line">
            <a:avLst/>
          </a:prstGeom>
          <a:noFill/>
          <a:ln w="25400">
            <a:solidFill>
              <a:srgbClr val="F6C244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2025-07-08T19:03:12Z</dcterms:created>
  <dcterms:modified xsi:type="dcterms:W3CDTF">2025-07-08T19:03:12Z</dcterms:modified>
</cp:coreProperties>
</file>