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12225525" cx="18345150"/>
  <p:notesSz cx="12225525" cy="183451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FB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914400" y="548640"/>
            <a:ext cx="1609344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The Dependencies Dilemma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005840" y="1920240"/>
            <a:ext cx="16093440" cy="109728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bl" dir="5400000" dist="50800">
              <a:srgbClr val="888888">
                <a:alpha val="1764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188720" y="1920240"/>
            <a:ext cx="1609344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3200"/>
              <a:buFont typeface="Arial"/>
              <a:buNone/>
            </a:pPr>
            <a:r>
              <a:rPr b="0" i="1" lang="en-US" sz="32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The value of an initiative isn't just its immediate impact, </a:t>
            </a:r>
            <a:r>
              <a:rPr b="0" i="1" lang="en-US" sz="3200" u="none" cap="none" strike="noStrike">
                <a:solidFill>
                  <a:srgbClr val="4BA96E"/>
                </a:solidFill>
                <a:latin typeface="Arial"/>
                <a:ea typeface="Arial"/>
                <a:cs typeface="Arial"/>
                <a:sym typeface="Arial"/>
              </a:rPr>
              <a:t>but what it unlocks </a:t>
            </a:r>
            <a:r>
              <a:rPr b="0" i="1" lang="en-US" sz="32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🔒.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005840" y="3291840"/>
            <a:ext cx="7955280" cy="3291840"/>
          </a:xfrm>
          <a:prstGeom prst="roundRect">
            <a:avLst>
              <a:gd fmla="val 5556" name="adj"/>
            </a:avLst>
          </a:prstGeom>
          <a:solidFill>
            <a:srgbClr val="F6F8FB"/>
          </a:solidFill>
          <a:ln cap="flat" cmpd="sng" w="12700">
            <a:solidFill>
              <a:srgbClr val="E3E7ED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bl" dir="5400000" dist="25400">
              <a:srgbClr val="888888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188720" y="365760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Real-World Example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188720" y="420624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A fintech startup invested in comprehensive KYC infrastructure that enabled: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1371600" y="4983480"/>
            <a:ext cx="67665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Launch in 4 new countries within 12 months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1371600" y="5330952"/>
            <a:ext cx="67665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Add 3 regulated financial products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371600" y="5678424"/>
            <a:ext cx="67665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Partner with 2 major banks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371600" y="6025896"/>
            <a:ext cx="676656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70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Achieve compliance in weeks instead of months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05840" y="6858000"/>
            <a:ext cx="7955280" cy="2834640"/>
          </a:xfrm>
          <a:prstGeom prst="roundRect">
            <a:avLst>
              <a:gd fmla="val 6452" name="adj"/>
            </a:avLst>
          </a:prstGeom>
          <a:solidFill>
            <a:srgbClr val="FFFFFF"/>
          </a:solidFill>
          <a:ln cap="flat" cmpd="sng" w="12700">
            <a:solidFill>
              <a:srgbClr val="E3E7ED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bl" dir="5400000" dist="25400">
              <a:srgbClr val="888888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188720" y="7132320"/>
            <a:ext cx="731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Dependency Mapping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1188720" y="7772400"/>
            <a:ext cx="731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Foundation capabilities vs. surface features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1188720" y="8412480"/>
            <a:ext cx="731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Regulatory infrastructure unlocks market expansion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88720" y="9052560"/>
            <a:ext cx="731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127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Compliance systems enable product diversification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05840" y="9966960"/>
            <a:ext cx="7315200" cy="1737360"/>
          </a:xfrm>
          <a:prstGeom prst="roundRect">
            <a:avLst>
              <a:gd fmla="val 10526" name="adj"/>
            </a:avLst>
          </a:prstGeom>
          <a:solidFill>
            <a:srgbClr val="4BA96E"/>
          </a:solidFill>
          <a:ln cap="flat" cmpd="sng" w="127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1097280" y="9966960"/>
            <a:ext cx="7863840" cy="1737360"/>
          </a:xfrm>
          <a:prstGeom prst="roundRect">
            <a:avLst>
              <a:gd fmla="val 10526" name="adj"/>
            </a:avLst>
          </a:prstGeom>
          <a:solidFill>
            <a:srgbClr val="E6F4EC"/>
          </a:solidFill>
          <a:ln cap="flat" cmpd="sng" w="12700">
            <a:solidFill>
              <a:srgbClr val="E6F4EC"/>
            </a:solidFill>
            <a:prstDash val="solid"/>
            <a:round/>
            <a:headEnd len="sm" w="sm" type="none"/>
            <a:tailEnd len="sm" w="sm" type="none"/>
          </a:ln>
          <a:effectLst>
            <a:outerShdw blurRad="76200" rotWithShape="0" algn="bl" dir="5400000" dist="25400">
              <a:srgbClr val="888888">
                <a:alpha val="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1280160" y="10332720"/>
            <a:ext cx="7315200" cy="868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4BA96E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4BA96E"/>
                </a:solidFill>
                <a:latin typeface="Arial"/>
                <a:ea typeface="Arial"/>
                <a:cs typeface="Arial"/>
                <a:sym typeface="Arial"/>
              </a:rPr>
              <a:t>Key Insight: </a:t>
            </a:r>
            <a:r>
              <a:rPr b="0" i="0" lang="en-US" sz="24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Foundation investments create exponential value through what they unlock, not just their direct impact.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9281160" y="4663440"/>
            <a:ext cx="7955280" cy="5669280"/>
          </a:xfrm>
          <a:prstGeom prst="roundRect">
            <a:avLst>
              <a:gd fmla="val 3226" name="adj"/>
            </a:avLst>
          </a:prstGeom>
          <a:solidFill>
            <a:srgbClr val="FFFFFF"/>
          </a:solidFill>
          <a:ln cap="flat" cmpd="sng" w="12700">
            <a:solidFill>
              <a:srgbClr val="E3E7ED"/>
            </a:solidFill>
            <a:prstDash val="solid"/>
            <a:round/>
            <a:headEnd len="sm" w="sm" type="none"/>
            <a:tailEnd len="sm" w="sm" type="none"/>
          </a:ln>
          <a:effectLst>
            <a:outerShdw blurRad="101600" rotWithShape="0" algn="bl" dir="5400000" dist="50800">
              <a:srgbClr val="888888">
                <a:alpha val="1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10058400" y="4892040"/>
            <a:ext cx="640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Feature Enablement Tree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10058400" y="9829800"/>
            <a:ext cx="201168" cy="201168"/>
          </a:xfrm>
          <a:prstGeom prst="rect">
            <a:avLst/>
          </a:prstGeom>
          <a:solidFill>
            <a:srgbClr val="3B7DDD"/>
          </a:solidFill>
          <a:ln cap="flat" cmpd="sng" w="12700">
            <a:solidFill>
              <a:srgbClr val="3B7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0314432" y="9784080"/>
            <a:ext cx="145846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Foundation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"/>
          <p:cNvSpPr/>
          <p:nvPr/>
        </p:nvSpPr>
        <p:spPr>
          <a:xfrm>
            <a:off x="11772900" y="9829800"/>
            <a:ext cx="201168" cy="201168"/>
          </a:xfrm>
          <a:prstGeom prst="rect">
            <a:avLst/>
          </a:prstGeom>
          <a:solidFill>
            <a:srgbClr val="4BA96E"/>
          </a:solidFill>
          <a:ln cap="flat" cmpd="sng" w="127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12028932" y="9784080"/>
            <a:ext cx="145846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Compliance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13487400" y="9829800"/>
            <a:ext cx="201168" cy="201168"/>
          </a:xfrm>
          <a:prstGeom prst="rect">
            <a:avLst/>
          </a:prstGeom>
          <a:solidFill>
            <a:srgbClr val="F6C244"/>
          </a:solidFill>
          <a:ln cap="flat" cmpd="sng" w="127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13743432" y="9784080"/>
            <a:ext cx="145846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Products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5201900" y="9829800"/>
            <a:ext cx="201168" cy="201168"/>
          </a:xfrm>
          <a:prstGeom prst="rect">
            <a:avLst/>
          </a:prstGeom>
          <a:solidFill>
            <a:srgbClr val="8B2332"/>
          </a:solidFill>
          <a:ln cap="flat" cmpd="sng" w="12700">
            <a:solidFill>
              <a:srgbClr val="8B23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5457932" y="9784080"/>
            <a:ext cx="1458468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2325A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2325A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10607040" y="576072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8B2332"/>
          </a:solidFill>
          <a:ln cap="flat" cmpd="sng" w="12700">
            <a:solidFill>
              <a:srgbClr val="8B23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10607040" y="576072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Banking-as-a-Service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12070080" y="576072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8B2332"/>
          </a:solidFill>
          <a:ln cap="flat" cmpd="sng" w="12700">
            <a:solidFill>
              <a:srgbClr val="8B23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2070080" y="576072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White-Label Solutions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3533120" y="576072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8B2332"/>
          </a:solidFill>
          <a:ln cap="flat" cmpd="sng" w="12700">
            <a:solidFill>
              <a:srgbClr val="8B23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13533120" y="576072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Cross-Border Payments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15087600" y="576072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8B2332"/>
          </a:solidFill>
          <a:ln cap="flat" cmpd="sng" w="12700">
            <a:solidFill>
              <a:srgbClr val="8B23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15087600" y="576072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Institutional Trading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0607040" y="704088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F6C244"/>
          </a:solidFill>
          <a:ln cap="flat" cmpd="sng" w="127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0607040" y="704088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International Markets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12070080" y="704088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F6C244"/>
          </a:solidFill>
          <a:ln cap="flat" cmpd="sng" w="127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12070080" y="704088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Business Banking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13533120" y="704088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F6C244"/>
          </a:solidFill>
          <a:ln cap="flat" cmpd="sng" w="127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>
            <a:off x="13533120" y="704088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Investment Platform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15087600" y="7040880"/>
            <a:ext cx="1280160" cy="502920"/>
          </a:xfrm>
          <a:prstGeom prst="roundRect">
            <a:avLst>
              <a:gd fmla="val 18182" name="adj"/>
            </a:avLst>
          </a:prstGeom>
          <a:solidFill>
            <a:srgbClr val="F6C244"/>
          </a:solidFill>
          <a:ln cap="flat" cmpd="sng" w="127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15087600" y="7040880"/>
            <a:ext cx="128016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Lending Products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11247120" y="8229600"/>
            <a:ext cx="1188720" cy="502920"/>
          </a:xfrm>
          <a:prstGeom prst="roundRect">
            <a:avLst>
              <a:gd fmla="val 18182" name="adj"/>
            </a:avLst>
          </a:prstGeom>
          <a:solidFill>
            <a:srgbClr val="4BA96E"/>
          </a:solidFill>
          <a:ln cap="flat" cmpd="sng" w="127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1247120" y="8229600"/>
            <a:ext cx="118872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AML Monitoring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12710160" y="8229600"/>
            <a:ext cx="1188720" cy="502920"/>
          </a:xfrm>
          <a:prstGeom prst="roundRect">
            <a:avLst>
              <a:gd fmla="val 18182" name="adj"/>
            </a:avLst>
          </a:prstGeom>
          <a:solidFill>
            <a:srgbClr val="4BA96E"/>
          </a:solidFill>
          <a:ln cap="flat" cmpd="sng" w="127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12710160" y="8229600"/>
            <a:ext cx="118872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Regulatory Reporting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14173200" y="8229600"/>
            <a:ext cx="1188720" cy="502920"/>
          </a:xfrm>
          <a:prstGeom prst="roundRect">
            <a:avLst>
              <a:gd fmla="val 18182" name="adj"/>
            </a:avLst>
          </a:prstGeom>
          <a:solidFill>
            <a:srgbClr val="4BA96E"/>
          </a:solidFill>
          <a:ln cap="flat" cmpd="sng" w="127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4173200" y="8229600"/>
            <a:ext cx="1188720" cy="502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Risk Assessment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1795760" y="9144000"/>
            <a:ext cx="2926080" cy="548640"/>
          </a:xfrm>
          <a:prstGeom prst="roundRect">
            <a:avLst>
              <a:gd fmla="val 16667" name="adj"/>
            </a:avLst>
          </a:prstGeom>
          <a:solidFill>
            <a:srgbClr val="3B7DDD"/>
          </a:solidFill>
          <a:ln cap="flat" cmpd="sng" w="12700">
            <a:solidFill>
              <a:srgbClr val="3B7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3"/>
          <p:cNvSpPr/>
          <p:nvPr/>
        </p:nvSpPr>
        <p:spPr>
          <a:xfrm>
            <a:off x="12618708" y="9144000"/>
            <a:ext cx="1371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KYC/Identity Verification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3"/>
          <p:cNvCxnSpPr>
            <a:stCxn id="67" idx="0"/>
          </p:cNvCxnSpPr>
          <p:nvPr/>
        </p:nvCxnSpPr>
        <p:spPr>
          <a:xfrm rot="10800000">
            <a:off x="11841408" y="8732400"/>
            <a:ext cx="1463100" cy="411600"/>
          </a:xfrm>
          <a:prstGeom prst="straightConnector1">
            <a:avLst/>
          </a:prstGeom>
          <a:noFill/>
          <a:ln cap="flat" cmpd="sng" w="25400">
            <a:solidFill>
              <a:srgbClr val="3B7D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3"/>
          <p:cNvCxnSpPr>
            <a:stCxn id="67" idx="0"/>
          </p:cNvCxnSpPr>
          <p:nvPr/>
        </p:nvCxnSpPr>
        <p:spPr>
          <a:xfrm rot="10800000">
            <a:off x="13304508" y="8732400"/>
            <a:ext cx="0" cy="411600"/>
          </a:xfrm>
          <a:prstGeom prst="straightConnector1">
            <a:avLst/>
          </a:prstGeom>
          <a:noFill/>
          <a:ln cap="flat" cmpd="sng" w="25400">
            <a:solidFill>
              <a:srgbClr val="3C7D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3"/>
          <p:cNvCxnSpPr>
            <a:stCxn id="67" idx="0"/>
            <a:endCxn id="65" idx="2"/>
          </p:cNvCxnSpPr>
          <p:nvPr/>
        </p:nvCxnSpPr>
        <p:spPr>
          <a:xfrm flipH="1" rot="10800000">
            <a:off x="13304508" y="8732400"/>
            <a:ext cx="1463100" cy="411600"/>
          </a:xfrm>
          <a:prstGeom prst="straightConnector1">
            <a:avLst/>
          </a:prstGeom>
          <a:noFill/>
          <a:ln cap="flat" cmpd="sng" w="25400">
            <a:solidFill>
              <a:srgbClr val="3B7DD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3"/>
          <p:cNvCxnSpPr/>
          <p:nvPr/>
        </p:nvCxnSpPr>
        <p:spPr>
          <a:xfrm rot="10800000">
            <a:off x="11247120" y="7543800"/>
            <a:ext cx="594360" cy="685800"/>
          </a:xfrm>
          <a:prstGeom prst="straightConnector1">
            <a:avLst/>
          </a:prstGeom>
          <a:noFill/>
          <a:ln cap="flat" cmpd="sng" w="254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3"/>
          <p:cNvCxnSpPr>
            <a:stCxn id="61" idx="0"/>
            <a:endCxn id="55" idx="2"/>
          </p:cNvCxnSpPr>
          <p:nvPr/>
        </p:nvCxnSpPr>
        <p:spPr>
          <a:xfrm flipH="1" rot="10800000">
            <a:off x="11841480" y="7543800"/>
            <a:ext cx="868800" cy="685800"/>
          </a:xfrm>
          <a:prstGeom prst="straightConnector1">
            <a:avLst/>
          </a:prstGeom>
          <a:noFill/>
          <a:ln cap="flat" cmpd="sng" w="254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3"/>
          <p:cNvCxnSpPr>
            <a:stCxn id="63" idx="0"/>
            <a:endCxn id="57" idx="2"/>
          </p:cNvCxnSpPr>
          <p:nvPr/>
        </p:nvCxnSpPr>
        <p:spPr>
          <a:xfrm flipH="1" rot="10800000">
            <a:off x="13304520" y="7543800"/>
            <a:ext cx="868800" cy="685800"/>
          </a:xfrm>
          <a:prstGeom prst="straightConnector1">
            <a:avLst/>
          </a:prstGeom>
          <a:noFill/>
          <a:ln cap="flat" cmpd="sng" w="254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" name="Google Shape;74;p3"/>
          <p:cNvCxnSpPr>
            <a:stCxn id="65" idx="0"/>
            <a:endCxn id="59" idx="2"/>
          </p:cNvCxnSpPr>
          <p:nvPr/>
        </p:nvCxnSpPr>
        <p:spPr>
          <a:xfrm flipH="1" rot="10800000">
            <a:off x="14767560" y="7543800"/>
            <a:ext cx="960000" cy="685800"/>
          </a:xfrm>
          <a:prstGeom prst="straightConnector1">
            <a:avLst/>
          </a:prstGeom>
          <a:noFill/>
          <a:ln cap="flat" cmpd="sng" w="25400">
            <a:solidFill>
              <a:srgbClr val="4BA96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3"/>
          <p:cNvCxnSpPr/>
          <p:nvPr/>
        </p:nvCxnSpPr>
        <p:spPr>
          <a:xfrm rot="10800000">
            <a:off x="11247120" y="6263640"/>
            <a:ext cx="0" cy="777240"/>
          </a:xfrm>
          <a:prstGeom prst="straightConnector1">
            <a:avLst/>
          </a:prstGeom>
          <a:noFill/>
          <a:ln cap="flat" cmpd="sng" w="254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3"/>
          <p:cNvCxnSpPr/>
          <p:nvPr/>
        </p:nvCxnSpPr>
        <p:spPr>
          <a:xfrm rot="10800000">
            <a:off x="12710160" y="6263640"/>
            <a:ext cx="0" cy="777240"/>
          </a:xfrm>
          <a:prstGeom prst="straightConnector1">
            <a:avLst/>
          </a:prstGeom>
          <a:noFill/>
          <a:ln cap="flat" cmpd="sng" w="254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3"/>
          <p:cNvCxnSpPr/>
          <p:nvPr/>
        </p:nvCxnSpPr>
        <p:spPr>
          <a:xfrm rot="10800000">
            <a:off x="14173200" y="6263640"/>
            <a:ext cx="0" cy="777240"/>
          </a:xfrm>
          <a:prstGeom prst="straightConnector1">
            <a:avLst/>
          </a:prstGeom>
          <a:noFill/>
          <a:ln cap="flat" cmpd="sng" w="254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3"/>
          <p:cNvCxnSpPr/>
          <p:nvPr/>
        </p:nvCxnSpPr>
        <p:spPr>
          <a:xfrm rot="10800000">
            <a:off x="15727680" y="6263640"/>
            <a:ext cx="0" cy="777240"/>
          </a:xfrm>
          <a:prstGeom prst="straightConnector1">
            <a:avLst/>
          </a:prstGeom>
          <a:noFill/>
          <a:ln cap="flat" cmpd="sng" w="25400">
            <a:solidFill>
              <a:srgbClr val="F6C24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