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8345150" cy="12225528"/>
  <p:notesSz cx="12225528" cy="18345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8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48640"/>
            <a:ext cx="16093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Dependencies Dilemma</a:t>
            </a:r>
            <a:endParaRPr lang="en-US" sz="6000" dirty="0"/>
          </a:p>
        </p:txBody>
      </p:sp>
      <p:sp>
        <p:nvSpPr>
          <p:cNvPr id="3" name="Shape 1"/>
          <p:cNvSpPr/>
          <p:nvPr/>
        </p:nvSpPr>
        <p:spPr>
          <a:xfrm>
            <a:off x="1005840" y="1920240"/>
            <a:ext cx="16093440" cy="1097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8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188720" y="1920240"/>
            <a:ext cx="160934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value of an initiative isn't just its immediate impact, </a:t>
            </a:r>
            <a:pPr indent="0" marL="0">
              <a:buNone/>
            </a:pPr>
            <a:r>
              <a:rPr lang="en-US" sz="3200" i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 what it unlocks </a:t>
            </a:r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🔒.</a:t>
            </a:r>
            <a:endParaRPr lang="en-US" sz="3200" dirty="0"/>
          </a:p>
        </p:txBody>
      </p:sp>
      <p:sp>
        <p:nvSpPr>
          <p:cNvPr id="5" name="Shape 3"/>
          <p:cNvSpPr/>
          <p:nvPr/>
        </p:nvSpPr>
        <p:spPr>
          <a:xfrm>
            <a:off x="1005840" y="3291840"/>
            <a:ext cx="7955280" cy="3291840"/>
          </a:xfrm>
          <a:prstGeom prst="roundRect">
            <a:avLst>
              <a:gd name="adj" fmla="val 5556"/>
            </a:avLst>
          </a:prstGeom>
          <a:solidFill>
            <a:srgbClr val="F6F8FB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18872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118872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fintech startup invested in comprehensive KYC infrastructure that enabled: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371600" y="4983480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in 4 new countries within 12 months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371600" y="5330952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3 regulated financial products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371600" y="5678424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 with 2 major banks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71600" y="6025896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Achieve compliance in weeks instead of months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005840" y="6858000"/>
            <a:ext cx="7955280" cy="2834640"/>
          </a:xfrm>
          <a:prstGeom prst="roundRect">
            <a:avLst>
              <a:gd name="adj" fmla="val 6452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188720" y="7132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Dependency Mapping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1188720" y="77724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capabilities vs. surface features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1188720" y="84124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infrastructure unlocks market expansion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188720" y="905256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 systems enable product diversification</a:t>
            </a:r>
            <a:endParaRPr lang="en-US" sz="2400" dirty="0"/>
          </a:p>
        </p:txBody>
      </p:sp>
      <p:sp>
        <p:nvSpPr>
          <p:cNvPr id="17" name="Shape 15"/>
          <p:cNvSpPr/>
          <p:nvPr/>
        </p:nvSpPr>
        <p:spPr>
          <a:xfrm>
            <a:off x="1005840" y="9966960"/>
            <a:ext cx="7315200" cy="1737360"/>
          </a:xfrm>
          <a:prstGeom prst="roundRect">
            <a:avLst>
              <a:gd name="adj" fmla="val 10526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1097280" y="9966960"/>
            <a:ext cx="7863840" cy="1737360"/>
          </a:xfrm>
          <a:prstGeom prst="roundRect">
            <a:avLst>
              <a:gd name="adj" fmla="val 10526"/>
            </a:avLst>
          </a:prstGeom>
          <a:solidFill>
            <a:srgbClr val="E6F4EC"/>
          </a:solidFill>
          <a:ln w="12700">
            <a:solidFill>
              <a:srgbClr val="E6F4EC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1280160" y="10332720"/>
            <a:ext cx="731520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400" b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 </a:t>
            </a:r>
            <a:pPr algn="l" indent="0" marL="0">
              <a:lnSpc>
                <a:spcPts val="3200"/>
              </a:lnSpc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investments create exponential value through what they unlock, not just their direct impact.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9281160" y="4663440"/>
            <a:ext cx="7955280" cy="566928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5000"/>
              </a:srgbClr>
            </a:outerShdw>
          </a:effectLst>
        </p:spPr>
      </p:sp>
      <p:sp>
        <p:nvSpPr>
          <p:cNvPr id="21" name="Text 19"/>
          <p:cNvSpPr/>
          <p:nvPr/>
        </p:nvSpPr>
        <p:spPr>
          <a:xfrm>
            <a:off x="10058400" y="48920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Enablement Tree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10058400" y="9829800"/>
            <a:ext cx="201168" cy="201168"/>
          </a:xfrm>
          <a:prstGeom prst="rect">
            <a:avLst/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0314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</a:t>
            </a:r>
            <a:endParaRPr lang="en-US" sz="1800" dirty="0"/>
          </a:p>
        </p:txBody>
      </p:sp>
      <p:sp>
        <p:nvSpPr>
          <p:cNvPr id="24" name="Shape 22"/>
          <p:cNvSpPr/>
          <p:nvPr/>
        </p:nvSpPr>
        <p:spPr>
          <a:xfrm>
            <a:off x="11772900" y="9829800"/>
            <a:ext cx="201168" cy="201168"/>
          </a:xfrm>
          <a:prstGeom prst="rect">
            <a:avLst/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2028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</a:t>
            </a:r>
            <a:endParaRPr lang="en-US" sz="1800" dirty="0"/>
          </a:p>
        </p:txBody>
      </p:sp>
      <p:sp>
        <p:nvSpPr>
          <p:cNvPr id="26" name="Shape 24"/>
          <p:cNvSpPr/>
          <p:nvPr/>
        </p:nvSpPr>
        <p:spPr>
          <a:xfrm>
            <a:off x="13487400" y="9829800"/>
            <a:ext cx="201168" cy="201168"/>
          </a:xfrm>
          <a:prstGeom prst="rect">
            <a:avLst/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3743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Products</a:t>
            </a:r>
            <a:endParaRPr lang="en-US" sz="1800" dirty="0"/>
          </a:p>
        </p:txBody>
      </p:sp>
      <p:sp>
        <p:nvSpPr>
          <p:cNvPr id="28" name="Shape 26"/>
          <p:cNvSpPr/>
          <p:nvPr/>
        </p:nvSpPr>
        <p:spPr>
          <a:xfrm>
            <a:off x="15201900" y="9829800"/>
            <a:ext cx="201168" cy="201168"/>
          </a:xfrm>
          <a:prstGeom prst="rect">
            <a:avLst/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15457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</a:t>
            </a:r>
            <a:endParaRPr lang="en-US" sz="1800" dirty="0"/>
          </a:p>
        </p:txBody>
      </p:sp>
      <p:sp>
        <p:nvSpPr>
          <p:cNvPr id="30" name="Shape 28"/>
          <p:cNvSpPr/>
          <p:nvPr/>
        </p:nvSpPr>
        <p:spPr>
          <a:xfrm>
            <a:off x="1060704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1060704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Banking-as-a-Service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1207008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1207008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White-Label Solutions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1353312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1353312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Cross-Border Payments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1508760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1508760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Institutional Trading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1060704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39" name="Text 37"/>
          <p:cNvSpPr/>
          <p:nvPr/>
        </p:nvSpPr>
        <p:spPr>
          <a:xfrm>
            <a:off x="1060704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International Markets</a:t>
            </a:r>
            <a:endParaRPr lang="en-US" sz="1200" dirty="0"/>
          </a:p>
        </p:txBody>
      </p:sp>
      <p:sp>
        <p:nvSpPr>
          <p:cNvPr id="40" name="Shape 38"/>
          <p:cNvSpPr/>
          <p:nvPr/>
        </p:nvSpPr>
        <p:spPr>
          <a:xfrm>
            <a:off x="1207008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1207008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Banking</a:t>
            </a:r>
            <a:endParaRPr lang="en-US" sz="1200" dirty="0"/>
          </a:p>
        </p:txBody>
      </p:sp>
      <p:sp>
        <p:nvSpPr>
          <p:cNvPr id="42" name="Shape 40"/>
          <p:cNvSpPr/>
          <p:nvPr/>
        </p:nvSpPr>
        <p:spPr>
          <a:xfrm>
            <a:off x="1353312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3" name="Text 41"/>
          <p:cNvSpPr/>
          <p:nvPr/>
        </p:nvSpPr>
        <p:spPr>
          <a:xfrm>
            <a:off x="1353312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Platform</a:t>
            </a:r>
            <a:endParaRPr lang="en-US" sz="1200" dirty="0"/>
          </a:p>
        </p:txBody>
      </p:sp>
      <p:sp>
        <p:nvSpPr>
          <p:cNvPr id="44" name="Shape 42"/>
          <p:cNvSpPr/>
          <p:nvPr/>
        </p:nvSpPr>
        <p:spPr>
          <a:xfrm>
            <a:off x="1508760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5" name="Text 43"/>
          <p:cNvSpPr/>
          <p:nvPr/>
        </p:nvSpPr>
        <p:spPr>
          <a:xfrm>
            <a:off x="1508760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Lending Products</a:t>
            </a:r>
            <a:endParaRPr lang="en-US" sz="1200" dirty="0"/>
          </a:p>
        </p:txBody>
      </p:sp>
      <p:sp>
        <p:nvSpPr>
          <p:cNvPr id="46" name="Shape 44"/>
          <p:cNvSpPr/>
          <p:nvPr/>
        </p:nvSpPr>
        <p:spPr>
          <a:xfrm>
            <a:off x="1124712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7" name="Text 45"/>
          <p:cNvSpPr/>
          <p:nvPr/>
        </p:nvSpPr>
        <p:spPr>
          <a:xfrm>
            <a:off x="1124712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AML Monitoring</a:t>
            </a: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1271016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9" name="Text 47"/>
          <p:cNvSpPr/>
          <p:nvPr/>
        </p:nvSpPr>
        <p:spPr>
          <a:xfrm>
            <a:off x="1271016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Reporting</a:t>
            </a:r>
            <a:endParaRPr lang="en-US" sz="1200" dirty="0"/>
          </a:p>
        </p:txBody>
      </p:sp>
      <p:sp>
        <p:nvSpPr>
          <p:cNvPr id="50" name="Shape 48"/>
          <p:cNvSpPr/>
          <p:nvPr/>
        </p:nvSpPr>
        <p:spPr>
          <a:xfrm>
            <a:off x="1417320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417320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 Assessment</a:t>
            </a:r>
            <a:endParaRPr lang="en-US" sz="1200" dirty="0"/>
          </a:p>
        </p:txBody>
      </p:sp>
      <p:sp>
        <p:nvSpPr>
          <p:cNvPr id="52" name="Shape 50"/>
          <p:cNvSpPr/>
          <p:nvPr/>
        </p:nvSpPr>
        <p:spPr>
          <a:xfrm>
            <a:off x="11795760" y="9144000"/>
            <a:ext cx="2926080" cy="548640"/>
          </a:xfrm>
          <a:prstGeom prst="roundRect">
            <a:avLst>
              <a:gd name="adj" fmla="val 16667"/>
            </a:avLst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53" name="Text 51"/>
          <p:cNvSpPr/>
          <p:nvPr/>
        </p:nvSpPr>
        <p:spPr>
          <a:xfrm>
            <a:off x="12618720" y="914400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KYC/Identity Verification</a:t>
            </a:r>
            <a:endParaRPr lang="en-US" sz="1500" dirty="0"/>
          </a:p>
        </p:txBody>
      </p:sp>
      <p:sp>
        <p:nvSpPr>
          <p:cNvPr id="54" name="Shape 52"/>
          <p:cNvSpPr/>
          <p:nvPr/>
        </p:nvSpPr>
        <p:spPr>
          <a:xfrm>
            <a:off x="13258800" y="9144000"/>
            <a:ext cx="-14173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13258800" y="9144000"/>
            <a:ext cx="457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 flipH="1">
            <a:off x="13258800" y="9144000"/>
            <a:ext cx="150876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11841480" y="8229600"/>
            <a:ext cx="-59436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 flipH="1">
            <a:off x="1184148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 flipH="1">
            <a:off x="1330452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 flipH="1">
            <a:off x="14767560" y="8229600"/>
            <a:ext cx="96012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1124712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1271016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1417320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1572768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2025-07-08T21:45:44Z</dcterms:created>
  <dcterms:modified xsi:type="dcterms:W3CDTF">2025-07-08T21:45:44Z</dcterms:modified>
</cp:coreProperties>
</file>