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hyperlink" Target="https://www.arduino.cc/en/Reference/softwareSeria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Relationship Id="rId3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74" y="8478341"/>
            <a:ext cx="7035801" cy="619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ohdan Hlovatskyi. Karyna Volokhatiuk"/>
          <p:cNvSpPr txBox="1"/>
          <p:nvPr>
            <p:ph type="body" idx="21"/>
          </p:nvPr>
        </p:nvSpPr>
        <p:spPr>
          <a:xfrm>
            <a:off x="1206499" y="12318406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70503"/>
                </a:solidFill>
              </a:defRPr>
            </a:lvl1pPr>
          </a:lstStyle>
          <a:p>
            <a:pPr/>
            <a:r>
              <a:t>Bohdan Hlovatskyi. Karyna Volokhatiuk</a:t>
            </a:r>
          </a:p>
        </p:txBody>
      </p:sp>
      <p:sp>
        <p:nvSpPr>
          <p:cNvPr id="153" name="Arduino Communication"/>
          <p:cNvSpPr txBox="1"/>
          <p:nvPr>
            <p:ph type="ctrTitle"/>
          </p:nvPr>
        </p:nvSpPr>
        <p:spPr>
          <a:xfrm>
            <a:off x="1206498" y="2911256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Arduino Communication</a:t>
            </a:r>
          </a:p>
        </p:txBody>
      </p:sp>
      <p:sp>
        <p:nvSpPr>
          <p:cNvPr id="154" name="APPS Summer Camp 2021"/>
          <p:cNvSpPr txBox="1"/>
          <p:nvPr>
            <p:ph type="subTitle" sz="quarter" idx="1"/>
          </p:nvPr>
        </p:nvSpPr>
        <p:spPr>
          <a:xfrm>
            <a:off x="1206500" y="7895720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APPS Summer Camp 2021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19332" y="7568148"/>
            <a:ext cx="5768164" cy="576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16013"/>
          <a:stretch>
            <a:fillRect/>
          </a:stretch>
        </p:blipFill>
        <p:spPr>
          <a:xfrm>
            <a:off x="-24860" y="-14322"/>
            <a:ext cx="24433719" cy="5893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HMC5883-interfacing-with-Arduino.jpg" descr="HMC5883-interfacing-with-Arduin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688" y="1069046"/>
            <a:ext cx="76581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shot 2021-07-30 at 10.51.39.png" descr="Screenshot 2021-07-30 at 10.51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198" y="7283731"/>
            <a:ext cx="10291824" cy="52347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4" name="Group"/>
          <p:cNvGrpSpPr/>
          <p:nvPr/>
        </p:nvGrpSpPr>
        <p:grpSpPr>
          <a:xfrm>
            <a:off x="11584575" y="-226666"/>
            <a:ext cx="11077249" cy="13715387"/>
            <a:chOff x="0" y="0"/>
            <a:chExt cx="11077248" cy="13715386"/>
          </a:xfrm>
        </p:grpSpPr>
        <p:pic>
          <p:nvPicPr>
            <p:cNvPr id="202" name="Screenshot 2021-07-30 at 10.50.28.png" descr="Screenshot 2021-07-30 at 10.50.28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8209" y="1072870"/>
              <a:ext cx="10176227" cy="12642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Rectangle"/>
            <p:cNvSpPr/>
            <p:nvPr/>
          </p:nvSpPr>
          <p:spPr>
            <a:xfrm>
              <a:off x="0" y="0"/>
              <a:ext cx="11077249" cy="1129177"/>
            </a:xfrm>
            <a:prstGeom prst="rect">
              <a:avLst/>
            </a:pr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PI"/>
          <p:cNvSpPr txBox="1"/>
          <p:nvPr/>
        </p:nvSpPr>
        <p:spPr>
          <a:xfrm>
            <a:off x="1339815" y="1277681"/>
            <a:ext cx="178860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SPI</a:t>
            </a:r>
          </a:p>
        </p:txBody>
      </p:sp>
      <p:sp>
        <p:nvSpPr>
          <p:cNvPr id="207" name="Послідовний синхронний інтерфейс передачі даних.…"/>
          <p:cNvSpPr txBox="1"/>
          <p:nvPr/>
        </p:nvSpPr>
        <p:spPr>
          <a:xfrm>
            <a:off x="1286461" y="4350607"/>
            <a:ext cx="12943889" cy="587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Послідовний синхронний інтерфейс передачі даних.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Як головний, так і підлеглий можуть надсилати дані одночасно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Пристрої SPI підтримують набагато вищі тактові частоти порівняно з інтерфейсами I2C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54796" y="3346450"/>
            <a:ext cx="8331201" cy="702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ISO (Master In Slave Out) - надсилання даних ведучому (Master мікроконтролеру)…"/>
          <p:cNvSpPr txBox="1"/>
          <p:nvPr/>
        </p:nvSpPr>
        <p:spPr>
          <a:xfrm>
            <a:off x="1075554" y="2003841"/>
            <a:ext cx="12215738" cy="9708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>
                <a:solidFill>
                  <a:srgbClr val="EFCF0A"/>
                </a:solidFill>
              </a:rPr>
              <a:t>MISO</a:t>
            </a:r>
            <a:r>
              <a:t> (Master In Slave Out) - надсилання даних ведучому (Master мікроконтролеру)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>
                <a:solidFill>
                  <a:srgbClr val="EFCF0A"/>
                </a:solidFill>
              </a:rPr>
              <a:t>MOSI</a:t>
            </a:r>
            <a:r>
              <a:t> (Master Out Slave In) - головна лінія для відправки даних на периферію (сенсорам)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>
                <a:solidFill>
                  <a:srgbClr val="EFCF0A"/>
                </a:solidFill>
              </a:rPr>
              <a:t>SCK</a:t>
            </a:r>
            <a:r>
              <a:t> (послідовний годинник) - тактові імпульси, які синхронізують передачу даних, що генерується ведучим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>
                <a:solidFill>
                  <a:srgbClr val="EFCF0A"/>
                </a:solidFill>
              </a:rPr>
              <a:t>SS</a:t>
            </a:r>
            <a:r>
              <a:t> (Slave Select) - по одному для кожного Slave; Використовуються Master-ом для вибору пристрою, з яким він хоче взаємодіяти.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6236" y="3238454"/>
            <a:ext cx="9643966" cy="7650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100" y="3998176"/>
            <a:ext cx="18009800" cy="5719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9571" y="1581150"/>
            <a:ext cx="13906501" cy="1055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HW"/>
          <p:cNvSpPr txBox="1"/>
          <p:nvPr/>
        </p:nvSpPr>
        <p:spPr>
          <a:xfrm>
            <a:off x="1498600" y="1437416"/>
            <a:ext cx="2537715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EFCF0A"/>
                </a:solidFill>
              </a:defRPr>
            </a:lvl1pPr>
          </a:lstStyle>
          <a:p>
            <a:pPr/>
            <a:r>
              <a:t>HW</a:t>
            </a:r>
          </a:p>
        </p:txBody>
      </p:sp>
      <p:sp>
        <p:nvSpPr>
          <p:cNvPr id="218" name="Підключити матрицю по I2C, вивести сердчеко на ній…"/>
          <p:cNvSpPr txBox="1"/>
          <p:nvPr/>
        </p:nvSpPr>
        <p:spPr>
          <a:xfrm>
            <a:off x="1865832" y="3813850"/>
            <a:ext cx="20140688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Підключити матрицю по I2C, вивести сердчеко на ній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Об’єднатись в команди та змусити дві ардуїнки “заговорити”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Вітається креатив! Приклад: одна з ардуїнок працюватиме з пристроями керування: потенціометр, кнопка тощо; інша виводить щось на матрицю; взаємодія між ардуїнками - UART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H4-T0t9SjSh3Z7VfvnVj4joTB2pAiTAsZQujqC0-1cgr8l2H1vt7PwLai0dS4kPoRvBKnKKaKt1CYzNaK-2_8_2pX5wOPcJrJOVPgUhrs9gaPoDIRIdDP9uVK41BwAhxEsRa5Cryf9U.png" descr="H4-T0t9SjSh3Z7VfvnVj4joTB2pAiTAsZQujqC0-1cgr8l2H1vt7PwLai0dS4kPoRvBKnKKaKt1CYzNaK-2_8_2pX5wOPcJrJOVPgUhrs9gaPoDIRIdDP9uVK41BwAhxEsRa5Cryf9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5783" y="2161783"/>
            <a:ext cx="9392433" cy="939243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tangle"/>
          <p:cNvSpPr/>
          <p:nvPr/>
        </p:nvSpPr>
        <p:spPr>
          <a:xfrm>
            <a:off x="15263234" y="4241800"/>
            <a:ext cx="769295" cy="1541062"/>
          </a:xfrm>
          <a:prstGeom prst="rect">
            <a:avLst/>
          </a:prstGeom>
          <a:ln w="101600">
            <a:solidFill>
              <a:srgbClr val="EFCF0A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Pins for common…"/>
          <p:cNvSpPr txBox="1"/>
          <p:nvPr/>
        </p:nvSpPr>
        <p:spPr>
          <a:xfrm>
            <a:off x="10806526" y="2521581"/>
            <a:ext cx="8475879" cy="166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112" sz="5600">
                <a:solidFill>
                  <a:srgbClr val="EFCF0A"/>
                </a:solidFill>
              </a:defRPr>
            </a:pPr>
            <a:r>
              <a:t>Pins for common</a:t>
            </a:r>
          </a:p>
          <a:p>
            <a:pPr algn="l">
              <a:lnSpc>
                <a:spcPct val="80000"/>
              </a:lnSpc>
              <a:defRPr b="1" spc="-112" sz="5600">
                <a:solidFill>
                  <a:srgbClr val="EFCF0A"/>
                </a:solidFill>
              </a:defRPr>
            </a:pPr>
            <a:r>
              <a:t>communication protocols</a:t>
            </a:r>
          </a:p>
        </p:txBody>
      </p:sp>
      <p:sp>
        <p:nvSpPr>
          <p:cNvPr id="161" name="Rectangle"/>
          <p:cNvSpPr/>
          <p:nvPr/>
        </p:nvSpPr>
        <p:spPr>
          <a:xfrm>
            <a:off x="10793056" y="4221661"/>
            <a:ext cx="915866" cy="1000994"/>
          </a:xfrm>
          <a:prstGeom prst="rect">
            <a:avLst/>
          </a:prstGeom>
          <a:ln w="101600">
            <a:solidFill>
              <a:srgbClr val="EFCF0A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961929" y="8412450"/>
            <a:ext cx="14459946" cy="343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Потребує кілька ліній для передачі даних…"/>
          <p:cNvSpPr txBox="1"/>
          <p:nvPr/>
        </p:nvSpPr>
        <p:spPr>
          <a:xfrm>
            <a:off x="956297" y="2626162"/>
            <a:ext cx="12613540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Потребує кілька ліній для передачі даних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Швидка передача даних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Дорога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Використовується на коротких відстанях</a:t>
            </a:r>
          </a:p>
        </p:txBody>
      </p:sp>
      <p:sp>
        <p:nvSpPr>
          <p:cNvPr id="165" name="Паралельна передача даних"/>
          <p:cNvSpPr txBox="1"/>
          <p:nvPr/>
        </p:nvSpPr>
        <p:spPr>
          <a:xfrm>
            <a:off x="722752" y="789634"/>
            <a:ext cx="14849476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FCF0A"/>
                </a:solidFill>
              </a:rPr>
              <a:t>Паралельна передача даних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1070" y="8001788"/>
            <a:ext cx="15121860" cy="317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erial передача"/>
          <p:cNvSpPr txBox="1"/>
          <p:nvPr/>
        </p:nvSpPr>
        <p:spPr>
          <a:xfrm>
            <a:off x="968236" y="869240"/>
            <a:ext cx="8068057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Serial передача</a:t>
            </a:r>
          </a:p>
        </p:txBody>
      </p:sp>
      <p:sp>
        <p:nvSpPr>
          <p:cNvPr id="169" name="Може використовуватись на довгих відстанях…"/>
          <p:cNvSpPr txBox="1"/>
          <p:nvPr/>
        </p:nvSpPr>
        <p:spPr>
          <a:xfrm>
            <a:off x="956297" y="3238521"/>
            <a:ext cx="14254583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Може використовуватись на довгих відстанях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Дозволяє комунікацію один-до-багатьох тощо.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Дешева та ефективна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synchronous Serial Transmission. UART"/>
          <p:cNvSpPr txBox="1"/>
          <p:nvPr/>
        </p:nvSpPr>
        <p:spPr>
          <a:xfrm>
            <a:off x="754965" y="1200995"/>
            <a:ext cx="20542759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Asynchronous Serial Transmission. UART</a:t>
            </a:r>
          </a:p>
        </p:txBody>
      </p:sp>
      <p:sp>
        <p:nvSpPr>
          <p:cNvPr id="172" name="кожна посилка складається із стартового біта, за яким слідують вісім біт даних (bits 0-7), і один стоп біт.…"/>
          <p:cNvSpPr txBox="1"/>
          <p:nvPr/>
        </p:nvSpPr>
        <p:spPr>
          <a:xfrm>
            <a:off x="912974" y="2792701"/>
            <a:ext cx="22084115" cy="399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кожна посилка складається із </a:t>
            </a:r>
            <a:r>
              <a:rPr>
                <a:solidFill>
                  <a:srgbClr val="EFCF0A"/>
                </a:solidFill>
              </a:rPr>
              <a:t>стартового біта</a:t>
            </a:r>
            <a:r>
              <a:t>, за яким слідують вісім біт даних (bits 0-7), і один </a:t>
            </a:r>
            <a:r>
              <a:rPr>
                <a:solidFill>
                  <a:srgbClr val="EFCF0A"/>
                </a:solidFill>
              </a:rPr>
              <a:t>стоп біт</a:t>
            </a:r>
            <a:r>
              <a:rPr>
                <a:solidFill>
                  <a:srgbClr val="0A0303"/>
                </a:solidFill>
              </a:rPr>
              <a:t>.</a:t>
            </a:r>
            <a:endParaRPr>
              <a:solidFill>
                <a:srgbClr val="0A0303"/>
              </a:solidFill>
            </a:endParaRP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>
                <a:solidFill>
                  <a:srgbClr val="0A0303"/>
                </a:solidFill>
              </a:rPr>
              <a:t>щоб знати, який проміжок між двома сигналами, два пристрої повинні домовитись про </a:t>
            </a:r>
            <a:r>
              <a:rPr>
                <a:solidFill>
                  <a:srgbClr val="EFCF0A"/>
                </a:solidFill>
              </a:rPr>
              <a:t>baud rate </a:t>
            </a:r>
            <a:r>
              <a:rPr>
                <a:solidFill>
                  <a:srgbClr val="0A0303"/>
                </a:solidFill>
              </a:rPr>
              <a:t>(В контексті Arduino, 9600 baud rate, означає, що система зможе переслати щонайбільше 9600 бітів).</a:t>
            </a:r>
          </a:p>
        </p:txBody>
      </p:sp>
      <p:pic>
        <p:nvPicPr>
          <p:cNvPr id="173" name="UART-Transmission-frame.png.jpeg" descr="UART-Transmission-frame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2821" y="8207354"/>
            <a:ext cx="13504107" cy="3771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first rx.jpg" descr="first r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6466" y="7431014"/>
            <a:ext cx="8128001" cy="595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uart2.GIF" descr="uart2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8988" y="3446948"/>
            <a:ext cx="5994401" cy="23241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177" name="Найбільш поширений  та простий тип зв’язку між двома девайсами…"/>
          <p:cNvSpPr txBox="1"/>
          <p:nvPr/>
        </p:nvSpPr>
        <p:spPr>
          <a:xfrm>
            <a:off x="858923" y="2230673"/>
            <a:ext cx="22666154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Найбільш </a:t>
            </a:r>
            <a:r>
              <a:rPr>
                <a:solidFill>
                  <a:srgbClr val="EFCF0A"/>
                </a:solidFill>
              </a:rPr>
              <a:t>поширений</a:t>
            </a:r>
            <a:r>
              <a:t>  та </a:t>
            </a:r>
            <a:r>
              <a:rPr>
                <a:solidFill>
                  <a:srgbClr val="EFCF0A"/>
                </a:solidFill>
              </a:rPr>
              <a:t>простий</a:t>
            </a:r>
            <a:r>
              <a:t> тип зв’язку між двома девайсами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EFCF0A"/>
                </a:solidFill>
              </a:defRPr>
            </a:pPr>
            <a:r>
              <a:t>Повільний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Схема підключення: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! Використовується зокрема при комунікації комп’ютера з мікроконтролером*</a:t>
            </a:r>
          </a:p>
        </p:txBody>
      </p:sp>
      <p:pic>
        <p:nvPicPr>
          <p:cNvPr id="178" name="UART-Interface.png.png" descr="UART-Interface.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6967" y="8123612"/>
            <a:ext cx="7620001" cy="35814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179" name="Через це можуть бути труднощі, якщо хотіти використовувати UART і прошивати мікроконтрлер через Serial Port водночас. Щоб вирішити цю проблему: https://www.arduino.cc/en/Reference/softwareSerial)"/>
          <p:cNvSpPr txBox="1"/>
          <p:nvPr/>
        </p:nvSpPr>
        <p:spPr>
          <a:xfrm>
            <a:off x="388684" y="12462152"/>
            <a:ext cx="23207473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Через це можуть бути труднощі, якщо хотіти використовувати UART і прошивати мікроконтрлер через Serial Port водночас. Щоб вирішити цю проблему: </a:t>
            </a:r>
            <a:r>
              <a:rPr u="sng">
                <a:hlinkClick r:id="rId4" invalidUrl="" action="" tgtFrame="" tooltip="" history="1" highlightClick="0" endSnd="0"/>
              </a:rPr>
              <a:t>https://www.arduino.cc/en/Reference/softwareSerial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unnamed.jpg" descr="unnam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2036" y="3764269"/>
            <a:ext cx="11519928" cy="618746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Приклад використання UART*"/>
          <p:cNvSpPr txBox="1"/>
          <p:nvPr/>
        </p:nvSpPr>
        <p:spPr>
          <a:xfrm>
            <a:off x="944539" y="1225309"/>
            <a:ext cx="874806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EFCF0A"/>
                </a:solidFill>
              </a:defRPr>
            </a:lvl1pPr>
          </a:lstStyle>
          <a:p>
            <a:pPr/>
            <a:r>
              <a:t>Приклад використання UART*</a:t>
            </a:r>
          </a:p>
        </p:txBody>
      </p:sp>
      <p:sp>
        <p:nvSpPr>
          <p:cNvPr id="183" name="Дещо навчальний, втім в реальному житті таке часто потрібне: для прикладу, використати ще один контролер з доступом до інтернету, на яких будуть приходити дані та які він відсилатиме на веб-сервер."/>
          <p:cNvSpPr txBox="1"/>
          <p:nvPr/>
        </p:nvSpPr>
        <p:spPr>
          <a:xfrm>
            <a:off x="389343" y="12257397"/>
            <a:ext cx="1728124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Дещо навчальний, втім в реальному житті таке часто потрібне: для прикладу, використати ще один контролер з доступом до інтернету, на яких будуть приходити дані та які він відсилатиме на веб-сервер.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ynchronous Serial Transmission."/>
          <p:cNvSpPr txBox="1"/>
          <p:nvPr/>
        </p:nvSpPr>
        <p:spPr>
          <a:xfrm>
            <a:off x="754965" y="1200995"/>
            <a:ext cx="1679473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Synchronous Serial Transmission.</a:t>
            </a:r>
          </a:p>
        </p:txBody>
      </p:sp>
      <p:sp>
        <p:nvSpPr>
          <p:cNvPr id="186" name="Безперервний потік сигналів даних супроводжується сигналами синхронізації (генерованими clock-ом для забезпечення того, щоб передавач і приймач були синхронізовані)."/>
          <p:cNvSpPr txBox="1"/>
          <p:nvPr/>
        </p:nvSpPr>
        <p:spPr>
          <a:xfrm>
            <a:off x="852151" y="2885862"/>
            <a:ext cx="2303038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Безперервний потік сигналів даних супроводжується сигналами синхронізації (генерованими clock-ом для забезпечення того, щоб передавач і приймач були синхронізовані).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467554" y="6091556"/>
            <a:ext cx="9647889" cy="6753228"/>
            <a:chOff x="0" y="0"/>
            <a:chExt cx="9647887" cy="6753226"/>
          </a:xfrm>
        </p:grpSpPr>
        <p:pic>
          <p:nvPicPr>
            <p:cNvPr id="18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1443" y="0"/>
              <a:ext cx="9525001" cy="660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Rectangle"/>
            <p:cNvSpPr/>
            <p:nvPr/>
          </p:nvSpPr>
          <p:spPr>
            <a:xfrm>
              <a:off x="0" y="4799711"/>
              <a:ext cx="9647888" cy="1953516"/>
            </a:xfrm>
            <a:prstGeom prst="rect">
              <a:avLst/>
            </a:prstGeom>
            <a:solidFill>
              <a:srgbClr val="FDFEF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11797578" y="6841293"/>
            <a:ext cx="10699829" cy="4798646"/>
            <a:chOff x="0" y="0"/>
            <a:chExt cx="10699828" cy="4798645"/>
          </a:xfrm>
        </p:grpSpPr>
        <p:pic>
          <p:nvPicPr>
            <p:cNvPr id="19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699829" cy="4647401"/>
            </a:xfrm>
            <a:prstGeom prst="rect">
              <a:avLst/>
            </a:prstGeom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</p:pic>
        <p:sp>
          <p:nvSpPr>
            <p:cNvPr id="191" name="Rectangle"/>
            <p:cNvSpPr/>
            <p:nvPr/>
          </p:nvSpPr>
          <p:spPr>
            <a:xfrm>
              <a:off x="1418197" y="3528645"/>
              <a:ext cx="8051788" cy="1270001"/>
            </a:xfrm>
            <a:prstGeom prst="rect">
              <a:avLst/>
            </a:pr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2C_Basic_Address_and_Data_Frames.jpg" descr="I2C_Basic_Address_and_Data_Fram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10" y="8295135"/>
            <a:ext cx="22059980" cy="4926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75540" y="5331"/>
            <a:ext cx="12617106" cy="5409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I2C"/>
          <p:cNvSpPr txBox="1"/>
          <p:nvPr/>
        </p:nvSpPr>
        <p:spPr>
          <a:xfrm>
            <a:off x="912326" y="884421"/>
            <a:ext cx="176809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I2C</a:t>
            </a:r>
          </a:p>
        </p:txBody>
      </p:sp>
      <p:sp>
        <p:nvSpPr>
          <p:cNvPr id="197" name="складається з двох сигналів: SCL і SDA. SCL - тактовий сигнал, а SDA - сигнал даних.…"/>
          <p:cNvSpPr txBox="1"/>
          <p:nvPr/>
        </p:nvSpPr>
        <p:spPr>
          <a:xfrm>
            <a:off x="864933" y="2617572"/>
            <a:ext cx="10460603" cy="331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spcBef>
                <a:spcPts val="4500"/>
              </a:spcBef>
              <a:buSzPct val="123000"/>
              <a:buChar char="•"/>
              <a:defRPr sz="3500">
                <a:solidFill>
                  <a:srgbClr val="000000"/>
                </a:solidFill>
              </a:defRPr>
            </a:pPr>
            <a:r>
              <a:t>складається з двох сигналів: </a:t>
            </a:r>
            <a:r>
              <a:rPr>
                <a:solidFill>
                  <a:srgbClr val="EFCF0A"/>
                </a:solidFill>
              </a:rPr>
              <a:t>SCL</a:t>
            </a:r>
            <a:r>
              <a:t> і </a:t>
            </a:r>
            <a:r>
              <a:rPr>
                <a:solidFill>
                  <a:srgbClr val="EFCF0A"/>
                </a:solidFill>
              </a:rPr>
              <a:t>SDA</a:t>
            </a:r>
            <a:r>
              <a:t>. SCL - тактовий сигнал, а SDA - сигнал даних.</a:t>
            </a:r>
          </a:p>
          <a:p>
            <a:pPr marL="609600" indent="-609600" algn="l">
              <a:spcBef>
                <a:spcPts val="4500"/>
              </a:spcBef>
              <a:buSzPct val="123000"/>
              <a:buChar char="•"/>
              <a:defRPr sz="3500">
                <a:solidFill>
                  <a:srgbClr val="000000"/>
                </a:solidFill>
              </a:defRPr>
            </a:pPr>
            <a:r>
              <a:t>SCL завжди генерується Master-ом.</a:t>
            </a:r>
          </a:p>
          <a:p>
            <a:pPr marL="609600" indent="-609600" algn="l">
              <a:spcBef>
                <a:spcPts val="4500"/>
              </a:spcBef>
              <a:buSzPct val="123000"/>
              <a:buChar char="•"/>
              <a:defRPr sz="3500">
                <a:solidFill>
                  <a:srgbClr val="000000"/>
                </a:solidFill>
              </a:defRPr>
            </a:pPr>
            <a:r>
              <a:t>Master також завжди ініціалізовує обмін.</a:t>
            </a:r>
          </a:p>
        </p:txBody>
      </p:sp>
      <p:sp>
        <p:nvSpPr>
          <p:cNvPr id="198" name="На лінії даних SDA він виставляє адресу пристрою, з яким необхідно встановити зв’язок (може підключити до 127 пристроїв з різними! адресами). Наступний біт посилки - це код операції (читання або запис) і ще один біт - біт підтвердження (ACK)"/>
          <p:cNvSpPr txBox="1"/>
          <p:nvPr/>
        </p:nvSpPr>
        <p:spPr>
          <a:xfrm>
            <a:off x="1118453" y="6574360"/>
            <a:ext cx="22147094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spcBef>
                <a:spcPts val="4500"/>
              </a:spcBef>
              <a:buSzPct val="123000"/>
              <a:buChar char="•"/>
              <a:defRPr sz="3500">
                <a:solidFill>
                  <a:srgbClr val="000000"/>
                </a:solidFill>
              </a:defRPr>
            </a:pPr>
            <a:r>
              <a:t>На лінії даних SDA він виставляє </a:t>
            </a:r>
            <a:r>
              <a:rPr>
                <a:solidFill>
                  <a:srgbClr val="EFCF0A"/>
                </a:solidFill>
              </a:rPr>
              <a:t>адресу пристрою</a:t>
            </a:r>
            <a:r>
              <a:t>, з яким необхідно встановити зв’язок (може підключити до </a:t>
            </a:r>
            <a:r>
              <a:rPr>
                <a:solidFill>
                  <a:srgbClr val="EFCF0A"/>
                </a:solidFill>
              </a:rPr>
              <a:t>127</a:t>
            </a:r>
            <a:r>
              <a:t> пристроїв з різними! адресами). Наступний біт посилки - це </a:t>
            </a:r>
            <a:r>
              <a:rPr>
                <a:solidFill>
                  <a:srgbClr val="EFCF0A"/>
                </a:solidFill>
              </a:rPr>
              <a:t>код операції</a:t>
            </a:r>
            <a:r>
              <a:t> (читання або запис) і ще один біт - </a:t>
            </a:r>
            <a:r>
              <a:rPr>
                <a:solidFill>
                  <a:srgbClr val="EFCF0A"/>
                </a:solidFill>
              </a:rPr>
              <a:t>біт підтвердження </a:t>
            </a:r>
            <a:r>
              <a:t>(ACK)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