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7" r:id="rId5"/>
    <p:sldId id="270" r:id="rId6"/>
    <p:sldId id="273" r:id="rId7"/>
    <p:sldId id="271" r:id="rId8"/>
    <p:sldId id="272" r:id="rId9"/>
    <p:sldId id="258" r:id="rId10"/>
    <p:sldId id="259" r:id="rId11"/>
    <p:sldId id="261" r:id="rId12"/>
    <p:sldId id="262" r:id="rId13"/>
    <p:sldId id="263" r:id="rId14"/>
    <p:sldId id="264" r:id="rId15"/>
    <p:sldId id="266" r:id="rId16"/>
    <p:sldId id="268" r:id="rId17"/>
    <p:sldId id="26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2F2F2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stackoverflow</a:t>
            </a:r>
            <a:r>
              <a:rPr lang="en-US" dirty="0" smtClean="0"/>
              <a:t> Feb</a:t>
            </a:r>
            <a:r>
              <a:rPr lang="en-US" baseline="0" dirty="0" smtClean="0"/>
              <a:t> 2016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[F#]</c:v>
                </c:pt>
                <c:pt idx="1">
                  <c:v>[Scala]</c:v>
                </c:pt>
                <c:pt idx="2">
                  <c:v>[Clojure]</c:v>
                </c:pt>
                <c:pt idx="3">
                  <c:v>[Erlang]</c:v>
                </c:pt>
                <c:pt idx="4">
                  <c:v>[Kotlin]</c:v>
                </c:pt>
                <c:pt idx="5">
                  <c:v>[Haskell]</c:v>
                </c:pt>
                <c:pt idx="6">
                  <c:v>[Ocaml]</c:v>
                </c:pt>
                <c:pt idx="7">
                  <c:v>[Swift]</c:v>
                </c:pt>
                <c:pt idx="8">
                  <c:v>[ABAP]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9077</c:v>
                </c:pt>
                <c:pt idx="1">
                  <c:v>47146</c:v>
                </c:pt>
                <c:pt idx="2">
                  <c:v>10989</c:v>
                </c:pt>
                <c:pt idx="3">
                  <c:v>6165</c:v>
                </c:pt>
                <c:pt idx="4">
                  <c:v>668</c:v>
                </c:pt>
                <c:pt idx="5">
                  <c:v>26325</c:v>
                </c:pt>
                <c:pt idx="6">
                  <c:v>3626</c:v>
                </c:pt>
                <c:pt idx="7" formatCode="#,##0">
                  <c:v>78199</c:v>
                </c:pt>
                <c:pt idx="8">
                  <c:v>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2-4929-9DDF-E0574588C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391120"/>
        <c:axId val="511390288"/>
      </c:barChart>
      <c:catAx>
        <c:axId val="51139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90288"/>
        <c:crosses val="autoZero"/>
        <c:auto val="1"/>
        <c:lblAlgn val="ctr"/>
        <c:lblOffset val="100"/>
        <c:noMultiLvlLbl val="0"/>
      </c:catAx>
      <c:valAx>
        <c:axId val="51139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9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899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60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0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9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505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4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6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8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45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98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986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007B-7B42-44F9-A4B5-4E1B6E6614D5}" type="datetimeFigureOut">
              <a:rPr lang="en-NZ" smtClean="0"/>
              <a:t>24/02/2016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8E7F-6215-469E-8ED9-22F46302F8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98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sprojects.github.io/Paket" TargetMode="External"/><Relationship Id="rId2" Type="http://schemas.openxmlformats.org/officeDocument/2006/relationships/hyperlink" Target="https://github.com/fsprojects/ProjectScaffol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hyperlink" Target="http://fsharp.github.io/FAKE/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://ionide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atom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worst-mistake-of-computer-science-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application-development/testing-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loeh.dk/2016/02/10/types-properties-software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chyus.com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time.com/money/4068884/jet-com-vs-amazon-price-comparis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credit-suisse.com/pl/en/careers/qs-programming-competition/hom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tech.jet.com/blog/2016/02-05-the-jet-engine-we-built-in-2015/inde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mbrace.io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tune.com/2015/11/13/microsoft-quantum-computing-simulator/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suave.io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obs.functionalwork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fsharp/comments/2rfqkd/why_your_f_evangelism_isnt_workin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parxeng.com/blog/software/an-example-of-what-higher-kinded-types-could-make-possible-in-c" TargetMode="External"/><Relationship Id="rId4" Type="http://schemas.openxmlformats.org/officeDocument/2006/relationships/hyperlink" Target="http://stackoverflow.com/questions/21170493/when-are-higher-kinded-types-usefu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star-lang.or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fp-patterns-ndc-london201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F# Software Craftsmanship Introduction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940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Important stuff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683812" y="1828800"/>
            <a:ext cx="21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Types are not classes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116911" y="1518699"/>
            <a:ext cx="1842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Type composition</a:t>
            </a:r>
          </a:p>
          <a:p>
            <a:r>
              <a:rPr lang="en-NZ" dirty="0" smtClean="0"/>
              <a:t>Product types</a:t>
            </a:r>
          </a:p>
          <a:p>
            <a:r>
              <a:rPr lang="en-NZ" dirty="0" smtClean="0"/>
              <a:t>Sum types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5526157" y="1828800"/>
            <a:ext cx="25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F# is all about static types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8309113" y="1657198"/>
            <a:ext cx="273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Domain Driven Design is all</a:t>
            </a:r>
          </a:p>
          <a:p>
            <a:r>
              <a:rPr lang="en-NZ" dirty="0" smtClean="0"/>
              <a:t>about designing with types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482671"/>
            <a:ext cx="289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Function types are interfaces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072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ProjectScaffold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4286488" y="787381"/>
            <a:ext cx="451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hlinkClick r:id="rId2"/>
              </a:rPr>
              <a:t>https://github.com/fsprojects/ProjectScaffold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78" y="4216356"/>
            <a:ext cx="10383699" cy="2210108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78" y="2110756"/>
            <a:ext cx="104489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Editor experience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49498"/>
            <a:ext cx="4759518" cy="1706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97" y="3781135"/>
            <a:ext cx="7458075" cy="261937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257864" y="3808675"/>
            <a:ext cx="1894046" cy="516835"/>
          </a:xfrm>
          <a:custGeom>
            <a:avLst/>
            <a:gdLst>
              <a:gd name="connsiteX0" fmla="*/ 1888494 w 1894046"/>
              <a:gd name="connsiteY0" fmla="*/ 111318 h 516835"/>
              <a:gd name="connsiteX1" fmla="*/ 1848738 w 1894046"/>
              <a:gd name="connsiteY1" fmla="*/ 87464 h 516835"/>
              <a:gd name="connsiteX2" fmla="*/ 1816933 w 1894046"/>
              <a:gd name="connsiteY2" fmla="*/ 79513 h 516835"/>
              <a:gd name="connsiteX3" fmla="*/ 1697663 w 1894046"/>
              <a:gd name="connsiteY3" fmla="*/ 63610 h 516835"/>
              <a:gd name="connsiteX4" fmla="*/ 1411416 w 1894046"/>
              <a:gd name="connsiteY4" fmla="*/ 47708 h 516835"/>
              <a:gd name="connsiteX5" fmla="*/ 1339854 w 1894046"/>
              <a:gd name="connsiteY5" fmla="*/ 39756 h 516835"/>
              <a:gd name="connsiteX6" fmla="*/ 1284195 w 1894046"/>
              <a:gd name="connsiteY6" fmla="*/ 31805 h 516835"/>
              <a:gd name="connsiteX7" fmla="*/ 1093364 w 1894046"/>
              <a:gd name="connsiteY7" fmla="*/ 23854 h 516835"/>
              <a:gd name="connsiteX8" fmla="*/ 1053607 w 1894046"/>
              <a:gd name="connsiteY8" fmla="*/ 15902 h 516835"/>
              <a:gd name="connsiteX9" fmla="*/ 997948 w 1894046"/>
              <a:gd name="connsiteY9" fmla="*/ 7951 h 516835"/>
              <a:gd name="connsiteX10" fmla="*/ 950240 w 1894046"/>
              <a:gd name="connsiteY10" fmla="*/ 0 h 516835"/>
              <a:gd name="connsiteX11" fmla="*/ 401600 w 1894046"/>
              <a:gd name="connsiteY11" fmla="*/ 7951 h 516835"/>
              <a:gd name="connsiteX12" fmla="*/ 353893 w 1894046"/>
              <a:gd name="connsiteY12" fmla="*/ 15902 h 516835"/>
              <a:gd name="connsiteX13" fmla="*/ 298233 w 1894046"/>
              <a:gd name="connsiteY13" fmla="*/ 31805 h 516835"/>
              <a:gd name="connsiteX14" fmla="*/ 226672 w 1894046"/>
              <a:gd name="connsiteY14" fmla="*/ 39756 h 516835"/>
              <a:gd name="connsiteX15" fmla="*/ 139207 w 1894046"/>
              <a:gd name="connsiteY15" fmla="*/ 63610 h 516835"/>
              <a:gd name="connsiteX16" fmla="*/ 99451 w 1894046"/>
              <a:gd name="connsiteY16" fmla="*/ 111318 h 516835"/>
              <a:gd name="connsiteX17" fmla="*/ 59694 w 1894046"/>
              <a:gd name="connsiteY17" fmla="*/ 159026 h 516835"/>
              <a:gd name="connsiteX18" fmla="*/ 51743 w 1894046"/>
              <a:gd name="connsiteY18" fmla="*/ 182880 h 516835"/>
              <a:gd name="connsiteX19" fmla="*/ 43792 w 1894046"/>
              <a:gd name="connsiteY19" fmla="*/ 214685 h 516835"/>
              <a:gd name="connsiteX20" fmla="*/ 11986 w 1894046"/>
              <a:gd name="connsiteY20" fmla="*/ 262393 h 516835"/>
              <a:gd name="connsiteX21" fmla="*/ 11986 w 1894046"/>
              <a:gd name="connsiteY21" fmla="*/ 365760 h 516835"/>
              <a:gd name="connsiteX22" fmla="*/ 43792 w 1894046"/>
              <a:gd name="connsiteY22" fmla="*/ 413468 h 516835"/>
              <a:gd name="connsiteX23" fmla="*/ 59694 w 1894046"/>
              <a:gd name="connsiteY23" fmla="*/ 437322 h 516835"/>
              <a:gd name="connsiteX24" fmla="*/ 83548 w 1894046"/>
              <a:gd name="connsiteY24" fmla="*/ 453224 h 516835"/>
              <a:gd name="connsiteX25" fmla="*/ 107402 w 1894046"/>
              <a:gd name="connsiteY25" fmla="*/ 477078 h 516835"/>
              <a:gd name="connsiteX26" fmla="*/ 163061 w 1894046"/>
              <a:gd name="connsiteY26" fmla="*/ 492981 h 516835"/>
              <a:gd name="connsiteX27" fmla="*/ 202818 w 1894046"/>
              <a:gd name="connsiteY27" fmla="*/ 508883 h 516835"/>
              <a:gd name="connsiteX28" fmla="*/ 719653 w 1894046"/>
              <a:gd name="connsiteY28" fmla="*/ 516835 h 516835"/>
              <a:gd name="connsiteX29" fmla="*/ 1029753 w 1894046"/>
              <a:gd name="connsiteY29" fmla="*/ 508883 h 516835"/>
              <a:gd name="connsiteX30" fmla="*/ 1133120 w 1894046"/>
              <a:gd name="connsiteY30" fmla="*/ 492981 h 516835"/>
              <a:gd name="connsiteX31" fmla="*/ 1252390 w 1894046"/>
              <a:gd name="connsiteY31" fmla="*/ 485029 h 516835"/>
              <a:gd name="connsiteX32" fmla="*/ 1347806 w 1894046"/>
              <a:gd name="connsiteY32" fmla="*/ 477078 h 516835"/>
              <a:gd name="connsiteX33" fmla="*/ 1427319 w 1894046"/>
              <a:gd name="connsiteY33" fmla="*/ 461175 h 516835"/>
              <a:gd name="connsiteX34" fmla="*/ 1475026 w 1894046"/>
              <a:gd name="connsiteY34" fmla="*/ 453224 h 516835"/>
              <a:gd name="connsiteX35" fmla="*/ 1602247 w 1894046"/>
              <a:gd name="connsiteY35" fmla="*/ 437322 h 516835"/>
              <a:gd name="connsiteX36" fmla="*/ 1649955 w 1894046"/>
              <a:gd name="connsiteY36" fmla="*/ 413468 h 516835"/>
              <a:gd name="connsiteX37" fmla="*/ 1673809 w 1894046"/>
              <a:gd name="connsiteY37" fmla="*/ 405516 h 516835"/>
              <a:gd name="connsiteX38" fmla="*/ 1761273 w 1894046"/>
              <a:gd name="connsiteY38" fmla="*/ 365760 h 516835"/>
              <a:gd name="connsiteX39" fmla="*/ 1785127 w 1894046"/>
              <a:gd name="connsiteY39" fmla="*/ 341906 h 516835"/>
              <a:gd name="connsiteX40" fmla="*/ 1801030 w 1894046"/>
              <a:gd name="connsiteY40" fmla="*/ 318052 h 516835"/>
              <a:gd name="connsiteX41" fmla="*/ 1824884 w 1894046"/>
              <a:gd name="connsiteY41" fmla="*/ 310101 h 516835"/>
              <a:gd name="connsiteX42" fmla="*/ 1840786 w 1894046"/>
              <a:gd name="connsiteY42" fmla="*/ 286247 h 516835"/>
              <a:gd name="connsiteX43" fmla="*/ 1880543 w 1894046"/>
              <a:gd name="connsiteY43" fmla="*/ 246490 h 516835"/>
              <a:gd name="connsiteX44" fmla="*/ 1888494 w 1894046"/>
              <a:gd name="connsiteY44" fmla="*/ 111318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94046" h="516835">
                <a:moveTo>
                  <a:pt x="1888494" y="111318"/>
                </a:moveTo>
                <a:cubicBezTo>
                  <a:pt x="1883193" y="84814"/>
                  <a:pt x="1862860" y="93741"/>
                  <a:pt x="1848738" y="87464"/>
                </a:cubicBezTo>
                <a:cubicBezTo>
                  <a:pt x="1838752" y="83026"/>
                  <a:pt x="1827685" y="81468"/>
                  <a:pt x="1816933" y="79513"/>
                </a:cubicBezTo>
                <a:cubicBezTo>
                  <a:pt x="1789475" y="74521"/>
                  <a:pt x="1723597" y="67068"/>
                  <a:pt x="1697663" y="63610"/>
                </a:cubicBezTo>
                <a:cubicBezTo>
                  <a:pt x="1553183" y="44346"/>
                  <a:pt x="1712790" y="58100"/>
                  <a:pt x="1411416" y="47708"/>
                </a:cubicBezTo>
                <a:lnTo>
                  <a:pt x="1339854" y="39756"/>
                </a:lnTo>
                <a:cubicBezTo>
                  <a:pt x="1321257" y="37431"/>
                  <a:pt x="1302897" y="33012"/>
                  <a:pt x="1284195" y="31805"/>
                </a:cubicBezTo>
                <a:cubicBezTo>
                  <a:pt x="1220662" y="27706"/>
                  <a:pt x="1156974" y="26504"/>
                  <a:pt x="1093364" y="23854"/>
                </a:cubicBezTo>
                <a:cubicBezTo>
                  <a:pt x="1080112" y="21203"/>
                  <a:pt x="1066938" y="18124"/>
                  <a:pt x="1053607" y="15902"/>
                </a:cubicBezTo>
                <a:cubicBezTo>
                  <a:pt x="1035121" y="12821"/>
                  <a:pt x="1016471" y="10801"/>
                  <a:pt x="997948" y="7951"/>
                </a:cubicBezTo>
                <a:cubicBezTo>
                  <a:pt x="982013" y="5500"/>
                  <a:pt x="966143" y="2650"/>
                  <a:pt x="950240" y="0"/>
                </a:cubicBezTo>
                <a:lnTo>
                  <a:pt x="401600" y="7951"/>
                </a:lnTo>
                <a:cubicBezTo>
                  <a:pt x="385484" y="8381"/>
                  <a:pt x="369631" y="12405"/>
                  <a:pt x="353893" y="15902"/>
                </a:cubicBezTo>
                <a:cubicBezTo>
                  <a:pt x="307124" y="26296"/>
                  <a:pt x="354531" y="23144"/>
                  <a:pt x="298233" y="31805"/>
                </a:cubicBezTo>
                <a:cubicBezTo>
                  <a:pt x="274512" y="35454"/>
                  <a:pt x="250526" y="37106"/>
                  <a:pt x="226672" y="39756"/>
                </a:cubicBezTo>
                <a:cubicBezTo>
                  <a:pt x="154930" y="57692"/>
                  <a:pt x="183796" y="48748"/>
                  <a:pt x="139207" y="63610"/>
                </a:cubicBezTo>
                <a:cubicBezTo>
                  <a:pt x="69517" y="133300"/>
                  <a:pt x="154801" y="44897"/>
                  <a:pt x="99451" y="111318"/>
                </a:cubicBezTo>
                <a:cubicBezTo>
                  <a:pt x="48426" y="172548"/>
                  <a:pt x="99183" y="99794"/>
                  <a:pt x="59694" y="159026"/>
                </a:cubicBezTo>
                <a:cubicBezTo>
                  <a:pt x="57044" y="166977"/>
                  <a:pt x="54045" y="174821"/>
                  <a:pt x="51743" y="182880"/>
                </a:cubicBezTo>
                <a:cubicBezTo>
                  <a:pt x="48741" y="193387"/>
                  <a:pt x="48679" y="204911"/>
                  <a:pt x="43792" y="214685"/>
                </a:cubicBezTo>
                <a:cubicBezTo>
                  <a:pt x="35244" y="231780"/>
                  <a:pt x="11986" y="262393"/>
                  <a:pt x="11986" y="262393"/>
                </a:cubicBezTo>
                <a:cubicBezTo>
                  <a:pt x="-1356" y="302421"/>
                  <a:pt x="-6435" y="306815"/>
                  <a:pt x="11986" y="365760"/>
                </a:cubicBezTo>
                <a:cubicBezTo>
                  <a:pt x="17687" y="384003"/>
                  <a:pt x="33190" y="397565"/>
                  <a:pt x="43792" y="413468"/>
                </a:cubicBezTo>
                <a:cubicBezTo>
                  <a:pt x="49093" y="421419"/>
                  <a:pt x="51743" y="432021"/>
                  <a:pt x="59694" y="437322"/>
                </a:cubicBezTo>
                <a:cubicBezTo>
                  <a:pt x="67645" y="442623"/>
                  <a:pt x="76207" y="447106"/>
                  <a:pt x="83548" y="453224"/>
                </a:cubicBezTo>
                <a:cubicBezTo>
                  <a:pt x="92187" y="460423"/>
                  <a:pt x="98046" y="470841"/>
                  <a:pt x="107402" y="477078"/>
                </a:cubicBezTo>
                <a:cubicBezTo>
                  <a:pt x="115056" y="482181"/>
                  <a:pt x="157764" y="491215"/>
                  <a:pt x="163061" y="492981"/>
                </a:cubicBezTo>
                <a:cubicBezTo>
                  <a:pt x="176602" y="497495"/>
                  <a:pt x="188558" y="508272"/>
                  <a:pt x="202818" y="508883"/>
                </a:cubicBezTo>
                <a:cubicBezTo>
                  <a:pt x="374959" y="516260"/>
                  <a:pt x="547375" y="514184"/>
                  <a:pt x="719653" y="516835"/>
                </a:cubicBezTo>
                <a:lnTo>
                  <a:pt x="1029753" y="508883"/>
                </a:lnTo>
                <a:cubicBezTo>
                  <a:pt x="1163328" y="503199"/>
                  <a:pt x="1036643" y="502629"/>
                  <a:pt x="1133120" y="492981"/>
                </a:cubicBezTo>
                <a:cubicBezTo>
                  <a:pt x="1172767" y="489016"/>
                  <a:pt x="1212654" y="487972"/>
                  <a:pt x="1252390" y="485029"/>
                </a:cubicBezTo>
                <a:lnTo>
                  <a:pt x="1347806" y="477078"/>
                </a:lnTo>
                <a:cubicBezTo>
                  <a:pt x="1391189" y="462617"/>
                  <a:pt x="1359449" y="471617"/>
                  <a:pt x="1427319" y="461175"/>
                </a:cubicBezTo>
                <a:cubicBezTo>
                  <a:pt x="1443253" y="458724"/>
                  <a:pt x="1459052" y="455402"/>
                  <a:pt x="1475026" y="453224"/>
                </a:cubicBezTo>
                <a:cubicBezTo>
                  <a:pt x="1517371" y="447450"/>
                  <a:pt x="1602247" y="437322"/>
                  <a:pt x="1602247" y="437322"/>
                </a:cubicBezTo>
                <a:cubicBezTo>
                  <a:pt x="1662205" y="417334"/>
                  <a:pt x="1588299" y="444296"/>
                  <a:pt x="1649955" y="413468"/>
                </a:cubicBezTo>
                <a:cubicBezTo>
                  <a:pt x="1657452" y="409720"/>
                  <a:pt x="1666179" y="408984"/>
                  <a:pt x="1673809" y="405516"/>
                </a:cubicBezTo>
                <a:cubicBezTo>
                  <a:pt x="1771572" y="361078"/>
                  <a:pt x="1705505" y="384349"/>
                  <a:pt x="1761273" y="365760"/>
                </a:cubicBezTo>
                <a:cubicBezTo>
                  <a:pt x="1769224" y="357809"/>
                  <a:pt x="1777928" y="350545"/>
                  <a:pt x="1785127" y="341906"/>
                </a:cubicBezTo>
                <a:cubicBezTo>
                  <a:pt x="1791245" y="334565"/>
                  <a:pt x="1793568" y="324022"/>
                  <a:pt x="1801030" y="318052"/>
                </a:cubicBezTo>
                <a:cubicBezTo>
                  <a:pt x="1807575" y="312816"/>
                  <a:pt x="1816933" y="312751"/>
                  <a:pt x="1824884" y="310101"/>
                </a:cubicBezTo>
                <a:cubicBezTo>
                  <a:pt x="1830185" y="302150"/>
                  <a:pt x="1834029" y="293004"/>
                  <a:pt x="1840786" y="286247"/>
                </a:cubicBezTo>
                <a:cubicBezTo>
                  <a:pt x="1893798" y="233234"/>
                  <a:pt x="1838132" y="310105"/>
                  <a:pt x="1880543" y="246490"/>
                </a:cubicBezTo>
                <a:cubicBezTo>
                  <a:pt x="1900637" y="186210"/>
                  <a:pt x="1893795" y="137822"/>
                  <a:pt x="1888494" y="111318"/>
                </a:cubicBezTo>
                <a:close/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Freeform 6"/>
          <p:cNvSpPr/>
          <p:nvPr/>
        </p:nvSpPr>
        <p:spPr>
          <a:xfrm>
            <a:off x="3951798" y="4977517"/>
            <a:ext cx="2122999" cy="1065474"/>
          </a:xfrm>
          <a:custGeom>
            <a:avLst/>
            <a:gdLst>
              <a:gd name="connsiteX0" fmla="*/ 1900362 w 2122999"/>
              <a:gd name="connsiteY0" fmla="*/ 294198 h 1065474"/>
              <a:gd name="connsiteX1" fmla="*/ 1836752 w 2122999"/>
              <a:gd name="connsiteY1" fmla="*/ 238539 h 1065474"/>
              <a:gd name="connsiteX2" fmla="*/ 1812898 w 2122999"/>
              <a:gd name="connsiteY2" fmla="*/ 230587 h 1065474"/>
              <a:gd name="connsiteX3" fmla="*/ 1781092 w 2122999"/>
              <a:gd name="connsiteY3" fmla="*/ 214685 h 1065474"/>
              <a:gd name="connsiteX4" fmla="*/ 1725433 w 2122999"/>
              <a:gd name="connsiteY4" fmla="*/ 190831 h 1065474"/>
              <a:gd name="connsiteX5" fmla="*/ 1701579 w 2122999"/>
              <a:gd name="connsiteY5" fmla="*/ 174928 h 1065474"/>
              <a:gd name="connsiteX6" fmla="*/ 1606164 w 2122999"/>
              <a:gd name="connsiteY6" fmla="*/ 159026 h 1065474"/>
              <a:gd name="connsiteX7" fmla="*/ 1534602 w 2122999"/>
              <a:gd name="connsiteY7" fmla="*/ 135172 h 1065474"/>
              <a:gd name="connsiteX8" fmla="*/ 1502797 w 2122999"/>
              <a:gd name="connsiteY8" fmla="*/ 119269 h 1065474"/>
              <a:gd name="connsiteX9" fmla="*/ 1423284 w 2122999"/>
              <a:gd name="connsiteY9" fmla="*/ 103366 h 1065474"/>
              <a:gd name="connsiteX10" fmla="*/ 1383527 w 2122999"/>
              <a:gd name="connsiteY10" fmla="*/ 95415 h 1065474"/>
              <a:gd name="connsiteX11" fmla="*/ 1359673 w 2122999"/>
              <a:gd name="connsiteY11" fmla="*/ 87464 h 1065474"/>
              <a:gd name="connsiteX12" fmla="*/ 1311965 w 2122999"/>
              <a:gd name="connsiteY12" fmla="*/ 79513 h 1065474"/>
              <a:gd name="connsiteX13" fmla="*/ 1264258 w 2122999"/>
              <a:gd name="connsiteY13" fmla="*/ 63610 h 1065474"/>
              <a:gd name="connsiteX14" fmla="*/ 1232452 w 2122999"/>
              <a:gd name="connsiteY14" fmla="*/ 55659 h 1065474"/>
              <a:gd name="connsiteX15" fmla="*/ 1184745 w 2122999"/>
              <a:gd name="connsiteY15" fmla="*/ 39756 h 1065474"/>
              <a:gd name="connsiteX16" fmla="*/ 1057524 w 2122999"/>
              <a:gd name="connsiteY16" fmla="*/ 23853 h 1065474"/>
              <a:gd name="connsiteX17" fmla="*/ 914400 w 2122999"/>
              <a:gd name="connsiteY17" fmla="*/ 7951 h 1065474"/>
              <a:gd name="connsiteX18" fmla="*/ 882595 w 2122999"/>
              <a:gd name="connsiteY18" fmla="*/ 0 h 1065474"/>
              <a:gd name="connsiteX19" fmla="*/ 310101 w 2122999"/>
              <a:gd name="connsiteY19" fmla="*/ 7951 h 1065474"/>
              <a:gd name="connsiteX20" fmla="*/ 262393 w 2122999"/>
              <a:gd name="connsiteY20" fmla="*/ 15902 h 1065474"/>
              <a:gd name="connsiteX21" fmla="*/ 222637 w 2122999"/>
              <a:gd name="connsiteY21" fmla="*/ 31805 h 1065474"/>
              <a:gd name="connsiteX22" fmla="*/ 198783 w 2122999"/>
              <a:gd name="connsiteY22" fmla="*/ 39756 h 1065474"/>
              <a:gd name="connsiteX23" fmla="*/ 119270 w 2122999"/>
              <a:gd name="connsiteY23" fmla="*/ 111318 h 1065474"/>
              <a:gd name="connsiteX24" fmla="*/ 79513 w 2122999"/>
              <a:gd name="connsiteY24" fmla="*/ 166977 h 1065474"/>
              <a:gd name="connsiteX25" fmla="*/ 63611 w 2122999"/>
              <a:gd name="connsiteY25" fmla="*/ 206733 h 1065474"/>
              <a:gd name="connsiteX26" fmla="*/ 39757 w 2122999"/>
              <a:gd name="connsiteY26" fmla="*/ 262393 h 1065474"/>
              <a:gd name="connsiteX27" fmla="*/ 15903 w 2122999"/>
              <a:gd name="connsiteY27" fmla="*/ 294198 h 1065474"/>
              <a:gd name="connsiteX28" fmla="*/ 0 w 2122999"/>
              <a:gd name="connsiteY28" fmla="*/ 389613 h 1065474"/>
              <a:gd name="connsiteX29" fmla="*/ 7952 w 2122999"/>
              <a:gd name="connsiteY29" fmla="*/ 580445 h 1065474"/>
              <a:gd name="connsiteX30" fmla="*/ 15903 w 2122999"/>
              <a:gd name="connsiteY30" fmla="*/ 604299 h 1065474"/>
              <a:gd name="connsiteX31" fmla="*/ 23854 w 2122999"/>
              <a:gd name="connsiteY31" fmla="*/ 636104 h 1065474"/>
              <a:gd name="connsiteX32" fmla="*/ 79513 w 2122999"/>
              <a:gd name="connsiteY32" fmla="*/ 723568 h 1065474"/>
              <a:gd name="connsiteX33" fmla="*/ 103367 w 2122999"/>
              <a:gd name="connsiteY33" fmla="*/ 747422 h 1065474"/>
              <a:gd name="connsiteX34" fmla="*/ 119270 w 2122999"/>
              <a:gd name="connsiteY34" fmla="*/ 771276 h 1065474"/>
              <a:gd name="connsiteX35" fmla="*/ 198783 w 2122999"/>
              <a:gd name="connsiteY35" fmla="*/ 818984 h 1065474"/>
              <a:gd name="connsiteX36" fmla="*/ 254442 w 2122999"/>
              <a:gd name="connsiteY36" fmla="*/ 858740 h 1065474"/>
              <a:gd name="connsiteX37" fmla="*/ 302150 w 2122999"/>
              <a:gd name="connsiteY37" fmla="*/ 874643 h 1065474"/>
              <a:gd name="connsiteX38" fmla="*/ 381663 w 2122999"/>
              <a:gd name="connsiteY38" fmla="*/ 906448 h 1065474"/>
              <a:gd name="connsiteX39" fmla="*/ 405517 w 2122999"/>
              <a:gd name="connsiteY39" fmla="*/ 914400 h 1065474"/>
              <a:gd name="connsiteX40" fmla="*/ 524786 w 2122999"/>
              <a:gd name="connsiteY40" fmla="*/ 946205 h 1065474"/>
              <a:gd name="connsiteX41" fmla="*/ 564543 w 2122999"/>
              <a:gd name="connsiteY41" fmla="*/ 962107 h 1065474"/>
              <a:gd name="connsiteX42" fmla="*/ 628153 w 2122999"/>
              <a:gd name="connsiteY42" fmla="*/ 970059 h 1065474"/>
              <a:gd name="connsiteX43" fmla="*/ 667910 w 2122999"/>
              <a:gd name="connsiteY43" fmla="*/ 978010 h 1065474"/>
              <a:gd name="connsiteX44" fmla="*/ 747423 w 2122999"/>
              <a:gd name="connsiteY44" fmla="*/ 985961 h 1065474"/>
              <a:gd name="connsiteX45" fmla="*/ 890546 w 2122999"/>
              <a:gd name="connsiteY45" fmla="*/ 1009815 h 1065474"/>
              <a:gd name="connsiteX46" fmla="*/ 938254 w 2122999"/>
              <a:gd name="connsiteY46" fmla="*/ 1017766 h 1065474"/>
              <a:gd name="connsiteX47" fmla="*/ 1001865 w 2122999"/>
              <a:gd name="connsiteY47" fmla="*/ 1025718 h 1065474"/>
              <a:gd name="connsiteX48" fmla="*/ 1089329 w 2122999"/>
              <a:gd name="connsiteY48" fmla="*/ 1041620 h 1065474"/>
              <a:gd name="connsiteX49" fmla="*/ 1311965 w 2122999"/>
              <a:gd name="connsiteY49" fmla="*/ 1057523 h 1065474"/>
              <a:gd name="connsiteX50" fmla="*/ 1526651 w 2122999"/>
              <a:gd name="connsiteY50" fmla="*/ 1065474 h 1065474"/>
              <a:gd name="connsiteX51" fmla="*/ 1765190 w 2122999"/>
              <a:gd name="connsiteY51" fmla="*/ 1049572 h 1065474"/>
              <a:gd name="connsiteX52" fmla="*/ 1812898 w 2122999"/>
              <a:gd name="connsiteY52" fmla="*/ 1033669 h 1065474"/>
              <a:gd name="connsiteX53" fmla="*/ 1844703 w 2122999"/>
              <a:gd name="connsiteY53" fmla="*/ 1025718 h 1065474"/>
              <a:gd name="connsiteX54" fmla="*/ 1948070 w 2122999"/>
              <a:gd name="connsiteY54" fmla="*/ 954156 h 1065474"/>
              <a:gd name="connsiteX55" fmla="*/ 1979875 w 2122999"/>
              <a:gd name="connsiteY55" fmla="*/ 930302 h 1065474"/>
              <a:gd name="connsiteX56" fmla="*/ 2019632 w 2122999"/>
              <a:gd name="connsiteY56" fmla="*/ 874643 h 1065474"/>
              <a:gd name="connsiteX57" fmla="*/ 2075291 w 2122999"/>
              <a:gd name="connsiteY57" fmla="*/ 811033 h 1065474"/>
              <a:gd name="connsiteX58" fmla="*/ 2099145 w 2122999"/>
              <a:gd name="connsiteY58" fmla="*/ 739471 h 1065474"/>
              <a:gd name="connsiteX59" fmla="*/ 2115047 w 2122999"/>
              <a:gd name="connsiteY59" fmla="*/ 699714 h 1065474"/>
              <a:gd name="connsiteX60" fmla="*/ 2122999 w 2122999"/>
              <a:gd name="connsiteY60" fmla="*/ 675860 h 1065474"/>
              <a:gd name="connsiteX61" fmla="*/ 2115047 w 2122999"/>
              <a:gd name="connsiteY61" fmla="*/ 469126 h 1065474"/>
              <a:gd name="connsiteX62" fmla="*/ 2107096 w 2122999"/>
              <a:gd name="connsiteY62" fmla="*/ 445273 h 1065474"/>
              <a:gd name="connsiteX63" fmla="*/ 2099145 w 2122999"/>
              <a:gd name="connsiteY63" fmla="*/ 413467 h 1065474"/>
              <a:gd name="connsiteX64" fmla="*/ 2075291 w 2122999"/>
              <a:gd name="connsiteY64" fmla="*/ 381662 h 1065474"/>
              <a:gd name="connsiteX65" fmla="*/ 2051437 w 2122999"/>
              <a:gd name="connsiteY65" fmla="*/ 302149 h 1065474"/>
              <a:gd name="connsiteX66" fmla="*/ 2043485 w 2122999"/>
              <a:gd name="connsiteY66" fmla="*/ 262393 h 1065474"/>
              <a:gd name="connsiteX67" fmla="*/ 2011680 w 2122999"/>
              <a:gd name="connsiteY67" fmla="*/ 198782 h 1065474"/>
              <a:gd name="connsiteX68" fmla="*/ 1995778 w 2122999"/>
              <a:gd name="connsiteY68" fmla="*/ 166977 h 1065474"/>
              <a:gd name="connsiteX69" fmla="*/ 1963972 w 2122999"/>
              <a:gd name="connsiteY69" fmla="*/ 103366 h 10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22999" h="1065474">
                <a:moveTo>
                  <a:pt x="1900362" y="294198"/>
                </a:moveTo>
                <a:cubicBezTo>
                  <a:pt x="1879635" y="273471"/>
                  <a:pt x="1863051" y="251689"/>
                  <a:pt x="1836752" y="238539"/>
                </a:cubicBezTo>
                <a:cubicBezTo>
                  <a:pt x="1829255" y="234791"/>
                  <a:pt x="1820602" y="233889"/>
                  <a:pt x="1812898" y="230587"/>
                </a:cubicBezTo>
                <a:cubicBezTo>
                  <a:pt x="1802003" y="225918"/>
                  <a:pt x="1791384" y="220566"/>
                  <a:pt x="1781092" y="214685"/>
                </a:cubicBezTo>
                <a:cubicBezTo>
                  <a:pt x="1738380" y="190279"/>
                  <a:pt x="1777678" y="203891"/>
                  <a:pt x="1725433" y="190831"/>
                </a:cubicBezTo>
                <a:cubicBezTo>
                  <a:pt x="1717482" y="185530"/>
                  <a:pt x="1710813" y="177390"/>
                  <a:pt x="1701579" y="174928"/>
                </a:cubicBezTo>
                <a:cubicBezTo>
                  <a:pt x="1670424" y="166620"/>
                  <a:pt x="1606164" y="159026"/>
                  <a:pt x="1606164" y="159026"/>
                </a:cubicBezTo>
                <a:cubicBezTo>
                  <a:pt x="1526222" y="119054"/>
                  <a:pt x="1627085" y="166000"/>
                  <a:pt x="1534602" y="135172"/>
                </a:cubicBezTo>
                <a:cubicBezTo>
                  <a:pt x="1523357" y="131424"/>
                  <a:pt x="1514194" y="122525"/>
                  <a:pt x="1502797" y="119269"/>
                </a:cubicBezTo>
                <a:cubicBezTo>
                  <a:pt x="1476808" y="111843"/>
                  <a:pt x="1449788" y="108667"/>
                  <a:pt x="1423284" y="103366"/>
                </a:cubicBezTo>
                <a:cubicBezTo>
                  <a:pt x="1410032" y="100716"/>
                  <a:pt x="1396348" y="99689"/>
                  <a:pt x="1383527" y="95415"/>
                </a:cubicBezTo>
                <a:cubicBezTo>
                  <a:pt x="1375576" y="92765"/>
                  <a:pt x="1367855" y="89282"/>
                  <a:pt x="1359673" y="87464"/>
                </a:cubicBezTo>
                <a:cubicBezTo>
                  <a:pt x="1343935" y="83967"/>
                  <a:pt x="1327868" y="82163"/>
                  <a:pt x="1311965" y="79513"/>
                </a:cubicBezTo>
                <a:cubicBezTo>
                  <a:pt x="1296063" y="74212"/>
                  <a:pt x="1280520" y="67675"/>
                  <a:pt x="1264258" y="63610"/>
                </a:cubicBezTo>
                <a:cubicBezTo>
                  <a:pt x="1253656" y="60960"/>
                  <a:pt x="1242919" y="58799"/>
                  <a:pt x="1232452" y="55659"/>
                </a:cubicBezTo>
                <a:cubicBezTo>
                  <a:pt x="1216396" y="50842"/>
                  <a:pt x="1201280" y="42512"/>
                  <a:pt x="1184745" y="39756"/>
                </a:cubicBezTo>
                <a:cubicBezTo>
                  <a:pt x="1110763" y="27426"/>
                  <a:pt x="1153079" y="33409"/>
                  <a:pt x="1057524" y="23853"/>
                </a:cubicBezTo>
                <a:cubicBezTo>
                  <a:pt x="991326" y="1788"/>
                  <a:pt x="1063632" y="23659"/>
                  <a:pt x="914400" y="7951"/>
                </a:cubicBezTo>
                <a:cubicBezTo>
                  <a:pt x="903532" y="6807"/>
                  <a:pt x="893197" y="2650"/>
                  <a:pt x="882595" y="0"/>
                </a:cubicBezTo>
                <a:lnTo>
                  <a:pt x="310101" y="7951"/>
                </a:lnTo>
                <a:cubicBezTo>
                  <a:pt x="293984" y="8364"/>
                  <a:pt x="277947" y="11660"/>
                  <a:pt x="262393" y="15902"/>
                </a:cubicBezTo>
                <a:cubicBezTo>
                  <a:pt x="248623" y="19657"/>
                  <a:pt x="236001" y="26793"/>
                  <a:pt x="222637" y="31805"/>
                </a:cubicBezTo>
                <a:cubicBezTo>
                  <a:pt x="214789" y="34748"/>
                  <a:pt x="206734" y="37106"/>
                  <a:pt x="198783" y="39756"/>
                </a:cubicBezTo>
                <a:cubicBezTo>
                  <a:pt x="170148" y="58847"/>
                  <a:pt x="134874" y="80110"/>
                  <a:pt x="119270" y="111318"/>
                </a:cubicBezTo>
                <a:cubicBezTo>
                  <a:pt x="98338" y="153181"/>
                  <a:pt x="111748" y="134742"/>
                  <a:pt x="79513" y="166977"/>
                </a:cubicBezTo>
                <a:cubicBezTo>
                  <a:pt x="74212" y="180229"/>
                  <a:pt x="68623" y="193369"/>
                  <a:pt x="63611" y="206733"/>
                </a:cubicBezTo>
                <a:cubicBezTo>
                  <a:pt x="53468" y="233780"/>
                  <a:pt x="57204" y="234477"/>
                  <a:pt x="39757" y="262393"/>
                </a:cubicBezTo>
                <a:cubicBezTo>
                  <a:pt x="32733" y="273631"/>
                  <a:pt x="23854" y="283596"/>
                  <a:pt x="15903" y="294198"/>
                </a:cubicBezTo>
                <a:cubicBezTo>
                  <a:pt x="3463" y="331520"/>
                  <a:pt x="0" y="336356"/>
                  <a:pt x="0" y="389613"/>
                </a:cubicBezTo>
                <a:cubicBezTo>
                  <a:pt x="0" y="453279"/>
                  <a:pt x="3249" y="516953"/>
                  <a:pt x="7952" y="580445"/>
                </a:cubicBezTo>
                <a:cubicBezTo>
                  <a:pt x="8571" y="588804"/>
                  <a:pt x="13601" y="596240"/>
                  <a:pt x="15903" y="604299"/>
                </a:cubicBezTo>
                <a:cubicBezTo>
                  <a:pt x="18905" y="614806"/>
                  <a:pt x="19416" y="626118"/>
                  <a:pt x="23854" y="636104"/>
                </a:cubicBezTo>
                <a:cubicBezTo>
                  <a:pt x="28760" y="647142"/>
                  <a:pt x="74730" y="718785"/>
                  <a:pt x="79513" y="723568"/>
                </a:cubicBezTo>
                <a:cubicBezTo>
                  <a:pt x="87464" y="731519"/>
                  <a:pt x="96168" y="738783"/>
                  <a:pt x="103367" y="747422"/>
                </a:cubicBezTo>
                <a:cubicBezTo>
                  <a:pt x="109485" y="754763"/>
                  <a:pt x="111625" y="765542"/>
                  <a:pt x="119270" y="771276"/>
                </a:cubicBezTo>
                <a:cubicBezTo>
                  <a:pt x="143997" y="789821"/>
                  <a:pt x="174056" y="800438"/>
                  <a:pt x="198783" y="818984"/>
                </a:cubicBezTo>
                <a:cubicBezTo>
                  <a:pt x="203059" y="822191"/>
                  <a:pt x="244925" y="854510"/>
                  <a:pt x="254442" y="858740"/>
                </a:cubicBezTo>
                <a:cubicBezTo>
                  <a:pt x="269760" y="865548"/>
                  <a:pt x="286586" y="868417"/>
                  <a:pt x="302150" y="874643"/>
                </a:cubicBezTo>
                <a:cubicBezTo>
                  <a:pt x="419147" y="921443"/>
                  <a:pt x="223434" y="853705"/>
                  <a:pt x="381663" y="906448"/>
                </a:cubicBezTo>
                <a:lnTo>
                  <a:pt x="405517" y="914400"/>
                </a:lnTo>
                <a:cubicBezTo>
                  <a:pt x="468566" y="961686"/>
                  <a:pt x="406840" y="924090"/>
                  <a:pt x="524786" y="946205"/>
                </a:cubicBezTo>
                <a:cubicBezTo>
                  <a:pt x="538815" y="948835"/>
                  <a:pt x="550635" y="958898"/>
                  <a:pt x="564543" y="962107"/>
                </a:cubicBezTo>
                <a:cubicBezTo>
                  <a:pt x="585364" y="966912"/>
                  <a:pt x="607033" y="966810"/>
                  <a:pt x="628153" y="970059"/>
                </a:cubicBezTo>
                <a:cubicBezTo>
                  <a:pt x="641511" y="972114"/>
                  <a:pt x="654514" y="976224"/>
                  <a:pt x="667910" y="978010"/>
                </a:cubicBezTo>
                <a:cubicBezTo>
                  <a:pt x="694313" y="981530"/>
                  <a:pt x="720949" y="983019"/>
                  <a:pt x="747423" y="985961"/>
                </a:cubicBezTo>
                <a:cubicBezTo>
                  <a:pt x="862891" y="998791"/>
                  <a:pt x="758410" y="987793"/>
                  <a:pt x="890546" y="1009815"/>
                </a:cubicBezTo>
                <a:cubicBezTo>
                  <a:pt x="906449" y="1012465"/>
                  <a:pt x="922294" y="1015486"/>
                  <a:pt x="938254" y="1017766"/>
                </a:cubicBezTo>
                <a:cubicBezTo>
                  <a:pt x="959408" y="1020788"/>
                  <a:pt x="980745" y="1022469"/>
                  <a:pt x="1001865" y="1025718"/>
                </a:cubicBezTo>
                <a:cubicBezTo>
                  <a:pt x="1099305" y="1040709"/>
                  <a:pt x="978336" y="1026821"/>
                  <a:pt x="1089329" y="1041620"/>
                </a:cubicBezTo>
                <a:cubicBezTo>
                  <a:pt x="1172441" y="1052702"/>
                  <a:pt x="1217960" y="1053436"/>
                  <a:pt x="1311965" y="1057523"/>
                </a:cubicBezTo>
                <a:lnTo>
                  <a:pt x="1526651" y="1065474"/>
                </a:lnTo>
                <a:cubicBezTo>
                  <a:pt x="1606164" y="1060173"/>
                  <a:pt x="1685988" y="1058372"/>
                  <a:pt x="1765190" y="1049572"/>
                </a:cubicBezTo>
                <a:cubicBezTo>
                  <a:pt x="1781850" y="1047721"/>
                  <a:pt x="1796636" y="1037734"/>
                  <a:pt x="1812898" y="1033669"/>
                </a:cubicBezTo>
                <a:lnTo>
                  <a:pt x="1844703" y="1025718"/>
                </a:lnTo>
                <a:cubicBezTo>
                  <a:pt x="1904544" y="995796"/>
                  <a:pt x="1864584" y="1018376"/>
                  <a:pt x="1948070" y="954156"/>
                </a:cubicBezTo>
                <a:cubicBezTo>
                  <a:pt x="1958574" y="946076"/>
                  <a:pt x="1972524" y="941328"/>
                  <a:pt x="1979875" y="930302"/>
                </a:cubicBezTo>
                <a:cubicBezTo>
                  <a:pt x="1991749" y="912491"/>
                  <a:pt x="2005825" y="890423"/>
                  <a:pt x="2019632" y="874643"/>
                </a:cubicBezTo>
                <a:cubicBezTo>
                  <a:pt x="2043364" y="847520"/>
                  <a:pt x="2057859" y="842411"/>
                  <a:pt x="2075291" y="811033"/>
                </a:cubicBezTo>
                <a:cubicBezTo>
                  <a:pt x="2096025" y="773711"/>
                  <a:pt x="2087139" y="775490"/>
                  <a:pt x="2099145" y="739471"/>
                </a:cubicBezTo>
                <a:cubicBezTo>
                  <a:pt x="2103659" y="725930"/>
                  <a:pt x="2110035" y="713078"/>
                  <a:pt x="2115047" y="699714"/>
                </a:cubicBezTo>
                <a:cubicBezTo>
                  <a:pt x="2117990" y="691866"/>
                  <a:pt x="2120348" y="683811"/>
                  <a:pt x="2122999" y="675860"/>
                </a:cubicBezTo>
                <a:cubicBezTo>
                  <a:pt x="2120348" y="606949"/>
                  <a:pt x="2119792" y="537925"/>
                  <a:pt x="2115047" y="469126"/>
                </a:cubicBezTo>
                <a:cubicBezTo>
                  <a:pt x="2114470" y="460765"/>
                  <a:pt x="2109398" y="453332"/>
                  <a:pt x="2107096" y="445273"/>
                </a:cubicBezTo>
                <a:cubicBezTo>
                  <a:pt x="2104094" y="434765"/>
                  <a:pt x="2104032" y="423242"/>
                  <a:pt x="2099145" y="413467"/>
                </a:cubicBezTo>
                <a:cubicBezTo>
                  <a:pt x="2093219" y="401614"/>
                  <a:pt x="2083242" y="392264"/>
                  <a:pt x="2075291" y="381662"/>
                </a:cubicBezTo>
                <a:cubicBezTo>
                  <a:pt x="2054911" y="259392"/>
                  <a:pt x="2082253" y="394596"/>
                  <a:pt x="2051437" y="302149"/>
                </a:cubicBezTo>
                <a:cubicBezTo>
                  <a:pt x="2047163" y="289328"/>
                  <a:pt x="2048336" y="275007"/>
                  <a:pt x="2043485" y="262393"/>
                </a:cubicBezTo>
                <a:cubicBezTo>
                  <a:pt x="2034975" y="240267"/>
                  <a:pt x="2022282" y="219986"/>
                  <a:pt x="2011680" y="198782"/>
                </a:cubicBezTo>
                <a:cubicBezTo>
                  <a:pt x="2006379" y="188180"/>
                  <a:pt x="1999526" y="178222"/>
                  <a:pt x="1995778" y="166977"/>
                </a:cubicBezTo>
                <a:cubicBezTo>
                  <a:pt x="1977504" y="112157"/>
                  <a:pt x="1991728" y="131122"/>
                  <a:pt x="1963972" y="103366"/>
                </a:cubicBezTo>
              </a:path>
            </a:pathLst>
          </a:cu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289482" y="206733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REPL</a:t>
            </a:r>
            <a:endParaRPr lang="en-NZ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575684" y="3923249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Type provider</a:t>
            </a:r>
            <a:endParaRPr lang="en-NZ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75684" y="5325588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Inferred static types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62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22" y="1953372"/>
            <a:ext cx="5899330" cy="2661986"/>
          </a:xfrm>
          <a:prstGeom prst="rect">
            <a:avLst/>
          </a:prstGeom>
        </p:spPr>
      </p:pic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62" y="4731478"/>
            <a:ext cx="4102625" cy="1740966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457" y="5036265"/>
            <a:ext cx="4807343" cy="795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734" y="-492401"/>
            <a:ext cx="6687047" cy="28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23" y="1703650"/>
            <a:ext cx="4124325" cy="3752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40626" y="911274"/>
            <a:ext cx="6851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hlinkClick r:id="rId3"/>
              </a:rPr>
              <a:t>https://dzone.com/articles/the-worst-mistake-of-computer-science-1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33955" y="100186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Null – the $billion mistake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461176" y="2719346"/>
            <a:ext cx="4461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F# and Scala prefers Some/None option types</a:t>
            </a:r>
          </a:p>
          <a:p>
            <a:r>
              <a:rPr lang="en-NZ" dirty="0" smtClean="0"/>
              <a:t>Haskell has the Maybe monad</a:t>
            </a:r>
          </a:p>
          <a:p>
            <a:r>
              <a:rPr lang="en-NZ" dirty="0" smtClean="0"/>
              <a:t>Swift has an Optional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663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895" y="258001"/>
            <a:ext cx="2242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It’s a niche…</a:t>
            </a:r>
          </a:p>
          <a:p>
            <a:endParaRPr lang="en-NZ" dirty="0"/>
          </a:p>
          <a:p>
            <a:r>
              <a:rPr lang="en-NZ" dirty="0" smtClean="0"/>
              <a:t>Which is a little sad </a:t>
            </a:r>
            <a:r>
              <a:rPr lang="en-NZ" dirty="0" smtClean="0">
                <a:sym typeface="Wingdings" panose="05000000000000000000" pitchFamily="2" charset="2"/>
              </a:rPr>
              <a:t></a:t>
            </a:r>
            <a:endParaRPr lang="en-NZ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013642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10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2" y="576065"/>
            <a:ext cx="9915525" cy="5743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85026" y="5855559"/>
            <a:ext cx="4822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400" dirty="0">
                <a:hlinkClick r:id="rId3"/>
              </a:rPr>
              <a:t>https://</a:t>
            </a:r>
            <a:r>
              <a:rPr lang="en-NZ" sz="1400" dirty="0" smtClean="0">
                <a:hlinkClick r:id="rId3"/>
              </a:rPr>
              <a:t>www.packtpub.com/application-development/testing-f</a:t>
            </a:r>
            <a:r>
              <a:rPr lang="en-NZ" sz="1400" dirty="0" smtClean="0"/>
              <a:t> 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43214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6" y="301942"/>
            <a:ext cx="6991350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5174" y="1127640"/>
            <a:ext cx="4698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400" dirty="0">
                <a:hlinkClick r:id="rId3"/>
              </a:rPr>
              <a:t>http://blog.ploeh.dk/2016/02/10/types-properties-software</a:t>
            </a:r>
            <a:r>
              <a:rPr lang="en-NZ" sz="1400" dirty="0" smtClean="0">
                <a:hlinkClick r:id="rId3"/>
              </a:rPr>
              <a:t>/</a:t>
            </a:r>
            <a:r>
              <a:rPr lang="en-NZ" sz="1400" dirty="0" smtClean="0"/>
              <a:t> </a:t>
            </a:r>
            <a:endParaRPr lang="en-NZ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44945" y="2503055"/>
            <a:ext cx="733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Property based tests are like running experiments on your system under test.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45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Topic recap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 smtClean="0"/>
              <a:t>Syntax – concise, convenient and correct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Development environment experience - file ordering – VS, </a:t>
            </a:r>
            <a:r>
              <a:rPr lang="en-NZ" dirty="0" err="1" smtClean="0"/>
              <a:t>Ionide</a:t>
            </a:r>
            <a:r>
              <a:rPr lang="en-NZ" dirty="0" smtClean="0"/>
              <a:t> – Fake, </a:t>
            </a:r>
            <a:r>
              <a:rPr lang="en-NZ" dirty="0" err="1" smtClean="0"/>
              <a:t>Paket</a:t>
            </a: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err="1" smtClean="0"/>
              <a:t>Async</a:t>
            </a: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Type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err="1" smtClean="0"/>
              <a:t>Deedle</a:t>
            </a:r>
            <a:r>
              <a:rPr lang="en-NZ" dirty="0" smtClean="0"/>
              <a:t>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Property based testing - </a:t>
            </a:r>
            <a:r>
              <a:rPr lang="en-NZ" dirty="0" err="1" smtClean="0"/>
              <a:t>FsCheck</a:t>
            </a: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9458" y="962108"/>
            <a:ext cx="1795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Pattern matching</a:t>
            </a:r>
          </a:p>
          <a:p>
            <a:r>
              <a:rPr lang="en-NZ" dirty="0" smtClean="0"/>
              <a:t>Option Types</a:t>
            </a:r>
          </a:p>
          <a:p>
            <a:r>
              <a:rPr lang="en-NZ" dirty="0" smtClean="0"/>
              <a:t>Composition</a:t>
            </a:r>
          </a:p>
          <a:p>
            <a:r>
              <a:rPr lang="en-NZ" dirty="0" smtClean="0"/>
              <a:t>Type inference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668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2722337" y="2321781"/>
            <a:ext cx="6406513" cy="3616574"/>
          </a:xfrm>
          <a:custGeom>
            <a:avLst/>
            <a:gdLst>
              <a:gd name="connsiteX0" fmla="*/ 744414 w 6406513"/>
              <a:gd name="connsiteY0" fmla="*/ 11940 h 3625923"/>
              <a:gd name="connsiteX1" fmla="*/ 28796 w 6406513"/>
              <a:gd name="connsiteY1" fmla="*/ 552629 h 3625923"/>
              <a:gd name="connsiteX2" fmla="*/ 338897 w 6406513"/>
              <a:gd name="connsiteY2" fmla="*/ 1474980 h 3625923"/>
              <a:gd name="connsiteX3" fmla="*/ 2104087 w 6406513"/>
              <a:gd name="connsiteY3" fmla="*/ 1952058 h 3625923"/>
              <a:gd name="connsiteX4" fmla="*/ 4394062 w 6406513"/>
              <a:gd name="connsiteY4" fmla="*/ 2182646 h 3625923"/>
              <a:gd name="connsiteX5" fmla="*/ 5531099 w 6406513"/>
              <a:gd name="connsiteY5" fmla="*/ 3566173 h 3625923"/>
              <a:gd name="connsiteX6" fmla="*/ 6397791 w 6406513"/>
              <a:gd name="connsiteY6" fmla="*/ 3200413 h 3625923"/>
              <a:gd name="connsiteX7" fmla="*/ 5920713 w 6406513"/>
              <a:gd name="connsiteY7" fmla="*/ 1634006 h 3625923"/>
              <a:gd name="connsiteX8" fmla="*/ 5014264 w 6406513"/>
              <a:gd name="connsiteY8" fmla="*/ 608288 h 3625923"/>
              <a:gd name="connsiteX9" fmla="*/ 2636824 w 6406513"/>
              <a:gd name="connsiteY9" fmla="*/ 210723 h 3625923"/>
              <a:gd name="connsiteX10" fmla="*/ 744414 w 6406513"/>
              <a:gd name="connsiteY10" fmla="*/ 11940 h 3625923"/>
              <a:gd name="connsiteX0" fmla="*/ 744414 w 6406513"/>
              <a:gd name="connsiteY0" fmla="*/ 11940 h 3616574"/>
              <a:gd name="connsiteX1" fmla="*/ 28796 w 6406513"/>
              <a:gd name="connsiteY1" fmla="*/ 552629 h 3616574"/>
              <a:gd name="connsiteX2" fmla="*/ 338897 w 6406513"/>
              <a:gd name="connsiteY2" fmla="*/ 1474980 h 3616574"/>
              <a:gd name="connsiteX3" fmla="*/ 2104087 w 6406513"/>
              <a:gd name="connsiteY3" fmla="*/ 1952058 h 3616574"/>
              <a:gd name="connsiteX4" fmla="*/ 3757957 w 6406513"/>
              <a:gd name="connsiteY4" fmla="*/ 2317819 h 3616574"/>
              <a:gd name="connsiteX5" fmla="*/ 5531099 w 6406513"/>
              <a:gd name="connsiteY5" fmla="*/ 3566173 h 3616574"/>
              <a:gd name="connsiteX6" fmla="*/ 6397791 w 6406513"/>
              <a:gd name="connsiteY6" fmla="*/ 3200413 h 3616574"/>
              <a:gd name="connsiteX7" fmla="*/ 5920713 w 6406513"/>
              <a:gd name="connsiteY7" fmla="*/ 1634006 h 3616574"/>
              <a:gd name="connsiteX8" fmla="*/ 5014264 w 6406513"/>
              <a:gd name="connsiteY8" fmla="*/ 608288 h 3616574"/>
              <a:gd name="connsiteX9" fmla="*/ 2636824 w 6406513"/>
              <a:gd name="connsiteY9" fmla="*/ 210723 h 3616574"/>
              <a:gd name="connsiteX10" fmla="*/ 744414 w 6406513"/>
              <a:gd name="connsiteY10" fmla="*/ 11940 h 361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6513" h="3616574">
                <a:moveTo>
                  <a:pt x="744414" y="11940"/>
                </a:moveTo>
                <a:cubicBezTo>
                  <a:pt x="309743" y="68924"/>
                  <a:pt x="96382" y="308789"/>
                  <a:pt x="28796" y="552629"/>
                </a:cubicBezTo>
                <a:cubicBezTo>
                  <a:pt x="-38790" y="796469"/>
                  <a:pt x="-6985" y="1241742"/>
                  <a:pt x="338897" y="1474980"/>
                </a:cubicBezTo>
                <a:cubicBezTo>
                  <a:pt x="684779" y="1708218"/>
                  <a:pt x="1534244" y="1811585"/>
                  <a:pt x="2104087" y="1952058"/>
                </a:cubicBezTo>
                <a:cubicBezTo>
                  <a:pt x="2673930" y="2092531"/>
                  <a:pt x="3186788" y="2048800"/>
                  <a:pt x="3757957" y="2317819"/>
                </a:cubicBezTo>
                <a:cubicBezTo>
                  <a:pt x="4329126" y="2586838"/>
                  <a:pt x="5091127" y="3419074"/>
                  <a:pt x="5531099" y="3566173"/>
                </a:cubicBezTo>
                <a:cubicBezTo>
                  <a:pt x="5971071" y="3713272"/>
                  <a:pt x="6332855" y="3522441"/>
                  <a:pt x="6397791" y="3200413"/>
                </a:cubicBezTo>
                <a:cubicBezTo>
                  <a:pt x="6462727" y="2878385"/>
                  <a:pt x="6151301" y="2066027"/>
                  <a:pt x="5920713" y="1634006"/>
                </a:cubicBezTo>
                <a:cubicBezTo>
                  <a:pt x="5690125" y="1201985"/>
                  <a:pt x="5561579" y="845502"/>
                  <a:pt x="5014264" y="608288"/>
                </a:cubicBezTo>
                <a:cubicBezTo>
                  <a:pt x="4466949" y="371074"/>
                  <a:pt x="3352441" y="306139"/>
                  <a:pt x="2636824" y="210723"/>
                </a:cubicBezTo>
                <a:cubicBezTo>
                  <a:pt x="1921207" y="115307"/>
                  <a:pt x="1179085" y="-45044"/>
                  <a:pt x="744414" y="11940"/>
                </a:cubicBezTo>
                <a:close/>
              </a:path>
            </a:pathLst>
          </a:custGeom>
          <a:solidFill>
            <a:srgbClr val="DEEBF7">
              <a:alpha val="41176"/>
            </a:srgbClr>
          </a:solidFill>
          <a:ln>
            <a:solidFill>
              <a:srgbClr val="41719C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Freeform 15"/>
          <p:cNvSpPr/>
          <p:nvPr/>
        </p:nvSpPr>
        <p:spPr>
          <a:xfrm>
            <a:off x="7517191" y="3830170"/>
            <a:ext cx="2408612" cy="1648515"/>
          </a:xfrm>
          <a:custGeom>
            <a:avLst/>
            <a:gdLst>
              <a:gd name="connsiteX0" fmla="*/ 1809689 w 2549590"/>
              <a:gd name="connsiteY0" fmla="*/ 8572 h 1694486"/>
              <a:gd name="connsiteX1" fmla="*/ 497724 w 2549590"/>
              <a:gd name="connsiteY1" fmla="*/ 151696 h 1694486"/>
              <a:gd name="connsiteX2" fmla="*/ 20646 w 2549590"/>
              <a:gd name="connsiteY2" fmla="*/ 660579 h 1694486"/>
              <a:gd name="connsiteX3" fmla="*/ 211477 w 2549590"/>
              <a:gd name="connsiteY3" fmla="*/ 1336440 h 1694486"/>
              <a:gd name="connsiteX4" fmla="*/ 1308757 w 2549590"/>
              <a:gd name="connsiteY4" fmla="*/ 1694249 h 1694486"/>
              <a:gd name="connsiteX5" fmla="*/ 2286767 w 2549590"/>
              <a:gd name="connsiteY5" fmla="*/ 1288732 h 1694486"/>
              <a:gd name="connsiteX6" fmla="*/ 2525306 w 2549590"/>
              <a:gd name="connsiteY6" fmla="*/ 159647 h 1694486"/>
              <a:gd name="connsiteX7" fmla="*/ 1809689 w 2549590"/>
              <a:gd name="connsiteY7" fmla="*/ 8572 h 1694486"/>
              <a:gd name="connsiteX0" fmla="*/ 1809689 w 2391118"/>
              <a:gd name="connsiteY0" fmla="*/ 22789 h 1708703"/>
              <a:gd name="connsiteX1" fmla="*/ 497724 w 2391118"/>
              <a:gd name="connsiteY1" fmla="*/ 165913 h 1708703"/>
              <a:gd name="connsiteX2" fmla="*/ 20646 w 2391118"/>
              <a:gd name="connsiteY2" fmla="*/ 674796 h 1708703"/>
              <a:gd name="connsiteX3" fmla="*/ 211477 w 2391118"/>
              <a:gd name="connsiteY3" fmla="*/ 1350657 h 1708703"/>
              <a:gd name="connsiteX4" fmla="*/ 1308757 w 2391118"/>
              <a:gd name="connsiteY4" fmla="*/ 1708466 h 1708703"/>
              <a:gd name="connsiteX5" fmla="*/ 2286767 w 2391118"/>
              <a:gd name="connsiteY5" fmla="*/ 1302949 h 1708703"/>
              <a:gd name="connsiteX6" fmla="*/ 2270864 w 2391118"/>
              <a:gd name="connsiteY6" fmla="*/ 587332 h 1708703"/>
              <a:gd name="connsiteX7" fmla="*/ 1809689 w 2391118"/>
              <a:gd name="connsiteY7" fmla="*/ 22789 h 1708703"/>
              <a:gd name="connsiteX0" fmla="*/ 1467783 w 2408612"/>
              <a:gd name="connsiteY0" fmla="*/ 34163 h 1648515"/>
              <a:gd name="connsiteX1" fmla="*/ 497724 w 2408612"/>
              <a:gd name="connsiteY1" fmla="*/ 105725 h 1648515"/>
              <a:gd name="connsiteX2" fmla="*/ 20646 w 2408612"/>
              <a:gd name="connsiteY2" fmla="*/ 614608 h 1648515"/>
              <a:gd name="connsiteX3" fmla="*/ 211477 w 2408612"/>
              <a:gd name="connsiteY3" fmla="*/ 1290469 h 1648515"/>
              <a:gd name="connsiteX4" fmla="*/ 1308757 w 2408612"/>
              <a:gd name="connsiteY4" fmla="*/ 1648278 h 1648515"/>
              <a:gd name="connsiteX5" fmla="*/ 2286767 w 2408612"/>
              <a:gd name="connsiteY5" fmla="*/ 1242761 h 1648515"/>
              <a:gd name="connsiteX6" fmla="*/ 2270864 w 2408612"/>
              <a:gd name="connsiteY6" fmla="*/ 527144 h 1648515"/>
              <a:gd name="connsiteX7" fmla="*/ 1467783 w 2408612"/>
              <a:gd name="connsiteY7" fmla="*/ 34163 h 164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8612" h="1648515">
                <a:moveTo>
                  <a:pt x="1467783" y="34163"/>
                </a:moveTo>
                <a:cubicBezTo>
                  <a:pt x="1172260" y="-36073"/>
                  <a:pt x="738914" y="8984"/>
                  <a:pt x="497724" y="105725"/>
                </a:cubicBezTo>
                <a:cubicBezTo>
                  <a:pt x="256535" y="202466"/>
                  <a:pt x="68354" y="417151"/>
                  <a:pt x="20646" y="614608"/>
                </a:cubicBezTo>
                <a:cubicBezTo>
                  <a:pt x="-27062" y="812065"/>
                  <a:pt x="-3208" y="1118191"/>
                  <a:pt x="211477" y="1290469"/>
                </a:cubicBezTo>
                <a:cubicBezTo>
                  <a:pt x="426162" y="1462747"/>
                  <a:pt x="962875" y="1656229"/>
                  <a:pt x="1308757" y="1648278"/>
                </a:cubicBezTo>
                <a:cubicBezTo>
                  <a:pt x="1654639" y="1640327"/>
                  <a:pt x="2084009" y="1498528"/>
                  <a:pt x="2286767" y="1242761"/>
                </a:cubicBezTo>
                <a:cubicBezTo>
                  <a:pt x="2489525" y="986994"/>
                  <a:pt x="2407361" y="728577"/>
                  <a:pt x="2270864" y="527144"/>
                </a:cubicBezTo>
                <a:cubicBezTo>
                  <a:pt x="2134367" y="325711"/>
                  <a:pt x="1763306" y="104399"/>
                  <a:pt x="1467783" y="34163"/>
                </a:cubicBezTo>
                <a:close/>
              </a:path>
            </a:pathLst>
          </a:custGeom>
          <a:solidFill>
            <a:srgbClr val="F2F2F2">
              <a:alpha val="43137"/>
            </a:srgbClr>
          </a:solidFill>
          <a:ln>
            <a:solidFill>
              <a:srgbClr val="41719C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230588" y="1829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Once upon a time…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773141" y="232178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Lisp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331597" y="28624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ML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518205" y="3458817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OCaml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7943353" y="345881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F#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7943353" y="4754879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Scala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7943353" y="5402910"/>
            <a:ext cx="6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Swift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7943353" y="6050942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Clojure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7943353" y="4106848"/>
            <a:ext cx="8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Haskell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6147797" y="1413619"/>
            <a:ext cx="1795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Statically typed</a:t>
            </a:r>
          </a:p>
          <a:p>
            <a:r>
              <a:rPr lang="en-NZ" i="1" dirty="0" smtClean="0"/>
              <a:t>Type inference</a:t>
            </a:r>
          </a:p>
          <a:p>
            <a:r>
              <a:rPr lang="en-NZ" i="1" dirty="0" smtClean="0"/>
              <a:t>Closures</a:t>
            </a:r>
          </a:p>
          <a:p>
            <a:r>
              <a:rPr lang="en-NZ" i="1" dirty="0" smtClean="0"/>
              <a:t>Pattern matching</a:t>
            </a:r>
            <a:endParaRPr lang="en-NZ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066781" y="4221204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Higher order types</a:t>
            </a:r>
            <a:endParaRPr lang="en-NZ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13760" y="46809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46498" y="5437892"/>
            <a:ext cx="10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SmallTalk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6066845" y="5200153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Java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25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9" y="344671"/>
            <a:ext cx="3892909" cy="2667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6" y="3673501"/>
            <a:ext cx="4089075" cy="2301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45" y="447034"/>
            <a:ext cx="3821807" cy="1745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857" y="111318"/>
            <a:ext cx="3213735" cy="2693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227" y="3140766"/>
            <a:ext cx="5439022" cy="35068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99227" y="28291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>
                <a:hlinkClick r:id="rId7"/>
              </a:rPr>
              <a:t>http://time.com/money/4068884/jet-com-vs-amazon-price-comparison</a:t>
            </a:r>
            <a:r>
              <a:rPr lang="en-NZ" sz="1200" dirty="0" smtClean="0">
                <a:hlinkClick r:id="rId7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sp>
        <p:nvSpPr>
          <p:cNvPr id="9" name="Rectangle 8"/>
          <p:cNvSpPr/>
          <p:nvPr/>
        </p:nvSpPr>
        <p:spPr>
          <a:xfrm>
            <a:off x="6992519" y="1458297"/>
            <a:ext cx="184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200" dirty="0">
                <a:hlinkClick r:id="rId8"/>
              </a:rPr>
              <a:t>http://www.tachyus.com</a:t>
            </a:r>
            <a:r>
              <a:rPr lang="en-NZ" sz="1200" dirty="0" smtClean="0">
                <a:hlinkClick r:id="rId8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sp>
        <p:nvSpPr>
          <p:cNvPr id="10" name="Rectangle 9"/>
          <p:cNvSpPr/>
          <p:nvPr/>
        </p:nvSpPr>
        <p:spPr>
          <a:xfrm>
            <a:off x="114549" y="11131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>
                <a:hlinkClick r:id="rId9"/>
              </a:rPr>
              <a:t>https://</a:t>
            </a:r>
            <a:r>
              <a:rPr lang="en-NZ" sz="1200" dirty="0" smtClean="0">
                <a:hlinkClick r:id="rId9"/>
              </a:rPr>
              <a:t>www.credit-suisse.com/pl/en/careers/qs-programming-competition/home.html</a:t>
            </a:r>
            <a:r>
              <a:rPr lang="en-NZ" sz="1200" dirty="0" smtClean="0"/>
              <a:t> 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5291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1" y="781393"/>
            <a:ext cx="6389998" cy="58967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59" y="1023495"/>
            <a:ext cx="6372225" cy="323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30480" y="640115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>
                <a:hlinkClick r:id="rId4"/>
              </a:rPr>
              <a:t>http://</a:t>
            </a:r>
            <a:r>
              <a:rPr lang="en-NZ" sz="1200" dirty="0" smtClean="0">
                <a:hlinkClick r:id="rId4"/>
              </a:rPr>
              <a:t>tech.jet.com/blog/2016/02-05-the-jet-engine-we-built-in-2015/index.html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238" y="3729773"/>
            <a:ext cx="3333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8" y="482820"/>
            <a:ext cx="4767843" cy="802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90" y="2829086"/>
            <a:ext cx="6002158" cy="3475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244" y="1285709"/>
            <a:ext cx="4195804" cy="125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44" y="649452"/>
            <a:ext cx="1310558" cy="452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73509" y="21804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>
                <a:hlinkClick r:id="rId6"/>
              </a:rPr>
              <a:t>http://fortune.com/2015/11/13/microsoft-quantum-computing-simulator</a:t>
            </a:r>
            <a:r>
              <a:rPr lang="en-NZ" sz="1200" dirty="0" smtClean="0">
                <a:hlinkClick r:id="rId6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32" y="2233401"/>
            <a:ext cx="4266255" cy="14083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0358" y="1921477"/>
            <a:ext cx="1324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200" dirty="0">
                <a:hlinkClick r:id="rId8"/>
              </a:rPr>
              <a:t>http://mbrace.io</a:t>
            </a:r>
            <a:r>
              <a:rPr lang="en-NZ" sz="1200" dirty="0" smtClean="0">
                <a:hlinkClick r:id="rId8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432" y="5129903"/>
            <a:ext cx="4312423" cy="12942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66245" y="4805612"/>
            <a:ext cx="1268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200" dirty="0">
                <a:hlinkClick r:id="rId10"/>
              </a:rPr>
              <a:t>https://suave.io</a:t>
            </a:r>
            <a:r>
              <a:rPr lang="en-NZ" sz="1200" dirty="0" smtClean="0">
                <a:hlinkClick r:id="rId10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41305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566" y="0"/>
            <a:ext cx="3367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hlinkClick r:id="rId2"/>
              </a:rPr>
              <a:t>http://jobs.functionalworks.com</a:t>
            </a:r>
            <a:r>
              <a:rPr lang="en-NZ" dirty="0" smtClean="0">
                <a:hlinkClick r:id="rId2"/>
              </a:rPr>
              <a:t>/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8964"/>
          <a:stretch/>
        </p:blipFill>
        <p:spPr>
          <a:xfrm>
            <a:off x="304551" y="369332"/>
            <a:ext cx="5038725" cy="1371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1321"/>
          <a:stretch/>
        </p:blipFill>
        <p:spPr>
          <a:xfrm>
            <a:off x="445853" y="1941689"/>
            <a:ext cx="4522657" cy="2511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24366"/>
          <a:stretch/>
        </p:blipFill>
        <p:spPr>
          <a:xfrm>
            <a:off x="7073750" y="258945"/>
            <a:ext cx="4821542" cy="6042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7305" y="2353797"/>
            <a:ext cx="128432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NZD $330k!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62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8" y="1087921"/>
            <a:ext cx="5248275" cy="158115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069204" y="2782956"/>
            <a:ext cx="2947490" cy="898497"/>
          </a:xfrm>
          <a:prstGeom prst="wedgeEllipseCallout">
            <a:avLst>
              <a:gd name="adj1" fmla="val 68990"/>
              <a:gd name="adj2" fmla="val -81748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Same arguments happening with Swift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020" y="5534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>
                <a:hlinkClick r:id="rId3"/>
              </a:rPr>
              <a:t>https://www.reddit.com/r/fsharp/comments/2rfqkd/why_your_f_evangelism_isnt_working</a:t>
            </a:r>
            <a:r>
              <a:rPr lang="en-NZ" sz="1200" dirty="0" smtClean="0">
                <a:hlinkClick r:id="rId3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sp>
        <p:nvSpPr>
          <p:cNvPr id="4" name="Rectangle 3"/>
          <p:cNvSpPr/>
          <p:nvPr/>
        </p:nvSpPr>
        <p:spPr>
          <a:xfrm>
            <a:off x="2793559" y="511751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200" dirty="0">
                <a:hlinkClick r:id="rId4"/>
              </a:rPr>
              <a:t>http://</a:t>
            </a:r>
            <a:r>
              <a:rPr lang="en-NZ" sz="1200" dirty="0" smtClean="0">
                <a:hlinkClick r:id="rId4"/>
              </a:rPr>
              <a:t>stackoverflow.com/questions/21170493/when-are-higher-kinded-types-useful</a:t>
            </a:r>
            <a:r>
              <a:rPr lang="en-NZ" sz="1200" dirty="0" smtClean="0"/>
              <a:t> </a:t>
            </a:r>
            <a:endParaRPr lang="en-NZ" sz="1200" dirty="0"/>
          </a:p>
        </p:txBody>
      </p:sp>
      <p:sp>
        <p:nvSpPr>
          <p:cNvPr id="5" name="Rectangle 4"/>
          <p:cNvSpPr/>
          <p:nvPr/>
        </p:nvSpPr>
        <p:spPr>
          <a:xfrm>
            <a:off x="1296063" y="5682057"/>
            <a:ext cx="9931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>
                <a:hlinkClick r:id="rId5"/>
              </a:rPr>
              <a:t>http://</a:t>
            </a:r>
            <a:r>
              <a:rPr lang="en-NZ" sz="1200" dirty="0" smtClean="0">
                <a:hlinkClick r:id="rId5"/>
              </a:rPr>
              <a:t>www.sparxeng.com/blog/software/an-example-of-what-higher-kinded-types-could-make-possible-in-c</a:t>
            </a:r>
            <a:r>
              <a:rPr lang="en-NZ" sz="1200" dirty="0" smtClean="0"/>
              <a:t>  - comments worth reading</a:t>
            </a:r>
            <a:endParaRPr lang="en-NZ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28020" y="830465"/>
            <a:ext cx="5448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Arguments seem to fall into a few areas:</a:t>
            </a:r>
          </a:p>
          <a:p>
            <a:endParaRPr lang="en-NZ" dirty="0"/>
          </a:p>
          <a:p>
            <a:pPr marL="342900" indent="-342900">
              <a:buAutoNum type="arabicPeriod"/>
            </a:pPr>
            <a:r>
              <a:rPr lang="en-NZ" dirty="0" smtClean="0"/>
              <a:t>Java was less functional than C# - more compelling to use Scala than it is to use F# in .NET</a:t>
            </a:r>
          </a:p>
          <a:p>
            <a:pPr marL="342900" indent="-342900">
              <a:buAutoNum type="arabicPeriod"/>
            </a:pPr>
            <a:r>
              <a:rPr lang="en-NZ" dirty="0" smtClean="0"/>
              <a:t>Scala has higher </a:t>
            </a:r>
            <a:r>
              <a:rPr lang="en-NZ" dirty="0" err="1" smtClean="0"/>
              <a:t>kinded</a:t>
            </a:r>
            <a:r>
              <a:rPr lang="en-NZ" dirty="0" smtClean="0"/>
              <a:t> types – but lots of argument over whether it’s really important – probably not (and anyhow, F* does)</a:t>
            </a:r>
          </a:p>
          <a:p>
            <a:pPr marL="342900" indent="-342900">
              <a:buFontTx/>
              <a:buAutoNum type="arabicPeriod"/>
            </a:pPr>
            <a:r>
              <a:rPr lang="en-NZ" dirty="0"/>
              <a:t>C# is actually pretty good and a pragmatic choice for most people and most work.</a:t>
            </a:r>
          </a:p>
          <a:p>
            <a:pPr marL="342900" indent="-342900">
              <a:buAutoNum type="arabicPeriod"/>
            </a:pPr>
            <a:r>
              <a:rPr lang="en-NZ" dirty="0" smtClean="0"/>
              <a:t>Swift has the Apple affect – Objective-C sucked and with Apple being so cool now, and Swift </a:t>
            </a:r>
            <a:r>
              <a:rPr lang="en-NZ" dirty="0" err="1" smtClean="0"/>
              <a:t>opensourced</a:t>
            </a:r>
            <a:r>
              <a:rPr lang="en-NZ" dirty="0" smtClean="0"/>
              <a:t>, that’s where the functional future is.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002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0" y="1002521"/>
            <a:ext cx="8003610" cy="5124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63270" y="1566407"/>
            <a:ext cx="22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 more functional F#?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9263270" y="1002521"/>
            <a:ext cx="15951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200" dirty="0">
                <a:hlinkClick r:id="rId3"/>
              </a:rPr>
              <a:t>https://fstar-lang.org</a:t>
            </a:r>
            <a:r>
              <a:rPr lang="en-NZ" sz="1200" dirty="0" smtClean="0">
                <a:hlinkClick r:id="rId3"/>
              </a:rPr>
              <a:t>/</a:t>
            </a:r>
            <a:r>
              <a:rPr lang="en-NZ" sz="1200" dirty="0" smtClean="0"/>
              <a:t> 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45023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Strongly recommend…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93" y="2131570"/>
            <a:ext cx="5372100" cy="3914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9888" y="1506022"/>
            <a:ext cx="7074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hlinkClick r:id="rId3"/>
              </a:rPr>
              <a:t>http://www.slideshare.net/ScottWlaschin/fp-patterns-ndc-london2014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30" y="2131570"/>
            <a:ext cx="5274366" cy="4029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6178" y="1875354"/>
            <a:ext cx="264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My favourite </a:t>
            </a:r>
            <a:r>
              <a:rPr lang="en-NZ" dirty="0" err="1" smtClean="0"/>
              <a:t>takeouts</a:t>
            </a:r>
            <a:r>
              <a:rPr lang="en-NZ" dirty="0" smtClean="0"/>
              <a:t>… </a:t>
            </a:r>
            <a:r>
              <a:rPr lang="en-NZ" dirty="0" smtClean="0">
                <a:sym typeface="Wingdings" panose="05000000000000000000" pitchFamily="2" charset="2"/>
              </a:rPr>
              <a:t>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486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352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F# Software Craftsmanship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Strongly recommend…</vt:lpstr>
      <vt:lpstr>Important stuff</vt:lpstr>
      <vt:lpstr>ProjectScaffold</vt:lpstr>
      <vt:lpstr>Editor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Software Craftsmanship Introduction</dc:title>
  <dc:creator>Bohdan Szymanik</dc:creator>
  <cp:lastModifiedBy>Bohdan Szymanik</cp:lastModifiedBy>
  <cp:revision>43</cp:revision>
  <dcterms:created xsi:type="dcterms:W3CDTF">2016-02-04T02:53:49Z</dcterms:created>
  <dcterms:modified xsi:type="dcterms:W3CDTF">2016-02-26T01:11:00Z</dcterms:modified>
</cp:coreProperties>
</file>