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6" r:id="rId2"/>
    <p:sldMasterId id="2147483686" r:id="rId3"/>
  </p:sldMasterIdLst>
  <p:notesMasterIdLst>
    <p:notesMasterId r:id="rId19"/>
  </p:notesMasterIdLst>
  <p:handoutMasterIdLst>
    <p:handoutMasterId r:id="rId20"/>
  </p:handoutMasterIdLst>
  <p:sldIdLst>
    <p:sldId id="256" r:id="rId4"/>
    <p:sldId id="271" r:id="rId5"/>
    <p:sldId id="272" r:id="rId6"/>
    <p:sldId id="273" r:id="rId7"/>
    <p:sldId id="280" r:id="rId8"/>
    <p:sldId id="282" r:id="rId9"/>
    <p:sldId id="275" r:id="rId10"/>
    <p:sldId id="276" r:id="rId11"/>
    <p:sldId id="277" r:id="rId12"/>
    <p:sldId id="278" r:id="rId13"/>
    <p:sldId id="279" r:id="rId14"/>
    <p:sldId id="281" r:id="rId15"/>
    <p:sldId id="283" r:id="rId16"/>
    <p:sldId id="284" r:id="rId17"/>
    <p:sldId id="262" r:id="rId1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93B462-640D-425C-9EC9-4054600F9BBB}">
          <p14:sldIdLst>
            <p14:sldId id="256"/>
            <p14:sldId id="271"/>
            <p14:sldId id="272"/>
            <p14:sldId id="273"/>
            <p14:sldId id="280"/>
            <p14:sldId id="282"/>
            <p14:sldId id="275"/>
            <p14:sldId id="276"/>
            <p14:sldId id="277"/>
            <p14:sldId id="278"/>
            <p14:sldId id="279"/>
            <p14:sldId id="281"/>
            <p14:sldId id="283"/>
            <p14:sldId id="284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 pos="26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2718" autoAdjust="0"/>
  </p:normalViewPr>
  <p:slideViewPr>
    <p:cSldViewPr snapToGrid="0" showGuides="1">
      <p:cViewPr varScale="1">
        <p:scale>
          <a:sx n="64" d="100"/>
          <a:sy n="64" d="100"/>
        </p:scale>
        <p:origin x="588" y="36"/>
      </p:cViewPr>
      <p:guideLst>
        <p:guide pos="3840"/>
        <p:guide orient="horz" pos="2160"/>
        <p:guide orient="horz" pos="26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64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6F046-1C02-4E64-8F4A-7B7FA4D77FB5}" type="datetimeFigureOut">
              <a:rPr lang="uk-UA" smtClean="0"/>
              <a:t>24.01.2019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9B356-B6B0-4994-94C1-D6471C7436B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81001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0E515-B892-43E8-805D-90120BEE7F23}" type="datetimeFigureOut">
              <a:rPr lang="uk-UA" smtClean="0"/>
              <a:t>24.01.2019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6DE06-F3D2-4967-9E42-1EE18725EA7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488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Радий вітати Вас у наступному Модулі який присвячений функціям. </a:t>
            </a:r>
          </a:p>
          <a:p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 розглянемо конструкцію функції</a:t>
            </a:r>
            <a:r>
              <a:rPr lang="uk-UA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які параметри вона може приймати, та</a:t>
            </a:r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де і як їх можна використовувати.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DE06-F3D2-4967-9E42-1EE18725EA77}" type="slidenum">
              <a:rPr lang="uk-UA" smtClean="0"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2581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Аргумент за замовчуванням є аргументом, який приймає значення за замовчуванням, якщо значення не передбачено у виклику функції для цього аргументу. </a:t>
            </a:r>
            <a:endParaRPr lang="en-US" dirty="0"/>
          </a:p>
          <a:p>
            <a:r>
              <a:rPr lang="uk-UA" dirty="0"/>
              <a:t>Для</a:t>
            </a:r>
            <a:r>
              <a:rPr lang="uk-UA" baseline="0" dirty="0"/>
              <a:t> того щоб зробити аргумент із значенням за замовчуванням, </a:t>
            </a:r>
          </a:p>
          <a:p>
            <a:r>
              <a:rPr lang="uk-UA" baseline="0" dirty="0"/>
              <a:t>необхідно при описі параметрів функції присвоїти йому значення, </a:t>
            </a:r>
          </a:p>
          <a:p>
            <a:r>
              <a:rPr lang="uk-UA" baseline="0" dirty="0"/>
              <a:t>яке він набуватиме у випадку, якщо його не буде передано при виклику функції,</a:t>
            </a:r>
          </a:p>
          <a:p>
            <a:r>
              <a:rPr lang="uk-UA" baseline="0" dirty="0"/>
              <a:t>Причому варто зауважити, </a:t>
            </a:r>
          </a:p>
          <a:p>
            <a:r>
              <a:rPr lang="uk-UA" baseline="0" dirty="0"/>
              <a:t>якщо ви хочече використовувати аргументи за замовчуванням то спочатку необхідно вказувати обовязкові аргументи, </a:t>
            </a:r>
          </a:p>
          <a:p>
            <a:r>
              <a:rPr lang="uk-UA" baseline="0" dirty="0"/>
              <a:t>А потім вже аргументи з дефолтним значенням, оскількі інакше ви отримаєте синтаксичну помилку.</a:t>
            </a:r>
          </a:p>
          <a:p>
            <a:endParaRPr lang="uk-UA" baseline="0" dirty="0"/>
          </a:p>
          <a:p>
            <a:r>
              <a:rPr lang="uk-UA" baseline="0" dirty="0"/>
              <a:t>Як бачимо простенька модифікація попереднього прикладу дає нам можливість викликати функцію як з одним параметром, так і з двома.</a:t>
            </a:r>
          </a:p>
          <a:p>
            <a:r>
              <a:rPr lang="uk-UA" baseline="0" dirty="0"/>
              <a:t>Причому коли ми не передали функції значення яке відповідає за вік, даному аргументу було надано дефолтне значення.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DE06-F3D2-4967-9E42-1EE18725EA77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4282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аргументи змінної довжини</a:t>
            </a:r>
          </a:p>
          <a:p>
            <a:r>
              <a:rPr lang="uk-UA" dirty="0"/>
              <a:t>Можливо, вам буде потрібно обробити функцію для більшої кількості аргументів, ніж ви вказали при визначенні функції,</a:t>
            </a:r>
            <a:r>
              <a:rPr lang="uk-UA" baseline="0" dirty="0"/>
              <a:t> або ви незнаєте точну кількість аргументів яку вона може отримати.</a:t>
            </a:r>
            <a:r>
              <a:rPr lang="uk-UA" dirty="0"/>
              <a:t> </a:t>
            </a:r>
            <a:endParaRPr lang="en-US" dirty="0"/>
          </a:p>
          <a:p>
            <a:r>
              <a:rPr lang="uk-UA" dirty="0"/>
              <a:t>Ці аргументи називаються аргументи змінної довжини і не вказані у визначенні функції, на відміну від необхідних</a:t>
            </a:r>
            <a:r>
              <a:rPr lang="uk-UA" baseline="0" dirty="0"/>
              <a:t> аргументів</a:t>
            </a:r>
            <a:r>
              <a:rPr lang="uk-UA" dirty="0"/>
              <a:t> і аргументів за </a:t>
            </a:r>
            <a:r>
              <a:rPr lang="uk-UA" dirty="0" smtClean="0"/>
              <a:t>замовчуванням</a:t>
            </a:r>
            <a:r>
              <a:rPr lang="uk-UA" dirty="0"/>
              <a:t>.</a:t>
            </a:r>
          </a:p>
          <a:p>
            <a:r>
              <a:rPr lang="uk-UA" dirty="0"/>
              <a:t>Зірочка (*) ставиться перед ім'ям параметру, який містить значення всіх не ключових</a:t>
            </a:r>
            <a:r>
              <a:rPr lang="en-US" dirty="0"/>
              <a:t> </a:t>
            </a:r>
            <a:r>
              <a:rPr lang="uk-UA" dirty="0"/>
              <a:t>змінних аргументів</a:t>
            </a:r>
            <a:r>
              <a:rPr lang="en-US" dirty="0"/>
              <a:t>,</a:t>
            </a:r>
            <a:r>
              <a:rPr lang="en-US" baseline="0" dirty="0"/>
              <a:t> </a:t>
            </a:r>
            <a:r>
              <a:rPr lang="uk-UA" baseline="0" dirty="0"/>
              <a:t>і такий параметер може бути один у описі функці.</a:t>
            </a:r>
            <a:endParaRPr lang="uk-UA" dirty="0"/>
          </a:p>
          <a:p>
            <a:r>
              <a:rPr lang="uk-UA" dirty="0"/>
              <a:t>Цей кортеж залишається порожнім, якщо ніяких додаткових аргументів не було зазначено при виконанні функції.</a:t>
            </a:r>
          </a:p>
          <a:p>
            <a:r>
              <a:rPr lang="uk-UA" dirty="0"/>
              <a:t>Давайте</a:t>
            </a:r>
            <a:r>
              <a:rPr lang="uk-UA" baseline="0" dirty="0"/>
              <a:t> розгланемо простенький приклад,</a:t>
            </a:r>
          </a:p>
          <a:p>
            <a:r>
              <a:rPr lang="uk-UA" baseline="0" dirty="0"/>
              <a:t>У списку параметрів даної функції є два параметри,</a:t>
            </a:r>
          </a:p>
          <a:p>
            <a:r>
              <a:rPr lang="uk-UA" baseline="0" dirty="0"/>
              <a:t>Перший </a:t>
            </a:r>
            <a:r>
              <a:rPr lang="en-US" baseline="0" dirty="0" err="1"/>
              <a:t>arg</a:t>
            </a:r>
            <a:r>
              <a:rPr lang="uk-UA" baseline="0" dirty="0"/>
              <a:t>, який є обовязковий, </a:t>
            </a:r>
          </a:p>
          <a:p>
            <a:r>
              <a:rPr lang="uk-UA" baseline="0" dirty="0"/>
              <a:t>і другий (зірочка </a:t>
            </a:r>
            <a:r>
              <a:rPr lang="en-US" dirty="0" err="1"/>
              <a:t>vartuple</a:t>
            </a:r>
            <a:r>
              <a:rPr lang="uk-UA" baseline="0" dirty="0"/>
              <a:t>) і це означає що він прийматиме всі інші аргументи які будуть передані даній функції при виклику</a:t>
            </a:r>
          </a:p>
          <a:p>
            <a:r>
              <a:rPr lang="uk-UA" baseline="0" dirty="0"/>
              <a:t>Тіло ж функції є досить проститим, ми видруковуємо значення </a:t>
            </a:r>
            <a:r>
              <a:rPr lang="uk-UA" baseline="0" dirty="0" smtClean="0"/>
              <a:t>змінної </a:t>
            </a:r>
            <a:r>
              <a:rPr lang="en-US" baseline="0" dirty="0" err="1"/>
              <a:t>arg</a:t>
            </a:r>
            <a:r>
              <a:rPr lang="uk-UA" baseline="0" dirty="0"/>
              <a:t>,</a:t>
            </a:r>
          </a:p>
          <a:p>
            <a:r>
              <a:rPr lang="uk-UA" baseline="0" dirty="0"/>
              <a:t>а далі запускаємо цикл в якому видруковуємо вміст </a:t>
            </a:r>
            <a:r>
              <a:rPr lang="uk-UA" baseline="0" dirty="0" smtClean="0"/>
              <a:t>змінної  </a:t>
            </a:r>
            <a:r>
              <a:rPr lang="en-US" dirty="0" err="1" smtClean="0"/>
              <a:t>vartuple</a:t>
            </a:r>
            <a:endParaRPr lang="uk-U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DE06-F3D2-4967-9E42-1EE18725EA77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35864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Область видимості і дії зміних</a:t>
            </a:r>
          </a:p>
          <a:p>
            <a:endParaRPr lang="uk-UA" dirty="0"/>
          </a:p>
          <a:p>
            <a:r>
              <a:rPr lang="uk-UA" dirty="0"/>
              <a:t>Всі змінні в програмі не можуть бути доступні у всіх місцях програми.</a:t>
            </a:r>
          </a:p>
          <a:p>
            <a:r>
              <a:rPr lang="uk-UA" dirty="0"/>
              <a:t>І це залежить від того, де ви оголосили змінну.</a:t>
            </a:r>
          </a:p>
          <a:p>
            <a:r>
              <a:rPr lang="uk-UA" dirty="0"/>
              <a:t>Область видимості змінної визначає ту частину програми, </a:t>
            </a:r>
          </a:p>
          <a:p>
            <a:r>
              <a:rPr lang="uk-UA" dirty="0"/>
              <a:t>де ви можете отримати </a:t>
            </a:r>
            <a:r>
              <a:rPr lang="uk-UA" dirty="0" smtClean="0"/>
              <a:t>в доступ </a:t>
            </a:r>
            <a:r>
              <a:rPr lang="uk-UA" dirty="0"/>
              <a:t>конкретний ідентифікатор.</a:t>
            </a:r>
          </a:p>
          <a:p>
            <a:r>
              <a:rPr lang="uk-UA" dirty="0"/>
              <a:t>Існують дві основні області видимості змінних у </a:t>
            </a:r>
            <a:r>
              <a:rPr lang="en-US" dirty="0"/>
              <a:t>Python -</a:t>
            </a:r>
          </a:p>
          <a:p>
            <a:r>
              <a:rPr lang="uk-UA" dirty="0"/>
              <a:t>Це глобальні і локальні змінні.</a:t>
            </a:r>
          </a:p>
          <a:p>
            <a:r>
              <a:rPr lang="uk-UA" dirty="0"/>
              <a:t>Змінні, визначені всередині тіла функції мають локальну область видимості, а ті які визначені поза нею мають глобальну область видимості.</a:t>
            </a:r>
          </a:p>
          <a:p>
            <a:r>
              <a:rPr lang="uk-UA" dirty="0"/>
              <a:t>Це означає, що локальні змінні можуть бути доступні тільки всередині функції, в якій вони були оголошені, </a:t>
            </a:r>
          </a:p>
          <a:p>
            <a:r>
              <a:rPr lang="uk-UA" dirty="0"/>
              <a:t>в той час як глобальні змінні можуть бути доступні по всьому тілу програми.</a:t>
            </a:r>
          </a:p>
          <a:p>
            <a:r>
              <a:rPr lang="uk-UA" dirty="0"/>
              <a:t>Проте використовувати</a:t>
            </a:r>
            <a:r>
              <a:rPr lang="uk-UA" baseline="0" dirty="0"/>
              <a:t> глобальні змінні в середені функцій не рекомендується, </a:t>
            </a:r>
          </a:p>
          <a:p>
            <a:r>
              <a:rPr lang="uk-UA" baseline="0" dirty="0"/>
              <a:t>оскільки </a:t>
            </a:r>
            <a:r>
              <a:rPr lang="uk-UA" baseline="0" dirty="0" smtClean="0"/>
              <a:t>тоді функції </a:t>
            </a:r>
            <a:r>
              <a:rPr lang="uk-UA" baseline="0" dirty="0"/>
              <a:t>стають залежними від зовнішніх елементів, які не передаються у неї як параметр, що може призвести до помилок як алгоритмічних так і синтаксичних,</a:t>
            </a:r>
          </a:p>
          <a:p>
            <a:r>
              <a:rPr lang="uk-UA" baseline="0" dirty="0"/>
              <a:t>Також варто зауважити, що ви не зможете модифікувати значення глобальної зміній у середені функції оскільки при спробі зробити це ви отримате помилку,  </a:t>
            </a:r>
          </a:p>
          <a:p>
            <a:r>
              <a:rPr lang="uk-UA" baseline="0" dirty="0"/>
              <a:t>Проте ви можете не переживати за це якщо ви цій змінні присвоюєте нове значення, оскільки в цьому випадку буде створена локальна зміна.</a:t>
            </a:r>
          </a:p>
          <a:p>
            <a:r>
              <a:rPr lang="uk-UA" baseline="0" dirty="0"/>
              <a:t>Яка не буде </a:t>
            </a:r>
            <a:r>
              <a:rPr lang="uk-UA" baseline="0" dirty="0" smtClean="0"/>
              <a:t>зв</a:t>
            </a:r>
            <a:r>
              <a:rPr lang="en-US" baseline="0" dirty="0" smtClean="0"/>
              <a:t>’</a:t>
            </a:r>
            <a:r>
              <a:rPr lang="uk-UA" baseline="0" dirty="0" err="1" smtClean="0"/>
              <a:t>язана</a:t>
            </a:r>
            <a:r>
              <a:rPr lang="uk-UA" baseline="0" dirty="0" smtClean="0"/>
              <a:t> </a:t>
            </a:r>
            <a:r>
              <a:rPr lang="uk-UA" baseline="0" dirty="0"/>
              <a:t>з глобальною</a:t>
            </a:r>
            <a:r>
              <a:rPr lang="en-US" baseline="0" dirty="0"/>
              <a:t>, </a:t>
            </a:r>
            <a:r>
              <a:rPr lang="uk-UA" baseline="0" dirty="0"/>
              <a:t>а це </a:t>
            </a:r>
            <a:r>
              <a:rPr lang="uk-UA" baseline="0" dirty="0" smtClean="0"/>
              <a:t>буде </a:t>
            </a:r>
            <a:r>
              <a:rPr lang="uk-UA" baseline="0" dirty="0"/>
              <a:t>всього лиш локальна </a:t>
            </a:r>
            <a:r>
              <a:rPr lang="uk-UA" baseline="0" dirty="0" smtClean="0"/>
              <a:t>змінна, </a:t>
            </a:r>
            <a:r>
              <a:rPr lang="uk-UA" baseline="0" dirty="0"/>
              <a:t>яка ніяк не вплине на глобальну.</a:t>
            </a:r>
          </a:p>
          <a:p>
            <a:endParaRPr lang="uk-UA" baseline="0" dirty="0"/>
          </a:p>
          <a:p>
            <a:r>
              <a:rPr lang="uk-UA" baseline="0" dirty="0"/>
              <a:t>Давайте розглянемо останій приклад на якому, це все буде </a:t>
            </a:r>
            <a:r>
              <a:rPr lang="uk-UA" baseline="0" dirty="0" smtClean="0"/>
              <a:t>продемонстровано</a:t>
            </a:r>
            <a:r>
              <a:rPr lang="uk-UA" baseline="0" dirty="0"/>
              <a:t>.</a:t>
            </a:r>
          </a:p>
          <a:p>
            <a:r>
              <a:rPr lang="uk-UA" dirty="0"/>
              <a:t>Як бачимо у нас є глобальна змінна </a:t>
            </a:r>
            <a:r>
              <a:rPr lang="en-US" dirty="0"/>
              <a:t>total</a:t>
            </a:r>
            <a:r>
              <a:rPr lang="uk-UA" dirty="0"/>
              <a:t>,</a:t>
            </a:r>
            <a:r>
              <a:rPr lang="uk-UA" baseline="0" dirty="0"/>
              <a:t> якій ми </a:t>
            </a:r>
            <a:r>
              <a:rPr lang="uk-UA" baseline="0" dirty="0" smtClean="0"/>
              <a:t>зразу</a:t>
            </a:r>
            <a:r>
              <a:rPr lang="en-US" baseline="0" dirty="0" smtClean="0"/>
              <a:t> </a:t>
            </a:r>
            <a:r>
              <a:rPr lang="uk-UA" baseline="0" dirty="0" smtClean="0"/>
              <a:t>ж </a:t>
            </a:r>
            <a:r>
              <a:rPr lang="uk-UA" baseline="0" dirty="0"/>
              <a:t>присвоюємо значення </a:t>
            </a:r>
            <a:r>
              <a:rPr lang="uk-UA" baseline="0" dirty="0" smtClean="0"/>
              <a:t>нуль</a:t>
            </a:r>
            <a:r>
              <a:rPr lang="uk-UA" baseline="0" dirty="0"/>
              <a:t>,</a:t>
            </a:r>
          </a:p>
          <a:p>
            <a:r>
              <a:rPr lang="uk-UA" baseline="0" dirty="0"/>
              <a:t>Далі маємо простеньку функцію додавання двох чисел, всередені якої ми створюємо локальну зміну з таким самим імям як і глобальна, </a:t>
            </a:r>
          </a:p>
          <a:p>
            <a:r>
              <a:rPr lang="uk-UA" baseline="0" dirty="0"/>
              <a:t>І присвоюєм їй значення суми двох чисул після чого виводимо це значення і повертаємо його як результат функції.</a:t>
            </a:r>
          </a:p>
          <a:p>
            <a:r>
              <a:rPr lang="uk-UA" baseline="0" dirty="0"/>
              <a:t>Ділі у глобальному просторі викликаємо функцію і зразуж видруковуємо її значення, </a:t>
            </a:r>
          </a:p>
          <a:p>
            <a:r>
              <a:rPr lang="uk-UA" baseline="0" dirty="0"/>
              <a:t>Після чого видруковуємо значення зманої </a:t>
            </a:r>
            <a:r>
              <a:rPr lang="en-US" baseline="0" dirty="0"/>
              <a:t>total</a:t>
            </a:r>
            <a:r>
              <a:rPr lang="uk-UA" baseline="0" dirty="0"/>
              <a:t>.</a:t>
            </a:r>
            <a:endParaRPr lang="en-US" baseline="0" dirty="0"/>
          </a:p>
          <a:p>
            <a:r>
              <a:rPr lang="uk-UA" baseline="0" dirty="0"/>
              <a:t>Результатом даної програми буде три рядки і досить очевидні, </a:t>
            </a:r>
          </a:p>
          <a:p>
            <a:r>
              <a:rPr lang="uk-UA" baseline="0" dirty="0"/>
              <a:t>Перший рядок нам надрукувала функція під час виклику, </a:t>
            </a:r>
          </a:p>
          <a:p>
            <a:r>
              <a:rPr lang="uk-UA" baseline="0" dirty="0"/>
              <a:t>І як бачимо локальна зміна </a:t>
            </a:r>
            <a:r>
              <a:rPr lang="en-US" baseline="0" dirty="0"/>
              <a:t>total</a:t>
            </a:r>
            <a:r>
              <a:rPr lang="uk-UA" baseline="0" dirty="0"/>
              <a:t> мала значення 30 </a:t>
            </a:r>
          </a:p>
          <a:p>
            <a:r>
              <a:rPr lang="uk-UA" baseline="0" dirty="0"/>
              <a:t>наступний радок вивів виклик функції яка повернула значення 30 </a:t>
            </a:r>
          </a:p>
          <a:p>
            <a:r>
              <a:rPr lang="uk-UA" baseline="0" dirty="0"/>
              <a:t>Ну і останій рядок виведеня повернув нам 0, оскільки тут ми доступались до глобальної зміної, яку ніхто не змінював,</a:t>
            </a:r>
          </a:p>
          <a:p>
            <a:r>
              <a:rPr lang="uk-UA" baseline="0" dirty="0"/>
              <a:t>що і показує різницю між областю видимості локальних і глобальних зміних.</a:t>
            </a:r>
          </a:p>
          <a:p>
            <a:endParaRPr lang="uk-U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DE06-F3D2-4967-9E42-1EE18725EA77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87907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Advantages of recursion</a:t>
            </a:r>
          </a:p>
          <a:p>
            <a:r>
              <a:rPr lang="en-US" dirty="0" smtClean="0"/>
              <a:t>Recursive functions make the code look clean and elegant.</a:t>
            </a:r>
          </a:p>
          <a:p>
            <a:r>
              <a:rPr lang="en-US" dirty="0" smtClean="0"/>
              <a:t>A complex task can be broken down into simpler sub-problems using recursion.</a:t>
            </a:r>
          </a:p>
          <a:p>
            <a:r>
              <a:rPr lang="en-US" dirty="0" smtClean="0"/>
              <a:t>Sequence generation is easier with recursion than using some nested iteration.</a:t>
            </a:r>
          </a:p>
          <a:p>
            <a:endParaRPr lang="en-US" dirty="0" smtClean="0"/>
          </a:p>
          <a:p>
            <a:r>
              <a:rPr lang="en-US" b="1" dirty="0" smtClean="0"/>
              <a:t>Disadvantages of recursion</a:t>
            </a:r>
          </a:p>
          <a:p>
            <a:r>
              <a:rPr lang="en-US" dirty="0" smtClean="0"/>
              <a:t>Sometimes the logic behind recursion is hard to follow through.</a:t>
            </a:r>
          </a:p>
          <a:p>
            <a:r>
              <a:rPr lang="en-US" dirty="0" smtClean="0"/>
              <a:t>Recursive calls are expensive (inefficient) as they take up a lot of memory and time.</a:t>
            </a:r>
          </a:p>
          <a:p>
            <a:r>
              <a:rPr lang="en-US" dirty="0" smtClean="0"/>
              <a:t>Recursive functions are hard to debug.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DE06-F3D2-4967-9E42-1EE18725EA77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4585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of Lambda Function</a:t>
            </a:r>
          </a:p>
          <a:p>
            <a:r>
              <a:rPr lang="en-US" dirty="0" smtClean="0"/>
              <a:t>We use lambda functions when we require a nameless function for a short period of time.</a:t>
            </a:r>
          </a:p>
          <a:p>
            <a:endParaRPr lang="en-US" dirty="0" smtClean="0"/>
          </a:p>
          <a:p>
            <a:r>
              <a:rPr lang="en-US" dirty="0" smtClean="0"/>
              <a:t>In Python, we generally use it as an argument to a higher-order function (a function that takes in other functions as arguments). Lambda functions are used along with built-in functions like filter(), map() etc.</a:t>
            </a:r>
          </a:p>
          <a:p>
            <a:endParaRPr lang="en-US" dirty="0" smtClean="0"/>
          </a:p>
          <a:p>
            <a:r>
              <a:rPr lang="en-US" dirty="0" smtClean="0"/>
              <a:t># Program to filter out only the even items from a list</a:t>
            </a:r>
          </a:p>
          <a:p>
            <a:r>
              <a:rPr lang="en-US" dirty="0" err="1" smtClean="0"/>
              <a:t>my_list</a:t>
            </a:r>
            <a:r>
              <a:rPr lang="en-US" dirty="0" smtClean="0"/>
              <a:t> = [1, 5, 4, 6, 8, 11, 3, 12]</a:t>
            </a:r>
          </a:p>
          <a:p>
            <a:r>
              <a:rPr lang="en-US" dirty="0" err="1" smtClean="0"/>
              <a:t>new_list</a:t>
            </a:r>
            <a:r>
              <a:rPr lang="en-US" dirty="0" smtClean="0"/>
              <a:t> = list(filter(lambda x: (x%2 == 0) , </a:t>
            </a:r>
            <a:r>
              <a:rPr lang="en-US" dirty="0" err="1" smtClean="0"/>
              <a:t>my_list</a:t>
            </a:r>
            <a:r>
              <a:rPr lang="en-US" dirty="0" smtClean="0"/>
              <a:t>))</a:t>
            </a:r>
          </a:p>
          <a:p>
            <a:endParaRPr lang="en-US" dirty="0" smtClean="0"/>
          </a:p>
          <a:p>
            <a:r>
              <a:rPr lang="en-US" dirty="0" smtClean="0"/>
              <a:t># Output: [4, 6, 8, 12]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new_list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____________________</a:t>
            </a:r>
          </a:p>
          <a:p>
            <a:endParaRPr lang="en-US" dirty="0" smtClean="0"/>
          </a:p>
          <a:p>
            <a:r>
              <a:rPr lang="en-US" dirty="0" err="1" smtClean="0"/>
              <a:t>my_list</a:t>
            </a:r>
            <a:r>
              <a:rPr lang="en-US" dirty="0" smtClean="0"/>
              <a:t> = [1, 5, 4, 6, 8, 11, 3, 12]</a:t>
            </a:r>
          </a:p>
          <a:p>
            <a:r>
              <a:rPr lang="en-US" dirty="0" err="1" smtClean="0"/>
              <a:t>new_list</a:t>
            </a:r>
            <a:r>
              <a:rPr lang="en-US" dirty="0" smtClean="0"/>
              <a:t> = list(map(lambda x: x * 2 , </a:t>
            </a:r>
            <a:r>
              <a:rPr lang="en-US" dirty="0" err="1" smtClean="0"/>
              <a:t>my_list</a:t>
            </a:r>
            <a:r>
              <a:rPr lang="en-US" dirty="0" smtClean="0"/>
              <a:t>))</a:t>
            </a:r>
          </a:p>
          <a:p>
            <a:endParaRPr lang="en-US" dirty="0" smtClean="0"/>
          </a:p>
          <a:p>
            <a:r>
              <a:rPr lang="en-US" dirty="0" smtClean="0"/>
              <a:t># Output: [2, 10, 8, 12, 16, 22, 6, 24]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new_list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DE06-F3D2-4967-9E42-1EE18725EA77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95362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Ось і підійшли ми до завершення модулля,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uk-UA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Отож давайте підведемо короткий підсумок того, що ми дізналися.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дізналиь ми немало,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Вияснили як і для чого варто використовувати функції, та які проблеми вирішує їх використання.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Розглянули конструкцію оголошення функції,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Вияснили яких типів бувають параметри/аргументи функції,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 та що вони можуть повертати у тих чи інших випадках.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 вияснили що таке область видимості зміних та яка різниця між локальними та глобальними зміними.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uk-UA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 і все. Дякую за увагу і до зустрічі у наступних модулях.</a:t>
            </a:r>
          </a:p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DE06-F3D2-4967-9E42-1EE18725EA77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91669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початку давайте розглянемо</a:t>
            </a:r>
            <a:r>
              <a:rPr lang="uk-UA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які проблеми здатні вирішити функції, та для яких задач їх можна використати</a:t>
            </a:r>
          </a:p>
          <a:p>
            <a:endParaRPr lang="uk-U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Досить часно перед програмістами</a:t>
            </a:r>
            <a:r>
              <a:rPr lang="uk-UA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виникає необхідність використовувати один і той самий код декілька разів у різних місцях для різних значень або зміних, </a:t>
            </a:r>
          </a:p>
          <a:p>
            <a:r>
              <a:rPr lang="uk-UA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 звісно ж не складно реалізути простим копіюванням коду, вставляючи його у відповідні місця, трішки змінивши його, щоб він проводив свої операції над новими змінними,</a:t>
            </a:r>
          </a:p>
          <a:p>
            <a:r>
              <a:rPr lang="uk-UA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це вихід, але при такому підході код нашої програми буде дуже швидко рости і буде важко навігуватися по ньому,</a:t>
            </a:r>
          </a:p>
          <a:p>
            <a:r>
              <a:rPr lang="uk-UA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Також, що нам робити, якщо з часом нам потрібно буде модифікувати логіку виконання даного коду?</a:t>
            </a:r>
          </a:p>
          <a:p>
            <a:r>
              <a:rPr lang="uk-UA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Тут виникає проблема в тому що нам прийдеться відшукати усі ці місця де ми його використовували і модифікувати його, </a:t>
            </a:r>
          </a:p>
          <a:p>
            <a:r>
              <a:rPr lang="uk-UA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 може привести до того, що ми, </a:t>
            </a:r>
          </a:p>
          <a:p>
            <a:r>
              <a:rPr lang="uk-UA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або 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пропустимо одне </a:t>
            </a:r>
            <a:r>
              <a:rPr lang="uk-UA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зних і не </a:t>
            </a:r>
            <a:r>
              <a:rPr lang="uk-UA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промодифікуємо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uk-UA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 </a:t>
            </a:r>
            <a:r>
              <a:rPr lang="uk-UA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і того 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більше, </a:t>
            </a:r>
            <a:r>
              <a:rPr lang="uk-UA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різному 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модифікуємо </a:t>
            </a:r>
            <a:r>
              <a:rPr lang="uk-UA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його у різних місцях,</a:t>
            </a:r>
          </a:p>
          <a:p>
            <a:r>
              <a:rPr lang="uk-UA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 швидше за все приведе до 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неправильного </a:t>
            </a:r>
            <a:r>
              <a:rPr lang="uk-UA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виконання 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програми.</a:t>
            </a:r>
            <a:endParaRPr lang="uk-UA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цьому віднайти такі помилки може бути дуже 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складно, </a:t>
            </a:r>
            <a:r>
              <a:rPr lang="uk-UA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або дуже часозатратно, а інколи і 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неможливо</a:t>
            </a:r>
            <a:r>
              <a:rPr lang="uk-UA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</a:p>
          <a:p>
            <a:endParaRPr lang="uk-UA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Отже перед нами виникло дві основні проблеми:</a:t>
            </a:r>
          </a:p>
          <a:p>
            <a:r>
              <a:rPr lang="uk-UA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Перша це те, що кількість коду буде дуже швидко 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рости.</a:t>
            </a:r>
            <a:endParaRPr lang="uk-UA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І друга що певна логіка програми буде не централізована і нам потрібно буде постійно слідкувати за змінами 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коду. </a:t>
            </a:r>
            <a:endParaRPr lang="uk-UA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uk-UA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Отож, а що би було, якби ми мали механізм, який би дозволяв нам описати частину коду в одному місці, </a:t>
            </a:r>
          </a:p>
          <a:p>
            <a:r>
              <a:rPr lang="uk-UA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потім мати можливість перевикористовувати його не копіюючи весь код, а тільки викликати його передаючи тільки ті значення які нам потрібно,</a:t>
            </a:r>
          </a:p>
          <a:p>
            <a:r>
              <a:rPr lang="uk-UA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 б вирішило нашу проблему оскільки для модифікації логіки нам було би потрібно зробити це 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тільки </a:t>
            </a:r>
            <a:r>
              <a:rPr lang="uk-UA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одному місці, </a:t>
            </a:r>
          </a:p>
          <a:p>
            <a:r>
              <a:rPr lang="uk-UA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Плюс це би значно скоротило кількість коду і </a:t>
            </a:r>
            <a:r>
              <a:rPr lang="uk-UA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</a:t>
            </a:r>
            <a:r>
              <a:rPr lang="uk-UA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ризувало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його, зробивши більш зрозумілішим і його стало би легше читати.</a:t>
            </a:r>
          </a:p>
          <a:p>
            <a:endParaRPr lang="uk-UA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І одну з таких можливостей нам надають функції.</a:t>
            </a:r>
          </a:p>
          <a:p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Оскільки</a:t>
            </a:r>
            <a:r>
              <a:rPr lang="uk-UA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описавши її всього лише один раз, ми можемоїї її легко перевикористовувати, довільну кількість раз,</a:t>
            </a:r>
          </a:p>
          <a:p>
            <a:r>
              <a:rPr lang="uk-UA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Всього лише викликаючи її, а не копіюючи весь код, </a:t>
            </a:r>
          </a:p>
          <a:p>
            <a:r>
              <a:rPr lang="uk-UA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Ну і звісно при модифікації якоїсь логіки, нам буде необхідно тільки модифікувати тіло функції, і не потрібно буде слідкувати за тим де вона викликається.</a:t>
            </a:r>
            <a:endParaRPr lang="uk-U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uk-U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uk-UA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Отже, </a:t>
            </a:r>
            <a:r>
              <a:rPr lang="uk-UA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розглянемо її конструкцію.</a:t>
            </a: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uk-UA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uk-U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DE06-F3D2-4967-9E42-1EE18725EA77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0084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Ось прості правила, щоб визначити функцію в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Python.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Функціональні блоки починаються з ключового слова </a:t>
            </a:r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uk-U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далі </a:t>
            </a:r>
            <a:r>
              <a:rPr lang="uk-UA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ім'я функції</a:t>
            </a:r>
            <a:r>
              <a:rPr lang="uk-U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і </a:t>
            </a:r>
            <a:r>
              <a:rPr lang="uk-UA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дужки</a:t>
            </a:r>
            <a:r>
              <a:rPr lang="uk-U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uk-U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Будь-які вхідні параметри або аргументи повинні бути розміщені в цих дужках. </a:t>
            </a:r>
          </a:p>
          <a:p>
            <a:r>
              <a:rPr lang="uk-U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 також можете визначити параметри всередині цих дужок.</a:t>
            </a:r>
          </a:p>
          <a:p>
            <a:r>
              <a:rPr lang="uk-U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Блок коду всередині кожної функції починається з двокрапки (:) і з відступом.</a:t>
            </a:r>
          </a:p>
          <a:p>
            <a:r>
              <a:rPr lang="uk-U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Оператор </a:t>
            </a:r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uk-U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виходить з функції, при необхідності повертаючи значення.</a:t>
            </a:r>
          </a:p>
          <a:p>
            <a:r>
              <a:rPr lang="uk-U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випадку якщо функція не має оператора </a:t>
            </a:r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uk-UA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або нічого не повертає, результатом функції буде константа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None</a:t>
            </a:r>
            <a:endParaRPr lang="uk-UA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uk-UA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 давайте розглянемо можливості і нюанси про які я ще не встиг розказати.</a:t>
            </a:r>
          </a:p>
          <a:p>
            <a:r>
              <a:rPr lang="uk-U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для кращого розуміння та запамятовування, розглянемо це на прикладах</a:t>
            </a:r>
          </a:p>
          <a:p>
            <a:endParaRPr lang="uk-UA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uk-UA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</a:p>
          <a:p>
            <a:endParaRPr lang="uk-U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DE06-F3D2-4967-9E42-1EE18725EA77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45877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Перш за все це виклик функції</a:t>
            </a:r>
            <a:endParaRPr lang="en-US" dirty="0"/>
          </a:p>
          <a:p>
            <a:endParaRPr lang="uk-UA" dirty="0"/>
          </a:p>
          <a:p>
            <a:r>
              <a:rPr lang="uk-UA" dirty="0"/>
              <a:t>Визначення функції дає йому тільки ім'я,</a:t>
            </a:r>
          </a:p>
          <a:p>
            <a:r>
              <a:rPr lang="uk-UA" dirty="0"/>
              <a:t>визначає параметри які повинні бути включені в функції і структури блоки коду.</a:t>
            </a:r>
          </a:p>
          <a:p>
            <a:endParaRPr lang="uk-UA" dirty="0"/>
          </a:p>
          <a:p>
            <a:r>
              <a:rPr lang="uk-UA" dirty="0"/>
              <a:t>Після того, як основна структура функції завершена, </a:t>
            </a:r>
          </a:p>
          <a:p>
            <a:r>
              <a:rPr lang="uk-UA" dirty="0"/>
              <a:t>ви можете виконати його, викликавши її з іншої функції або безпосередньо з командного рядка </a:t>
            </a:r>
            <a:r>
              <a:rPr lang="en-US" dirty="0"/>
              <a:t>Python. </a:t>
            </a:r>
            <a:endParaRPr lang="uk-UA" dirty="0"/>
          </a:p>
          <a:p>
            <a:endParaRPr lang="uk-U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Давайте визначемо простеньку функцію яка буде приймати один параметер та друкувати текст який ми</a:t>
            </a:r>
            <a:r>
              <a:rPr lang="uk-UA" baseline="0" dirty="0"/>
              <a:t> їй передаватимемо.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aseline="0" dirty="0"/>
              <a:t>І викличемо її двічі з різними вхідними параметрами.</a:t>
            </a:r>
          </a:p>
          <a:p>
            <a:r>
              <a:rPr lang="ru-RU" dirty="0"/>
              <a:t>Коли ми спробуємо виконати даний код,</a:t>
            </a:r>
            <a:r>
              <a:rPr lang="ru-RU" baseline="0" dirty="0"/>
              <a:t> </a:t>
            </a:r>
          </a:p>
          <a:p>
            <a:r>
              <a:rPr lang="ru-RU" baseline="0" dirty="0" err="1" smtClean="0"/>
              <a:t>побачимо</a:t>
            </a:r>
            <a:r>
              <a:rPr lang="ru-RU" dirty="0" smtClean="0"/>
              <a:t> </a:t>
            </a:r>
            <a:r>
              <a:rPr lang="ru-RU" dirty="0"/>
              <a:t>у </a:t>
            </a:r>
            <a:r>
              <a:rPr lang="ru-RU" dirty="0" smtClean="0"/>
              <a:t>результат</a:t>
            </a:r>
            <a:r>
              <a:rPr lang="uk-UA" dirty="0" smtClean="0"/>
              <a:t>і,</a:t>
            </a:r>
            <a:r>
              <a:rPr lang="ru-RU" dirty="0" smtClean="0"/>
              <a:t> </a:t>
            </a:r>
            <a:r>
              <a:rPr lang="ru-RU" dirty="0"/>
              <a:t>що нам вивелося два рядки які</a:t>
            </a:r>
            <a:r>
              <a:rPr lang="ru-RU" baseline="0" dirty="0"/>
              <a:t> ми задали як параметри нашій функції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З цим розібрались, рухаємось далі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DE06-F3D2-4967-9E42-1EE18725EA77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23808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Отож</a:t>
            </a:r>
            <a:r>
              <a:rPr lang="uk-UA" baseline="0" dirty="0"/>
              <a:t> давайте тепер розглянемо оператор </a:t>
            </a:r>
            <a:r>
              <a:rPr lang="en-US" baseline="0" dirty="0"/>
              <a:t>return</a:t>
            </a:r>
            <a:r>
              <a:rPr lang="uk-UA" baseline="0" dirty="0"/>
              <a:t>,</a:t>
            </a:r>
          </a:p>
          <a:p>
            <a:r>
              <a:rPr lang="uk-UA" baseline="0" dirty="0"/>
              <a:t>і дізнаємось для чого він потрібний у функціях.</a:t>
            </a:r>
            <a:endParaRPr lang="en-US" dirty="0"/>
          </a:p>
          <a:p>
            <a:r>
              <a:rPr lang="ru-RU" dirty="0"/>
              <a:t>Оператор </a:t>
            </a:r>
            <a:r>
              <a:rPr lang="en-US" dirty="0"/>
              <a:t>return</a:t>
            </a:r>
            <a:r>
              <a:rPr lang="en-US" baseline="0" dirty="0"/>
              <a:t> </a:t>
            </a:r>
            <a:r>
              <a:rPr lang="ru-RU" dirty="0"/>
              <a:t>виходить з функції, і при </a:t>
            </a:r>
            <a:r>
              <a:rPr lang="ru-RU" dirty="0" err="1"/>
              <a:t>необхідності</a:t>
            </a:r>
            <a:r>
              <a:rPr lang="ru-RU" dirty="0"/>
              <a:t> </a:t>
            </a:r>
            <a:r>
              <a:rPr lang="uk-UA" dirty="0" smtClean="0"/>
              <a:t>повертає</a:t>
            </a:r>
            <a:r>
              <a:rPr lang="uk-UA" baseline="0" dirty="0" smtClean="0"/>
              <a:t> </a:t>
            </a:r>
            <a:r>
              <a:rPr lang="uk-UA" baseline="0" dirty="0"/>
              <a:t>значення</a:t>
            </a:r>
            <a:r>
              <a:rPr lang="ru-RU" dirty="0"/>
              <a:t>.</a:t>
            </a:r>
          </a:p>
          <a:p>
            <a:r>
              <a:rPr lang="ru-RU" dirty="0"/>
              <a:t>Варто зауважити що після 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 smtClean="0"/>
              <a:t>виклику</a:t>
            </a:r>
            <a:r>
              <a:rPr lang="ru-RU" dirty="0"/>
              <a:t>, код який був описаний </a:t>
            </a:r>
            <a:r>
              <a:rPr lang="ru-RU" dirty="0" err="1" smtClean="0"/>
              <a:t>нижче</a:t>
            </a:r>
            <a:r>
              <a:rPr lang="ru-RU" dirty="0" smtClean="0"/>
              <a:t> </a:t>
            </a:r>
            <a:r>
              <a:rPr lang="ru-RU" dirty="0"/>
              <a:t>нього у функції виконуватись не буде. </a:t>
            </a:r>
          </a:p>
          <a:p>
            <a:r>
              <a:rPr lang="ru-RU" dirty="0"/>
              <a:t>У випадку якщо він не повертає значення або</a:t>
            </a:r>
            <a:r>
              <a:rPr lang="ru-RU" baseline="0" dirty="0"/>
              <a:t> функція взагалі не має у своєму тілі даного оператора, функція поверне константу </a:t>
            </a:r>
            <a:r>
              <a:rPr lang="en-US" b="1" baseline="0" dirty="0"/>
              <a:t>None</a:t>
            </a:r>
            <a:endParaRPr lang="ru-RU" b="1" dirty="0"/>
          </a:p>
          <a:p>
            <a:endParaRPr lang="ru-RU" dirty="0"/>
          </a:p>
          <a:p>
            <a:r>
              <a:rPr lang="ru-RU" dirty="0"/>
              <a:t>Отож розглянемо простенький приклад </a:t>
            </a:r>
            <a:r>
              <a:rPr lang="ru-RU" dirty="0" err="1" smtClean="0"/>
              <a:t>функції</a:t>
            </a:r>
            <a:r>
              <a:rPr lang="ru-RU" baseline="0" dirty="0" smtClean="0"/>
              <a:t> </a:t>
            </a:r>
            <a:r>
              <a:rPr lang="ru-RU" baseline="0" dirty="0"/>
              <a:t>яка додає два числа, </a:t>
            </a:r>
          </a:p>
          <a:p>
            <a:r>
              <a:rPr lang="ru-RU" baseline="0" dirty="0"/>
              <a:t>Вона є досить простою, оскільки </a:t>
            </a:r>
            <a:r>
              <a:rPr lang="ru-RU" baseline="0" dirty="0" err="1"/>
              <a:t>приймає</a:t>
            </a:r>
            <a:r>
              <a:rPr lang="ru-RU" baseline="0" dirty="0"/>
              <a:t> </a:t>
            </a:r>
            <a:r>
              <a:rPr lang="ru-RU" baseline="0" dirty="0" err="1" smtClean="0"/>
              <a:t>всього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лише</a:t>
            </a:r>
            <a:r>
              <a:rPr lang="ru-RU" baseline="0" dirty="0" smtClean="0"/>
              <a:t> </a:t>
            </a:r>
            <a:r>
              <a:rPr lang="ru-RU" baseline="0" dirty="0"/>
              <a:t>два аргументи, </a:t>
            </a:r>
          </a:p>
          <a:p>
            <a:r>
              <a:rPr lang="ru-RU" baseline="0" dirty="0"/>
              <a:t>А у тілі функції створюється нова локальна зміна якій присвоюється результат додавання цих аргументів,</a:t>
            </a:r>
          </a:p>
          <a:p>
            <a:r>
              <a:rPr lang="ru-RU" baseline="0" dirty="0"/>
              <a:t>Після чого дана зміна повертається як результат функції.</a:t>
            </a:r>
          </a:p>
          <a:p>
            <a:r>
              <a:rPr lang="ru-RU" baseline="0" dirty="0"/>
              <a:t>Також є ще рядок коду у тілі функції, який описаний після виклику оператора </a:t>
            </a:r>
            <a:r>
              <a:rPr lang="en-US" baseline="0" dirty="0"/>
              <a:t>return</a:t>
            </a:r>
            <a:r>
              <a:rPr lang="uk-UA" baseline="0" dirty="0"/>
              <a:t>, проте він ніколи не буде виконаний,</a:t>
            </a:r>
          </a:p>
          <a:p>
            <a:r>
              <a:rPr lang="uk-UA" baseline="0" dirty="0"/>
              <a:t>Оскільки функція завжди буде завершуватися рядком швидше.</a:t>
            </a:r>
          </a:p>
          <a:p>
            <a:endParaRPr lang="uk-UA" baseline="0" dirty="0"/>
          </a:p>
          <a:p>
            <a:r>
              <a:rPr lang="uk-UA" baseline="0" dirty="0"/>
              <a:t>Далі ми викликаємо дану функкцію присвоївши </a:t>
            </a:r>
            <a:r>
              <a:rPr lang="uk-UA" baseline="0" dirty="0" smtClean="0"/>
              <a:t>її </a:t>
            </a:r>
            <a:r>
              <a:rPr lang="uk-UA" baseline="0" dirty="0"/>
              <a:t>результат </a:t>
            </a:r>
            <a:r>
              <a:rPr lang="uk-UA" baseline="0" dirty="0" smtClean="0"/>
              <a:t>змінній </a:t>
            </a:r>
            <a:r>
              <a:rPr lang="en-US" dirty="0" err="1"/>
              <a:t>suma</a:t>
            </a:r>
            <a:r>
              <a:rPr lang="uk-UA" dirty="0"/>
              <a:t> і видруковуєо</a:t>
            </a:r>
            <a:r>
              <a:rPr lang="uk-UA" baseline="0" dirty="0"/>
              <a:t> її.</a:t>
            </a:r>
          </a:p>
          <a:p>
            <a:r>
              <a:rPr lang="uk-UA" baseline="0" dirty="0"/>
              <a:t>Все просто і зрозуміло.</a:t>
            </a:r>
          </a:p>
          <a:p>
            <a:r>
              <a:rPr lang="uk-UA" baseline="0" dirty="0"/>
              <a:t>І маленький приклад що буде у </a:t>
            </a:r>
            <a:r>
              <a:rPr lang="uk-UA" baseline="0" dirty="0" smtClean="0"/>
              <a:t>випадку, </a:t>
            </a:r>
            <a:r>
              <a:rPr lang="uk-UA" baseline="0" dirty="0"/>
              <a:t>якщо функція не повертає жодного значення.</a:t>
            </a:r>
          </a:p>
          <a:p>
            <a:r>
              <a:rPr lang="uk-UA" baseline="0" dirty="0"/>
              <a:t>Як бачимо у цьому </a:t>
            </a:r>
            <a:r>
              <a:rPr lang="uk-UA" baseline="0" dirty="0" smtClean="0"/>
              <a:t>випадку, </a:t>
            </a:r>
            <a:r>
              <a:rPr lang="uk-UA" baseline="0" dirty="0"/>
              <a:t>як вже згадувалося </a:t>
            </a:r>
            <a:r>
              <a:rPr lang="uk-UA" baseline="0" dirty="0" err="1" smtClean="0"/>
              <a:t>рузультатом</a:t>
            </a:r>
            <a:r>
              <a:rPr lang="uk-UA" baseline="0" dirty="0" smtClean="0"/>
              <a:t> функції </a:t>
            </a:r>
            <a:r>
              <a:rPr lang="uk-UA" baseline="0" dirty="0"/>
              <a:t>буде константа </a:t>
            </a:r>
            <a:r>
              <a:rPr lang="en-US" baseline="0" dirty="0"/>
              <a:t>None.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DE06-F3D2-4967-9E42-1EE18725EA77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7362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Although optional, documentation is a good programming practice.</a:t>
            </a:r>
          </a:p>
          <a:p>
            <a:r>
              <a:rPr lang="en-US" dirty="0" smtClean="0"/>
              <a:t>Unless you can remember what you had for dinner last week, always document your code.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DE06-F3D2-4967-9E42-1EE18725EA77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5103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При написанні та використанні функції ви можете використовувати наступні типи аргументів:</a:t>
            </a:r>
          </a:p>
          <a:p>
            <a:endParaRPr lang="uk-UA" dirty="0"/>
          </a:p>
          <a:p>
            <a:r>
              <a:rPr lang="uk-UA" dirty="0"/>
              <a:t>необхідні аргументи</a:t>
            </a:r>
          </a:p>
          <a:p>
            <a:r>
              <a:rPr lang="uk-UA" dirty="0"/>
              <a:t>ключове слово аргументи</a:t>
            </a:r>
          </a:p>
          <a:p>
            <a:r>
              <a:rPr lang="uk-UA" dirty="0"/>
              <a:t>аргументи за замовчанням</a:t>
            </a:r>
          </a:p>
          <a:p>
            <a:r>
              <a:rPr lang="uk-UA" dirty="0"/>
              <a:t>аргументи змінної довжини</a:t>
            </a:r>
          </a:p>
          <a:p>
            <a:endParaRPr lang="uk-UA" dirty="0"/>
          </a:p>
          <a:p>
            <a:r>
              <a:rPr lang="uk-UA" dirty="0"/>
              <a:t>Давайте більш детально розглянемо кожний</a:t>
            </a:r>
            <a:r>
              <a:rPr lang="uk-UA" baseline="0" dirty="0"/>
              <a:t> з них.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DE06-F3D2-4967-9E42-1EE18725EA77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9168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Необхідні аргументи -</a:t>
            </a:r>
            <a:r>
              <a:rPr lang="en-US" dirty="0"/>
              <a:t> </a:t>
            </a:r>
            <a:r>
              <a:rPr lang="uk-UA" dirty="0"/>
              <a:t>це</a:t>
            </a:r>
            <a:r>
              <a:rPr lang="uk-UA" baseline="0" dirty="0"/>
              <a:t> </a:t>
            </a:r>
            <a:r>
              <a:rPr lang="uk-UA" dirty="0"/>
              <a:t>аргументи що передаються функції в </a:t>
            </a:r>
            <a:r>
              <a:rPr lang="uk-UA" dirty="0" smtClean="0"/>
              <a:t>правильному </a:t>
            </a:r>
            <a:r>
              <a:rPr lang="uk-UA" dirty="0"/>
              <a:t>послідовному порядку. </a:t>
            </a:r>
          </a:p>
          <a:p>
            <a:r>
              <a:rPr lang="uk-UA" dirty="0"/>
              <a:t>Тут кількість аргументів при виклику функції повинна точно збігатися з </a:t>
            </a:r>
            <a:r>
              <a:rPr lang="uk-UA" dirty="0" smtClean="0"/>
              <a:t>визначеним</a:t>
            </a:r>
            <a:r>
              <a:rPr lang="uk-UA" baseline="0" dirty="0" smtClean="0"/>
              <a:t> у</a:t>
            </a:r>
            <a:r>
              <a:rPr lang="uk-UA" dirty="0" smtClean="0"/>
              <a:t> </a:t>
            </a:r>
            <a:r>
              <a:rPr lang="uk-UA" dirty="0"/>
              <a:t>функції.</a:t>
            </a:r>
          </a:p>
          <a:p>
            <a:endParaRPr lang="uk-UA" dirty="0"/>
          </a:p>
          <a:p>
            <a:r>
              <a:rPr lang="uk-UA" dirty="0"/>
              <a:t>Для того, щоб викликати функцію </a:t>
            </a:r>
            <a:r>
              <a:rPr lang="en-US" dirty="0" err="1"/>
              <a:t>my_print</a:t>
            </a:r>
            <a:r>
              <a:rPr lang="en-US" dirty="0"/>
              <a:t>, </a:t>
            </a:r>
            <a:endParaRPr lang="uk-UA" dirty="0"/>
          </a:p>
          <a:p>
            <a:r>
              <a:rPr lang="uk-UA" dirty="0"/>
              <a:t>вам обов'язково потрібно передати один аргумент, в іншому випадку вона буде давати помилку синтаксичну.</a:t>
            </a:r>
          </a:p>
          <a:p>
            <a:endParaRPr lang="uk-UA" dirty="0"/>
          </a:p>
          <a:p>
            <a:r>
              <a:rPr lang="uk-UA" dirty="0"/>
              <a:t>Тут все просто і зрозуміло, отож ідемо до наступного типу.</a:t>
            </a:r>
          </a:p>
          <a:p>
            <a:endParaRPr lang="uk-UA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DE06-F3D2-4967-9E42-1EE18725EA77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1719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Ключові слова аргументи</a:t>
            </a:r>
            <a:r>
              <a:rPr lang="en-US" dirty="0"/>
              <a:t>.</a:t>
            </a:r>
          </a:p>
          <a:p>
            <a:r>
              <a:rPr lang="uk-UA" dirty="0"/>
              <a:t>В</a:t>
            </a:r>
            <a:r>
              <a:rPr lang="ru-RU" dirty="0"/>
              <a:t>икористовуючи іменованані аргументи при виклику функції, користувач ідентифікує аргументи за їх ім'ям параметра, а не порядком їх передавання.</a:t>
            </a:r>
          </a:p>
          <a:p>
            <a:endParaRPr lang="ru-RU" dirty="0"/>
          </a:p>
          <a:p>
            <a:r>
              <a:rPr lang="ru-RU" dirty="0"/>
              <a:t>Так як інтерпретатор Python може використовувати ключові слова, що надаються відповідно до значень з параметрами.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Це дозволяє передавати значення</a:t>
            </a:r>
            <a:r>
              <a:rPr lang="ru-RU" baseline="0" dirty="0"/>
              <a:t> параметрам у довільному порядку, а не у тому який був описаний у функції.</a:t>
            </a:r>
          </a:p>
          <a:p>
            <a:endParaRPr lang="ru-RU" dirty="0"/>
          </a:p>
          <a:p>
            <a:r>
              <a:rPr lang="ru-RU" dirty="0"/>
              <a:t>І</a:t>
            </a:r>
            <a:r>
              <a:rPr lang="ru-RU" baseline="0" dirty="0"/>
              <a:t> це ми можемо бачити у наведеному прикладі, при першому виклику функції </a:t>
            </a:r>
            <a:r>
              <a:rPr lang="en-US" dirty="0" err="1"/>
              <a:t>print_info</a:t>
            </a:r>
            <a:r>
              <a:rPr lang="uk-UA" dirty="0"/>
              <a:t>,</a:t>
            </a:r>
            <a:r>
              <a:rPr lang="uk-UA" baseline="0" dirty="0"/>
              <a:t> ми передали папаметри не у тому порядку якому вони мали бути,</a:t>
            </a:r>
          </a:p>
          <a:p>
            <a:r>
              <a:rPr lang="uk-UA" baseline="0" dirty="0"/>
              <a:t>проте ми використали ключові слова </a:t>
            </a:r>
            <a:r>
              <a:rPr lang="uk-UA" baseline="0" dirty="0" smtClean="0"/>
              <a:t>при</a:t>
            </a:r>
            <a:r>
              <a:rPr lang="en-US" baseline="0" dirty="0" smtClean="0"/>
              <a:t> </a:t>
            </a:r>
            <a:r>
              <a:rPr lang="uk-UA" baseline="0" dirty="0" smtClean="0"/>
              <a:t>виклику </a:t>
            </a:r>
            <a:r>
              <a:rPr lang="uk-UA" baseline="0" dirty="0"/>
              <a:t>функції і отримали </a:t>
            </a:r>
            <a:r>
              <a:rPr lang="uk-UA" baseline="0" dirty="0" smtClean="0"/>
              <a:t>правильний </a:t>
            </a:r>
            <a:r>
              <a:rPr lang="uk-UA" baseline="0" dirty="0"/>
              <a:t>результат, </a:t>
            </a:r>
          </a:p>
          <a:p>
            <a:r>
              <a:rPr lang="uk-UA" baseline="0" dirty="0"/>
              <a:t>При </a:t>
            </a:r>
            <a:r>
              <a:rPr lang="uk-UA" baseline="0" dirty="0" smtClean="0"/>
              <a:t>другому ж </a:t>
            </a:r>
            <a:r>
              <a:rPr lang="uk-UA" baseline="0" dirty="0"/>
              <a:t>виклику ми залишили порядок, проте забрали ключові слова і отримали, не той результат що очікували,</a:t>
            </a:r>
          </a:p>
          <a:p>
            <a:r>
              <a:rPr lang="uk-UA" baseline="0" dirty="0"/>
              <a:t>оскільки ми передали значення у </a:t>
            </a:r>
            <a:r>
              <a:rPr lang="uk-UA" baseline="0" dirty="0" smtClean="0"/>
              <a:t>неправильному </a:t>
            </a:r>
            <a:r>
              <a:rPr lang="uk-UA" baseline="0" dirty="0"/>
              <a:t>порядку.</a:t>
            </a:r>
          </a:p>
          <a:p>
            <a:endParaRPr lang="uk-UA" baseline="0" dirty="0"/>
          </a:p>
          <a:p>
            <a:endParaRPr lang="uk-U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DE06-F3D2-4967-9E42-1EE18725EA77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3980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88723" y="2701639"/>
            <a:ext cx="7631084" cy="17310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defRPr sz="6500" baseline="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65 </a:t>
            </a:r>
            <a:r>
              <a:rPr lang="en-US" dirty="0" err="1"/>
              <a:t>pt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88725" y="1963226"/>
            <a:ext cx="8969433" cy="45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0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/>
              <a:t>Click to add Subtitle 30pt</a:t>
            </a:r>
            <a:endParaRPr lang="uk-UA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3050" y="271780"/>
            <a:ext cx="11645900" cy="685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3461" y="5302608"/>
            <a:ext cx="2923244" cy="121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01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s 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8727" y="2132233"/>
            <a:ext cx="9883536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500"/>
            </a:lvl1pPr>
          </a:lstStyle>
          <a:p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3050" y="271780"/>
            <a:ext cx="11645900" cy="6858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951551" y="5001138"/>
            <a:ext cx="7381835" cy="1477328"/>
          </a:xfrm>
          <a:prstGeom prst="rect">
            <a:avLst/>
          </a:prstGeom>
          <a:noFill/>
        </p:spPr>
        <p:txBody>
          <a:bodyPr wrap="square" numCol="4" spcCol="14400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USA HQ</a:t>
            </a:r>
            <a:b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Toll Free: 866-687-3588 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+1-512-516-8880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Ukraine HQ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+380-32-240-9090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Bulgaria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+359-2-902-3760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Germany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+49-69-2602-5857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Netherlands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+31-20-262-33-23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Poland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+48-71-382-2800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+44-207-544-8414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EMAIL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info@softserveinc.com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WEBSITE: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www.softserveinc.com</a:t>
            </a:r>
            <a:endParaRPr kumimoji="0" lang="uk-UA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68539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s 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263531" y="4834657"/>
            <a:ext cx="11664951" cy="1763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80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268727" y="2132233"/>
            <a:ext cx="9883536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500"/>
            </a:lvl1pPr>
          </a:lstStyle>
          <a:p>
            <a:endParaRPr lang="uk-UA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951551" y="5001138"/>
            <a:ext cx="7381835" cy="1477328"/>
          </a:xfrm>
          <a:prstGeom prst="rect">
            <a:avLst/>
          </a:prstGeom>
          <a:noFill/>
        </p:spPr>
        <p:txBody>
          <a:bodyPr wrap="square" numCol="4" spcCol="14400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USA HQ</a:t>
            </a:r>
            <a:b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Toll Free: 866-687-3588 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+1-512-516-8880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Ukraine HQ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+380-32-240-9090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Bulgaria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+359-2-902-3760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Germany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+49-69-2602-5857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Netherlands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+31-20-262-33-23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Poland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+48-71-382-2800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+44-207-544-8414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EMAIL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info@softserveinc.com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WEBSITE: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www.softserveinc.com</a:t>
            </a:r>
            <a:endParaRPr kumimoji="0" lang="uk-UA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5534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6560" y="343778"/>
            <a:ext cx="11511915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6" name="Текст 2"/>
          <p:cNvSpPr>
            <a:spLocks noGrp="1"/>
          </p:cNvSpPr>
          <p:nvPr>
            <p:ph idx="1"/>
          </p:nvPr>
        </p:nvSpPr>
        <p:spPr>
          <a:xfrm>
            <a:off x="416560" y="1232043"/>
            <a:ext cx="11369040" cy="3361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add text</a:t>
            </a:r>
            <a:endParaRPr lang="ru-RU" dirty="0"/>
          </a:p>
          <a:p>
            <a:pPr lvl="1"/>
            <a:r>
              <a:rPr lang="en-US" dirty="0"/>
              <a:t>Second level</a:t>
            </a:r>
            <a:endParaRPr lang="ru-RU" dirty="0"/>
          </a:p>
          <a:p>
            <a:pPr lvl="2"/>
            <a:r>
              <a:rPr lang="en-US" dirty="0"/>
              <a:t>Third level</a:t>
            </a:r>
            <a:endParaRPr lang="ru-RU" dirty="0"/>
          </a:p>
          <a:p>
            <a:pPr lvl="3"/>
            <a:r>
              <a:rPr lang="en-US" dirty="0"/>
              <a:t>Fourth level</a:t>
            </a:r>
            <a:endParaRPr lang="ru-RU" dirty="0"/>
          </a:p>
          <a:p>
            <a:pPr lvl="4"/>
            <a:r>
              <a:rPr lang="en-US" dirty="0"/>
              <a:t>Fifth</a:t>
            </a:r>
            <a:r>
              <a:rPr lang="ru-RU" dirty="0"/>
              <a:t> </a:t>
            </a:r>
            <a:r>
              <a:rPr lang="en-US" dirty="0"/>
              <a:t>level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41052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416561" y="1233488"/>
            <a:ext cx="11513504" cy="3425825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50" indent="-228584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914" indent="-228584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80" indent="-228584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6560" y="343778"/>
            <a:ext cx="11511915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22664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аблица 2"/>
          <p:cNvSpPr>
            <a:spLocks noGrp="1"/>
          </p:cNvSpPr>
          <p:nvPr>
            <p:ph type="tbl" sz="quarter" idx="10"/>
          </p:nvPr>
        </p:nvSpPr>
        <p:spPr>
          <a:xfrm>
            <a:off x="416560" y="1233488"/>
            <a:ext cx="11513503" cy="4391025"/>
          </a:xfrm>
        </p:spPr>
        <p:txBody>
          <a:bodyPr/>
          <a:lstStyle/>
          <a:p>
            <a:endParaRPr lang="uk-UA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6560" y="343778"/>
            <a:ext cx="11511915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99086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412451" y="1464898"/>
            <a:ext cx="4786022" cy="4159615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5999" cy="6858000"/>
          </a:xfrm>
        </p:spPr>
        <p:txBody>
          <a:bodyPr/>
          <a:lstStyle/>
          <a:p>
            <a:endParaRPr lang="uk-UA"/>
          </a:p>
        </p:txBody>
      </p:sp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5435" y="343778"/>
            <a:ext cx="4772878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04527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diagr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414145" y="1233488"/>
            <a:ext cx="4728944" cy="4391025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0"/>
          </p:nvPr>
        </p:nvSpPr>
        <p:spPr>
          <a:xfrm>
            <a:off x="6240463" y="260350"/>
            <a:ext cx="5688019" cy="5364163"/>
          </a:xfrm>
        </p:spPr>
        <p:txBody>
          <a:bodyPr/>
          <a:lstStyle/>
          <a:p>
            <a:endParaRPr lang="uk-UA"/>
          </a:p>
        </p:txBody>
      </p:sp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4146" y="345774"/>
            <a:ext cx="472894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49257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46118" y="5848096"/>
            <a:ext cx="10515600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3600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11"/>
          <p:cNvSpPr>
            <a:spLocks noGrp="1"/>
          </p:cNvSpPr>
          <p:nvPr>
            <p:ph type="pic" sz="quarter" idx="10"/>
          </p:nvPr>
        </p:nvSpPr>
        <p:spPr>
          <a:xfrm>
            <a:off x="263530" y="1233488"/>
            <a:ext cx="11664391" cy="5364162"/>
          </a:xfrm>
          <a:prstGeom prst="rect">
            <a:avLst/>
          </a:prstGeom>
        </p:spPr>
        <p:txBody>
          <a:bodyPr/>
          <a:lstStyle/>
          <a:p>
            <a:endParaRPr lang="uk-UA" dirty="0"/>
          </a:p>
        </p:txBody>
      </p:sp>
      <p:sp>
        <p:nvSpPr>
          <p:cNvPr id="8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88725" y="4741589"/>
            <a:ext cx="8969433" cy="45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/>
              <a:t>Click to add Subtitle 30pt</a:t>
            </a:r>
            <a:endParaRPr lang="uk-UA" dirty="0"/>
          </a:p>
        </p:txBody>
      </p:sp>
      <p:sp>
        <p:nvSpPr>
          <p:cNvPr id="6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88723" y="5434552"/>
            <a:ext cx="10741340" cy="9247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defRPr sz="65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65 </a:t>
            </a:r>
            <a:r>
              <a:rPr lang="en-US" dirty="0" err="1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9433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5" y="1233488"/>
            <a:ext cx="11686056" cy="5364162"/>
          </a:xfrm>
          <a:prstGeom prst="rect">
            <a:avLst/>
          </a:prstGeom>
        </p:spPr>
      </p:pic>
      <p:sp>
        <p:nvSpPr>
          <p:cNvPr id="8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88726" y="1972753"/>
            <a:ext cx="8969433" cy="45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/>
              <a:t>Click to add subtitle 30pt</a:t>
            </a:r>
            <a:endParaRPr lang="uk-UA" dirty="0"/>
          </a:p>
        </p:txBody>
      </p:sp>
      <p:sp>
        <p:nvSpPr>
          <p:cNvPr id="6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88723" y="2701639"/>
            <a:ext cx="7631084" cy="17310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defRPr sz="6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65 </a:t>
            </a:r>
            <a:r>
              <a:rPr lang="en-US" dirty="0" err="1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6171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263531" y="1233498"/>
            <a:ext cx="11664951" cy="4364007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9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63532" y="5851565"/>
            <a:ext cx="8969433" cy="45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5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/>
              <a:t>Click to add subtitle 35pt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8723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2202" y="1233488"/>
            <a:ext cx="11355761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12201" y="2034652"/>
            <a:ext cx="113522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add text</a:t>
            </a:r>
            <a:endParaRPr lang="ru-RU" dirty="0"/>
          </a:p>
          <a:p>
            <a:pPr lvl="1"/>
            <a:r>
              <a:rPr lang="en-US" dirty="0"/>
              <a:t>Second level</a:t>
            </a:r>
            <a:endParaRPr lang="ru-RU" dirty="0"/>
          </a:p>
          <a:p>
            <a:pPr lvl="2"/>
            <a:r>
              <a:rPr lang="en-US" dirty="0"/>
              <a:t>Third level</a:t>
            </a:r>
            <a:endParaRPr lang="ru-RU" dirty="0"/>
          </a:p>
          <a:p>
            <a:pPr lvl="3"/>
            <a:r>
              <a:rPr lang="en-US" dirty="0"/>
              <a:t>Fourth level</a:t>
            </a:r>
            <a:endParaRPr lang="ru-RU" dirty="0"/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0682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2202" y="1233488"/>
            <a:ext cx="11355761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412202" y="2033697"/>
            <a:ext cx="11517861" cy="456395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50" indent="-228584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914" indent="-228584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80" indent="-228584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7469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2202" y="1233488"/>
            <a:ext cx="11346033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3" name="Таблица 2"/>
          <p:cNvSpPr>
            <a:spLocks noGrp="1"/>
          </p:cNvSpPr>
          <p:nvPr>
            <p:ph type="tbl" sz="quarter" idx="10"/>
          </p:nvPr>
        </p:nvSpPr>
        <p:spPr>
          <a:xfrm>
            <a:off x="412202" y="2031338"/>
            <a:ext cx="11517861" cy="4545012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404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2203" y="1231207"/>
            <a:ext cx="5536880" cy="63716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500"/>
            </a:lvl1pPr>
          </a:lstStyle>
          <a:p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412203" y="2221356"/>
            <a:ext cx="5539336" cy="43762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6240463" y="1233488"/>
            <a:ext cx="5688013" cy="5364162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204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diagr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2202" y="1233488"/>
            <a:ext cx="5539337" cy="63716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500"/>
            </a:lvl1pPr>
          </a:lstStyle>
          <a:p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0"/>
          </p:nvPr>
        </p:nvSpPr>
        <p:spPr>
          <a:xfrm>
            <a:off x="6240463" y="1233488"/>
            <a:ext cx="5688019" cy="5364162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412203" y="2221356"/>
            <a:ext cx="5539336" cy="43762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165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12202" y="1268760"/>
            <a:ext cx="11352277" cy="460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412201" y="2168332"/>
            <a:ext cx="113522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add text</a:t>
            </a:r>
            <a:endParaRPr lang="ru-RU" dirty="0"/>
          </a:p>
          <a:p>
            <a:pPr lvl="1"/>
            <a:r>
              <a:rPr lang="en-US" dirty="0"/>
              <a:t>Second level</a:t>
            </a:r>
            <a:endParaRPr lang="ru-RU" dirty="0"/>
          </a:p>
          <a:p>
            <a:pPr lvl="2"/>
            <a:r>
              <a:rPr lang="en-US" dirty="0"/>
              <a:t>Third level</a:t>
            </a:r>
            <a:endParaRPr lang="ru-RU" dirty="0"/>
          </a:p>
          <a:p>
            <a:pPr lvl="3"/>
            <a:r>
              <a:rPr lang="en-US" dirty="0"/>
              <a:t>Fourth level</a:t>
            </a:r>
            <a:endParaRPr lang="ru-RU" dirty="0"/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73050" y="271780"/>
            <a:ext cx="116459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51" r:id="rId4"/>
    <p:sldLayoutId id="2147483654" r:id="rId5"/>
    <p:sldLayoutId id="2147483675" r:id="rId6"/>
    <p:sldLayoutId id="2147483655" r:id="rId7"/>
    <p:sldLayoutId id="2147483656" r:id="rId8"/>
    <p:sldLayoutId id="2147483674" r:id="rId9"/>
    <p:sldLayoutId id="2147483658" r:id="rId10"/>
    <p:sldLayoutId id="2147483673" r:id="rId11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66">
          <p15:clr>
            <a:srgbClr val="F26B43"/>
          </p15:clr>
        </p15:guide>
        <p15:guide id="2" pos="7515">
          <p15:clr>
            <a:srgbClr val="F26B43"/>
          </p15:clr>
        </p15:guide>
        <p15:guide id="3" orient="horz" pos="4156">
          <p15:clr>
            <a:srgbClr val="F26B43"/>
          </p15:clr>
        </p15:guide>
        <p15:guide id="4" orient="horz" pos="164">
          <p15:clr>
            <a:srgbClr val="F26B43"/>
          </p15:clr>
        </p15:guide>
        <p15:guide id="5" pos="847">
          <p15:clr>
            <a:srgbClr val="F26B43"/>
          </p15:clr>
        </p15:guide>
        <p15:guide id="6" orient="horz" pos="777">
          <p15:clr>
            <a:srgbClr val="F26B43"/>
          </p15:clr>
        </p15:guide>
        <p15:guide id="7" orient="horz" pos="595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6560" y="131308"/>
            <a:ext cx="11330708" cy="917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6560" y="1160923"/>
            <a:ext cx="11330708" cy="3361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add text</a:t>
            </a:r>
            <a:endParaRPr lang="ru-RU" dirty="0"/>
          </a:p>
          <a:p>
            <a:pPr lvl="1"/>
            <a:r>
              <a:rPr lang="en-US" dirty="0"/>
              <a:t>Second level</a:t>
            </a:r>
            <a:endParaRPr lang="ru-RU" dirty="0"/>
          </a:p>
          <a:p>
            <a:pPr lvl="2"/>
            <a:r>
              <a:rPr lang="en-US" dirty="0"/>
              <a:t>Third level</a:t>
            </a:r>
            <a:endParaRPr lang="ru-RU" dirty="0"/>
          </a:p>
          <a:p>
            <a:pPr lvl="3"/>
            <a:r>
              <a:rPr lang="en-US" dirty="0"/>
              <a:t>Fourth level</a:t>
            </a:r>
            <a:endParaRPr lang="ru-RU" dirty="0"/>
          </a:p>
          <a:p>
            <a:pPr lvl="4"/>
            <a:r>
              <a:rPr lang="en-US" dirty="0"/>
              <a:t>Fifth</a:t>
            </a:r>
            <a:r>
              <a:rPr lang="ru-RU" dirty="0"/>
              <a:t> </a:t>
            </a:r>
            <a:r>
              <a:rPr lang="en-US" dirty="0"/>
              <a:t>level</a:t>
            </a:r>
            <a:endParaRPr lang="uk-UA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63550" y="6031830"/>
            <a:ext cx="287855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1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67">
          <p15:clr>
            <a:srgbClr val="F26B43"/>
          </p15:clr>
        </p15:guide>
        <p15:guide id="2" pos="7515">
          <p15:clr>
            <a:srgbClr val="F26B43"/>
          </p15:clr>
        </p15:guide>
        <p15:guide id="3" orient="horz" pos="4156">
          <p15:clr>
            <a:srgbClr val="F26B43"/>
          </p15:clr>
        </p15:guide>
        <p15:guide id="4" orient="horz" pos="164">
          <p15:clr>
            <a:srgbClr val="F26B43"/>
          </p15:clr>
        </p15:guide>
        <p15:guide id="5" pos="847">
          <p15:clr>
            <a:srgbClr val="F26B43"/>
          </p15:clr>
        </p15:guide>
        <p15:guide id="6" orient="horz" pos="777">
          <p15:clr>
            <a:srgbClr val="F26B43"/>
          </p15:clr>
        </p15:guide>
        <p15:guide id="7" orient="horz" pos="595">
          <p15:clr>
            <a:srgbClr val="F26B43"/>
          </p15:clr>
        </p15:guide>
        <p15:guide id="0" orient="horz" pos="3725" userDrawn="1">
          <p15:clr>
            <a:srgbClr val="F26B43"/>
          </p15:clr>
        </p15:guide>
        <p15:guide id="8" orient="horz" pos="3543" userDrawn="1">
          <p15:clr>
            <a:srgbClr val="F26B43"/>
          </p15:clr>
        </p15:guide>
        <p15:guide id="9" pos="3749" userDrawn="1">
          <p15:clr>
            <a:srgbClr val="F26B43"/>
          </p15:clr>
        </p15:guide>
        <p15:guide id="10" pos="3931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265113" y="5624513"/>
            <a:ext cx="11664950" cy="99045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3377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67">
          <p15:clr>
            <a:srgbClr val="F26B43"/>
          </p15:clr>
        </p15:guide>
        <p15:guide id="2" pos="7515">
          <p15:clr>
            <a:srgbClr val="F26B43"/>
          </p15:clr>
        </p15:guide>
        <p15:guide id="3" orient="horz" pos="4156">
          <p15:clr>
            <a:srgbClr val="F26B43"/>
          </p15:clr>
        </p15:guide>
        <p15:guide id="4" orient="horz" pos="164">
          <p15:clr>
            <a:srgbClr val="F26B43"/>
          </p15:clr>
        </p15:guide>
        <p15:guide id="5" pos="847">
          <p15:clr>
            <a:srgbClr val="F26B43"/>
          </p15:clr>
        </p15:guide>
        <p15:guide id="6" orient="horz" pos="777">
          <p15:clr>
            <a:srgbClr val="F26B43"/>
          </p15:clr>
        </p15:guide>
        <p15:guide id="7" orient="horz" pos="595">
          <p15:clr>
            <a:srgbClr val="F26B43"/>
          </p15:clr>
        </p15:guide>
        <p15:guide id="8" orient="horz" pos="3748" userDrawn="1">
          <p15:clr>
            <a:srgbClr val="F26B43"/>
          </p15:clr>
        </p15:guide>
        <p15:guide id="9" orient="horz" pos="35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188723" y="2701639"/>
            <a:ext cx="9518070" cy="1731039"/>
          </a:xfrm>
        </p:spPr>
        <p:txBody>
          <a:bodyPr anchor="t">
            <a:normAutofit/>
          </a:bodyPr>
          <a:lstStyle/>
          <a:p>
            <a:r>
              <a:rPr lang="en-US" dirty="0"/>
              <a:t>Function</a:t>
            </a:r>
            <a:endParaRPr lang="uk-UA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5514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6561" y="1233488"/>
            <a:ext cx="11513504" cy="46339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def </a:t>
            </a:r>
            <a:r>
              <a:rPr lang="en-US" dirty="0" err="1"/>
              <a:t>print_info</a:t>
            </a:r>
            <a:r>
              <a:rPr lang="en-US" dirty="0"/>
              <a:t>(name, age=18):</a:t>
            </a:r>
          </a:p>
          <a:p>
            <a:r>
              <a:rPr lang="en-US" dirty="0"/>
              <a:t>    </a:t>
            </a:r>
            <a:r>
              <a:rPr lang="en-US" dirty="0" smtClean="0"/>
              <a:t>print("Name</a:t>
            </a:r>
            <a:r>
              <a:rPr lang="en-US" dirty="0"/>
              <a:t>: ", </a:t>
            </a:r>
            <a:r>
              <a:rPr lang="en-US" dirty="0" smtClean="0"/>
              <a:t>name)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print("</a:t>
            </a:r>
            <a:r>
              <a:rPr lang="en-US" dirty="0"/>
              <a:t>Age: ", </a:t>
            </a:r>
            <a:r>
              <a:rPr lang="en-US" dirty="0" smtClean="0"/>
              <a:t>age)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print_info</a:t>
            </a:r>
            <a:r>
              <a:rPr lang="en-US" dirty="0"/>
              <a:t>("Alex")</a:t>
            </a:r>
          </a:p>
          <a:p>
            <a:r>
              <a:rPr lang="en-US" dirty="0" smtClean="0"/>
              <a:t>Print</a:t>
            </a:r>
            <a:r>
              <a:rPr lang="uk-UA" dirty="0" smtClean="0"/>
              <a:t>(</a:t>
            </a:r>
            <a:r>
              <a:rPr lang="en-US" dirty="0" smtClean="0"/>
              <a:t>"-" </a:t>
            </a:r>
            <a:r>
              <a:rPr lang="en-US" dirty="0"/>
              <a:t>* </a:t>
            </a:r>
            <a:r>
              <a:rPr lang="en-US" dirty="0" smtClean="0"/>
              <a:t>10</a:t>
            </a:r>
            <a:r>
              <a:rPr lang="uk-UA" dirty="0" smtClean="0"/>
              <a:t>)</a:t>
            </a:r>
            <a:endParaRPr lang="en-US" dirty="0"/>
          </a:p>
          <a:p>
            <a:r>
              <a:rPr lang="en-US" dirty="0" err="1"/>
              <a:t>print_info</a:t>
            </a:r>
            <a:r>
              <a:rPr lang="en-US" dirty="0"/>
              <a:t>("</a:t>
            </a:r>
            <a:r>
              <a:rPr lang="en-US" dirty="0" err="1"/>
              <a:t>Ogi</a:t>
            </a:r>
            <a:r>
              <a:rPr lang="en-US" dirty="0"/>
              <a:t>", 25)</a:t>
            </a:r>
          </a:p>
          <a:p>
            <a:endParaRPr lang="en-US" dirty="0"/>
          </a:p>
          <a:p>
            <a:r>
              <a:rPr lang="en-US" dirty="0"/>
              <a:t>&gt;&gt; Name:  Alex</a:t>
            </a:r>
          </a:p>
          <a:p>
            <a:r>
              <a:rPr lang="en-US" dirty="0"/>
              <a:t>&gt;&gt; Age:  18</a:t>
            </a:r>
          </a:p>
          <a:p>
            <a:r>
              <a:rPr lang="en-US" dirty="0"/>
              <a:t>&gt;&gt; ----------</a:t>
            </a:r>
          </a:p>
          <a:p>
            <a:r>
              <a:rPr lang="en-US" dirty="0"/>
              <a:t>&gt;&gt; Name:  </a:t>
            </a:r>
            <a:r>
              <a:rPr lang="en-US" dirty="0" err="1"/>
              <a:t>Ogi</a:t>
            </a:r>
            <a:endParaRPr lang="en-US" dirty="0"/>
          </a:p>
          <a:p>
            <a:r>
              <a:rPr lang="en-US" dirty="0"/>
              <a:t>&gt;&gt; Age:  25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arguments</a:t>
            </a:r>
          </a:p>
        </p:txBody>
      </p:sp>
    </p:spTree>
    <p:extLst>
      <p:ext uri="{BB962C8B-B14F-4D97-AF65-F5344CB8AC3E}">
        <p14:creationId xmlns:p14="http://schemas.microsoft.com/office/powerpoint/2010/main" val="198084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6561" y="1233488"/>
            <a:ext cx="5260339" cy="4538662"/>
          </a:xfrm>
        </p:spPr>
        <p:txBody>
          <a:bodyPr>
            <a:normAutofit/>
          </a:bodyPr>
          <a:lstStyle/>
          <a:p>
            <a:r>
              <a:rPr lang="en-US" dirty="0"/>
              <a:t>def </a:t>
            </a:r>
            <a:r>
              <a:rPr lang="en-US" dirty="0" err="1"/>
              <a:t>print_numbers</a:t>
            </a:r>
            <a:r>
              <a:rPr lang="en-US" dirty="0"/>
              <a:t>(</a:t>
            </a:r>
            <a:r>
              <a:rPr lang="en-US" dirty="0" err="1"/>
              <a:t>arg</a:t>
            </a:r>
            <a:r>
              <a:rPr lang="en-US" dirty="0"/>
              <a:t>, *</a:t>
            </a:r>
            <a:r>
              <a:rPr lang="en-US" dirty="0" err="1"/>
              <a:t>vartuple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smtClean="0"/>
              <a:t>print("</a:t>
            </a:r>
            <a:r>
              <a:rPr lang="en-US" dirty="0" err="1"/>
              <a:t>arg</a:t>
            </a:r>
            <a:r>
              <a:rPr lang="en-US" dirty="0"/>
              <a:t>: </a:t>
            </a:r>
            <a:r>
              <a:rPr lang="en-US" dirty="0" smtClean="0"/>
              <a:t>“)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print(</a:t>
            </a:r>
            <a:r>
              <a:rPr lang="en-US" dirty="0" err="1" smtClean="0"/>
              <a:t>arg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print("</a:t>
            </a:r>
            <a:r>
              <a:rPr lang="en-US" dirty="0" err="1" smtClean="0"/>
              <a:t>vartuple</a:t>
            </a:r>
            <a:r>
              <a:rPr lang="en-US" dirty="0"/>
              <a:t>: </a:t>
            </a:r>
            <a:r>
              <a:rPr lang="en-US" dirty="0" smtClean="0"/>
              <a:t>“)</a:t>
            </a:r>
            <a:endParaRPr lang="en-US" dirty="0"/>
          </a:p>
          <a:p>
            <a:r>
              <a:rPr lang="en-US" dirty="0"/>
              <a:t>    for </a:t>
            </a:r>
            <a:r>
              <a:rPr lang="en-US" dirty="0" err="1"/>
              <a:t>var</a:t>
            </a:r>
            <a:r>
              <a:rPr lang="en-US" dirty="0"/>
              <a:t> in </a:t>
            </a:r>
            <a:r>
              <a:rPr lang="en-US" dirty="0" err="1"/>
              <a:t>vartuple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dirty="0" smtClean="0"/>
              <a:t>print(</a:t>
            </a:r>
            <a:r>
              <a:rPr lang="en-US" dirty="0" err="1" smtClean="0"/>
              <a:t>var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print_numbers</a:t>
            </a:r>
            <a:r>
              <a:rPr lang="en-US" dirty="0"/>
              <a:t>(10)</a:t>
            </a:r>
          </a:p>
          <a:p>
            <a:r>
              <a:rPr lang="en-US" dirty="0" smtClean="0"/>
              <a:t>Print</a:t>
            </a:r>
            <a:r>
              <a:rPr lang="uk-UA" dirty="0" smtClean="0"/>
              <a:t>(</a:t>
            </a:r>
            <a:r>
              <a:rPr lang="en-US" dirty="0" smtClean="0"/>
              <a:t>"-" </a:t>
            </a:r>
            <a:r>
              <a:rPr lang="en-US" dirty="0"/>
              <a:t>* </a:t>
            </a:r>
            <a:r>
              <a:rPr lang="en-US" dirty="0" smtClean="0"/>
              <a:t>10</a:t>
            </a:r>
            <a:r>
              <a:rPr lang="uk-UA" dirty="0" smtClean="0"/>
              <a:t>)</a:t>
            </a:r>
            <a:endParaRPr lang="en-US" dirty="0"/>
          </a:p>
          <a:p>
            <a:r>
              <a:rPr lang="en-US" dirty="0" err="1"/>
              <a:t>print_numbers</a:t>
            </a:r>
            <a:r>
              <a:rPr lang="en-US" dirty="0"/>
              <a:t>(70, 60, 50, 40)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Variable-length arguments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7829550" y="2052638"/>
            <a:ext cx="4098925" cy="3719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&gt;&gt; </a:t>
            </a:r>
            <a:r>
              <a:rPr lang="en-US" dirty="0" err="1"/>
              <a:t>arg</a:t>
            </a:r>
            <a:r>
              <a:rPr lang="en-US" dirty="0"/>
              <a:t>: </a:t>
            </a:r>
          </a:p>
          <a:p>
            <a:r>
              <a:rPr lang="en-US" dirty="0"/>
              <a:t>&gt;&gt; 10</a:t>
            </a:r>
          </a:p>
          <a:p>
            <a:r>
              <a:rPr lang="en-US" dirty="0"/>
              <a:t>&gt;&gt; </a:t>
            </a:r>
            <a:r>
              <a:rPr lang="en-US" dirty="0" err="1"/>
              <a:t>vartuple</a:t>
            </a:r>
            <a:r>
              <a:rPr lang="en-US" dirty="0"/>
              <a:t>: </a:t>
            </a:r>
          </a:p>
          <a:p>
            <a:r>
              <a:rPr lang="en-US" dirty="0"/>
              <a:t>&gt;&gt; ----------</a:t>
            </a:r>
          </a:p>
          <a:p>
            <a:r>
              <a:rPr lang="en-US" dirty="0"/>
              <a:t>&gt;&gt; </a:t>
            </a:r>
            <a:r>
              <a:rPr lang="en-US" dirty="0" err="1"/>
              <a:t>arg</a:t>
            </a:r>
            <a:r>
              <a:rPr lang="en-US" dirty="0"/>
              <a:t>: </a:t>
            </a:r>
          </a:p>
          <a:p>
            <a:r>
              <a:rPr lang="en-US" dirty="0"/>
              <a:t>&gt;&gt; 70</a:t>
            </a:r>
          </a:p>
          <a:p>
            <a:r>
              <a:rPr lang="en-US" dirty="0"/>
              <a:t>&gt;&gt; </a:t>
            </a:r>
            <a:r>
              <a:rPr lang="en-US" dirty="0" err="1"/>
              <a:t>vartuple</a:t>
            </a:r>
            <a:r>
              <a:rPr lang="en-US" dirty="0"/>
              <a:t>: </a:t>
            </a:r>
          </a:p>
          <a:p>
            <a:r>
              <a:rPr lang="en-US" dirty="0"/>
              <a:t>&gt;&gt; 60 50 40</a:t>
            </a:r>
          </a:p>
        </p:txBody>
      </p:sp>
    </p:spTree>
    <p:extLst>
      <p:ext uri="{BB962C8B-B14F-4D97-AF65-F5344CB8AC3E}">
        <p14:creationId xmlns:p14="http://schemas.microsoft.com/office/powerpoint/2010/main" val="137294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6561" y="1233488"/>
            <a:ext cx="11513504" cy="46148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total = 0  # This is global variable.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my_sum</a:t>
            </a:r>
            <a:r>
              <a:rPr lang="en-US" dirty="0"/>
              <a:t>(arg1, arg2):</a:t>
            </a:r>
          </a:p>
          <a:p>
            <a:r>
              <a:rPr lang="en-US" dirty="0"/>
              <a:t>    total = arg1 + arg2  # Here total is local variable.</a:t>
            </a:r>
          </a:p>
          <a:p>
            <a:r>
              <a:rPr lang="en-US" dirty="0"/>
              <a:t>    </a:t>
            </a:r>
            <a:r>
              <a:rPr lang="en-US" dirty="0" smtClean="0"/>
              <a:t>print("Inside </a:t>
            </a:r>
            <a:r>
              <a:rPr lang="en-US" dirty="0"/>
              <a:t>the function local total : ", </a:t>
            </a:r>
            <a:r>
              <a:rPr lang="en-US" dirty="0" smtClean="0"/>
              <a:t>total)</a:t>
            </a:r>
            <a:endParaRPr lang="en-US" dirty="0"/>
          </a:p>
          <a:p>
            <a:r>
              <a:rPr lang="en-US" dirty="0"/>
              <a:t>    return total</a:t>
            </a:r>
          </a:p>
          <a:p>
            <a:endParaRPr lang="en-US" dirty="0"/>
          </a:p>
          <a:p>
            <a:r>
              <a:rPr lang="en-US" dirty="0" err="1" smtClean="0"/>
              <a:t>my_sum</a:t>
            </a:r>
            <a:r>
              <a:rPr lang="en-US" dirty="0" smtClean="0"/>
              <a:t>(10</a:t>
            </a:r>
            <a:r>
              <a:rPr lang="en-US" dirty="0"/>
              <a:t>, 20)</a:t>
            </a:r>
          </a:p>
          <a:p>
            <a:r>
              <a:rPr lang="en-US" dirty="0" smtClean="0"/>
              <a:t>Print("Outside </a:t>
            </a:r>
            <a:r>
              <a:rPr lang="en-US" dirty="0"/>
              <a:t>the function global total : ", </a:t>
            </a:r>
            <a:r>
              <a:rPr lang="en-US" dirty="0" smtClean="0"/>
              <a:t>total)</a:t>
            </a:r>
            <a:endParaRPr lang="en-US" dirty="0"/>
          </a:p>
          <a:p>
            <a:endParaRPr lang="en-US" dirty="0"/>
          </a:p>
          <a:p>
            <a:r>
              <a:rPr lang="en-US" dirty="0"/>
              <a:t>&gt;&gt; Inside the function local total :  30</a:t>
            </a:r>
          </a:p>
          <a:p>
            <a:r>
              <a:rPr lang="en-US" dirty="0"/>
              <a:t>&gt;&gt; 30</a:t>
            </a:r>
          </a:p>
          <a:p>
            <a:r>
              <a:rPr lang="en-US" dirty="0"/>
              <a:t>&gt;&gt; Outside the function global total :  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vs. 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207382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6561" y="1233489"/>
            <a:ext cx="11513504" cy="1022032"/>
          </a:xfrm>
        </p:spPr>
        <p:txBody>
          <a:bodyPr/>
          <a:lstStyle/>
          <a:p>
            <a:r>
              <a:rPr lang="en-US" dirty="0"/>
              <a:t>We know that in Python, a function can call other functions. It is even possible for the function to call itself. These type of construct are termed as </a:t>
            </a:r>
            <a:r>
              <a:rPr lang="en-US" b="1" dirty="0"/>
              <a:t>recursive functions</a:t>
            </a:r>
            <a:r>
              <a:rPr lang="en-US" dirty="0" smtClean="0"/>
              <a:t>.</a:t>
            </a:r>
          </a:p>
          <a:p>
            <a:endParaRPr lang="uk-U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Recursive Function</a:t>
            </a:r>
            <a:endParaRPr lang="uk-UA" dirty="0"/>
          </a:p>
        </p:txBody>
      </p:sp>
      <p:sp>
        <p:nvSpPr>
          <p:cNvPr id="4" name="Rectangle 3"/>
          <p:cNvSpPr/>
          <p:nvPr/>
        </p:nvSpPr>
        <p:spPr>
          <a:xfrm>
            <a:off x="548640" y="3334128"/>
            <a:ext cx="8595360" cy="1477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b="1" dirty="0" err="1"/>
              <a:t>calc_factorial</a:t>
            </a:r>
            <a:r>
              <a:rPr lang="en-US" dirty="0"/>
              <a:t>(x):    </a:t>
            </a:r>
            <a:endParaRPr lang="en-US" dirty="0" smtClean="0"/>
          </a:p>
          <a:p>
            <a:r>
              <a:rPr lang="en-US" dirty="0" smtClean="0"/>
              <a:t>	if </a:t>
            </a:r>
            <a:r>
              <a:rPr lang="en-US" dirty="0"/>
              <a:t>x == 1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dirty="0" smtClean="0"/>
              <a:t>        </a:t>
            </a:r>
            <a:r>
              <a:rPr lang="en-US" dirty="0"/>
              <a:t>return 1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else:</a:t>
            </a:r>
          </a:p>
          <a:p>
            <a:r>
              <a:rPr lang="en-US" dirty="0"/>
              <a:t>	</a:t>
            </a:r>
            <a:r>
              <a:rPr lang="en-US" dirty="0" smtClean="0"/>
              <a:t>        </a:t>
            </a:r>
            <a:r>
              <a:rPr lang="en-US" dirty="0"/>
              <a:t>return (x * </a:t>
            </a:r>
            <a:r>
              <a:rPr lang="en-US" b="1" dirty="0" err="1"/>
              <a:t>calc_factorial</a:t>
            </a:r>
            <a:r>
              <a:rPr lang="en-US" dirty="0"/>
              <a:t>(x-1</a:t>
            </a:r>
            <a:r>
              <a:rPr lang="en-US" dirty="0" smtClean="0"/>
              <a:t>))</a:t>
            </a:r>
            <a:r>
              <a:rPr lang="en-US" dirty="0"/>
              <a:t>	</a:t>
            </a:r>
            <a:endParaRPr lang="uk-UA" dirty="0"/>
          </a:p>
        </p:txBody>
      </p:sp>
      <p:sp>
        <p:nvSpPr>
          <p:cNvPr id="6" name="Rectangle 5"/>
          <p:cNvSpPr/>
          <p:nvPr/>
        </p:nvSpPr>
        <p:spPr>
          <a:xfrm>
            <a:off x="548640" y="2471659"/>
            <a:ext cx="9672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Factorial </a:t>
            </a:r>
            <a:r>
              <a:rPr lang="en-US" dirty="0"/>
              <a:t>of a number is the product of all the integers from 1 to that number.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the factorial of 6 (denoted as 6!) is 1*2*3*4*5*6 = 720</a:t>
            </a:r>
          </a:p>
        </p:txBody>
      </p:sp>
    </p:spTree>
    <p:extLst>
      <p:ext uri="{BB962C8B-B14F-4D97-AF65-F5344CB8AC3E}">
        <p14:creationId xmlns:p14="http://schemas.microsoft.com/office/powerpoint/2010/main" val="23747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6561" y="1233489"/>
            <a:ext cx="11513504" cy="141827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</a:t>
            </a:r>
            <a:r>
              <a:rPr lang="en-US" dirty="0" smtClean="0"/>
              <a:t>nonymous </a:t>
            </a:r>
            <a:r>
              <a:rPr lang="en-US" dirty="0"/>
              <a:t>function is a function that is defined without a name.</a:t>
            </a:r>
          </a:p>
          <a:p>
            <a:endParaRPr lang="en-US" dirty="0"/>
          </a:p>
          <a:p>
            <a:r>
              <a:rPr lang="en-US" b="1" dirty="0" err="1"/>
              <a:t>def</a:t>
            </a:r>
            <a:r>
              <a:rPr lang="en-US" dirty="0"/>
              <a:t> </a:t>
            </a:r>
            <a:r>
              <a:rPr lang="en-US" dirty="0" smtClean="0"/>
              <a:t>keyword – for define normal function. </a:t>
            </a:r>
          </a:p>
          <a:p>
            <a:r>
              <a:rPr lang="en-US" b="1" dirty="0" smtClean="0"/>
              <a:t>lambda</a:t>
            </a:r>
            <a:r>
              <a:rPr lang="en-US" dirty="0" smtClean="0"/>
              <a:t> keyword </a:t>
            </a:r>
            <a:r>
              <a:rPr lang="en-US" dirty="0"/>
              <a:t>- for define </a:t>
            </a:r>
            <a:r>
              <a:rPr lang="en-US" dirty="0" smtClean="0"/>
              <a:t>anonymous </a:t>
            </a:r>
            <a:r>
              <a:rPr lang="en-US" dirty="0"/>
              <a:t>functions.</a:t>
            </a:r>
            <a:endParaRPr lang="uk-U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Anonymous/Lambda Function</a:t>
            </a:r>
            <a:endParaRPr lang="uk-UA" dirty="0"/>
          </a:p>
        </p:txBody>
      </p:sp>
      <p:sp>
        <p:nvSpPr>
          <p:cNvPr id="4" name="Rectangle 3"/>
          <p:cNvSpPr/>
          <p:nvPr/>
        </p:nvSpPr>
        <p:spPr>
          <a:xfrm>
            <a:off x="416560" y="3563908"/>
            <a:ext cx="342202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/>
              <a:t>lambda </a:t>
            </a:r>
            <a:r>
              <a:rPr lang="en-US" dirty="0"/>
              <a:t>arguments</a:t>
            </a:r>
            <a:r>
              <a:rPr lang="en-US" b="1" dirty="0"/>
              <a:t>: </a:t>
            </a:r>
            <a:r>
              <a:rPr lang="en-US" dirty="0"/>
              <a:t>expression</a:t>
            </a:r>
            <a:endParaRPr lang="uk-UA" dirty="0"/>
          </a:p>
        </p:txBody>
      </p:sp>
      <p:sp>
        <p:nvSpPr>
          <p:cNvPr id="5" name="Rectangle 4"/>
          <p:cNvSpPr/>
          <p:nvPr/>
        </p:nvSpPr>
        <p:spPr>
          <a:xfrm>
            <a:off x="416560" y="3015501"/>
            <a:ext cx="2956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Syntax of Lambda Function</a:t>
            </a:r>
            <a:endParaRPr lang="uk-UA" dirty="0"/>
          </a:p>
        </p:txBody>
      </p:sp>
      <p:sp>
        <p:nvSpPr>
          <p:cNvPr id="6" name="Rectangle 5"/>
          <p:cNvSpPr/>
          <p:nvPr/>
        </p:nvSpPr>
        <p:spPr>
          <a:xfrm>
            <a:off x="6295141" y="3015501"/>
            <a:ext cx="3137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 of Lambda Function</a:t>
            </a:r>
            <a:endParaRPr lang="uk-UA" dirty="0"/>
          </a:p>
        </p:txBody>
      </p:sp>
      <p:sp>
        <p:nvSpPr>
          <p:cNvPr id="7" name="Rectangle 6"/>
          <p:cNvSpPr/>
          <p:nvPr/>
        </p:nvSpPr>
        <p:spPr>
          <a:xfrm>
            <a:off x="416560" y="4474347"/>
            <a:ext cx="9519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! Lambda </a:t>
            </a:r>
            <a:r>
              <a:rPr lang="en-US" dirty="0"/>
              <a:t>functions can have </a:t>
            </a:r>
            <a:r>
              <a:rPr lang="en-US" b="1" dirty="0"/>
              <a:t>any number of arguments </a:t>
            </a:r>
            <a:r>
              <a:rPr lang="en-US" dirty="0"/>
              <a:t>but </a:t>
            </a:r>
            <a:r>
              <a:rPr lang="en-US" b="1" dirty="0"/>
              <a:t>only one expression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! The </a:t>
            </a:r>
            <a:r>
              <a:rPr lang="en-US" dirty="0"/>
              <a:t>expression is evaluated and returned. </a:t>
            </a:r>
            <a:endParaRPr lang="uk-UA" dirty="0"/>
          </a:p>
        </p:txBody>
      </p:sp>
      <p:sp>
        <p:nvSpPr>
          <p:cNvPr id="8" name="Rectangle 7"/>
          <p:cNvSpPr/>
          <p:nvPr/>
        </p:nvSpPr>
        <p:spPr>
          <a:xfrm>
            <a:off x="6295141" y="3479438"/>
            <a:ext cx="2888932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dirty="0"/>
              <a:t>double = </a:t>
            </a:r>
            <a:r>
              <a:rPr lang="fr-FR" b="1" dirty="0"/>
              <a:t>lambda</a:t>
            </a:r>
            <a:r>
              <a:rPr lang="fr-FR" dirty="0"/>
              <a:t> x: x * </a:t>
            </a:r>
            <a:r>
              <a:rPr lang="fr-FR" dirty="0" smtClean="0"/>
              <a:t>2</a:t>
            </a:r>
          </a:p>
          <a:p>
            <a:r>
              <a:rPr lang="fr-FR" dirty="0" err="1" smtClean="0"/>
              <a:t>print</a:t>
            </a:r>
            <a:r>
              <a:rPr lang="fr-FR" dirty="0" smtClean="0"/>
              <a:t>(double(5</a:t>
            </a:r>
            <a:r>
              <a:rPr lang="fr-FR" dirty="0"/>
              <a:t>))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6340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783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7031" y="723901"/>
            <a:ext cx="11511915" cy="525970"/>
          </a:xfrm>
        </p:spPr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51770" y="1716066"/>
            <a:ext cx="110730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Functions help break our program into smaller and modular chunks</a:t>
            </a:r>
            <a:r>
              <a:rPr lang="en-US" dirty="0" smtClean="0"/>
              <a:t>.</a:t>
            </a:r>
            <a:endParaRPr lang="uk-UA" dirty="0" smtClean="0"/>
          </a:p>
          <a:p>
            <a:endParaRPr lang="uk-UA" dirty="0"/>
          </a:p>
          <a:p>
            <a:r>
              <a:rPr lang="en-US" dirty="0" smtClean="0"/>
              <a:t>As </a:t>
            </a:r>
            <a:r>
              <a:rPr lang="en-US" dirty="0"/>
              <a:t>our program grows larger and larger, functions make it more organized and manageable.</a:t>
            </a:r>
          </a:p>
          <a:p>
            <a:endParaRPr lang="en-US" dirty="0"/>
          </a:p>
          <a:p>
            <a:r>
              <a:rPr lang="en-US" dirty="0"/>
              <a:t>Furthermore, it avoids repetition and makes code reusable.</a:t>
            </a:r>
            <a:endParaRPr lang="uk-U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841" y="4095940"/>
            <a:ext cx="4362972" cy="129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6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37" y="800100"/>
            <a:ext cx="100679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2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6561" y="1233488"/>
            <a:ext cx="11513504" cy="4672012"/>
          </a:xfrm>
        </p:spPr>
        <p:txBody>
          <a:bodyPr>
            <a:normAutofit/>
          </a:bodyPr>
          <a:lstStyle/>
          <a:p>
            <a:r>
              <a:rPr lang="en-US" dirty="0"/>
              <a:t>def </a:t>
            </a:r>
            <a:r>
              <a:rPr lang="en-US" dirty="0" err="1"/>
              <a:t>my_print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smtClean="0"/>
              <a:t>print</a:t>
            </a:r>
            <a:r>
              <a:rPr lang="uk-UA" dirty="0" smtClean="0"/>
              <a:t>(</a:t>
            </a:r>
            <a:r>
              <a:rPr lang="en-US" dirty="0" err="1" smtClean="0"/>
              <a:t>str</a:t>
            </a:r>
            <a:r>
              <a:rPr lang="uk-UA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# Now you can call </a:t>
            </a:r>
            <a:r>
              <a:rPr lang="en-US" dirty="0" err="1"/>
              <a:t>printme</a:t>
            </a:r>
            <a:r>
              <a:rPr lang="en-US" dirty="0"/>
              <a:t> function</a:t>
            </a:r>
          </a:p>
          <a:p>
            <a:r>
              <a:rPr lang="en-US" dirty="0" err="1"/>
              <a:t>my_print</a:t>
            </a:r>
            <a:r>
              <a:rPr lang="en-US" dirty="0"/>
              <a:t>("first call function!")</a:t>
            </a:r>
          </a:p>
          <a:p>
            <a:r>
              <a:rPr lang="en-US" dirty="0" err="1"/>
              <a:t>my_print</a:t>
            </a:r>
            <a:r>
              <a:rPr lang="en-US" dirty="0"/>
              <a:t>("second call to the same function")</a:t>
            </a:r>
          </a:p>
          <a:p>
            <a:endParaRPr lang="en-US" dirty="0"/>
          </a:p>
          <a:p>
            <a:r>
              <a:rPr lang="en-US" dirty="0"/>
              <a:t>&gt;&gt; first call function!</a:t>
            </a:r>
          </a:p>
          <a:p>
            <a:r>
              <a:rPr lang="en-US" dirty="0"/>
              <a:t>&gt;&gt; second call to the same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Function</a:t>
            </a:r>
          </a:p>
        </p:txBody>
      </p:sp>
    </p:spTree>
    <p:extLst>
      <p:ext uri="{BB962C8B-B14F-4D97-AF65-F5344CB8AC3E}">
        <p14:creationId xmlns:p14="http://schemas.microsoft.com/office/powerpoint/2010/main" val="300776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6561" y="1233488"/>
            <a:ext cx="11513504" cy="46720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 </a:t>
            </a:r>
            <a:r>
              <a:rPr lang="en-US" dirty="0" err="1"/>
              <a:t>my_sum</a:t>
            </a:r>
            <a:r>
              <a:rPr lang="en-US" dirty="0"/>
              <a:t>(arg1, arg2):</a:t>
            </a:r>
          </a:p>
          <a:p>
            <a:r>
              <a:rPr lang="en-US" dirty="0"/>
              <a:t>    total = arg1 + arg2</a:t>
            </a:r>
          </a:p>
          <a:p>
            <a:r>
              <a:rPr lang="en-US" dirty="0"/>
              <a:t>    </a:t>
            </a:r>
            <a:r>
              <a:rPr lang="en-US" dirty="0" smtClean="0"/>
              <a:t>print("</a:t>
            </a:r>
            <a:r>
              <a:rPr lang="en-US" dirty="0"/>
              <a:t>Inside the function : ", </a:t>
            </a:r>
            <a:r>
              <a:rPr lang="en-US" dirty="0" smtClean="0"/>
              <a:t>total)</a:t>
            </a:r>
            <a:endParaRPr lang="en-US" dirty="0"/>
          </a:p>
          <a:p>
            <a:r>
              <a:rPr lang="en-US" dirty="0"/>
              <a:t>    return total</a:t>
            </a:r>
          </a:p>
          <a:p>
            <a:r>
              <a:rPr lang="en-US" dirty="0"/>
              <a:t>    </a:t>
            </a:r>
            <a:r>
              <a:rPr lang="en-US" dirty="0" smtClean="0"/>
              <a:t>print("</a:t>
            </a:r>
            <a:r>
              <a:rPr lang="en-US" dirty="0"/>
              <a:t>After operator the return </a:t>
            </a:r>
            <a:r>
              <a:rPr lang="en-US" dirty="0" smtClean="0"/>
              <a:t>“)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suma</a:t>
            </a:r>
            <a:r>
              <a:rPr lang="en-US" dirty="0"/>
              <a:t> = </a:t>
            </a:r>
            <a:r>
              <a:rPr lang="en-US" dirty="0" err="1"/>
              <a:t>my_sum</a:t>
            </a:r>
            <a:r>
              <a:rPr lang="en-US" dirty="0"/>
              <a:t>(10, 20)</a:t>
            </a:r>
          </a:p>
          <a:p>
            <a:r>
              <a:rPr lang="en-US" dirty="0"/>
              <a:t>p</a:t>
            </a:r>
            <a:r>
              <a:rPr lang="en-US" dirty="0" smtClean="0"/>
              <a:t>rint("</a:t>
            </a:r>
            <a:r>
              <a:rPr lang="en-US" dirty="0"/>
              <a:t>Outside the function : ", </a:t>
            </a:r>
            <a:r>
              <a:rPr lang="en-US" dirty="0" err="1" smtClean="0"/>
              <a:t>suma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&gt;&gt; Inside the function :  30</a:t>
            </a:r>
          </a:p>
          <a:p>
            <a:r>
              <a:rPr lang="en-US" dirty="0"/>
              <a:t>&gt;&gt; Outside the function :  30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return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5829301" y="1233488"/>
            <a:ext cx="5238750" cy="3425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 </a:t>
            </a:r>
            <a:r>
              <a:rPr lang="en-US" dirty="0" err="1"/>
              <a:t>my_print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smtClean="0"/>
              <a:t>print(</a:t>
            </a:r>
            <a:r>
              <a:rPr lang="en-US" dirty="0" err="1" smtClean="0"/>
              <a:t>str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temp = </a:t>
            </a:r>
            <a:r>
              <a:rPr lang="en-US" dirty="0" err="1"/>
              <a:t>my_print</a:t>
            </a:r>
            <a:r>
              <a:rPr lang="en-US" dirty="0"/>
              <a:t>("first call function!")</a:t>
            </a:r>
          </a:p>
          <a:p>
            <a:r>
              <a:rPr lang="en-US" dirty="0"/>
              <a:t>p</a:t>
            </a:r>
            <a:r>
              <a:rPr lang="en-US" dirty="0" smtClean="0"/>
              <a:t>rint(temp)</a:t>
            </a:r>
            <a:endParaRPr lang="en-US" dirty="0"/>
          </a:p>
          <a:p>
            <a:endParaRPr lang="en-US" dirty="0"/>
          </a:p>
          <a:p>
            <a:r>
              <a:rPr lang="en-US" dirty="0"/>
              <a:t>&gt;&gt; first call function!</a:t>
            </a:r>
          </a:p>
          <a:p>
            <a:r>
              <a:rPr lang="en-US" dirty="0"/>
              <a:t>&gt;&gt; None</a:t>
            </a:r>
          </a:p>
        </p:txBody>
      </p:sp>
    </p:spTree>
    <p:extLst>
      <p:ext uri="{BB962C8B-B14F-4D97-AF65-F5344CB8AC3E}">
        <p14:creationId xmlns:p14="http://schemas.microsoft.com/office/powerpoint/2010/main" val="280616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55320" y="2083541"/>
            <a:ext cx="4216399" cy="1524951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function_name</a:t>
            </a:r>
            <a:r>
              <a:rPr lang="en-US" dirty="0"/>
              <a:t>(parameters):</a:t>
            </a:r>
          </a:p>
          <a:p>
            <a:r>
              <a:rPr lang="en-US" dirty="0"/>
              <a:t>	</a:t>
            </a:r>
            <a:r>
              <a:rPr lang="en-US" b="1" dirty="0"/>
              <a:t>"""</a:t>
            </a:r>
            <a:r>
              <a:rPr lang="en-US" b="1" dirty="0" err="1"/>
              <a:t>docstring</a:t>
            </a:r>
            <a:r>
              <a:rPr lang="en-US" b="1" dirty="0"/>
              <a:t>"""</a:t>
            </a:r>
          </a:p>
          <a:p>
            <a:r>
              <a:rPr lang="en-US" dirty="0"/>
              <a:t>	statement(s)</a:t>
            </a:r>
            <a:endParaRPr lang="uk-U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docstring</a:t>
            </a:r>
            <a:endParaRPr lang="uk-UA" dirty="0"/>
          </a:p>
        </p:txBody>
      </p:sp>
      <p:sp>
        <p:nvSpPr>
          <p:cNvPr id="4" name="Rectangle 3"/>
          <p:cNvSpPr/>
          <p:nvPr/>
        </p:nvSpPr>
        <p:spPr>
          <a:xfrm>
            <a:off x="655320" y="1096329"/>
            <a:ext cx="113995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”””</a:t>
            </a:r>
            <a:r>
              <a:rPr lang="en-US" sz="2000" b="1" dirty="0" err="1" smtClean="0"/>
              <a:t>Docstring</a:t>
            </a:r>
            <a:r>
              <a:rPr lang="en-US" sz="2000" b="1" dirty="0" smtClean="0"/>
              <a:t>””” </a:t>
            </a:r>
            <a:r>
              <a:rPr lang="en-US" sz="2000" dirty="0" smtClean="0"/>
              <a:t>- The </a:t>
            </a:r>
            <a:r>
              <a:rPr lang="en-US" sz="2000" dirty="0"/>
              <a:t>first string after the function </a:t>
            </a:r>
            <a:r>
              <a:rPr lang="en-US" sz="2000" dirty="0" smtClean="0"/>
              <a:t>header.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 </a:t>
            </a:r>
            <a:r>
              <a:rPr lang="en-US" sz="2000" dirty="0" err="1" smtClean="0"/>
              <a:t>Docstring</a:t>
            </a:r>
            <a:r>
              <a:rPr lang="en-US" sz="2000" dirty="0" smtClean="0"/>
              <a:t> is </a:t>
            </a:r>
            <a:r>
              <a:rPr lang="en-US" sz="2000" b="1" dirty="0" smtClean="0"/>
              <a:t>optional </a:t>
            </a:r>
            <a:r>
              <a:rPr lang="en-US" sz="2000" dirty="0"/>
              <a:t>documentation string to describe what the function does. </a:t>
            </a:r>
            <a:endParaRPr lang="uk-UA" sz="2000" dirty="0"/>
          </a:p>
        </p:txBody>
      </p:sp>
      <p:sp>
        <p:nvSpPr>
          <p:cNvPr id="5" name="Rectangle 4"/>
          <p:cNvSpPr/>
          <p:nvPr/>
        </p:nvSpPr>
        <p:spPr>
          <a:xfrm>
            <a:off x="670560" y="4578460"/>
            <a:ext cx="5882640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greet(name</a:t>
            </a:r>
            <a:r>
              <a:rPr lang="en-US" dirty="0" smtClean="0"/>
              <a:t>):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"""</a:t>
            </a:r>
            <a:r>
              <a:rPr lang="en-US" b="1" dirty="0"/>
              <a:t>This function greets </a:t>
            </a:r>
            <a:r>
              <a:rPr lang="en-US" b="1" dirty="0" smtClean="0"/>
              <a:t>to the person"""</a:t>
            </a:r>
            <a:r>
              <a:rPr lang="en-US" dirty="0"/>
              <a:t>	print("Hello, " + name + ". Good morning!")</a:t>
            </a:r>
            <a:endParaRPr lang="uk-UA" dirty="0"/>
          </a:p>
        </p:txBody>
      </p:sp>
      <p:sp>
        <p:nvSpPr>
          <p:cNvPr id="6" name="Rectangle 5"/>
          <p:cNvSpPr/>
          <p:nvPr/>
        </p:nvSpPr>
        <p:spPr>
          <a:xfrm>
            <a:off x="655320" y="3908810"/>
            <a:ext cx="10911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string is available to us as </a:t>
            </a:r>
            <a:r>
              <a:rPr lang="en-US" b="1" dirty="0"/>
              <a:t>__doc__ </a:t>
            </a:r>
            <a:r>
              <a:rPr lang="en-US" dirty="0"/>
              <a:t>attribute of the function.</a:t>
            </a:r>
            <a:endParaRPr lang="uk-UA" dirty="0"/>
          </a:p>
        </p:txBody>
      </p:sp>
      <p:sp>
        <p:nvSpPr>
          <p:cNvPr id="7" name="Rectangle 6"/>
          <p:cNvSpPr/>
          <p:nvPr/>
        </p:nvSpPr>
        <p:spPr>
          <a:xfrm>
            <a:off x="6999605" y="4578460"/>
            <a:ext cx="4567555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&gt;&gt;&gt; print(</a:t>
            </a:r>
            <a:r>
              <a:rPr lang="en-US" b="1" dirty="0" err="1"/>
              <a:t>greet.__doc</a:t>
            </a:r>
            <a:r>
              <a:rPr lang="en-US" b="1" dirty="0"/>
              <a:t>__</a:t>
            </a:r>
            <a:r>
              <a:rPr lang="en-US" dirty="0"/>
              <a:t>)</a:t>
            </a:r>
          </a:p>
          <a:p>
            <a:r>
              <a:rPr lang="en-US" dirty="0"/>
              <a:t>This function greets </a:t>
            </a:r>
            <a:r>
              <a:rPr lang="en-US" dirty="0" smtClean="0"/>
              <a:t>to the person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5642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6561" y="1233488"/>
            <a:ext cx="11513504" cy="446246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Required arguments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Keyword arguments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Default arguments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Variable-length arguments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Arguments</a:t>
            </a:r>
          </a:p>
        </p:txBody>
      </p:sp>
    </p:spTree>
    <p:extLst>
      <p:ext uri="{BB962C8B-B14F-4D97-AF65-F5344CB8AC3E}">
        <p14:creationId xmlns:p14="http://schemas.microsoft.com/office/powerpoint/2010/main" val="220794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6561" y="1233488"/>
            <a:ext cx="4041139" cy="3425825"/>
          </a:xfrm>
        </p:spPr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my_print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smtClean="0"/>
              <a:t>print</a:t>
            </a:r>
            <a:r>
              <a:rPr lang="uk-UA" dirty="0" smtClean="0"/>
              <a:t>(</a:t>
            </a:r>
            <a:r>
              <a:rPr lang="en-US" dirty="0" err="1" smtClean="0"/>
              <a:t>str</a:t>
            </a:r>
            <a:r>
              <a:rPr lang="uk-UA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my_print</a:t>
            </a:r>
            <a:r>
              <a:rPr lang="en-US" dirty="0"/>
              <a:t>("first call function!")</a:t>
            </a:r>
          </a:p>
          <a:p>
            <a:endParaRPr lang="en-US" dirty="0"/>
          </a:p>
          <a:p>
            <a:r>
              <a:rPr lang="en-US" dirty="0"/>
              <a:t>&gt;&gt; first call function!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arguments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457700" y="1233488"/>
            <a:ext cx="7162800" cy="4157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 </a:t>
            </a:r>
            <a:r>
              <a:rPr lang="en-US" dirty="0" err="1"/>
              <a:t>my_print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smtClean="0"/>
              <a:t>print</a:t>
            </a:r>
            <a:r>
              <a:rPr lang="uk-UA" dirty="0" smtClean="0"/>
              <a:t>(</a:t>
            </a:r>
            <a:r>
              <a:rPr lang="en-US" dirty="0" err="1" smtClean="0"/>
              <a:t>str</a:t>
            </a:r>
            <a:r>
              <a:rPr lang="uk-UA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my_print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sz="2000" dirty="0"/>
              <a:t>Traceback (most recent call last):</a:t>
            </a:r>
          </a:p>
          <a:p>
            <a:r>
              <a:rPr lang="en-US" sz="2000" dirty="0"/>
              <a:t>  File "temp.py", line 17, in &lt;module&gt;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my_print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TypeError</a:t>
            </a:r>
            <a:r>
              <a:rPr lang="en-US" sz="2000" dirty="0"/>
              <a:t>: </a:t>
            </a:r>
            <a:r>
              <a:rPr lang="en-US" sz="2000" dirty="0" err="1"/>
              <a:t>my_print</a:t>
            </a:r>
            <a:r>
              <a:rPr lang="en-US" sz="2000" dirty="0"/>
              <a:t>() takes exactly 1 argument (0 given)</a:t>
            </a:r>
          </a:p>
        </p:txBody>
      </p:sp>
    </p:spTree>
    <p:extLst>
      <p:ext uri="{BB962C8B-B14F-4D97-AF65-F5344CB8AC3E}">
        <p14:creationId xmlns:p14="http://schemas.microsoft.com/office/powerpoint/2010/main" val="115499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6561" y="1233488"/>
            <a:ext cx="11513504" cy="46339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def </a:t>
            </a:r>
            <a:r>
              <a:rPr lang="en-US" dirty="0" err="1"/>
              <a:t>print_info</a:t>
            </a:r>
            <a:r>
              <a:rPr lang="en-US" dirty="0"/>
              <a:t>(name, age):</a:t>
            </a:r>
          </a:p>
          <a:p>
            <a:r>
              <a:rPr lang="en-US" dirty="0"/>
              <a:t>    </a:t>
            </a:r>
            <a:r>
              <a:rPr lang="en-US" dirty="0" smtClean="0"/>
              <a:t>print("Name</a:t>
            </a:r>
            <a:r>
              <a:rPr lang="en-US" dirty="0"/>
              <a:t>: ", </a:t>
            </a:r>
            <a:r>
              <a:rPr lang="en-US" dirty="0" smtClean="0"/>
              <a:t>name)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print("Age</a:t>
            </a:r>
            <a:r>
              <a:rPr lang="en-US" dirty="0"/>
              <a:t>: ", </a:t>
            </a:r>
            <a:r>
              <a:rPr lang="en-US" dirty="0" smtClean="0"/>
              <a:t>age)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print_info</a:t>
            </a:r>
            <a:r>
              <a:rPr lang="en-US" dirty="0"/>
              <a:t>(age=30, name="Alex")</a:t>
            </a:r>
          </a:p>
          <a:p>
            <a:r>
              <a:rPr lang="en-US" dirty="0" smtClean="0"/>
              <a:t>print</a:t>
            </a:r>
            <a:r>
              <a:rPr lang="uk-UA" dirty="0" smtClean="0"/>
              <a:t>(</a:t>
            </a:r>
            <a:r>
              <a:rPr lang="en-US" dirty="0" smtClean="0"/>
              <a:t>"-" </a:t>
            </a:r>
            <a:r>
              <a:rPr lang="en-US" dirty="0"/>
              <a:t>* </a:t>
            </a:r>
            <a:r>
              <a:rPr lang="en-US" dirty="0" smtClean="0"/>
              <a:t>10</a:t>
            </a:r>
            <a:r>
              <a:rPr lang="uk-UA" dirty="0" smtClean="0"/>
              <a:t>)</a:t>
            </a:r>
            <a:endParaRPr lang="en-US" dirty="0"/>
          </a:p>
          <a:p>
            <a:r>
              <a:rPr lang="en-US" dirty="0" err="1"/>
              <a:t>print_info</a:t>
            </a:r>
            <a:r>
              <a:rPr lang="en-US" dirty="0"/>
              <a:t>(30, "Alex")</a:t>
            </a:r>
            <a:endParaRPr lang="uk-UA" dirty="0"/>
          </a:p>
          <a:p>
            <a:endParaRPr lang="en-US" dirty="0"/>
          </a:p>
          <a:p>
            <a:r>
              <a:rPr lang="en-US" dirty="0"/>
              <a:t>&gt;&gt; Name:  Alex</a:t>
            </a:r>
          </a:p>
          <a:p>
            <a:r>
              <a:rPr lang="en-US" dirty="0"/>
              <a:t>&gt;&gt; Age:  30</a:t>
            </a:r>
          </a:p>
          <a:p>
            <a:r>
              <a:rPr lang="en-US" dirty="0"/>
              <a:t>&gt;&gt; ----------</a:t>
            </a:r>
          </a:p>
          <a:p>
            <a:r>
              <a:rPr lang="en-US" dirty="0"/>
              <a:t>&gt;&gt; Name:  30</a:t>
            </a:r>
          </a:p>
          <a:p>
            <a:r>
              <a:rPr lang="en-US" dirty="0"/>
              <a:t>&gt;&gt; Age:  </a:t>
            </a:r>
            <a:r>
              <a:rPr lang="en-US" dirty="0" smtClean="0"/>
              <a:t>Alex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arguments</a:t>
            </a:r>
          </a:p>
        </p:txBody>
      </p:sp>
    </p:spTree>
    <p:extLst>
      <p:ext uri="{BB962C8B-B14F-4D97-AF65-F5344CB8AC3E}">
        <p14:creationId xmlns:p14="http://schemas.microsoft.com/office/powerpoint/2010/main" val="419911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s Brand Panel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FFFFFF"/>
      </a:accent3>
      <a:accent4>
        <a:srgbClr val="CBCECE"/>
      </a:accent4>
      <a:accent5>
        <a:srgbClr val="515D65"/>
      </a:accent5>
      <a:accent6>
        <a:srgbClr val="BED62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 Slides with Logo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FFFFFF"/>
      </a:accent3>
      <a:accent4>
        <a:srgbClr val="CBCECE"/>
      </a:accent4>
      <a:accent5>
        <a:srgbClr val="515D65"/>
      </a:accent5>
      <a:accent6>
        <a:srgbClr val="BED62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apter Slides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BED62F"/>
      </a:accent1>
      <a:accent2>
        <a:srgbClr val="D66522"/>
      </a:accent2>
      <a:accent3>
        <a:srgbClr val="171B65"/>
      </a:accent3>
      <a:accent4>
        <a:srgbClr val="00B4D5"/>
      </a:accent4>
      <a:accent5>
        <a:srgbClr val="515D65"/>
      </a:accent5>
      <a:accent6>
        <a:srgbClr val="CBCECE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16917</TotalTime>
  <Words>2817</Words>
  <Application>Microsoft Office PowerPoint</Application>
  <PresentationFormat>Widescreen</PresentationFormat>
  <Paragraphs>358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Tahoma</vt:lpstr>
      <vt:lpstr>Title Slides Brand Panel</vt:lpstr>
      <vt:lpstr>Blank Slides with Logo</vt:lpstr>
      <vt:lpstr>Chapter Slides</vt:lpstr>
      <vt:lpstr>Function</vt:lpstr>
      <vt:lpstr>Function</vt:lpstr>
      <vt:lpstr>PowerPoint Presentation</vt:lpstr>
      <vt:lpstr>Calling a Function</vt:lpstr>
      <vt:lpstr>Operator return</vt:lpstr>
      <vt:lpstr>docstring</vt:lpstr>
      <vt:lpstr>Function Arguments</vt:lpstr>
      <vt:lpstr>Required arguments</vt:lpstr>
      <vt:lpstr>Keyword arguments</vt:lpstr>
      <vt:lpstr>Default arguments</vt:lpstr>
      <vt:lpstr>Variable-length arguments</vt:lpstr>
      <vt:lpstr>Global vs. Local variables</vt:lpstr>
      <vt:lpstr>Python Recursive Function</vt:lpstr>
      <vt:lpstr>Python Anonymous/Lambda Function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</dc:creator>
  <cp:lastModifiedBy>Liubov Koliasa</cp:lastModifiedBy>
  <cp:revision>359</cp:revision>
  <dcterms:created xsi:type="dcterms:W3CDTF">2015-09-10T13:48:25Z</dcterms:created>
  <dcterms:modified xsi:type="dcterms:W3CDTF">2019-01-24T18:25:13Z</dcterms:modified>
</cp:coreProperties>
</file>