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 id="2147483686" r:id="rId3"/>
  </p:sldMasterIdLst>
  <p:notesMasterIdLst>
    <p:notesMasterId r:id="rId21"/>
  </p:notesMasterIdLst>
  <p:sldIdLst>
    <p:sldId id="256" r:id="rId4"/>
    <p:sldId id="268" r:id="rId5"/>
    <p:sldId id="276" r:id="rId6"/>
    <p:sldId id="277" r:id="rId7"/>
    <p:sldId id="283" r:id="rId8"/>
    <p:sldId id="274" r:id="rId9"/>
    <p:sldId id="275" r:id="rId10"/>
    <p:sldId id="269" r:id="rId11"/>
    <p:sldId id="281" r:id="rId12"/>
    <p:sldId id="282" r:id="rId13"/>
    <p:sldId id="279" r:id="rId14"/>
    <p:sldId id="280" r:id="rId15"/>
    <p:sldId id="271" r:id="rId16"/>
    <p:sldId id="272" r:id="rId17"/>
    <p:sldId id="273" r:id="rId18"/>
    <p:sldId id="278" r:id="rId19"/>
    <p:sldId id="262" r:id="rId2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93B462-640D-425C-9EC9-4054600F9BBB}">
          <p14:sldIdLst>
            <p14:sldId id="256"/>
            <p14:sldId id="268"/>
            <p14:sldId id="276"/>
            <p14:sldId id="277"/>
            <p14:sldId id="283"/>
            <p14:sldId id="274"/>
            <p14:sldId id="275"/>
            <p14:sldId id="269"/>
            <p14:sldId id="281"/>
            <p14:sldId id="282"/>
            <p14:sldId id="279"/>
            <p14:sldId id="280"/>
            <p14:sldId id="271"/>
            <p14:sldId id="272"/>
            <p14:sldId id="273"/>
            <p14:sldId id="278"/>
            <p14:sldId id="262"/>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guide id="4" orient="horz" pos="26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43" autoAdjust="0"/>
    <p:restoredTop sz="92539" autoAdjust="0"/>
  </p:normalViewPr>
  <p:slideViewPr>
    <p:cSldViewPr snapToGrid="0" showGuides="1">
      <p:cViewPr varScale="1">
        <p:scale>
          <a:sx n="69" d="100"/>
          <a:sy n="69" d="100"/>
        </p:scale>
        <p:origin x="892" y="44"/>
      </p:cViewPr>
      <p:guideLst>
        <p:guide pos="3840"/>
        <p:guide orient="horz" pos="2160"/>
        <p:guide orient="horz" pos="26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E515-B892-43E8-805D-90120BEE7F23}" type="datetimeFigureOut">
              <a:rPr lang="uk-UA" smtClean="0"/>
              <a:t>30.04.2019</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6DE06-F3D2-4967-9E42-1EE18725EA77}" type="slidenum">
              <a:rPr lang="uk-UA" smtClean="0"/>
              <a:t>‹#›</a:t>
            </a:fld>
            <a:endParaRPr lang="uk-UA"/>
          </a:p>
        </p:txBody>
      </p:sp>
    </p:spTree>
    <p:extLst>
      <p:ext uri="{BB962C8B-B14F-4D97-AF65-F5344CB8AC3E}">
        <p14:creationId xmlns:p14="http://schemas.microsoft.com/office/powerpoint/2010/main" val="140488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1</a:t>
            </a:fld>
            <a:endParaRPr lang="uk-UA" dirty="0"/>
          </a:p>
        </p:txBody>
      </p:sp>
    </p:spTree>
    <p:extLst>
      <p:ext uri="{BB962C8B-B14F-4D97-AF65-F5344CB8AC3E}">
        <p14:creationId xmlns:p14="http://schemas.microsoft.com/office/powerpoint/2010/main" val="122581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D26DE06-F3D2-4967-9E42-1EE18725EA77}" type="slidenum">
              <a:rPr lang="uk-UA" smtClean="0"/>
              <a:t>13</a:t>
            </a:fld>
            <a:endParaRPr lang="uk-UA"/>
          </a:p>
        </p:txBody>
      </p:sp>
    </p:spTree>
    <p:extLst>
      <p:ext uri="{BB962C8B-B14F-4D97-AF65-F5344CB8AC3E}">
        <p14:creationId xmlns:p14="http://schemas.microsoft.com/office/powerpoint/2010/main" val="157982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операція</a:t>
            </a:r>
            <a:r>
              <a:rPr lang="ru-RU" dirty="0" smtClean="0"/>
              <a:t> - </a:t>
            </a:r>
            <a:r>
              <a:rPr lang="ru-RU" dirty="0" err="1" smtClean="0"/>
              <a:t>це</a:t>
            </a:r>
            <a:r>
              <a:rPr lang="ru-RU" dirty="0" smtClean="0"/>
              <a:t> </a:t>
            </a:r>
            <a:r>
              <a:rPr lang="ru-RU" dirty="0" err="1" smtClean="0"/>
              <a:t>виконання</a:t>
            </a:r>
            <a:r>
              <a:rPr lang="ru-RU" dirty="0" smtClean="0"/>
              <a:t> </a:t>
            </a:r>
            <a:r>
              <a:rPr lang="ru-RU" dirty="0" err="1" smtClean="0"/>
              <a:t>якихось</a:t>
            </a:r>
            <a:r>
              <a:rPr lang="ru-RU" dirty="0" smtClean="0"/>
              <a:t> </a:t>
            </a:r>
            <a:r>
              <a:rPr lang="ru-RU" dirty="0" err="1" smtClean="0"/>
              <a:t>дій</a:t>
            </a:r>
            <a:r>
              <a:rPr lang="ru-RU" dirty="0" smtClean="0"/>
              <a:t> над </a:t>
            </a:r>
            <a:r>
              <a:rPr lang="ru-RU" dirty="0" err="1" smtClean="0"/>
              <a:t>даними</a:t>
            </a:r>
            <a:r>
              <a:rPr lang="ru-RU" dirty="0" smtClean="0"/>
              <a:t> (операндами). Для </a:t>
            </a:r>
            <a:r>
              <a:rPr lang="ru-RU" dirty="0" err="1" smtClean="0"/>
              <a:t>виконання</a:t>
            </a:r>
            <a:r>
              <a:rPr lang="ru-RU" dirty="0" smtClean="0"/>
              <a:t> </a:t>
            </a:r>
            <a:r>
              <a:rPr lang="ru-RU" dirty="0" err="1" smtClean="0"/>
              <a:t>конкретних</a:t>
            </a:r>
            <a:r>
              <a:rPr lang="ru-RU" dirty="0" smtClean="0"/>
              <a:t> </a:t>
            </a:r>
            <a:r>
              <a:rPr lang="ru-RU" dirty="0" err="1" smtClean="0"/>
              <a:t>дій</a:t>
            </a:r>
            <a:r>
              <a:rPr lang="ru-RU" dirty="0" smtClean="0"/>
              <a:t> </a:t>
            </a:r>
            <a:r>
              <a:rPr lang="ru-RU" dirty="0" err="1" smtClean="0"/>
              <a:t>потрібні</a:t>
            </a:r>
            <a:r>
              <a:rPr lang="ru-RU" dirty="0" smtClean="0"/>
              <a:t> </a:t>
            </a:r>
            <a:r>
              <a:rPr lang="ru-RU" dirty="0" err="1" smtClean="0"/>
              <a:t>спеціальні</a:t>
            </a:r>
            <a:r>
              <a:rPr lang="ru-RU" dirty="0" smtClean="0"/>
              <a:t> </a:t>
            </a:r>
            <a:r>
              <a:rPr lang="ru-RU" dirty="0" err="1" smtClean="0"/>
              <a:t>інструменти</a:t>
            </a:r>
            <a:r>
              <a:rPr lang="ru-RU" dirty="0" smtClean="0"/>
              <a:t> — </a:t>
            </a:r>
            <a:r>
              <a:rPr lang="ru-RU" dirty="0" err="1" smtClean="0"/>
              <a:t>оператори</a:t>
            </a:r>
            <a:r>
              <a:rPr lang="ru-RU" dirty="0" smtClean="0"/>
              <a:t>.</a:t>
            </a:r>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14</a:t>
            </a:fld>
            <a:endParaRPr lang="uk-UA"/>
          </a:p>
        </p:txBody>
      </p:sp>
    </p:spTree>
    <p:extLst>
      <p:ext uri="{BB962C8B-B14F-4D97-AF65-F5344CB8AC3E}">
        <p14:creationId xmlns:p14="http://schemas.microsoft.com/office/powerpoint/2010/main" val="289560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uk-UA" baseline="0" dirty="0" smtClean="0"/>
              <a:t>Підрахувати довжину багатоцифрового числа</a:t>
            </a:r>
          </a:p>
          <a:p>
            <a:pPr marL="228600" indent="-228600">
              <a:buAutoNum type="arabicPeriod"/>
            </a:pPr>
            <a:r>
              <a:rPr lang="uk-UA" baseline="0" dirty="0" smtClean="0"/>
              <a:t>Порахувати кількість нулів в багатоцифровому числі.</a:t>
            </a:r>
          </a:p>
          <a:p>
            <a:pPr marL="228600" indent="-228600">
              <a:buAutoNum type="arabicPeriod"/>
            </a:pPr>
            <a:r>
              <a:rPr lang="uk-UA" baseline="0" dirty="0" smtClean="0"/>
              <a:t>Запитати в користувача, кількість входжень якого числа потрібно вивести і вивести</a:t>
            </a:r>
          </a:p>
          <a:p>
            <a:pPr marL="228600" indent="-228600">
              <a:buAutoNum type="arabicPeriod"/>
            </a:pPr>
            <a:r>
              <a:rPr lang="uk-UA" baseline="0" dirty="0" smtClean="0"/>
              <a:t>Вивести багатоцифрове число в реверсному порядку</a:t>
            </a:r>
            <a:endParaRPr lang="en-US" baseline="0" dirty="0" smtClean="0"/>
          </a:p>
          <a:p>
            <a:pPr marL="228600" indent="-228600">
              <a:buAutoNum type="arabicPeriod"/>
            </a:pPr>
            <a:r>
              <a:rPr lang="uk-UA" baseline="0" dirty="0" smtClean="0"/>
              <a:t>Посортувати значення</a:t>
            </a:r>
          </a:p>
          <a:p>
            <a:pPr marL="0" indent="0">
              <a:buNone/>
            </a:pPr>
            <a:r>
              <a:rPr lang="en-US" dirty="0" err="1" smtClean="0"/>
              <a:t>my_num</a:t>
            </a:r>
            <a:r>
              <a:rPr lang="en-US" dirty="0" smtClean="0"/>
              <a:t> = </a:t>
            </a:r>
            <a:r>
              <a:rPr lang="en-US" sz="1200" kern="1200" dirty="0" smtClean="0">
                <a:solidFill>
                  <a:schemeClr val="tx1"/>
                </a:solidFill>
                <a:effectLst/>
                <a:latin typeface="+mn-lt"/>
                <a:ea typeface="+mn-ea"/>
                <a:cs typeface="+mn-cs"/>
              </a:rPr>
              <a:t>685342423601</a:t>
            </a:r>
            <a:br>
              <a:rPr lang="en-US" sz="1200" kern="1200" dirty="0" smtClean="0">
                <a:solidFill>
                  <a:schemeClr val="tx1"/>
                </a:solidFill>
                <a:effectLst/>
                <a:latin typeface="+mn-lt"/>
                <a:ea typeface="+mn-ea"/>
                <a:cs typeface="+mn-cs"/>
              </a:rPr>
            </a:br>
            <a:r>
              <a:rPr lang="en-US" dirty="0" err="1" smtClean="0"/>
              <a:t>my_str</a:t>
            </a:r>
            <a:r>
              <a:rPr lang="en-US" dirty="0" smtClean="0"/>
              <a:t> = </a:t>
            </a:r>
            <a:r>
              <a:rPr lang="en-US" sz="1200" kern="1200" dirty="0" err="1" smtClean="0">
                <a:solidFill>
                  <a:schemeClr val="tx1"/>
                </a:solidFill>
                <a:effectLst/>
                <a:latin typeface="+mn-lt"/>
                <a:ea typeface="+mn-ea"/>
                <a:cs typeface="+mn-cs"/>
              </a:rPr>
              <a:t>str</a:t>
            </a:r>
            <a:r>
              <a:rPr lang="en-US" dirty="0" smtClean="0"/>
              <a:t>(</a:t>
            </a:r>
            <a:r>
              <a:rPr lang="en-US" dirty="0" err="1" smtClean="0"/>
              <a:t>my_num</a:t>
            </a:r>
            <a:r>
              <a:rPr lang="en-US" dirty="0" smtClean="0"/>
              <a:t>)</a:t>
            </a:r>
            <a:br>
              <a:rPr lang="en-US" dirty="0" smtClean="0"/>
            </a:br>
            <a:r>
              <a:rPr lang="en-US" sz="1200" kern="1200" dirty="0" smtClean="0">
                <a:solidFill>
                  <a:schemeClr val="tx1"/>
                </a:solidFill>
                <a:effectLst/>
                <a:latin typeface="+mn-lt"/>
                <a:ea typeface="+mn-ea"/>
                <a:cs typeface="+mn-cs"/>
              </a:rPr>
              <a:t>print sorted</a:t>
            </a:r>
            <a:r>
              <a:rPr lang="en-US" dirty="0" smtClean="0"/>
              <a:t>(</a:t>
            </a:r>
            <a:r>
              <a:rPr lang="en-US" dirty="0" err="1" smtClean="0"/>
              <a:t>my_str</a:t>
            </a:r>
            <a:r>
              <a:rPr lang="en-US" dirty="0" smtClean="0"/>
              <a:t>)</a:t>
            </a:r>
            <a:endParaRPr lang="en-US" dirty="0"/>
          </a:p>
          <a:p>
            <a:pPr marL="0" indent="0">
              <a:buNone/>
            </a:pPr>
            <a:endParaRPr lang="en-US" baseline="0" dirty="0" smtClean="0"/>
          </a:p>
          <a:p>
            <a:pPr marL="0" indent="0">
              <a:buNone/>
            </a:pPr>
            <a:r>
              <a:rPr lang="uk-UA" baseline="0" dirty="0" smtClean="0"/>
              <a:t>6. Вивести кожен другий символ</a:t>
            </a:r>
          </a:p>
          <a:p>
            <a:pPr marL="0" indent="0">
              <a:buNone/>
            </a:pPr>
            <a:r>
              <a:rPr lang="en-US" baseline="0" dirty="0" err="1" smtClean="0"/>
              <a:t>astring</a:t>
            </a:r>
            <a:r>
              <a:rPr lang="en-US" baseline="0" dirty="0" smtClean="0"/>
              <a:t> = "Hello world!</a:t>
            </a:r>
            <a:endParaRPr lang="uk-UA" baseline="0" dirty="0" smtClean="0"/>
          </a:p>
          <a:p>
            <a:pPr marL="0" indent="0">
              <a:buNone/>
            </a:pPr>
            <a:r>
              <a:rPr lang="en-US" baseline="0" dirty="0" smtClean="0"/>
              <a:t>print(</a:t>
            </a:r>
            <a:r>
              <a:rPr lang="en-US" baseline="0" dirty="0" err="1" smtClean="0"/>
              <a:t>astring</a:t>
            </a:r>
            <a:r>
              <a:rPr lang="en-US" baseline="0" dirty="0" smtClean="0"/>
              <a:t>[0:12:2])</a:t>
            </a:r>
            <a:endParaRPr lang="uk-UA" baseline="0" dirty="0" smtClean="0"/>
          </a:p>
        </p:txBody>
      </p:sp>
      <p:sp>
        <p:nvSpPr>
          <p:cNvPr id="4" name="Slide Number Placeholder 3"/>
          <p:cNvSpPr>
            <a:spLocks noGrp="1"/>
          </p:cNvSpPr>
          <p:nvPr>
            <p:ph type="sldNum" sz="quarter" idx="10"/>
          </p:nvPr>
        </p:nvSpPr>
        <p:spPr/>
        <p:txBody>
          <a:bodyPr/>
          <a:lstStyle/>
          <a:p>
            <a:fld id="{8D26DE06-F3D2-4967-9E42-1EE18725EA77}" type="slidenum">
              <a:rPr lang="uk-UA" smtClean="0"/>
              <a:t>15</a:t>
            </a:fld>
            <a:endParaRPr lang="uk-UA"/>
          </a:p>
        </p:txBody>
      </p:sp>
    </p:spTree>
    <p:extLst>
      <p:ext uri="{BB962C8B-B14F-4D97-AF65-F5344CB8AC3E}">
        <p14:creationId xmlns:p14="http://schemas.microsoft.com/office/powerpoint/2010/main" val="2299751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17</a:t>
            </a:fld>
            <a:endParaRPr lang="uk-UA"/>
          </a:p>
        </p:txBody>
      </p:sp>
    </p:spTree>
    <p:extLst>
      <p:ext uri="{BB962C8B-B14F-4D97-AF65-F5344CB8AC3E}">
        <p14:creationId xmlns:p14="http://schemas.microsoft.com/office/powerpoint/2010/main" val="419166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b="1" dirty="0" smtClean="0"/>
              <a:t>Дані</a:t>
            </a:r>
            <a:r>
              <a:rPr lang="en-US" dirty="0" smtClean="0"/>
              <a:t/>
            </a:r>
            <a:br>
              <a:rPr lang="en-US" dirty="0" smtClean="0"/>
            </a:br>
            <a:r>
              <a:rPr lang="uk-UA" dirty="0" smtClean="0"/>
              <a:t>Програми для комп'ютерів маніпулюють об'єктами (назвемо їх поки даними).</a:t>
            </a:r>
            <a:r>
              <a:rPr lang="en-US" dirty="0" smtClean="0"/>
              <a:t/>
            </a:r>
            <a:br>
              <a:rPr lang="en-US" dirty="0" smtClean="0"/>
            </a:br>
            <a:endParaRPr lang="en-US" dirty="0" smtClean="0"/>
          </a:p>
          <a:p>
            <a:r>
              <a:rPr lang="uk-UA" b="1" dirty="0" smtClean="0"/>
              <a:t>Змінні</a:t>
            </a:r>
            <a:endParaRPr lang="uk-UA" dirty="0" smtClean="0"/>
          </a:p>
          <a:p>
            <a:r>
              <a:rPr lang="uk-UA" dirty="0" smtClean="0"/>
              <a:t>Дані зберігаються в комірках пам'яті комп'ютера. Коли ми вводимо число, воно поміщається в пам'ять. Але як дізнатися, куди саме? Як надалі звертатися до цих даних? Раніше, при написанні програм на машинній мові, звернення до комірок пам'яті здійснювали за допомогою вказівки регістрів. Але вже з появою асемблерів, при зверненні до даних стали використовувати так звані змінні. Механізм зв'язку між змінними та даними може розрізнятися в залежності від мови програмування і типу даних. Поки досить запам'ятати, що дані зв'язуються з яких-небудь ім'ям і надалі звернення до них можливо з цього імені.</a:t>
            </a:r>
            <a:endParaRPr lang="en-US" dirty="0" smtClean="0"/>
          </a:p>
          <a:p>
            <a:endParaRPr lang="en-US" dirty="0" smtClean="0"/>
          </a:p>
          <a:p>
            <a:r>
              <a:rPr lang="uk-UA" sz="1200" b="0" i="0" kern="1200" dirty="0" smtClean="0">
                <a:solidFill>
                  <a:schemeClr val="tx1"/>
                </a:solidFill>
                <a:effectLst/>
                <a:latin typeface="+mn-lt"/>
                <a:ea typeface="+mn-ea"/>
                <a:cs typeface="+mn-cs"/>
              </a:rPr>
              <a:t>У програмі на мові </a:t>
            </a:r>
            <a:r>
              <a:rPr lang="en-US" sz="1200" b="0" i="0" kern="1200" dirty="0" smtClean="0">
                <a:solidFill>
                  <a:schemeClr val="tx1"/>
                </a:solidFill>
                <a:effectLst/>
                <a:latin typeface="+mn-lt"/>
                <a:ea typeface="+mn-ea"/>
                <a:cs typeface="+mn-cs"/>
              </a:rPr>
              <a:t>Python </a:t>
            </a:r>
            <a:r>
              <a:rPr lang="uk-UA" sz="1200" b="0" i="0" kern="1200" dirty="0" smtClean="0">
                <a:solidFill>
                  <a:schemeClr val="tx1"/>
                </a:solidFill>
                <a:effectLst/>
                <a:latin typeface="+mn-lt"/>
                <a:ea typeface="+mn-ea"/>
                <a:cs typeface="+mn-cs"/>
              </a:rPr>
              <a:t>зв'язок між даними і змінними встановлюється за допомогою знака </a:t>
            </a:r>
            <a:r>
              <a:rPr lang="uk-UA" sz="1200" b="1" i="0" kern="1200" dirty="0" smtClean="0">
                <a:solidFill>
                  <a:schemeClr val="tx1"/>
                </a:solidFill>
                <a:effectLst/>
                <a:latin typeface="+mn-lt"/>
                <a:ea typeface="+mn-ea"/>
                <a:cs typeface="+mn-cs"/>
              </a:rPr>
              <a:t>=</a:t>
            </a:r>
            <a:r>
              <a:rPr lang="uk-UA" sz="1200" b="0" i="0" kern="1200" dirty="0" smtClean="0">
                <a:solidFill>
                  <a:schemeClr val="tx1"/>
                </a:solidFill>
                <a:effectLst/>
                <a:latin typeface="+mn-lt"/>
                <a:ea typeface="+mn-ea"/>
                <a:cs typeface="+mn-cs"/>
              </a:rPr>
              <a:t>. Така операція називається </a:t>
            </a:r>
            <a:r>
              <a:rPr lang="uk-UA" sz="1200" b="0" i="1" kern="1200" dirty="0" smtClean="0">
                <a:solidFill>
                  <a:schemeClr val="tx1"/>
                </a:solidFill>
                <a:effectLst/>
                <a:latin typeface="+mn-lt"/>
                <a:ea typeface="+mn-ea"/>
                <a:cs typeface="+mn-cs"/>
              </a:rPr>
              <a:t>присвоєнням</a:t>
            </a:r>
            <a:r>
              <a:rPr lang="uk-UA" sz="1200" b="0" i="0" kern="1200" dirty="0" smtClean="0">
                <a:solidFill>
                  <a:schemeClr val="tx1"/>
                </a:solidFill>
                <a:effectLst/>
                <a:latin typeface="+mn-lt"/>
                <a:ea typeface="+mn-ea"/>
                <a:cs typeface="+mn-cs"/>
              </a:rPr>
              <a:t>. Наприклад, вираз </a:t>
            </a:r>
            <a:r>
              <a:rPr lang="en-US" sz="1200" b="1" i="0" kern="1200" dirty="0" smtClean="0">
                <a:solidFill>
                  <a:schemeClr val="tx1"/>
                </a:solidFill>
                <a:effectLst/>
                <a:latin typeface="+mn-lt"/>
                <a:ea typeface="+mn-ea"/>
                <a:cs typeface="+mn-cs"/>
              </a:rPr>
              <a:t>a = 4</a:t>
            </a:r>
            <a:r>
              <a:rPr lang="en-US" sz="1200" b="0" i="0" kern="1200" dirty="0" smtClean="0">
                <a:solidFill>
                  <a:schemeClr val="tx1"/>
                </a:solidFill>
                <a:effectLst/>
                <a:latin typeface="+mn-lt"/>
                <a:ea typeface="+mn-ea"/>
                <a:cs typeface="+mn-cs"/>
              </a:rPr>
              <a:t> </a:t>
            </a:r>
            <a:r>
              <a:rPr lang="uk-UA" sz="1200" b="0" i="0" kern="1200" dirty="0" smtClean="0">
                <a:solidFill>
                  <a:schemeClr val="tx1"/>
                </a:solidFill>
                <a:effectLst/>
                <a:latin typeface="+mn-lt"/>
                <a:ea typeface="+mn-ea"/>
                <a:cs typeface="+mn-cs"/>
              </a:rPr>
              <a:t>означає, що на об'єкт (дані) у певній області пам'яті посилається ім'я </a:t>
            </a:r>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uk-UA" sz="1200" b="0" i="0" kern="1200" dirty="0" smtClean="0">
                <a:solidFill>
                  <a:schemeClr val="tx1"/>
                </a:solidFill>
                <a:effectLst/>
                <a:latin typeface="+mn-lt"/>
                <a:ea typeface="+mn-ea"/>
                <a:cs typeface="+mn-cs"/>
              </a:rPr>
              <a:t>і звертатися до них тепер слід за цим іменем.</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Muttable</a:t>
            </a:r>
            <a:r>
              <a:rPr lang="en-US" sz="1200" b="1" i="0" kern="1200" dirty="0" smtClean="0">
                <a:solidFill>
                  <a:schemeClr val="tx1"/>
                </a:solidFill>
                <a:effectLst/>
                <a:latin typeface="+mn-lt"/>
                <a:ea typeface="+mn-ea"/>
                <a:cs typeface="+mn-cs"/>
              </a:rPr>
              <a:t> vs immutable</a:t>
            </a:r>
          </a:p>
          <a:p>
            <a:r>
              <a:rPr lang="en-US" dirty="0" smtClean="0"/>
              <a:t>x = something # immutable type</a:t>
            </a:r>
          </a:p>
          <a:p>
            <a:r>
              <a:rPr lang="en-US" dirty="0" smtClean="0"/>
              <a:t>print x</a:t>
            </a:r>
          </a:p>
          <a:p>
            <a:r>
              <a:rPr lang="en-US" dirty="0" err="1" smtClean="0"/>
              <a:t>func</a:t>
            </a:r>
            <a:r>
              <a:rPr lang="en-US" dirty="0" smtClean="0"/>
              <a:t>(x)</a:t>
            </a:r>
          </a:p>
          <a:p>
            <a:r>
              <a:rPr lang="en-US" dirty="0" smtClean="0"/>
              <a:t>print x # prints the same thing</a:t>
            </a:r>
          </a:p>
          <a:p>
            <a:endParaRPr lang="en-US" dirty="0" smtClean="0"/>
          </a:p>
          <a:p>
            <a:r>
              <a:rPr lang="en-US" dirty="0" smtClean="0"/>
              <a:t>x = something # mutable type</a:t>
            </a:r>
          </a:p>
          <a:p>
            <a:r>
              <a:rPr lang="en-US" dirty="0" smtClean="0"/>
              <a:t>print x</a:t>
            </a:r>
          </a:p>
          <a:p>
            <a:r>
              <a:rPr lang="en-US" dirty="0" err="1" smtClean="0"/>
              <a:t>func</a:t>
            </a:r>
            <a:r>
              <a:rPr lang="en-US" dirty="0" smtClean="0"/>
              <a:t>(x)</a:t>
            </a:r>
          </a:p>
          <a:p>
            <a:r>
              <a:rPr lang="en-US" dirty="0" smtClean="0"/>
              <a:t>print x # might print something different</a:t>
            </a:r>
            <a:br>
              <a:rPr lang="en-US" dirty="0" smtClean="0"/>
            </a:br>
            <a:endParaRPr lang="en-US" dirty="0" smtClean="0"/>
          </a:p>
          <a:p>
            <a:r>
              <a:rPr lang="en-US" dirty="0" smtClean="0"/>
              <a:t>______________________</a:t>
            </a:r>
          </a:p>
          <a:p>
            <a:r>
              <a:rPr lang="en-US" dirty="0" smtClean="0"/>
              <a:t/>
            </a:r>
            <a:br>
              <a:rPr lang="en-US" dirty="0" smtClean="0"/>
            </a:br>
            <a:r>
              <a:rPr lang="da-DK" dirty="0" smtClean="0"/>
              <a:t>&gt;&gt;&gt; x = set([1, 1, 2, 2, 3, 3])</a:t>
            </a:r>
          </a:p>
          <a:p>
            <a:r>
              <a:rPr lang="da-DK" dirty="0" smtClean="0"/>
              <a:t>&gt;&gt;&gt; x</a:t>
            </a:r>
          </a:p>
          <a:p>
            <a:r>
              <a:rPr lang="da-DK" dirty="0" smtClean="0"/>
              <a:t>{1, 2, 3}</a:t>
            </a:r>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2</a:t>
            </a:fld>
            <a:endParaRPr lang="uk-UA"/>
          </a:p>
        </p:txBody>
      </p:sp>
    </p:spTree>
    <p:extLst>
      <p:ext uri="{BB962C8B-B14F-4D97-AF65-F5344CB8AC3E}">
        <p14:creationId xmlns:p14="http://schemas.microsoft.com/office/powerpoint/2010/main" val="306170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class is immutable if each object of that class has a fixed value upon instantiation that cannot SUBSEQUENTLY be changed</a:t>
            </a:r>
          </a:p>
          <a:p>
            <a:r>
              <a:rPr lang="en-US" dirty="0" smtClean="0"/>
              <a:t>In another word change the entire value of that variable (name) or leave it alone.</a:t>
            </a:r>
          </a:p>
          <a:p>
            <a:endParaRPr lang="en-US" dirty="0" smtClean="0"/>
          </a:p>
          <a:p>
            <a:r>
              <a:rPr lang="en-US" dirty="0" smtClean="0"/>
              <a:t>Example:</a:t>
            </a:r>
          </a:p>
          <a:p>
            <a:endParaRPr lang="en-US" dirty="0" smtClean="0"/>
          </a:p>
          <a:p>
            <a:r>
              <a:rPr lang="en-US" dirty="0" smtClean="0"/>
              <a:t>my_string = "Hello world" </a:t>
            </a:r>
          </a:p>
          <a:p>
            <a:r>
              <a:rPr lang="en-US" dirty="0" smtClean="0"/>
              <a:t>my_string[0] = "h"</a:t>
            </a:r>
          </a:p>
          <a:p>
            <a:r>
              <a:rPr lang="en-US" dirty="0" smtClean="0"/>
              <a:t>print(</a:t>
            </a:r>
            <a:r>
              <a:rPr lang="en-US" dirty="0" err="1" smtClean="0"/>
              <a:t>my_string</a:t>
            </a:r>
            <a:r>
              <a:rPr lang="en-US" dirty="0" smtClean="0"/>
              <a:t>) </a:t>
            </a:r>
          </a:p>
          <a:p>
            <a:r>
              <a:rPr lang="en-US" dirty="0" smtClean="0"/>
              <a:t>you expected this to work and print hello world but this will throw the following error:</a:t>
            </a:r>
          </a:p>
          <a:p>
            <a:endParaRPr lang="en-US" dirty="0" smtClean="0"/>
          </a:p>
          <a:p>
            <a:r>
              <a:rPr lang="en-US" dirty="0" smtClean="0"/>
              <a:t>Traceback (most recent call last):</a:t>
            </a:r>
          </a:p>
          <a:p>
            <a:r>
              <a:rPr lang="en-US" dirty="0" smtClean="0"/>
              <a:t>File "test.py", line 4, in &lt;module&gt;</a:t>
            </a:r>
          </a:p>
          <a:p>
            <a:r>
              <a:rPr lang="en-US" dirty="0" smtClean="0"/>
              <a:t>my_string[0] = "h"</a:t>
            </a:r>
          </a:p>
          <a:p>
            <a:r>
              <a:rPr lang="en-US" dirty="0" err="1" smtClean="0"/>
              <a:t>TypeError</a:t>
            </a:r>
            <a:r>
              <a:rPr lang="en-US" dirty="0" smtClean="0"/>
              <a:t>: '</a:t>
            </a:r>
            <a:r>
              <a:rPr lang="en-US" dirty="0" err="1" smtClean="0"/>
              <a:t>str</a:t>
            </a:r>
            <a:r>
              <a:rPr lang="en-US" dirty="0" smtClean="0"/>
              <a:t>' object does not support item assignment</a:t>
            </a:r>
          </a:p>
          <a:p>
            <a:r>
              <a:rPr lang="en-US" dirty="0" smtClean="0"/>
              <a:t>The interpreter is saying : i can't change the first character of this string</a:t>
            </a:r>
          </a:p>
          <a:p>
            <a:endParaRPr lang="en-US" dirty="0" smtClean="0"/>
          </a:p>
          <a:p>
            <a:r>
              <a:rPr lang="en-US" dirty="0" smtClean="0"/>
              <a:t>you will have to change the whole string in order to make it works:</a:t>
            </a:r>
          </a:p>
          <a:p>
            <a:endParaRPr lang="en-US" dirty="0" smtClean="0"/>
          </a:p>
          <a:p>
            <a:r>
              <a:rPr lang="en-US" dirty="0" smtClean="0"/>
              <a:t>my_string = "Hello World" </a:t>
            </a:r>
          </a:p>
          <a:p>
            <a:r>
              <a:rPr lang="en-US" dirty="0" smtClean="0"/>
              <a:t>my_string = "hello world"</a:t>
            </a:r>
          </a:p>
          <a:p>
            <a:r>
              <a:rPr lang="en-US" dirty="0" smtClean="0"/>
              <a:t>print(</a:t>
            </a:r>
            <a:r>
              <a:rPr lang="en-US" dirty="0" err="1" smtClean="0"/>
              <a:t>my_string</a:t>
            </a:r>
            <a:r>
              <a:rPr lang="en-US" dirty="0" smtClean="0"/>
              <a:t>) #hello world</a:t>
            </a:r>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3</a:t>
            </a:fld>
            <a:endParaRPr lang="uk-UA"/>
          </a:p>
        </p:txBody>
      </p:sp>
    </p:spTree>
    <p:extLst>
      <p:ext uri="{BB962C8B-B14F-4D97-AF65-F5344CB8AC3E}">
        <p14:creationId xmlns:p14="http://schemas.microsoft.com/office/powerpoint/2010/main" val="2105696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Id()</a:t>
            </a:r>
          </a:p>
          <a:p>
            <a:r>
              <a:rPr lang="en-US" dirty="0" smtClean="0"/>
              <a:t>Return the “identity” of an object. This is an integer (or long integer) which is guaranteed to be unique and constant for this object during its lifetime. Two objects with non-overlapping lifetimes may have the same id() value.</a:t>
            </a:r>
          </a:p>
          <a:p>
            <a:endParaRPr lang="en-US" dirty="0" smtClean="0"/>
          </a:p>
          <a:p>
            <a:r>
              <a:rPr lang="en-US" dirty="0" smtClean="0"/>
              <a:t>CPython implementation detail: This is the address of the object in memory.</a:t>
            </a:r>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4</a:t>
            </a:fld>
            <a:endParaRPr lang="uk-UA" dirty="0"/>
          </a:p>
        </p:txBody>
      </p:sp>
    </p:spTree>
    <p:extLst>
      <p:ext uri="{BB962C8B-B14F-4D97-AF65-F5344CB8AC3E}">
        <p14:creationId xmlns:p14="http://schemas.microsoft.com/office/powerpoint/2010/main" val="375129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Id()</a:t>
            </a:r>
          </a:p>
          <a:p>
            <a:r>
              <a:rPr lang="en-US" dirty="0" smtClean="0"/>
              <a:t>Return the “identity” of an object. This is an integer (or long integer) which is guaranteed to be unique and constant for this object during its lifetime. Two objects with non-overlapping lifetimes may have the same id() value.</a:t>
            </a:r>
          </a:p>
          <a:p>
            <a:endParaRPr lang="en-US" dirty="0" smtClean="0"/>
          </a:p>
          <a:p>
            <a:r>
              <a:rPr lang="en-US" dirty="0" smtClean="0"/>
              <a:t>CPython implementation detail: This is the address of the object in memory.</a:t>
            </a:r>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5</a:t>
            </a:fld>
            <a:endParaRPr lang="uk-UA" dirty="0"/>
          </a:p>
        </p:txBody>
      </p:sp>
    </p:spTree>
    <p:extLst>
      <p:ext uri="{BB962C8B-B14F-4D97-AF65-F5344CB8AC3E}">
        <p14:creationId xmlns:p14="http://schemas.microsoft.com/office/powerpoint/2010/main" val="375129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err="1" smtClean="0"/>
              <a:t>Вісімко́ва</a:t>
            </a:r>
            <a:r>
              <a:rPr lang="ru-RU" b="0" baseline="0" dirty="0" smtClean="0"/>
              <a:t> </a:t>
            </a:r>
            <a:r>
              <a:rPr lang="ru-RU" b="0" baseline="0" dirty="0" err="1" smtClean="0"/>
              <a:t>систе́ма</a:t>
            </a:r>
            <a:r>
              <a:rPr lang="ru-RU" b="0" baseline="0" dirty="0" smtClean="0"/>
              <a:t> </a:t>
            </a:r>
            <a:r>
              <a:rPr lang="ru-RU" b="0" baseline="0" dirty="0" err="1" smtClean="0"/>
              <a:t>чи́слення</a:t>
            </a:r>
            <a:r>
              <a:rPr lang="ru-RU" b="0" baseline="0" dirty="0" smtClean="0"/>
              <a:t> — </a:t>
            </a:r>
            <a:r>
              <a:rPr lang="ru-RU" b="0" baseline="0" dirty="0" err="1" smtClean="0"/>
              <a:t>позиційна</a:t>
            </a:r>
            <a:r>
              <a:rPr lang="ru-RU" b="0" baseline="0" dirty="0" smtClean="0"/>
              <a:t> </a:t>
            </a:r>
            <a:r>
              <a:rPr lang="ru-RU" b="0" baseline="0" dirty="0" err="1" smtClean="0"/>
              <a:t>цілочисельна</a:t>
            </a:r>
            <a:r>
              <a:rPr lang="ru-RU" b="0" baseline="0" dirty="0" smtClean="0"/>
              <a:t> система </a:t>
            </a:r>
            <a:r>
              <a:rPr lang="ru-RU" b="0" baseline="0" dirty="0" err="1" smtClean="0"/>
              <a:t>числення</a:t>
            </a:r>
            <a:r>
              <a:rPr lang="ru-RU" b="0" baseline="0" dirty="0" smtClean="0"/>
              <a:t> з основою 8. Для </a:t>
            </a:r>
            <a:r>
              <a:rPr lang="ru-RU" b="0" baseline="0" dirty="0" err="1" smtClean="0"/>
              <a:t>представлення</a:t>
            </a:r>
            <a:r>
              <a:rPr lang="ru-RU" b="0" baseline="0" dirty="0" smtClean="0"/>
              <a:t> чисел в </a:t>
            </a:r>
            <a:r>
              <a:rPr lang="ru-RU" b="0" baseline="0" dirty="0" err="1" smtClean="0"/>
              <a:t>ній</a:t>
            </a:r>
            <a:r>
              <a:rPr lang="ru-RU" b="0" baseline="0" dirty="0" smtClean="0"/>
              <a:t> </a:t>
            </a:r>
            <a:r>
              <a:rPr lang="ru-RU" b="0" baseline="0" dirty="0" err="1" smtClean="0"/>
              <a:t>використовуються</a:t>
            </a:r>
            <a:r>
              <a:rPr lang="ru-RU" b="0" baseline="0" dirty="0" smtClean="0"/>
              <a:t> </a:t>
            </a:r>
            <a:r>
              <a:rPr lang="ru-RU" b="0" baseline="0" dirty="0" err="1" smtClean="0"/>
              <a:t>цифри</a:t>
            </a:r>
            <a:r>
              <a:rPr lang="ru-RU" b="0" baseline="0" dirty="0" smtClean="0"/>
              <a:t> 0 до 7.</a:t>
            </a:r>
            <a:br>
              <a:rPr lang="ru-RU" b="0" baseline="0" dirty="0" smtClean="0"/>
            </a:br>
            <a:r>
              <a:rPr lang="uk-UA" b="0" baseline="0" dirty="0" smtClean="0"/>
              <a:t/>
            </a:r>
            <a:br>
              <a:rPr lang="uk-UA" b="0" baseline="0" dirty="0" smtClean="0"/>
            </a:br>
            <a:r>
              <a:rPr lang="uk-UA" b="0" baseline="0" dirty="0" err="1" smtClean="0"/>
              <a:t>Шістнадцяткова</a:t>
            </a:r>
            <a:r>
              <a:rPr lang="uk-UA" b="0" baseline="0" dirty="0" smtClean="0"/>
              <a:t> </a:t>
            </a:r>
            <a:r>
              <a:rPr lang="uk-UA" b="0" baseline="0" dirty="0" err="1" smtClean="0"/>
              <a:t>систе́ма</a:t>
            </a:r>
            <a:r>
              <a:rPr lang="uk-UA" b="0" baseline="0" dirty="0" smtClean="0"/>
              <a:t> </a:t>
            </a:r>
            <a:r>
              <a:rPr lang="uk-UA" b="0" baseline="0" dirty="0" err="1" smtClean="0"/>
              <a:t>чи́слення</a:t>
            </a:r>
            <a:r>
              <a:rPr lang="uk-UA" b="0" baseline="0" dirty="0" smtClean="0"/>
              <a:t> — це позиційна система числення з основою 16. Тобто кожне число в ній записується за допомогою 16-ти символів. Арабські цифри від 0 до 9 відповідають значенням від нуля до дев'яти, а 6 літер латинської абетки </a:t>
            </a:r>
            <a:r>
              <a:rPr lang="en-US" b="0" baseline="0" dirty="0" smtClean="0"/>
              <a:t>A, B, C, D, E, F </a:t>
            </a:r>
            <a:r>
              <a:rPr lang="uk-UA" b="0" baseline="0" dirty="0" smtClean="0"/>
              <a:t>відповідають значенням від десяти до п'ятнадцяти.</a:t>
            </a:r>
            <a:endParaRPr lang="en-US" b="0" baseline="0" dirty="0" smtClean="0"/>
          </a:p>
          <a:p>
            <a:r>
              <a:rPr lang="ru-RU" dirty="0" smtClean="0"/>
              <a:t>_____________________________________</a:t>
            </a:r>
          </a:p>
          <a:p>
            <a:r>
              <a:rPr lang="ru-RU" dirty="0" err="1" smtClean="0"/>
              <a:t>Конвертування</a:t>
            </a:r>
            <a:r>
              <a:rPr lang="ru-RU" dirty="0" smtClean="0"/>
              <a:t> </a:t>
            </a:r>
            <a:r>
              <a:rPr lang="ru-RU" dirty="0" err="1" smtClean="0"/>
              <a:t>двійкових</a:t>
            </a:r>
            <a:r>
              <a:rPr lang="ru-RU" dirty="0" smtClean="0"/>
              <a:t> чисел у </a:t>
            </a:r>
            <a:r>
              <a:rPr lang="ru-RU" dirty="0" err="1" smtClean="0"/>
              <a:t>десяткові</a:t>
            </a:r>
            <a:r>
              <a:rPr lang="en-US" dirty="0" smtClean="0"/>
              <a:t/>
            </a:r>
            <a:br>
              <a:rPr lang="en-US" dirty="0" smtClean="0"/>
            </a:br>
            <a:r>
              <a:rPr lang="ru-RU" dirty="0" err="1" smtClean="0"/>
              <a:t>Припустимо</a:t>
            </a:r>
            <a:r>
              <a:rPr lang="ru-RU" dirty="0" smtClean="0"/>
              <a:t>, дано </a:t>
            </a:r>
            <a:r>
              <a:rPr lang="ru-RU" dirty="0" err="1" smtClean="0"/>
              <a:t>двійкове</a:t>
            </a:r>
            <a:r>
              <a:rPr lang="ru-RU" dirty="0" smtClean="0"/>
              <a:t> число 1100012. </a:t>
            </a:r>
            <a:r>
              <a:rPr lang="en-US" dirty="0" smtClean="0"/>
              <a:t/>
            </a:r>
            <a:br>
              <a:rPr lang="en-US" dirty="0" smtClean="0"/>
            </a:br>
            <a:r>
              <a:rPr lang="ru-RU" dirty="0" smtClean="0"/>
              <a:t>Для </a:t>
            </a:r>
            <a:r>
              <a:rPr lang="ru-RU" dirty="0" err="1" smtClean="0"/>
              <a:t>конвертування</a:t>
            </a:r>
            <a:r>
              <a:rPr lang="ru-RU" dirty="0" smtClean="0"/>
              <a:t> в </a:t>
            </a:r>
            <a:r>
              <a:rPr lang="ru-RU" dirty="0" err="1" smtClean="0"/>
              <a:t>десяткове</a:t>
            </a:r>
            <a:r>
              <a:rPr lang="ru-RU" dirty="0" smtClean="0"/>
              <a:t> </a:t>
            </a:r>
            <a:r>
              <a:rPr lang="ru-RU" dirty="0" err="1" smtClean="0"/>
              <a:t>запишіть</a:t>
            </a:r>
            <a:r>
              <a:rPr lang="ru-RU" dirty="0" smtClean="0"/>
              <a:t> </a:t>
            </a:r>
            <a:r>
              <a:rPr lang="ru-RU" dirty="0" err="1" smtClean="0"/>
              <a:t>його</a:t>
            </a:r>
            <a:r>
              <a:rPr lang="ru-RU" dirty="0" smtClean="0"/>
              <a:t> як суму за </a:t>
            </a:r>
            <a:r>
              <a:rPr lang="ru-RU" dirty="0" err="1" smtClean="0"/>
              <a:t>розрядами</a:t>
            </a:r>
            <a:r>
              <a:rPr lang="ru-RU" dirty="0" smtClean="0"/>
              <a:t> таким чином:</a:t>
            </a:r>
          </a:p>
          <a:p>
            <a:r>
              <a:rPr lang="ru-RU" dirty="0" smtClean="0"/>
              <a:t>1 * 25 + 1 * 24 + 0 * 23 + 0 * 22 + 0 * 21 + 1 * 20 = 49</a:t>
            </a:r>
            <a:r>
              <a:rPr lang="en-US" dirty="0" smtClean="0"/>
              <a:t/>
            </a:r>
            <a:br>
              <a:rPr lang="en-US" dirty="0" smtClean="0"/>
            </a:br>
            <a:r>
              <a:rPr lang="en-US" dirty="0" smtClean="0"/>
              <a:t>_________________________________________________________________________</a:t>
            </a:r>
            <a:br>
              <a:rPr lang="en-US" dirty="0" smtClean="0"/>
            </a:br>
            <a:r>
              <a:rPr lang="ru-RU" sz="1200" b="0" i="0" kern="1200" dirty="0" err="1" smtClean="0">
                <a:solidFill>
                  <a:schemeClr val="tx1"/>
                </a:solidFill>
                <a:effectLst/>
                <a:latin typeface="+mn-lt"/>
                <a:ea typeface="+mn-ea"/>
                <a:cs typeface="+mn-cs"/>
              </a:rPr>
              <a:t>Таблиця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переведення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вісімкових</a:t>
            </a:r>
            <a:r>
              <a:rPr lang="ru-RU" sz="1200" b="0" i="0" kern="1200" dirty="0" smtClean="0">
                <a:solidFill>
                  <a:schemeClr val="tx1"/>
                </a:solidFill>
                <a:effectLst/>
                <a:latin typeface="+mn-lt"/>
                <a:ea typeface="+mn-ea"/>
                <a:cs typeface="+mn-cs"/>
              </a:rPr>
              <a:t> чисел в </a:t>
            </a:r>
            <a:r>
              <a:rPr lang="ru-RU" sz="1200" b="0" i="0" kern="1200" dirty="0" err="1" smtClean="0">
                <a:solidFill>
                  <a:schemeClr val="tx1"/>
                </a:solidFill>
                <a:effectLst/>
                <a:latin typeface="+mn-lt"/>
                <a:ea typeface="+mn-ea"/>
                <a:cs typeface="+mn-cs"/>
              </a:rPr>
              <a:t>двійкові</a:t>
            </a:r>
            <a:endParaRPr lang="ru-RU" sz="1200" b="0" i="0" kern="1200" dirty="0" smtClean="0">
              <a:solidFill>
                <a:schemeClr val="tx1"/>
              </a:solidFill>
              <a:effectLst/>
              <a:latin typeface="+mn-lt"/>
              <a:ea typeface="+mn-ea"/>
              <a:cs typeface="+mn-cs"/>
            </a:endParaRPr>
          </a:p>
          <a:p>
            <a:r>
              <a:rPr lang="ru-RU" dirty="0" smtClean="0"/>
              <a:t>0</a:t>
            </a:r>
            <a:r>
              <a:rPr lang="ru-RU" baseline="-25000" dirty="0" smtClean="0">
                <a:effectLst/>
              </a:rPr>
              <a:t>8</a:t>
            </a:r>
            <a:r>
              <a:rPr lang="ru-RU" dirty="0" smtClean="0"/>
              <a:t> = 000</a:t>
            </a:r>
            <a:r>
              <a:rPr lang="ru-RU" baseline="-25000" dirty="0" smtClean="0">
                <a:effectLst/>
              </a:rPr>
              <a:t>2</a:t>
            </a:r>
            <a:endParaRPr lang="en-US" baseline="0" dirty="0" smtClean="0">
              <a:effectLst/>
            </a:endParaRPr>
          </a:p>
          <a:p>
            <a:r>
              <a:rPr lang="ru-RU" dirty="0" smtClean="0"/>
              <a:t>1</a:t>
            </a:r>
            <a:r>
              <a:rPr lang="ru-RU" baseline="-25000" dirty="0" smtClean="0">
                <a:effectLst/>
              </a:rPr>
              <a:t>8</a:t>
            </a:r>
            <a:r>
              <a:rPr lang="ru-RU" dirty="0" smtClean="0"/>
              <a:t> = 001</a:t>
            </a:r>
            <a:r>
              <a:rPr lang="ru-RU" baseline="-25000" dirty="0" smtClean="0">
                <a:effectLst/>
              </a:rPr>
              <a:t>2</a:t>
            </a:r>
            <a:r>
              <a:rPr lang="ru-RU" dirty="0" smtClean="0"/>
              <a:t> </a:t>
            </a:r>
            <a:endParaRPr lang="en-US" dirty="0" smtClean="0"/>
          </a:p>
          <a:p>
            <a:r>
              <a:rPr lang="ru-RU" dirty="0" smtClean="0"/>
              <a:t>2</a:t>
            </a:r>
            <a:r>
              <a:rPr lang="ru-RU" baseline="-25000" dirty="0" smtClean="0">
                <a:effectLst/>
              </a:rPr>
              <a:t>8</a:t>
            </a:r>
            <a:r>
              <a:rPr lang="ru-RU" dirty="0" smtClean="0"/>
              <a:t> = 010</a:t>
            </a:r>
            <a:r>
              <a:rPr lang="ru-RU" baseline="-25000" dirty="0" smtClean="0">
                <a:effectLst/>
              </a:rPr>
              <a:t>2</a:t>
            </a:r>
            <a:r>
              <a:rPr lang="ru-RU" dirty="0" smtClean="0"/>
              <a:t> </a:t>
            </a:r>
            <a:endParaRPr lang="en-US" dirty="0" smtClean="0"/>
          </a:p>
          <a:p>
            <a:r>
              <a:rPr lang="ru-RU" dirty="0" smtClean="0"/>
              <a:t>3</a:t>
            </a:r>
            <a:r>
              <a:rPr lang="ru-RU" baseline="-25000" dirty="0" smtClean="0">
                <a:effectLst/>
              </a:rPr>
              <a:t>8</a:t>
            </a:r>
            <a:r>
              <a:rPr lang="ru-RU" dirty="0" smtClean="0"/>
              <a:t> = 011</a:t>
            </a:r>
            <a:r>
              <a:rPr lang="ru-RU" baseline="-25000" dirty="0" smtClean="0">
                <a:effectLst/>
              </a:rPr>
              <a:t>2</a:t>
            </a:r>
            <a:r>
              <a:rPr lang="ru-RU" dirty="0" smtClean="0"/>
              <a:t> </a:t>
            </a:r>
            <a:endParaRPr lang="en-US" dirty="0" smtClean="0"/>
          </a:p>
          <a:p>
            <a:r>
              <a:rPr lang="ru-RU" dirty="0" smtClean="0"/>
              <a:t>4</a:t>
            </a:r>
            <a:r>
              <a:rPr lang="ru-RU" baseline="-25000" dirty="0" smtClean="0">
                <a:effectLst/>
              </a:rPr>
              <a:t>8</a:t>
            </a:r>
            <a:r>
              <a:rPr lang="ru-RU" dirty="0" smtClean="0"/>
              <a:t> = 100</a:t>
            </a:r>
            <a:r>
              <a:rPr lang="ru-RU" baseline="-25000" dirty="0" smtClean="0">
                <a:effectLst/>
              </a:rPr>
              <a:t>2</a:t>
            </a:r>
            <a:r>
              <a:rPr lang="ru-RU" dirty="0" smtClean="0"/>
              <a:t> </a:t>
            </a:r>
            <a:endParaRPr lang="en-US" dirty="0" smtClean="0"/>
          </a:p>
          <a:p>
            <a:r>
              <a:rPr lang="ru-RU" dirty="0" smtClean="0"/>
              <a:t>5</a:t>
            </a:r>
            <a:r>
              <a:rPr lang="ru-RU" baseline="-25000" dirty="0" smtClean="0">
                <a:effectLst/>
              </a:rPr>
              <a:t>8</a:t>
            </a:r>
            <a:r>
              <a:rPr lang="ru-RU" dirty="0" smtClean="0"/>
              <a:t> = 101</a:t>
            </a:r>
            <a:r>
              <a:rPr lang="ru-RU" baseline="-25000" dirty="0" smtClean="0">
                <a:effectLst/>
              </a:rPr>
              <a:t>2</a:t>
            </a:r>
            <a:r>
              <a:rPr lang="ru-RU" dirty="0" smtClean="0"/>
              <a:t> </a:t>
            </a:r>
            <a:endParaRPr lang="en-US" dirty="0" smtClean="0"/>
          </a:p>
          <a:p>
            <a:r>
              <a:rPr lang="ru-RU" dirty="0" smtClean="0"/>
              <a:t>6</a:t>
            </a:r>
            <a:r>
              <a:rPr lang="ru-RU" baseline="-25000" dirty="0" smtClean="0">
                <a:effectLst/>
              </a:rPr>
              <a:t>8</a:t>
            </a:r>
            <a:r>
              <a:rPr lang="ru-RU" dirty="0" smtClean="0"/>
              <a:t> = 110</a:t>
            </a:r>
            <a:r>
              <a:rPr lang="ru-RU" baseline="-25000" dirty="0" smtClean="0">
                <a:effectLst/>
              </a:rPr>
              <a:t>2</a:t>
            </a:r>
            <a:r>
              <a:rPr lang="ru-RU" dirty="0" smtClean="0"/>
              <a:t> </a:t>
            </a:r>
            <a:endParaRPr lang="en-US" dirty="0" smtClean="0"/>
          </a:p>
          <a:p>
            <a:r>
              <a:rPr lang="ru-RU" dirty="0" smtClean="0"/>
              <a:t>7</a:t>
            </a:r>
            <a:r>
              <a:rPr lang="ru-RU" baseline="-25000" dirty="0" smtClean="0">
                <a:effectLst/>
              </a:rPr>
              <a:t>8</a:t>
            </a:r>
            <a:r>
              <a:rPr lang="ru-RU" dirty="0" smtClean="0"/>
              <a:t> = 111</a:t>
            </a:r>
            <a:r>
              <a:rPr lang="ru-RU" baseline="-25000" dirty="0" smtClean="0">
                <a:effectLst/>
              </a:rPr>
              <a:t>2</a:t>
            </a:r>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6</a:t>
            </a:fld>
            <a:endParaRPr lang="uk-UA"/>
          </a:p>
        </p:txBody>
      </p:sp>
    </p:spTree>
    <p:extLst>
      <p:ext uri="{BB962C8B-B14F-4D97-AF65-F5344CB8AC3E}">
        <p14:creationId xmlns:p14="http://schemas.microsoft.com/office/powerpoint/2010/main" val="398300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7</a:t>
            </a:fld>
            <a:endParaRPr lang="uk-UA"/>
          </a:p>
        </p:txBody>
      </p:sp>
    </p:spTree>
    <p:extLst>
      <p:ext uri="{BB962C8B-B14F-4D97-AF65-F5344CB8AC3E}">
        <p14:creationId xmlns:p14="http://schemas.microsoft.com/office/powerpoint/2010/main" val="124312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https://www.programiz.com/python-programming/string</a:t>
            </a:r>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26DE06-F3D2-4967-9E42-1EE18725EA77}" type="slidenum">
              <a:rPr lang="uk-UA" smtClean="0"/>
              <a:t>8</a:t>
            </a:fld>
            <a:endParaRPr lang="uk-UA"/>
          </a:p>
        </p:txBody>
      </p:sp>
    </p:spTree>
    <p:extLst>
      <p:ext uri="{BB962C8B-B14F-4D97-AF65-F5344CB8AC3E}">
        <p14:creationId xmlns:p14="http://schemas.microsoft.com/office/powerpoint/2010/main" val="110054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8D26DE06-F3D2-4967-9E42-1EE18725EA77}" type="slidenum">
              <a:rPr lang="uk-UA" smtClean="0"/>
              <a:t>12</a:t>
            </a:fld>
            <a:endParaRPr lang="uk-UA"/>
          </a:p>
        </p:txBody>
      </p:sp>
    </p:spTree>
    <p:extLst>
      <p:ext uri="{BB962C8B-B14F-4D97-AF65-F5344CB8AC3E}">
        <p14:creationId xmlns:p14="http://schemas.microsoft.com/office/powerpoint/2010/main" val="1562961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01">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6858000"/>
          </a:xfrm>
          <a:prstGeom prst="rect">
            <a:avLst/>
          </a:prstGeom>
        </p:spPr>
      </p:pic>
      <p:sp>
        <p:nvSpPr>
          <p:cNvPr id="2" name="Заголовок 1"/>
          <p:cNvSpPr>
            <a:spLocks noGrp="1"/>
          </p:cNvSpPr>
          <p:nvPr>
            <p:ph type="ctrTitle" hasCustomPrompt="1"/>
          </p:nvPr>
        </p:nvSpPr>
        <p:spPr>
          <a:xfrm>
            <a:off x="1188723" y="2701639"/>
            <a:ext cx="7631084" cy="1731039"/>
          </a:xfrm>
          <a:prstGeom prst="rect">
            <a:avLst/>
          </a:prstGeom>
        </p:spPr>
        <p:txBody>
          <a:bodyPr anchor="b">
            <a:normAutofit/>
          </a:bodyPr>
          <a:lstStyle>
            <a:lvl1pPr marL="0" indent="0" algn="l">
              <a:defRPr sz="6500" baseline="0"/>
            </a:lvl1pPr>
          </a:lstStyle>
          <a:p>
            <a:r>
              <a:rPr lang="en-US" dirty="0"/>
              <a:t>Click to add title</a:t>
            </a:r>
            <a:br>
              <a:rPr lang="en-US" dirty="0"/>
            </a:br>
            <a:r>
              <a:rPr lang="en-US" dirty="0"/>
              <a:t>65 </a:t>
            </a:r>
            <a:r>
              <a:rPr lang="en-US" dirty="0" err="1"/>
              <a:t>pt</a:t>
            </a:r>
            <a:endParaRPr lang="uk-UA" dirty="0"/>
          </a:p>
        </p:txBody>
      </p:sp>
      <p:sp>
        <p:nvSpPr>
          <p:cNvPr id="3" name="Подзаголовок 2"/>
          <p:cNvSpPr>
            <a:spLocks noGrp="1"/>
          </p:cNvSpPr>
          <p:nvPr>
            <p:ph type="subTitle" idx="1" hasCustomPrompt="1"/>
          </p:nvPr>
        </p:nvSpPr>
        <p:spPr>
          <a:xfrm>
            <a:off x="1188725" y="1963226"/>
            <a:ext cx="8969433" cy="454573"/>
          </a:xfrm>
          <a:prstGeom prst="rect">
            <a:avLst/>
          </a:prstGeom>
        </p:spPr>
        <p:txBody>
          <a:bodyPr>
            <a:noAutofit/>
          </a:bodyPr>
          <a:lstStyle>
            <a:lvl1pPr marL="0" indent="0" algn="l">
              <a:buNone/>
              <a:defRPr sz="30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pic>
        <p:nvPicPr>
          <p:cNvPr id="11" name="Picture 10"/>
          <p:cNvPicPr>
            <a:picLocks noChangeAspect="1"/>
          </p:cNvPicPr>
          <p:nvPr userDrawn="1"/>
        </p:nvPicPr>
        <p:blipFill>
          <a:blip r:embed="rId3"/>
          <a:stretch>
            <a:fillRect/>
          </a:stretch>
        </p:blipFill>
        <p:spPr>
          <a:xfrm>
            <a:off x="273050" y="271780"/>
            <a:ext cx="11645900" cy="685800"/>
          </a:xfrm>
          <a:prstGeom prst="rect">
            <a:avLst/>
          </a:prstGeom>
        </p:spPr>
      </p:pic>
      <p:pic>
        <p:nvPicPr>
          <p:cNvPr id="9" name="Picture 8"/>
          <p:cNvPicPr>
            <a:picLocks noChangeAspect="1"/>
          </p:cNvPicPr>
          <p:nvPr userDrawn="1"/>
        </p:nvPicPr>
        <p:blipFill>
          <a:blip r:embed="rId4"/>
          <a:stretch>
            <a:fillRect/>
          </a:stretch>
        </p:blipFill>
        <p:spPr>
          <a:xfrm>
            <a:off x="453461" y="5302608"/>
            <a:ext cx="2923244" cy="1216240"/>
          </a:xfrm>
          <a:prstGeom prst="rect">
            <a:avLst/>
          </a:prstGeom>
        </p:spPr>
      </p:pic>
    </p:spTree>
    <p:extLst>
      <p:ext uri="{BB962C8B-B14F-4D97-AF65-F5344CB8AC3E}">
        <p14:creationId xmlns:p14="http://schemas.microsoft.com/office/powerpoint/2010/main" val="145410197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contacts 01">
    <p:bg>
      <p:bgRef idx="1001">
        <a:schemeClr val="bg2"/>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12192000" cy="6858000"/>
          </a:xfrm>
          <a:prstGeom prst="rect">
            <a:avLst/>
          </a:prstGeom>
        </p:spPr>
      </p:pic>
      <p:sp>
        <p:nvSpPr>
          <p:cNvPr id="2" name="Заголовок 1"/>
          <p:cNvSpPr>
            <a:spLocks noGrp="1"/>
          </p:cNvSpPr>
          <p:nvPr>
            <p:ph type="title"/>
          </p:nvPr>
        </p:nvSpPr>
        <p:spPr>
          <a:xfrm>
            <a:off x="1268727" y="2132233"/>
            <a:ext cx="9883536" cy="1325563"/>
          </a:xfrm>
          <a:prstGeom prst="rect">
            <a:avLst/>
          </a:prstGeom>
        </p:spPr>
        <p:txBody>
          <a:bodyPr>
            <a:normAutofit/>
          </a:bodyPr>
          <a:lstStyle>
            <a:lvl1pPr>
              <a:defRPr sz="3500"/>
            </a:lvl1pPr>
          </a:lstStyle>
          <a:p>
            <a:endParaRPr lang="uk-UA" dirty="0"/>
          </a:p>
        </p:txBody>
      </p:sp>
      <p:pic>
        <p:nvPicPr>
          <p:cNvPr id="5" name="Picture 4"/>
          <p:cNvPicPr>
            <a:picLocks noChangeAspect="1"/>
          </p:cNvPicPr>
          <p:nvPr userDrawn="1"/>
        </p:nvPicPr>
        <p:blipFill>
          <a:blip r:embed="rId3"/>
          <a:stretch>
            <a:fillRect/>
          </a:stretch>
        </p:blipFill>
        <p:spPr>
          <a:xfrm>
            <a:off x="273050" y="271780"/>
            <a:ext cx="11645900" cy="685800"/>
          </a:xfrm>
          <a:prstGeom prst="rect">
            <a:avLst/>
          </a:prstGeom>
        </p:spPr>
      </p:pic>
      <p:sp>
        <p:nvSpPr>
          <p:cNvPr id="6" name="TextBox 5"/>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a:ln>
                  <a:noFill/>
                </a:ln>
                <a:solidFill>
                  <a:srgbClr val="FFFFFF"/>
                </a:solidFill>
                <a:effectLst/>
                <a:uLnTx/>
                <a:uFillTx/>
                <a:latin typeface="Tahoma"/>
                <a:ea typeface="+mn-ea"/>
                <a:cs typeface="+mn-cs"/>
              </a:rPr>
              <a:t>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66853920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s 02">
    <p:bg>
      <p:bgRef idx="1001">
        <a:schemeClr val="bg1"/>
      </p:bgRef>
    </p:bg>
    <p:spTree>
      <p:nvGrpSpPr>
        <p:cNvPr id="1" name=""/>
        <p:cNvGrpSpPr/>
        <p:nvPr/>
      </p:nvGrpSpPr>
      <p:grpSpPr>
        <a:xfrm>
          <a:off x="0" y="0"/>
          <a:ext cx="0" cy="0"/>
          <a:chOff x="0" y="0"/>
          <a:chExt cx="0" cy="0"/>
        </a:xfrm>
      </p:grpSpPr>
      <p:sp>
        <p:nvSpPr>
          <p:cNvPr id="3" name="Прямоугольник 2"/>
          <p:cNvSpPr/>
          <p:nvPr userDrawn="1"/>
        </p:nvSpPr>
        <p:spPr>
          <a:xfrm>
            <a:off x="263531" y="4834657"/>
            <a:ext cx="11664951" cy="1763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uk-UA" sz="1800"/>
          </a:p>
        </p:txBody>
      </p:sp>
      <p:sp>
        <p:nvSpPr>
          <p:cNvPr id="5" name="Заголовок 1"/>
          <p:cNvSpPr>
            <a:spLocks noGrp="1"/>
          </p:cNvSpPr>
          <p:nvPr>
            <p:ph type="title"/>
          </p:nvPr>
        </p:nvSpPr>
        <p:spPr>
          <a:xfrm>
            <a:off x="1268727" y="2132233"/>
            <a:ext cx="9883536" cy="1325563"/>
          </a:xfrm>
          <a:prstGeom prst="rect">
            <a:avLst/>
          </a:prstGeom>
        </p:spPr>
        <p:txBody>
          <a:bodyPr>
            <a:normAutofit/>
          </a:bodyPr>
          <a:lstStyle>
            <a:lvl1pPr>
              <a:defRPr sz="3500"/>
            </a:lvl1pPr>
          </a:lstStyle>
          <a:p>
            <a:endParaRPr lang="uk-UA" dirty="0"/>
          </a:p>
        </p:txBody>
      </p:sp>
      <p:sp>
        <p:nvSpPr>
          <p:cNvPr id="6" name="TextBox 5"/>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a:ln>
                  <a:noFill/>
                </a:ln>
                <a:solidFill>
                  <a:srgbClr val="FFFFFF"/>
                </a:solidFill>
                <a:effectLst/>
                <a:uLnTx/>
                <a:uFillTx/>
                <a:latin typeface="Tahoma"/>
                <a:ea typeface="+mn-ea"/>
                <a:cs typeface="+mn-cs"/>
              </a:rPr>
              <a:t>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UK</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a:ln>
                  <a:noFill/>
                </a:ln>
                <a:solidFill>
                  <a:srgbClr val="FFFFFF"/>
                </a:solidFill>
                <a:effectLst/>
                <a:uLnTx/>
                <a:uFillTx/>
                <a:latin typeface="Tahoma"/>
                <a:ea typeface="+mn-ea"/>
                <a:cs typeface="+mn-cs"/>
              </a:rPr>
              <a:t/>
            </a:r>
            <a:br>
              <a:rPr kumimoji="0" lang="en-US" sz="1000" b="0" i="0" u="none" strike="noStrike" kern="1200" cap="none" spc="0" normalizeH="0" baseline="0" noProof="0" dirty="0">
                <a:ln>
                  <a:noFill/>
                </a:ln>
                <a:solidFill>
                  <a:srgbClr val="FFFFFF"/>
                </a:solidFill>
                <a:effectLst/>
                <a:uLnTx/>
                <a:uFillTx/>
                <a:latin typeface="Tahoma"/>
                <a:ea typeface="+mn-ea"/>
                <a:cs typeface="+mn-cs"/>
              </a:rPr>
            </a:br>
            <a:r>
              <a:rPr kumimoji="0" lang="en-US" sz="1000" b="0" i="0" u="none" strike="noStrike" kern="1200" cap="none" spc="0" normalizeH="0" baseline="0" noProof="0" dirty="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0553402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
        <p:nvSpPr>
          <p:cNvPr id="6" name="Текст 2"/>
          <p:cNvSpPr>
            <a:spLocks noGrp="1"/>
          </p:cNvSpPr>
          <p:nvPr>
            <p:ph idx="1"/>
          </p:nvPr>
        </p:nvSpPr>
        <p:spPr>
          <a:xfrm>
            <a:off x="416560" y="1232043"/>
            <a:ext cx="11369040" cy="3361410"/>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a:t>
            </a:r>
            <a:r>
              <a:rPr lang="ru-RU" dirty="0"/>
              <a:t> </a:t>
            </a:r>
            <a:r>
              <a:rPr lang="en-US" dirty="0"/>
              <a:t>level</a:t>
            </a:r>
            <a:endParaRPr lang="uk-UA" dirty="0"/>
          </a:p>
        </p:txBody>
      </p:sp>
    </p:spTree>
    <p:extLst>
      <p:ext uri="{BB962C8B-B14F-4D97-AF65-F5344CB8AC3E}">
        <p14:creationId xmlns:p14="http://schemas.microsoft.com/office/powerpoint/2010/main" val="324105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416561" y="1233488"/>
            <a:ext cx="11513504" cy="3425825"/>
          </a:xfr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332266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416560" y="1233488"/>
            <a:ext cx="11513503" cy="4391025"/>
          </a:xfrm>
        </p:spPr>
        <p:txBody>
          <a:bodyPr/>
          <a:lstStyle/>
          <a:p>
            <a:endParaRPr lang="uk-UA"/>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299908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2451" y="1464898"/>
            <a:ext cx="4786022" cy="415961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096000" y="0"/>
            <a:ext cx="6095999" cy="6858000"/>
          </a:xfrm>
        </p:spPr>
        <p:txBody>
          <a:bodyPr/>
          <a:lstStyle/>
          <a:p>
            <a:endParaRPr lang="uk-UA"/>
          </a:p>
        </p:txBody>
      </p:sp>
      <p:sp>
        <p:nvSpPr>
          <p:cNvPr id="5" name="Заголовок 1"/>
          <p:cNvSpPr>
            <a:spLocks noGrp="1"/>
          </p:cNvSpPr>
          <p:nvPr>
            <p:ph type="title" hasCustomPrompt="1"/>
          </p:nvPr>
        </p:nvSpPr>
        <p:spPr>
          <a:xfrm>
            <a:off x="415435" y="343778"/>
            <a:ext cx="4772878"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150452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4145" y="1233488"/>
            <a:ext cx="4728944" cy="439102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7" name="Диаграмма 6"/>
          <p:cNvSpPr>
            <a:spLocks noGrp="1"/>
          </p:cNvSpPr>
          <p:nvPr>
            <p:ph type="chart" sz="quarter" idx="10"/>
          </p:nvPr>
        </p:nvSpPr>
        <p:spPr>
          <a:xfrm>
            <a:off x="6240463" y="260350"/>
            <a:ext cx="5688019" cy="5364163"/>
          </a:xfrm>
        </p:spPr>
        <p:txBody>
          <a:bodyPr/>
          <a:lstStyle/>
          <a:p>
            <a:endParaRPr lang="uk-UA"/>
          </a:p>
        </p:txBody>
      </p:sp>
      <p:sp>
        <p:nvSpPr>
          <p:cNvPr id="5" name="Заголовок 1"/>
          <p:cNvSpPr>
            <a:spLocks noGrp="1"/>
          </p:cNvSpPr>
          <p:nvPr>
            <p:ph type="title" hasCustomPrompt="1"/>
          </p:nvPr>
        </p:nvSpPr>
        <p:spPr>
          <a:xfrm>
            <a:off x="414146" y="345774"/>
            <a:ext cx="4728944"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2549257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12192000" cy="6858000"/>
          </a:xfrm>
          <a:prstGeom prst="rect">
            <a:avLst/>
          </a:prstGeom>
        </p:spPr>
        <p:txBody>
          <a:bodyPr/>
          <a:lstStyle/>
          <a:p>
            <a:endParaRPr lang="uk-UA" dirty="0"/>
          </a:p>
        </p:txBody>
      </p:sp>
      <p:sp>
        <p:nvSpPr>
          <p:cNvPr id="2" name="Заголовок 1"/>
          <p:cNvSpPr>
            <a:spLocks noGrp="1"/>
          </p:cNvSpPr>
          <p:nvPr>
            <p:ph type="title" hasCustomPrompt="1"/>
          </p:nvPr>
        </p:nvSpPr>
        <p:spPr>
          <a:xfrm>
            <a:off x="446118" y="5848096"/>
            <a:ext cx="10515600" cy="525970"/>
          </a:xfrm>
          <a:prstGeom prst="rect">
            <a:avLst/>
          </a:prstGeom>
        </p:spPr>
        <p:txBody>
          <a:bodyPr>
            <a:noAutofit/>
          </a:bodyPr>
          <a:lstStyle>
            <a:lvl1pPr>
              <a:defRPr sz="3500">
                <a:solidFill>
                  <a:schemeClr val="bg1"/>
                </a:solidFill>
              </a:defRPr>
            </a:lvl1pPr>
          </a:lstStyle>
          <a:p>
            <a:r>
              <a:rPr lang="en-US" dirty="0"/>
              <a:t>Click to add title</a:t>
            </a:r>
            <a:endParaRPr lang="uk-UA" dirty="0"/>
          </a:p>
        </p:txBody>
      </p:sp>
    </p:spTree>
    <p:extLst>
      <p:ext uri="{BB962C8B-B14F-4D97-AF65-F5344CB8AC3E}">
        <p14:creationId xmlns:p14="http://schemas.microsoft.com/office/powerpoint/2010/main" val="11360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2" name="Рисунок 11"/>
          <p:cNvSpPr>
            <a:spLocks noGrp="1"/>
          </p:cNvSpPr>
          <p:nvPr>
            <p:ph type="pic" sz="quarter" idx="10"/>
          </p:nvPr>
        </p:nvSpPr>
        <p:spPr>
          <a:xfrm>
            <a:off x="263530" y="1233488"/>
            <a:ext cx="11664391" cy="5364162"/>
          </a:xfrm>
          <a:prstGeom prst="rect">
            <a:avLst/>
          </a:prstGeom>
        </p:spPr>
        <p:txBody>
          <a:bodyPr/>
          <a:lstStyle/>
          <a:p>
            <a:endParaRPr lang="uk-UA" dirty="0"/>
          </a:p>
        </p:txBody>
      </p:sp>
      <p:sp>
        <p:nvSpPr>
          <p:cNvPr id="8" name="Подзаголовок 2"/>
          <p:cNvSpPr>
            <a:spLocks noGrp="1"/>
          </p:cNvSpPr>
          <p:nvPr>
            <p:ph type="subTitle" idx="1" hasCustomPrompt="1"/>
          </p:nvPr>
        </p:nvSpPr>
        <p:spPr>
          <a:xfrm>
            <a:off x="1188725" y="4741589"/>
            <a:ext cx="8969433" cy="454573"/>
          </a:xfrm>
          <a:prstGeom prst="rect">
            <a:avLst/>
          </a:prstGeom>
        </p:spPr>
        <p:txBody>
          <a:bodyPr>
            <a:noAutofit/>
          </a:bodyPr>
          <a:lstStyle>
            <a:lvl1pPr marL="0" indent="0" algn="l">
              <a:buNone/>
              <a:defRPr sz="30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sp>
        <p:nvSpPr>
          <p:cNvPr id="6" name="Заголовок 1"/>
          <p:cNvSpPr>
            <a:spLocks noGrp="1"/>
          </p:cNvSpPr>
          <p:nvPr>
            <p:ph type="ctrTitle" hasCustomPrompt="1"/>
          </p:nvPr>
        </p:nvSpPr>
        <p:spPr>
          <a:xfrm>
            <a:off x="1188723" y="5434552"/>
            <a:ext cx="10741340" cy="924707"/>
          </a:xfrm>
          <a:prstGeom prst="rect">
            <a:avLst/>
          </a:prstGeom>
        </p:spPr>
        <p:txBody>
          <a:bodyPr anchor="b">
            <a:normAutofit/>
          </a:bodyPr>
          <a:lstStyle>
            <a:lvl1pPr marL="0" indent="0" algn="l">
              <a:defRPr sz="6500" baseline="0">
                <a:solidFill>
                  <a:schemeClr val="bg1"/>
                </a:solidFill>
              </a:defRPr>
            </a:lvl1pPr>
          </a:lstStyle>
          <a:p>
            <a:r>
              <a:rPr lang="en-US" dirty="0"/>
              <a:t>Click to add Title 65 </a:t>
            </a:r>
            <a:r>
              <a:rPr lang="en-US" dirty="0" err="1"/>
              <a:t>pt</a:t>
            </a:r>
            <a:endParaRPr lang="uk-UA" dirty="0"/>
          </a:p>
        </p:txBody>
      </p:sp>
    </p:spTree>
    <p:extLst>
      <p:ext uri="{BB962C8B-B14F-4D97-AF65-F5344CB8AC3E}">
        <p14:creationId xmlns:p14="http://schemas.microsoft.com/office/powerpoint/2010/main" val="409433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pic>
        <p:nvPicPr>
          <p:cNvPr id="2" name="Рисунок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525" y="1233488"/>
            <a:ext cx="11686056" cy="5364162"/>
          </a:xfrm>
          <a:prstGeom prst="rect">
            <a:avLst/>
          </a:prstGeom>
        </p:spPr>
      </p:pic>
      <p:sp>
        <p:nvSpPr>
          <p:cNvPr id="8" name="Подзаголовок 2"/>
          <p:cNvSpPr>
            <a:spLocks noGrp="1"/>
          </p:cNvSpPr>
          <p:nvPr>
            <p:ph type="subTitle" idx="1" hasCustomPrompt="1"/>
          </p:nvPr>
        </p:nvSpPr>
        <p:spPr>
          <a:xfrm>
            <a:off x="1188726" y="1972753"/>
            <a:ext cx="8969433" cy="454573"/>
          </a:xfrm>
          <a:prstGeom prst="rect">
            <a:avLst/>
          </a:prstGeom>
        </p:spPr>
        <p:txBody>
          <a:bodyPr>
            <a:noAutofit/>
          </a:bodyPr>
          <a:lstStyle>
            <a:lvl1pPr marL="0" indent="0" algn="l">
              <a:buNone/>
              <a:defRPr sz="30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30pt</a:t>
            </a:r>
            <a:endParaRPr lang="uk-UA" dirty="0"/>
          </a:p>
        </p:txBody>
      </p:sp>
      <p:sp>
        <p:nvSpPr>
          <p:cNvPr id="6" name="Заголовок 1"/>
          <p:cNvSpPr>
            <a:spLocks noGrp="1"/>
          </p:cNvSpPr>
          <p:nvPr>
            <p:ph type="ctrTitle" hasCustomPrompt="1"/>
          </p:nvPr>
        </p:nvSpPr>
        <p:spPr>
          <a:xfrm>
            <a:off x="1188723" y="2701639"/>
            <a:ext cx="7631084" cy="1731039"/>
          </a:xfrm>
          <a:prstGeom prst="rect">
            <a:avLst/>
          </a:prstGeom>
        </p:spPr>
        <p:txBody>
          <a:bodyPr anchor="b">
            <a:normAutofit/>
          </a:bodyPr>
          <a:lstStyle>
            <a:lvl1pPr marL="0" indent="0" algn="l">
              <a:defRPr sz="6500">
                <a:solidFill>
                  <a:schemeClr val="bg1"/>
                </a:solidFill>
              </a:defRPr>
            </a:lvl1pPr>
          </a:lstStyle>
          <a:p>
            <a:r>
              <a:rPr lang="en-US" dirty="0"/>
              <a:t>Click to add title</a:t>
            </a:r>
            <a:br>
              <a:rPr lang="en-US" dirty="0"/>
            </a:br>
            <a:r>
              <a:rPr lang="en-US" dirty="0"/>
              <a:t>65 </a:t>
            </a:r>
            <a:r>
              <a:rPr lang="en-US" dirty="0" err="1"/>
              <a:t>pt</a:t>
            </a:r>
            <a:endParaRPr lang="uk-UA" dirty="0"/>
          </a:p>
        </p:txBody>
      </p:sp>
    </p:spTree>
    <p:extLst>
      <p:ext uri="{BB962C8B-B14F-4D97-AF65-F5344CB8AC3E}">
        <p14:creationId xmlns:p14="http://schemas.microsoft.com/office/powerpoint/2010/main" val="316171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263531" y="1233498"/>
            <a:ext cx="11664951" cy="4364007"/>
          </a:xfrm>
          <a:prstGeom prst="rect">
            <a:avLst/>
          </a:prstGeom>
        </p:spPr>
        <p:txBody>
          <a:bodyPr/>
          <a:lstStyle/>
          <a:p>
            <a:endParaRPr lang="uk-UA"/>
          </a:p>
        </p:txBody>
      </p:sp>
      <p:sp>
        <p:nvSpPr>
          <p:cNvPr id="9" name="Подзаголовок 2"/>
          <p:cNvSpPr>
            <a:spLocks noGrp="1"/>
          </p:cNvSpPr>
          <p:nvPr>
            <p:ph type="subTitle" idx="1" hasCustomPrompt="1"/>
          </p:nvPr>
        </p:nvSpPr>
        <p:spPr>
          <a:xfrm>
            <a:off x="263532" y="5851565"/>
            <a:ext cx="8969433" cy="454573"/>
          </a:xfrm>
          <a:prstGeom prst="rect">
            <a:avLst/>
          </a:prstGeom>
        </p:spPr>
        <p:txBody>
          <a:bodyPr>
            <a:noAutofit/>
          </a:bodyPr>
          <a:lstStyle>
            <a:lvl1pPr marL="0" indent="0" algn="l">
              <a:buNone/>
              <a:defRPr sz="35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Click to add subtitle 35pt</a:t>
            </a:r>
            <a:endParaRPr lang="uk-UA" dirty="0"/>
          </a:p>
        </p:txBody>
      </p:sp>
    </p:spTree>
    <p:extLst>
      <p:ext uri="{BB962C8B-B14F-4D97-AF65-F5344CB8AC3E}">
        <p14:creationId xmlns:p14="http://schemas.microsoft.com/office/powerpoint/2010/main" val="268723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lvl1pPr>
          </a:lstStyle>
          <a:p>
            <a:r>
              <a:rPr lang="en-US" dirty="0"/>
              <a:t>Click to add title</a:t>
            </a:r>
            <a:endParaRPr lang="uk-UA" dirty="0"/>
          </a:p>
        </p:txBody>
      </p:sp>
      <p:sp>
        <p:nvSpPr>
          <p:cNvPr id="7" name="Text Placeholder 2"/>
          <p:cNvSpPr>
            <a:spLocks noGrp="1"/>
          </p:cNvSpPr>
          <p:nvPr>
            <p:ph type="body" idx="1"/>
          </p:nvPr>
        </p:nvSpPr>
        <p:spPr>
          <a:xfrm>
            <a:off x="412201" y="2034652"/>
            <a:ext cx="11352277" cy="4351338"/>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p:txBody>
      </p:sp>
    </p:spTree>
    <p:extLst>
      <p:ext uri="{BB962C8B-B14F-4D97-AF65-F5344CB8AC3E}">
        <p14:creationId xmlns:p14="http://schemas.microsoft.com/office/powerpoint/2010/main" val="76068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lvl1pPr>
          </a:lstStyle>
          <a:p>
            <a:r>
              <a:rPr lang="en-US" dirty="0"/>
              <a:t>Click to add title</a:t>
            </a:r>
            <a:endParaRPr lang="uk-UA" dirty="0"/>
          </a:p>
        </p:txBody>
      </p:sp>
      <p:sp>
        <p:nvSpPr>
          <p:cNvPr id="9" name="Текст 8"/>
          <p:cNvSpPr>
            <a:spLocks noGrp="1"/>
          </p:cNvSpPr>
          <p:nvPr>
            <p:ph type="body" sz="quarter" idx="10" hasCustomPrompt="1"/>
          </p:nvPr>
        </p:nvSpPr>
        <p:spPr>
          <a:xfrm>
            <a:off x="412202" y="2033697"/>
            <a:ext cx="11517861" cy="4563953"/>
          </a:xfrm>
          <a:prstGeom prst="rect">
            <a:avLst/>
          </a:prstGeo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Tree>
    <p:extLst>
      <p:ext uri="{BB962C8B-B14F-4D97-AF65-F5344CB8AC3E}">
        <p14:creationId xmlns:p14="http://schemas.microsoft.com/office/powerpoint/2010/main" val="128746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 name="Заголовок 1"/>
          <p:cNvSpPr>
            <a:spLocks noGrp="1"/>
          </p:cNvSpPr>
          <p:nvPr>
            <p:ph type="title" hasCustomPrompt="1"/>
          </p:nvPr>
        </p:nvSpPr>
        <p:spPr>
          <a:xfrm>
            <a:off x="412202" y="1233488"/>
            <a:ext cx="11346033" cy="525970"/>
          </a:xfrm>
          <a:prstGeom prst="rect">
            <a:avLst/>
          </a:prstGeom>
        </p:spPr>
        <p:txBody>
          <a:bodyPr>
            <a:noAutofit/>
          </a:bodyPr>
          <a:lstStyle>
            <a:lvl1pPr>
              <a:defRPr sz="3500"/>
            </a:lvl1pPr>
          </a:lstStyle>
          <a:p>
            <a:r>
              <a:rPr lang="en-US" dirty="0"/>
              <a:t>Click to add title</a:t>
            </a:r>
            <a:endParaRPr lang="uk-UA" dirty="0"/>
          </a:p>
        </p:txBody>
      </p:sp>
      <p:sp>
        <p:nvSpPr>
          <p:cNvPr id="3" name="Таблица 2"/>
          <p:cNvSpPr>
            <a:spLocks noGrp="1"/>
          </p:cNvSpPr>
          <p:nvPr>
            <p:ph type="tbl" sz="quarter" idx="10"/>
          </p:nvPr>
        </p:nvSpPr>
        <p:spPr>
          <a:xfrm>
            <a:off x="412202" y="2031338"/>
            <a:ext cx="11517861" cy="4545012"/>
          </a:xfrm>
          <a:prstGeom prst="rect">
            <a:avLst/>
          </a:prstGeom>
        </p:spPr>
        <p:txBody>
          <a:bodyPr/>
          <a:lstStyle/>
          <a:p>
            <a:endParaRPr lang="uk-UA"/>
          </a:p>
        </p:txBody>
      </p:sp>
    </p:spTree>
    <p:extLst>
      <p:ext uri="{BB962C8B-B14F-4D97-AF65-F5344CB8AC3E}">
        <p14:creationId xmlns:p14="http://schemas.microsoft.com/office/powerpoint/2010/main" val="397404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3" y="1231207"/>
            <a:ext cx="5536880" cy="637162"/>
          </a:xfrm>
          <a:prstGeom prst="rect">
            <a:avLst/>
          </a:prstGeom>
        </p:spPr>
        <p:txBody>
          <a:bodyPr anchor="b">
            <a:noAutofit/>
          </a:bodyPr>
          <a:lstStyle>
            <a:lvl1pPr>
              <a:defRPr sz="3500"/>
            </a:lvl1pPr>
          </a:lstStyle>
          <a:p>
            <a:r>
              <a:rPr lang="en-US" dirty="0"/>
              <a:t>Click to add title</a:t>
            </a:r>
            <a:endParaRPr lang="uk-UA" dirty="0"/>
          </a:p>
        </p:txBody>
      </p:sp>
      <p:sp>
        <p:nvSpPr>
          <p:cNvPr id="4" name="Текст 3"/>
          <p:cNvSpPr>
            <a:spLocks noGrp="1"/>
          </p:cNvSpPr>
          <p:nvPr>
            <p:ph type="body" sz="half" idx="2" hasCustomPrompt="1"/>
          </p:nvPr>
        </p:nvSpPr>
        <p:spPr>
          <a:xfrm>
            <a:off x="412203" y="2221356"/>
            <a:ext cx="5539336" cy="4376293"/>
          </a:xfrm>
          <a:prstGeom prst="rect">
            <a:avLst/>
          </a:prstGeo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240463" y="1233488"/>
            <a:ext cx="5688013" cy="5364162"/>
          </a:xfrm>
          <a:prstGeom prst="rect">
            <a:avLst/>
          </a:prstGeom>
        </p:spPr>
        <p:txBody>
          <a:bodyPr/>
          <a:lstStyle/>
          <a:p>
            <a:endParaRPr lang="uk-UA"/>
          </a:p>
        </p:txBody>
      </p:sp>
    </p:spTree>
    <p:extLst>
      <p:ext uri="{BB962C8B-B14F-4D97-AF65-F5344CB8AC3E}">
        <p14:creationId xmlns:p14="http://schemas.microsoft.com/office/powerpoint/2010/main" val="27020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5539337" cy="637162"/>
          </a:xfrm>
          <a:prstGeom prst="rect">
            <a:avLst/>
          </a:prstGeom>
        </p:spPr>
        <p:txBody>
          <a:bodyPr anchor="b">
            <a:noAutofit/>
          </a:bodyPr>
          <a:lstStyle>
            <a:lvl1pPr>
              <a:defRPr sz="3500"/>
            </a:lvl1pPr>
          </a:lstStyle>
          <a:p>
            <a:r>
              <a:rPr lang="en-US" dirty="0"/>
              <a:t>Click to add title</a:t>
            </a:r>
            <a:endParaRPr lang="uk-UA" dirty="0"/>
          </a:p>
        </p:txBody>
      </p:sp>
      <p:sp>
        <p:nvSpPr>
          <p:cNvPr id="7" name="Диаграмма 6"/>
          <p:cNvSpPr>
            <a:spLocks noGrp="1"/>
          </p:cNvSpPr>
          <p:nvPr>
            <p:ph type="chart" sz="quarter" idx="10"/>
          </p:nvPr>
        </p:nvSpPr>
        <p:spPr>
          <a:xfrm>
            <a:off x="6240463" y="1233488"/>
            <a:ext cx="5688019" cy="5364162"/>
          </a:xfrm>
          <a:prstGeom prst="rect">
            <a:avLst/>
          </a:prstGeom>
        </p:spPr>
        <p:txBody>
          <a:bodyPr/>
          <a:lstStyle/>
          <a:p>
            <a:endParaRPr lang="uk-UA"/>
          </a:p>
        </p:txBody>
      </p:sp>
      <p:sp>
        <p:nvSpPr>
          <p:cNvPr id="6" name="Текст 3"/>
          <p:cNvSpPr>
            <a:spLocks noGrp="1"/>
          </p:cNvSpPr>
          <p:nvPr>
            <p:ph type="body" sz="half" idx="2" hasCustomPrompt="1"/>
          </p:nvPr>
        </p:nvSpPr>
        <p:spPr>
          <a:xfrm>
            <a:off x="412203" y="2221356"/>
            <a:ext cx="5539336" cy="4376293"/>
          </a:xfrm>
          <a:prstGeom prst="rect">
            <a:avLst/>
          </a:prstGeo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Tree>
    <p:extLst>
      <p:ext uri="{BB962C8B-B14F-4D97-AF65-F5344CB8AC3E}">
        <p14:creationId xmlns:p14="http://schemas.microsoft.com/office/powerpoint/2010/main" val="99165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12202" y="1268760"/>
            <a:ext cx="11352277" cy="460562"/>
          </a:xfrm>
          <a:prstGeom prst="rect">
            <a:avLst/>
          </a:prstGeom>
        </p:spPr>
        <p:txBody>
          <a:bodyPr vert="horz" lIns="91440" tIns="45720" rIns="91440" bIns="45720" rtlCol="0" anchor="ctr">
            <a:normAutofit/>
          </a:bodyPr>
          <a:lstStyle/>
          <a:p>
            <a:r>
              <a:rPr lang="en-US" dirty="0"/>
              <a:t>Click to add title</a:t>
            </a:r>
          </a:p>
        </p:txBody>
      </p:sp>
      <p:sp>
        <p:nvSpPr>
          <p:cNvPr id="14" name="Text Placeholder 2"/>
          <p:cNvSpPr>
            <a:spLocks noGrp="1"/>
          </p:cNvSpPr>
          <p:nvPr>
            <p:ph type="body" idx="1"/>
          </p:nvPr>
        </p:nvSpPr>
        <p:spPr>
          <a:xfrm>
            <a:off x="412201" y="2168332"/>
            <a:ext cx="11352277" cy="4351338"/>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p:txBody>
      </p:sp>
      <p:pic>
        <p:nvPicPr>
          <p:cNvPr id="25" name="Picture 24"/>
          <p:cNvPicPr>
            <a:picLocks noChangeAspect="1"/>
          </p:cNvPicPr>
          <p:nvPr userDrawn="1"/>
        </p:nvPicPr>
        <p:blipFill>
          <a:blip r:embed="rId13"/>
          <a:stretch>
            <a:fillRect/>
          </a:stretch>
        </p:blipFill>
        <p:spPr>
          <a:xfrm>
            <a:off x="273050" y="271780"/>
            <a:ext cx="11645900" cy="685800"/>
          </a:xfrm>
          <a:prstGeom prst="rect">
            <a:avLst/>
          </a:prstGeom>
        </p:spPr>
      </p:pic>
    </p:spTree>
    <p:extLst>
      <p:ext uri="{BB962C8B-B14F-4D97-AF65-F5344CB8AC3E}">
        <p14:creationId xmlns:p14="http://schemas.microsoft.com/office/powerpoint/2010/main" val="13791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51" r:id="rId4"/>
    <p:sldLayoutId id="2147483654" r:id="rId5"/>
    <p:sldLayoutId id="2147483675" r:id="rId6"/>
    <p:sldLayoutId id="2147483655" r:id="rId7"/>
    <p:sldLayoutId id="2147483656" r:id="rId8"/>
    <p:sldLayoutId id="2147483674" r:id="rId9"/>
    <p:sldLayoutId id="2147483658" r:id="rId10"/>
    <p:sldLayoutId id="2147483673"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6">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6560" y="131308"/>
            <a:ext cx="11330708" cy="917741"/>
          </a:xfrm>
          <a:prstGeom prst="rect">
            <a:avLst/>
          </a:prstGeom>
        </p:spPr>
        <p:txBody>
          <a:bodyPr vert="horz" lIns="91440" tIns="45720" rIns="91440" bIns="45720" rtlCol="0" anchor="ctr">
            <a:normAutofit/>
          </a:bodyPr>
          <a:lstStyle/>
          <a:p>
            <a:r>
              <a:rPr lang="en-US" dirty="0"/>
              <a:t>Click to add title</a:t>
            </a:r>
            <a:endParaRPr lang="uk-UA" dirty="0"/>
          </a:p>
        </p:txBody>
      </p:sp>
      <p:sp>
        <p:nvSpPr>
          <p:cNvPr id="3" name="Текст 2"/>
          <p:cNvSpPr>
            <a:spLocks noGrp="1"/>
          </p:cNvSpPr>
          <p:nvPr>
            <p:ph type="body" idx="1"/>
          </p:nvPr>
        </p:nvSpPr>
        <p:spPr>
          <a:xfrm>
            <a:off x="416560" y="1160923"/>
            <a:ext cx="11330708" cy="3361410"/>
          </a:xfrm>
          <a:prstGeom prst="rect">
            <a:avLst/>
          </a:prstGeom>
        </p:spPr>
        <p:txBody>
          <a:bodyPr vert="horz" lIns="91440" tIns="45720" rIns="91440" bIns="45720" rtlCol="0">
            <a:normAutofit/>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a:t>
            </a:r>
            <a:r>
              <a:rPr lang="ru-RU" dirty="0"/>
              <a:t> </a:t>
            </a:r>
            <a:r>
              <a:rPr lang="en-US" dirty="0"/>
              <a:t>level</a:t>
            </a:r>
            <a:endParaRPr lang="uk-UA" dirty="0"/>
          </a:p>
        </p:txBody>
      </p:sp>
      <p:pic>
        <p:nvPicPr>
          <p:cNvPr id="9" name="Picture 8"/>
          <p:cNvPicPr>
            <a:picLocks noChangeAspect="1"/>
          </p:cNvPicPr>
          <p:nvPr userDrawn="1"/>
        </p:nvPicPr>
        <p:blipFill>
          <a:blip r:embed="rId7"/>
          <a:stretch>
            <a:fillRect/>
          </a:stretch>
        </p:blipFill>
        <p:spPr>
          <a:xfrm>
            <a:off x="463550" y="6031830"/>
            <a:ext cx="2878557" cy="419100"/>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7">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0" orient="horz" pos="3725" userDrawn="1">
          <p15:clr>
            <a:srgbClr val="F26B43"/>
          </p15:clr>
        </p15:guide>
        <p15:guide id="8" orient="horz" pos="3543" userDrawn="1">
          <p15:clr>
            <a:srgbClr val="F26B43"/>
          </p15:clr>
        </p15:guide>
        <p15:guide id="9" pos="3749" userDrawn="1">
          <p15:clr>
            <a:srgbClr val="F26B43"/>
          </p15:clr>
        </p15:guide>
        <p15:guide id="10"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265113" y="5624513"/>
            <a:ext cx="11664950" cy="99045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a:p>
        </p:txBody>
      </p:sp>
      <p:sp>
        <p:nvSpPr>
          <p:cNvPr id="6" name="Заголовок 5"/>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67">
          <p15:clr>
            <a:srgbClr val="F26B43"/>
          </p15:clr>
        </p15:guide>
        <p15:guide id="2" pos="7515">
          <p15:clr>
            <a:srgbClr val="F26B43"/>
          </p15:clr>
        </p15:guide>
        <p15:guide id="3" orient="horz" pos="4156">
          <p15:clr>
            <a:srgbClr val="F26B43"/>
          </p15:clr>
        </p15:guide>
        <p15:guide id="4" orient="horz" pos="164">
          <p15:clr>
            <a:srgbClr val="F26B43"/>
          </p15:clr>
        </p15:guide>
        <p15:guide id="5" pos="847">
          <p15:clr>
            <a:srgbClr val="F26B43"/>
          </p15:clr>
        </p15:guide>
        <p15:guide id="6" orient="horz" pos="777">
          <p15:clr>
            <a:srgbClr val="F26B43"/>
          </p15:clr>
        </p15:guide>
        <p15:guide id="7" orient="horz" pos="595">
          <p15:clr>
            <a:srgbClr val="F26B43"/>
          </p15:clr>
        </p15:guide>
        <p15:guide id="8" orient="horz" pos="3748" userDrawn="1">
          <p15:clr>
            <a:srgbClr val="F26B43"/>
          </p15:clr>
        </p15:guide>
        <p15:guide id="9" orient="horz" pos="35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python-programming/methods/string"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t">
            <a:normAutofit/>
          </a:bodyPr>
          <a:lstStyle/>
          <a:p>
            <a:r>
              <a:rPr lang="en-US" dirty="0"/>
              <a:t>Built-in Types</a:t>
            </a:r>
          </a:p>
        </p:txBody>
      </p:sp>
      <p:sp>
        <p:nvSpPr>
          <p:cNvPr id="5" name="Подзаголовок 4"/>
          <p:cNvSpPr>
            <a:spLocks noGrp="1"/>
          </p:cNvSpPr>
          <p:nvPr>
            <p:ph type="subTitle" idx="1"/>
          </p:nvPr>
        </p:nvSpPr>
        <p:spPr/>
        <p:txBody>
          <a:bodyPr/>
          <a:lstStyle/>
          <a:p>
            <a:endParaRPr lang="uk-UA" dirty="0"/>
          </a:p>
        </p:txBody>
      </p:sp>
    </p:spTree>
    <p:extLst>
      <p:ext uri="{BB962C8B-B14F-4D97-AF65-F5344CB8AC3E}">
        <p14:creationId xmlns:p14="http://schemas.microsoft.com/office/powerpoint/2010/main" val="2155144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Python String </a:t>
            </a:r>
            <a:r>
              <a:rPr lang="en-US" dirty="0" smtClean="0"/>
              <a:t>Formatting (new style)</a:t>
            </a:r>
            <a:endParaRPr lang="uk-UA" dirty="0"/>
          </a:p>
        </p:txBody>
      </p:sp>
      <p:sp>
        <p:nvSpPr>
          <p:cNvPr id="7" name="Rectangle 6"/>
          <p:cNvSpPr/>
          <p:nvPr/>
        </p:nvSpPr>
        <p:spPr>
          <a:xfrm>
            <a:off x="4547172" y="921111"/>
            <a:ext cx="7381301"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 default(implicit) </a:t>
            </a:r>
            <a:r>
              <a:rPr lang="en-US" dirty="0" smtClean="0"/>
              <a:t>order</a:t>
            </a:r>
          </a:p>
          <a:p>
            <a:r>
              <a:rPr lang="en-US" dirty="0" err="1" smtClean="0"/>
              <a:t>default_order</a:t>
            </a:r>
            <a:r>
              <a:rPr lang="en-US" dirty="0" smtClean="0"/>
              <a:t> </a:t>
            </a:r>
            <a:r>
              <a:rPr lang="en-US" dirty="0"/>
              <a:t>= "{}, {} and {}".format('</a:t>
            </a:r>
            <a:r>
              <a:rPr lang="en-US" dirty="0" err="1"/>
              <a:t>John','Bill','Sean</a:t>
            </a:r>
            <a:r>
              <a:rPr lang="en-US" dirty="0"/>
              <a:t>')</a:t>
            </a:r>
          </a:p>
          <a:p>
            <a:endParaRPr lang="en-US" dirty="0"/>
          </a:p>
          <a:p>
            <a:r>
              <a:rPr lang="en-US" dirty="0"/>
              <a:t># order using positional </a:t>
            </a:r>
            <a:r>
              <a:rPr lang="en-US" dirty="0" smtClean="0"/>
              <a:t>argument</a:t>
            </a:r>
          </a:p>
          <a:p>
            <a:r>
              <a:rPr lang="en-US" dirty="0" err="1" smtClean="0"/>
              <a:t>positional_order</a:t>
            </a:r>
            <a:r>
              <a:rPr lang="en-US" dirty="0" smtClean="0"/>
              <a:t> </a:t>
            </a:r>
            <a:r>
              <a:rPr lang="en-US" dirty="0"/>
              <a:t>= "{1}, {0} and {2}".format('</a:t>
            </a:r>
            <a:r>
              <a:rPr lang="en-US" dirty="0" err="1"/>
              <a:t>John','Bill','Sean</a:t>
            </a:r>
            <a:r>
              <a:rPr lang="en-US" dirty="0"/>
              <a:t>')</a:t>
            </a:r>
          </a:p>
          <a:p>
            <a:endParaRPr lang="en-US" dirty="0"/>
          </a:p>
          <a:p>
            <a:r>
              <a:rPr lang="en-US" dirty="0"/>
              <a:t># order using keyword argument</a:t>
            </a:r>
          </a:p>
          <a:p>
            <a:r>
              <a:rPr lang="en-US" dirty="0" err="1"/>
              <a:t>keyword_order</a:t>
            </a:r>
            <a:r>
              <a:rPr lang="en-US" dirty="0"/>
              <a:t> = "{s}, {b} </a:t>
            </a:r>
            <a:r>
              <a:rPr lang="en-US" dirty="0" smtClean="0"/>
              <a:t>and {j</a:t>
            </a:r>
            <a:r>
              <a:rPr lang="en-US" dirty="0"/>
              <a:t>}".format(j='</a:t>
            </a:r>
            <a:r>
              <a:rPr lang="en-US" dirty="0" err="1"/>
              <a:t>John',b</a:t>
            </a:r>
            <a:r>
              <a:rPr lang="en-US" dirty="0"/>
              <a:t>='</a:t>
            </a:r>
            <a:r>
              <a:rPr lang="en-US" dirty="0" err="1"/>
              <a:t>Bill',s</a:t>
            </a:r>
            <a:r>
              <a:rPr lang="en-US" dirty="0"/>
              <a:t>='Sean</a:t>
            </a:r>
            <a:r>
              <a:rPr lang="en-US" dirty="0" smtClean="0"/>
              <a:t>')</a:t>
            </a:r>
            <a:endParaRPr lang="en-US" dirty="0"/>
          </a:p>
        </p:txBody>
      </p:sp>
      <p:sp>
        <p:nvSpPr>
          <p:cNvPr id="8" name="Rectangle 7"/>
          <p:cNvSpPr/>
          <p:nvPr/>
        </p:nvSpPr>
        <p:spPr>
          <a:xfrm>
            <a:off x="4547170" y="3339795"/>
            <a:ext cx="7381301"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&gt;&gt;&gt; # formatting integers</a:t>
            </a:r>
          </a:p>
          <a:p>
            <a:r>
              <a:rPr lang="en-US" dirty="0"/>
              <a:t>&gt;&gt;&gt; "Binary representation of {0} is {0:b}".format(12)</a:t>
            </a:r>
          </a:p>
          <a:p>
            <a:r>
              <a:rPr lang="en-US" dirty="0"/>
              <a:t>'Binary representation of 12 is 1100'</a:t>
            </a:r>
          </a:p>
          <a:p>
            <a:endParaRPr lang="en-US" dirty="0"/>
          </a:p>
          <a:p>
            <a:r>
              <a:rPr lang="en-US" dirty="0"/>
              <a:t>&gt;&gt;&gt; # formatting floats</a:t>
            </a:r>
          </a:p>
          <a:p>
            <a:r>
              <a:rPr lang="en-US" dirty="0"/>
              <a:t>&gt;&gt;&gt; "Exponent representation: {0:e}".format(1566.345)</a:t>
            </a:r>
          </a:p>
          <a:p>
            <a:r>
              <a:rPr lang="en-US" dirty="0"/>
              <a:t>'Exponent representation: 1.566345e+03'</a:t>
            </a:r>
          </a:p>
          <a:p>
            <a:endParaRPr lang="en-US" dirty="0"/>
          </a:p>
          <a:p>
            <a:r>
              <a:rPr lang="en-US" dirty="0" smtClean="0"/>
              <a:t>&gt;&gt;&gt; # round off</a:t>
            </a:r>
          </a:p>
          <a:p>
            <a:r>
              <a:rPr lang="en-US" dirty="0" smtClean="0"/>
              <a:t>&gt;&gt;&gt; "One third is: {0:.3f}".format(1/3)</a:t>
            </a:r>
          </a:p>
          <a:p>
            <a:r>
              <a:rPr lang="en-US" dirty="0" smtClean="0"/>
              <a:t>'One third is: 0.333'</a:t>
            </a:r>
            <a:endParaRPr lang="uk-UA" dirty="0"/>
          </a:p>
        </p:txBody>
      </p:sp>
      <p:sp>
        <p:nvSpPr>
          <p:cNvPr id="6" name="Text Placeholder 5"/>
          <p:cNvSpPr>
            <a:spLocks noGrp="1"/>
          </p:cNvSpPr>
          <p:nvPr>
            <p:ph type="body" sz="quarter" idx="10"/>
          </p:nvPr>
        </p:nvSpPr>
        <p:spPr>
          <a:xfrm>
            <a:off x="416560" y="1047236"/>
            <a:ext cx="3824933" cy="4912889"/>
          </a:xfrm>
        </p:spPr>
        <p:txBody>
          <a:bodyPr>
            <a:normAutofit/>
          </a:bodyPr>
          <a:lstStyle/>
          <a:p>
            <a:r>
              <a:rPr lang="en-US" dirty="0"/>
              <a:t>The </a:t>
            </a:r>
            <a:r>
              <a:rPr lang="en-US" b="1" dirty="0"/>
              <a:t>format() </a:t>
            </a:r>
            <a:r>
              <a:rPr lang="en-US" dirty="0"/>
              <a:t>method that is available with the string.</a:t>
            </a:r>
          </a:p>
          <a:p>
            <a:endParaRPr lang="uk-UA" dirty="0"/>
          </a:p>
        </p:txBody>
      </p:sp>
    </p:spTree>
    <p:extLst>
      <p:ext uri="{BB962C8B-B14F-4D97-AF65-F5344CB8AC3E}">
        <p14:creationId xmlns:p14="http://schemas.microsoft.com/office/powerpoint/2010/main" val="821673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6061357" cy="4550367"/>
          </a:xfrm>
        </p:spPr>
        <p:txBody>
          <a:bodyPr>
            <a:normAutofit/>
          </a:bodyPr>
          <a:lstStyle/>
          <a:p>
            <a:r>
              <a:rPr lang="en-US" dirty="0"/>
              <a:t>We can access individual characters using indexing and a range of characters using slicing. </a:t>
            </a:r>
            <a:endParaRPr lang="uk-UA" dirty="0" smtClean="0"/>
          </a:p>
          <a:p>
            <a:r>
              <a:rPr lang="en-US" dirty="0" smtClean="0"/>
              <a:t>Index </a:t>
            </a:r>
            <a:r>
              <a:rPr lang="en-US" dirty="0"/>
              <a:t>starts from 0. </a:t>
            </a:r>
            <a:endParaRPr lang="uk-UA" dirty="0" smtClean="0"/>
          </a:p>
          <a:p>
            <a:r>
              <a:rPr lang="en-US" dirty="0" smtClean="0"/>
              <a:t>Trying </a:t>
            </a:r>
            <a:r>
              <a:rPr lang="en-US" dirty="0"/>
              <a:t>to access a character out of index range will raise an </a:t>
            </a:r>
            <a:r>
              <a:rPr lang="en-US" dirty="0" err="1"/>
              <a:t>IndexError</a:t>
            </a:r>
            <a:r>
              <a:rPr lang="en-US" dirty="0" smtClean="0"/>
              <a:t>.</a:t>
            </a:r>
            <a:endParaRPr lang="uk-UA" dirty="0" smtClean="0"/>
          </a:p>
          <a:p>
            <a:r>
              <a:rPr lang="en-US" dirty="0" smtClean="0"/>
              <a:t>The </a:t>
            </a:r>
            <a:r>
              <a:rPr lang="en-US" dirty="0"/>
              <a:t>index must be an integer. </a:t>
            </a:r>
            <a:endParaRPr lang="uk-UA" dirty="0" smtClean="0"/>
          </a:p>
          <a:p>
            <a:r>
              <a:rPr lang="en-US" dirty="0" smtClean="0"/>
              <a:t>We </a:t>
            </a:r>
            <a:r>
              <a:rPr lang="en-US" dirty="0"/>
              <a:t>can't use float or other types, this will result into </a:t>
            </a:r>
            <a:r>
              <a:rPr lang="en-US" dirty="0" err="1"/>
              <a:t>TypeError</a:t>
            </a:r>
            <a:r>
              <a:rPr lang="en-US" dirty="0"/>
              <a:t>.</a:t>
            </a:r>
          </a:p>
          <a:p>
            <a:r>
              <a:rPr lang="en-US" dirty="0" smtClean="0"/>
              <a:t>Python </a:t>
            </a:r>
            <a:r>
              <a:rPr lang="en-US" dirty="0"/>
              <a:t>allows negative indexing for its sequences.</a:t>
            </a:r>
            <a:endParaRPr lang="uk-UA" dirty="0"/>
          </a:p>
        </p:txBody>
      </p:sp>
      <p:sp>
        <p:nvSpPr>
          <p:cNvPr id="3" name="Title 2"/>
          <p:cNvSpPr>
            <a:spLocks noGrp="1"/>
          </p:cNvSpPr>
          <p:nvPr>
            <p:ph type="title"/>
          </p:nvPr>
        </p:nvSpPr>
        <p:spPr/>
        <p:txBody>
          <a:bodyPr/>
          <a:lstStyle/>
          <a:p>
            <a:r>
              <a:rPr lang="en-US" dirty="0"/>
              <a:t>How to access characters in a string?</a:t>
            </a:r>
            <a:endParaRPr lang="uk-UA" dirty="0"/>
          </a:p>
        </p:txBody>
      </p:sp>
      <p:sp>
        <p:nvSpPr>
          <p:cNvPr id="4" name="Rectangle 3"/>
          <p:cNvSpPr/>
          <p:nvPr/>
        </p:nvSpPr>
        <p:spPr>
          <a:xfrm>
            <a:off x="7529974" y="1233488"/>
            <a:ext cx="3892626"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str = '</a:t>
            </a:r>
            <a:r>
              <a:rPr lang="en-US" dirty="0" err="1"/>
              <a:t>programiz</a:t>
            </a:r>
            <a:r>
              <a:rPr lang="en-US" dirty="0"/>
              <a:t>'</a:t>
            </a:r>
          </a:p>
          <a:p>
            <a:r>
              <a:rPr lang="en-US" dirty="0"/>
              <a:t>print('str = ', str)</a:t>
            </a:r>
          </a:p>
          <a:p>
            <a:endParaRPr lang="en-US" dirty="0"/>
          </a:p>
          <a:p>
            <a:r>
              <a:rPr lang="en-US" dirty="0"/>
              <a:t>#first character</a:t>
            </a:r>
          </a:p>
          <a:p>
            <a:r>
              <a:rPr lang="en-US" dirty="0"/>
              <a:t>print('</a:t>
            </a:r>
            <a:r>
              <a:rPr lang="en-US" dirty="0" err="1"/>
              <a:t>str</a:t>
            </a:r>
            <a:r>
              <a:rPr lang="en-US" dirty="0"/>
              <a:t>[0] = ', </a:t>
            </a:r>
            <a:r>
              <a:rPr lang="en-US" dirty="0" err="1"/>
              <a:t>str</a:t>
            </a:r>
            <a:r>
              <a:rPr lang="en-US" dirty="0"/>
              <a:t>[0])</a:t>
            </a:r>
          </a:p>
          <a:p>
            <a:endParaRPr lang="en-US" dirty="0"/>
          </a:p>
          <a:p>
            <a:r>
              <a:rPr lang="en-US" dirty="0"/>
              <a:t>#last character</a:t>
            </a:r>
          </a:p>
          <a:p>
            <a:r>
              <a:rPr lang="en-US" dirty="0"/>
              <a:t>print('str[-1] = ', str[-1])</a:t>
            </a:r>
          </a:p>
          <a:p>
            <a:endParaRPr lang="en-US" dirty="0"/>
          </a:p>
          <a:p>
            <a:r>
              <a:rPr lang="en-US" dirty="0"/>
              <a:t>#slicing 2nd to 5th character</a:t>
            </a:r>
          </a:p>
          <a:p>
            <a:r>
              <a:rPr lang="en-US" dirty="0"/>
              <a:t>print('</a:t>
            </a:r>
            <a:r>
              <a:rPr lang="en-US" dirty="0" err="1"/>
              <a:t>str</a:t>
            </a:r>
            <a:r>
              <a:rPr lang="en-US" dirty="0"/>
              <a:t>[1:5] = ', </a:t>
            </a:r>
            <a:r>
              <a:rPr lang="en-US" dirty="0" err="1"/>
              <a:t>str</a:t>
            </a:r>
            <a:r>
              <a:rPr lang="en-US" dirty="0"/>
              <a:t>[1:5])</a:t>
            </a:r>
          </a:p>
          <a:p>
            <a:endParaRPr lang="en-US" dirty="0"/>
          </a:p>
          <a:p>
            <a:r>
              <a:rPr lang="en-US" dirty="0"/>
              <a:t>#slicing 6th to 2nd last character</a:t>
            </a:r>
          </a:p>
          <a:p>
            <a:r>
              <a:rPr lang="en-US" dirty="0"/>
              <a:t>print('</a:t>
            </a:r>
            <a:r>
              <a:rPr lang="en-US" dirty="0" err="1"/>
              <a:t>str</a:t>
            </a:r>
            <a:r>
              <a:rPr lang="en-US" dirty="0"/>
              <a:t>[5:-2] = ', </a:t>
            </a:r>
            <a:r>
              <a:rPr lang="en-US" dirty="0" err="1"/>
              <a:t>str</a:t>
            </a:r>
            <a:r>
              <a:rPr lang="en-US" dirty="0"/>
              <a:t>[5:-2])</a:t>
            </a:r>
            <a:endParaRPr lang="uk-UA" dirty="0"/>
          </a:p>
        </p:txBody>
      </p:sp>
      <p:pic>
        <p:nvPicPr>
          <p:cNvPr id="5" name="Picture 4"/>
          <p:cNvPicPr>
            <a:picLocks noChangeAspect="1"/>
          </p:cNvPicPr>
          <p:nvPr/>
        </p:nvPicPr>
        <p:blipFill>
          <a:blip r:embed="rId2"/>
          <a:stretch>
            <a:fillRect/>
          </a:stretch>
        </p:blipFill>
        <p:spPr>
          <a:xfrm>
            <a:off x="7390023" y="5217117"/>
            <a:ext cx="3581400" cy="1133475"/>
          </a:xfrm>
          <a:prstGeom prst="rect">
            <a:avLst/>
          </a:prstGeom>
        </p:spPr>
      </p:pic>
    </p:spTree>
    <p:extLst>
      <p:ext uri="{BB962C8B-B14F-4D97-AF65-F5344CB8AC3E}">
        <p14:creationId xmlns:p14="http://schemas.microsoft.com/office/powerpoint/2010/main" val="3944875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079654"/>
            <a:ext cx="5510514" cy="4869454"/>
          </a:xfrm>
        </p:spPr>
        <p:txBody>
          <a:bodyPr>
            <a:normAutofit fontScale="92500" lnSpcReduction="10000"/>
          </a:bodyPr>
          <a:lstStyle/>
          <a:p>
            <a:pPr marL="342900" indent="-342900">
              <a:buFont typeface="Arial" panose="020B0604020202020204" pitchFamily="34" charset="0"/>
              <a:buChar char="•"/>
            </a:pPr>
            <a:r>
              <a:rPr lang="en-US" dirty="0"/>
              <a:t>Some of the commonly used methods are </a:t>
            </a:r>
            <a:endParaRPr lang="en-US" dirty="0" smtClean="0"/>
          </a:p>
          <a:p>
            <a:pPr marL="1028650" lvl="1" indent="-342900">
              <a:buFont typeface="Arial" panose="020B0604020202020204" pitchFamily="34" charset="0"/>
              <a:buChar char="•"/>
            </a:pPr>
            <a:r>
              <a:rPr lang="en-US" b="1" dirty="0" smtClean="0"/>
              <a:t>lower()</a:t>
            </a:r>
          </a:p>
          <a:p>
            <a:pPr marL="1028650" lvl="1" indent="-342900">
              <a:buFont typeface="Arial" panose="020B0604020202020204" pitchFamily="34" charset="0"/>
              <a:buChar char="•"/>
            </a:pPr>
            <a:r>
              <a:rPr lang="en-US" b="1" dirty="0" smtClean="0"/>
              <a:t>upper()</a:t>
            </a:r>
          </a:p>
          <a:p>
            <a:pPr marL="1028650" lvl="1" indent="-342900">
              <a:buFont typeface="Arial" panose="020B0604020202020204" pitchFamily="34" charset="0"/>
              <a:buChar char="•"/>
            </a:pPr>
            <a:r>
              <a:rPr lang="en-US" b="1" dirty="0" smtClean="0"/>
              <a:t>join()</a:t>
            </a:r>
          </a:p>
          <a:p>
            <a:pPr marL="1028650" lvl="1" indent="-342900">
              <a:buFont typeface="Arial" panose="020B0604020202020204" pitchFamily="34" charset="0"/>
              <a:buChar char="•"/>
            </a:pPr>
            <a:r>
              <a:rPr lang="en-US" b="1" dirty="0" smtClean="0"/>
              <a:t>split()</a:t>
            </a:r>
          </a:p>
          <a:p>
            <a:pPr marL="1028650" lvl="1" indent="-342900">
              <a:buFont typeface="Arial" panose="020B0604020202020204" pitchFamily="34" charset="0"/>
              <a:buChar char="•"/>
            </a:pPr>
            <a:r>
              <a:rPr lang="en-US" b="1" dirty="0" smtClean="0"/>
              <a:t>find()</a:t>
            </a:r>
          </a:p>
          <a:p>
            <a:pPr marL="1028650" lvl="1" indent="-342900">
              <a:buFont typeface="Arial" panose="020B0604020202020204" pitchFamily="34" charset="0"/>
              <a:buChar char="•"/>
            </a:pPr>
            <a:r>
              <a:rPr lang="en-US" b="1" dirty="0" smtClean="0"/>
              <a:t>replace</a:t>
            </a:r>
            <a:r>
              <a:rPr lang="en-US" b="1" dirty="0"/>
              <a:t>() </a:t>
            </a:r>
            <a:endParaRPr lang="en-US" b="1" dirty="0" smtClean="0"/>
          </a:p>
          <a:p>
            <a:pPr lvl="1" indent="0">
              <a:buNone/>
            </a:pPr>
            <a:endParaRPr lang="en-US" b="1" dirty="0" smtClean="0"/>
          </a:p>
          <a:p>
            <a:pPr marL="342900" indent="-342900">
              <a:buFont typeface="Arial" panose="020B0604020202020204" pitchFamily="34" charset="0"/>
              <a:buChar char="•"/>
            </a:pPr>
            <a:r>
              <a:rPr lang="en-US" dirty="0" smtClean="0"/>
              <a:t>Here </a:t>
            </a:r>
            <a:r>
              <a:rPr lang="en-US" dirty="0"/>
              <a:t>is a complete list of all the built-in methods to work with strings in </a:t>
            </a:r>
            <a:r>
              <a:rPr lang="en-US" dirty="0" smtClean="0"/>
              <a:t>Python</a:t>
            </a:r>
            <a:r>
              <a:rPr lang="uk-UA" dirty="0" smtClean="0"/>
              <a:t> </a:t>
            </a:r>
            <a:r>
              <a:rPr lang="en-US" dirty="0" smtClean="0"/>
              <a:t>: </a:t>
            </a:r>
            <a:r>
              <a:rPr lang="en-US" dirty="0" smtClean="0">
                <a:hlinkClick r:id="rId3"/>
              </a:rPr>
              <a:t>https</a:t>
            </a:r>
            <a:r>
              <a:rPr lang="en-US" dirty="0">
                <a:hlinkClick r:id="rId3"/>
              </a:rPr>
              <a:t>://</a:t>
            </a:r>
            <a:r>
              <a:rPr lang="en-US" dirty="0" smtClean="0">
                <a:hlinkClick r:id="rId3"/>
              </a:rPr>
              <a:t>www.programiz.com/python-programming/methods/string</a:t>
            </a:r>
            <a:endParaRPr lang="en-US" dirty="0" smtClean="0"/>
          </a:p>
          <a:p>
            <a:pPr marL="342900" indent="-342900">
              <a:buFont typeface="Arial" panose="020B0604020202020204" pitchFamily="34" charset="0"/>
              <a:buChar char="•"/>
            </a:pPr>
            <a:endParaRPr lang="uk-UA" dirty="0" smtClean="0"/>
          </a:p>
          <a:p>
            <a:pPr marL="342900" indent="-342900">
              <a:buFont typeface="Arial" panose="020B0604020202020204" pitchFamily="34" charset="0"/>
              <a:buChar char="•"/>
            </a:pPr>
            <a:r>
              <a:rPr lang="en-US" sz="2400" dirty="0"/>
              <a:t>The </a:t>
            </a:r>
            <a:r>
              <a:rPr lang="en-US" sz="2400" b="1" dirty="0" err="1"/>
              <a:t>dir</a:t>
            </a:r>
            <a:r>
              <a:rPr lang="en-US" sz="2400" b="1" dirty="0"/>
              <a:t>() </a:t>
            </a:r>
            <a:r>
              <a:rPr lang="en-US" sz="2400" dirty="0"/>
              <a:t>method tries to return a list of valid attributes of the object.</a:t>
            </a:r>
            <a:endParaRPr lang="uk-UA" sz="2400" dirty="0"/>
          </a:p>
          <a:p>
            <a:endParaRPr lang="uk-UA" dirty="0"/>
          </a:p>
        </p:txBody>
      </p:sp>
      <p:sp>
        <p:nvSpPr>
          <p:cNvPr id="3" name="Title 2"/>
          <p:cNvSpPr>
            <a:spLocks noGrp="1"/>
          </p:cNvSpPr>
          <p:nvPr>
            <p:ph type="title"/>
          </p:nvPr>
        </p:nvSpPr>
        <p:spPr/>
        <p:txBody>
          <a:bodyPr/>
          <a:lstStyle/>
          <a:p>
            <a:r>
              <a:rPr lang="en-US" dirty="0"/>
              <a:t>Common Python String Methods</a:t>
            </a:r>
            <a:endParaRPr lang="uk-UA" dirty="0"/>
          </a:p>
        </p:txBody>
      </p:sp>
      <p:sp>
        <p:nvSpPr>
          <p:cNvPr id="4" name="Rectangle 3"/>
          <p:cNvSpPr/>
          <p:nvPr/>
        </p:nvSpPr>
        <p:spPr>
          <a:xfrm>
            <a:off x="6169446" y="1079653"/>
            <a:ext cx="5759029" cy="507831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&gt;&gt;&gt;"</a:t>
            </a:r>
            <a:r>
              <a:rPr lang="en-US" dirty="0" err="1"/>
              <a:t>PrOgRaMiZ</a:t>
            </a:r>
            <a:r>
              <a:rPr lang="en-US" dirty="0"/>
              <a:t>".lower()</a:t>
            </a:r>
          </a:p>
          <a:p>
            <a:r>
              <a:rPr lang="en-US" dirty="0" smtClean="0"/>
              <a:t>'</a:t>
            </a:r>
            <a:r>
              <a:rPr lang="en-US" dirty="0" err="1" smtClean="0"/>
              <a:t>programiz</a:t>
            </a:r>
            <a:r>
              <a:rPr lang="en-US" dirty="0" smtClean="0"/>
              <a:t>‘</a:t>
            </a:r>
          </a:p>
          <a:p>
            <a:endParaRPr lang="en-US" dirty="0"/>
          </a:p>
          <a:p>
            <a:r>
              <a:rPr lang="en-US" dirty="0"/>
              <a:t>&gt;&gt;&gt; "</a:t>
            </a:r>
            <a:r>
              <a:rPr lang="en-US" dirty="0" err="1"/>
              <a:t>PrOgRaMiZ</a:t>
            </a:r>
            <a:r>
              <a:rPr lang="en-US" dirty="0"/>
              <a:t>".upper()</a:t>
            </a:r>
          </a:p>
          <a:p>
            <a:r>
              <a:rPr lang="en-US" dirty="0" smtClean="0"/>
              <a:t>'PROGRAMIZ‘</a:t>
            </a:r>
          </a:p>
          <a:p>
            <a:endParaRPr lang="en-US" dirty="0"/>
          </a:p>
          <a:p>
            <a:r>
              <a:rPr lang="en-US" dirty="0"/>
              <a:t>&gt;&gt;&gt; "This will split all words into a </a:t>
            </a:r>
            <a:r>
              <a:rPr lang="en-US" dirty="0" err="1"/>
              <a:t>list".split</a:t>
            </a:r>
            <a:r>
              <a:rPr lang="en-US" dirty="0"/>
              <a:t>()</a:t>
            </a:r>
          </a:p>
          <a:p>
            <a:r>
              <a:rPr lang="en-US" dirty="0"/>
              <a:t>['This', 'will', 'split', 'all', 'words', 'into', 'a', 'list</a:t>
            </a:r>
            <a:r>
              <a:rPr lang="en-US" dirty="0" smtClean="0"/>
              <a:t>']</a:t>
            </a:r>
          </a:p>
          <a:p>
            <a:endParaRPr lang="en-US" dirty="0"/>
          </a:p>
          <a:p>
            <a:r>
              <a:rPr lang="en-US" dirty="0"/>
              <a:t>&gt;&gt;&gt; ' '.join(['This', 'will', 'join', 'all', 'words', 'into', 'a', 'string'])</a:t>
            </a:r>
          </a:p>
          <a:p>
            <a:r>
              <a:rPr lang="en-US" dirty="0"/>
              <a:t>'This will join all words into a </a:t>
            </a:r>
            <a:r>
              <a:rPr lang="en-US" dirty="0" smtClean="0"/>
              <a:t>string‘</a:t>
            </a:r>
          </a:p>
          <a:p>
            <a:endParaRPr lang="en-US" dirty="0"/>
          </a:p>
          <a:p>
            <a:r>
              <a:rPr lang="en-US" dirty="0"/>
              <a:t>&gt;&gt;&gt; 'Happy New </a:t>
            </a:r>
            <a:r>
              <a:rPr lang="en-US" dirty="0" err="1"/>
              <a:t>Year'.find</a:t>
            </a:r>
            <a:r>
              <a:rPr lang="en-US" dirty="0"/>
              <a:t>('</a:t>
            </a:r>
            <a:r>
              <a:rPr lang="en-US" dirty="0" err="1"/>
              <a:t>ew</a:t>
            </a:r>
            <a:r>
              <a:rPr lang="en-US" dirty="0"/>
              <a:t>')</a:t>
            </a:r>
          </a:p>
          <a:p>
            <a:r>
              <a:rPr lang="en-US" dirty="0" smtClean="0"/>
              <a:t>7</a:t>
            </a:r>
          </a:p>
          <a:p>
            <a:endParaRPr lang="en-US" dirty="0"/>
          </a:p>
          <a:p>
            <a:r>
              <a:rPr lang="en-US" dirty="0"/>
              <a:t>&gt;&gt;&gt; 'Happy New </a:t>
            </a:r>
            <a:r>
              <a:rPr lang="en-US" dirty="0" err="1"/>
              <a:t>Year'.replace</a:t>
            </a:r>
            <a:r>
              <a:rPr lang="en-US" dirty="0"/>
              <a:t>('</a:t>
            </a:r>
            <a:r>
              <a:rPr lang="en-US" dirty="0" err="1"/>
              <a:t>Happy','Brilliant</a:t>
            </a:r>
            <a:r>
              <a:rPr lang="en-US" dirty="0"/>
              <a:t>')</a:t>
            </a:r>
          </a:p>
          <a:p>
            <a:r>
              <a:rPr lang="en-US" dirty="0"/>
              <a:t>'Brilliant New Year'</a:t>
            </a:r>
            <a:endParaRPr lang="uk-UA" dirty="0"/>
          </a:p>
        </p:txBody>
      </p:sp>
    </p:spTree>
    <p:extLst>
      <p:ext uri="{BB962C8B-B14F-4D97-AF65-F5344CB8AC3E}">
        <p14:creationId xmlns:p14="http://schemas.microsoft.com/office/powerpoint/2010/main" val="349556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561" y="1233488"/>
            <a:ext cx="11513504" cy="4544742"/>
          </a:xfrm>
        </p:spPr>
        <p:txBody>
          <a:bodyPr>
            <a:normAutofit fontScale="92500" lnSpcReduction="10000"/>
          </a:bodyPr>
          <a:lstStyle/>
          <a:p>
            <a:r>
              <a:rPr lang="en-US" dirty="0"/>
              <a:t>Integers:   12   0   -12987   0123   0X1A2</a:t>
            </a:r>
          </a:p>
          <a:p>
            <a:pPr lvl="1"/>
            <a:r>
              <a:rPr lang="en-US" dirty="0"/>
              <a:t>Type </a:t>
            </a:r>
            <a:r>
              <a:rPr lang="en-US" b="1" dirty="0"/>
              <a:t>int</a:t>
            </a:r>
          </a:p>
          <a:p>
            <a:pPr lvl="1"/>
            <a:r>
              <a:rPr lang="en-US" dirty="0"/>
              <a:t>Can’t be larger than 2**31</a:t>
            </a:r>
          </a:p>
          <a:p>
            <a:pPr lvl="1"/>
            <a:r>
              <a:rPr lang="en-US" dirty="0"/>
              <a:t>Octal literals begin with 0 (0981 illegal!)</a:t>
            </a:r>
          </a:p>
          <a:p>
            <a:pPr lvl="1"/>
            <a:r>
              <a:rPr lang="en-US" dirty="0"/>
              <a:t>Hex literals begin with 0X, contain 0-9 and A-F</a:t>
            </a:r>
          </a:p>
          <a:p>
            <a:r>
              <a:rPr lang="en-US" dirty="0"/>
              <a:t>Long integers:  10294L</a:t>
            </a:r>
          </a:p>
          <a:p>
            <a:pPr lvl="1"/>
            <a:r>
              <a:rPr lang="en-US" dirty="0"/>
              <a:t>Type </a:t>
            </a:r>
            <a:r>
              <a:rPr lang="en-US" b="1" dirty="0"/>
              <a:t>long</a:t>
            </a:r>
            <a:endParaRPr lang="en-US" dirty="0"/>
          </a:p>
          <a:p>
            <a:pPr lvl="1"/>
            <a:r>
              <a:rPr lang="en-US" dirty="0"/>
              <a:t>Any magnitude</a:t>
            </a:r>
          </a:p>
          <a:p>
            <a:pPr lvl="1"/>
            <a:r>
              <a:rPr lang="en-US" dirty="0"/>
              <a:t>Python usually handles conversions from int to long</a:t>
            </a:r>
          </a:p>
          <a:p>
            <a:r>
              <a:rPr lang="en-US" dirty="0"/>
              <a:t>Floating point:   12.03   1203E-2   -1.54E-21</a:t>
            </a:r>
          </a:p>
          <a:p>
            <a:pPr lvl="1"/>
            <a:r>
              <a:rPr lang="en-US" dirty="0"/>
              <a:t>Type </a:t>
            </a:r>
            <a:r>
              <a:rPr lang="en-US" b="1" dirty="0"/>
              <a:t>float</a:t>
            </a:r>
          </a:p>
          <a:p>
            <a:pPr lvl="1"/>
            <a:r>
              <a:rPr lang="en-US" dirty="0"/>
              <a:t>Same precision and magnitude as C double</a:t>
            </a:r>
            <a:endParaRPr lang="uk-UA" dirty="0"/>
          </a:p>
          <a:p>
            <a:r>
              <a:rPr lang="en-US" dirty="0"/>
              <a:t>Complex numbers:  1+3J</a:t>
            </a:r>
          </a:p>
          <a:p>
            <a:pPr lvl="1"/>
            <a:r>
              <a:rPr lang="en-US" dirty="0"/>
              <a:t>Type </a:t>
            </a:r>
            <a:r>
              <a:rPr lang="en-US" b="1" dirty="0"/>
              <a:t>complex</a:t>
            </a:r>
          </a:p>
          <a:p>
            <a:pPr lvl="1"/>
            <a:endParaRPr lang="en-US" dirty="0"/>
          </a:p>
        </p:txBody>
      </p:sp>
      <p:sp>
        <p:nvSpPr>
          <p:cNvPr id="3" name="Title 2"/>
          <p:cNvSpPr>
            <a:spLocks noGrp="1"/>
          </p:cNvSpPr>
          <p:nvPr>
            <p:ph type="title"/>
          </p:nvPr>
        </p:nvSpPr>
        <p:spPr/>
        <p:txBody>
          <a:bodyPr/>
          <a:lstStyle/>
          <a:p>
            <a:r>
              <a:rPr lang="en-US" dirty="0"/>
              <a:t>Number</a:t>
            </a:r>
            <a:endParaRPr lang="uk-UA" dirty="0"/>
          </a:p>
        </p:txBody>
      </p:sp>
    </p:spTree>
    <p:extLst>
      <p:ext uri="{BB962C8B-B14F-4D97-AF65-F5344CB8AC3E}">
        <p14:creationId xmlns:p14="http://schemas.microsoft.com/office/powerpoint/2010/main" val="569444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51640790"/>
              </p:ext>
            </p:extLst>
          </p:nvPr>
        </p:nvGraphicFramePr>
        <p:xfrm>
          <a:off x="181666" y="191960"/>
          <a:ext cx="6125169" cy="5400040"/>
        </p:xfrm>
        <a:graphic>
          <a:graphicData uri="http://schemas.openxmlformats.org/drawingml/2006/table">
            <a:tbl>
              <a:tblPr firstRow="1" bandRow="1">
                <a:tableStyleId>{00A15C55-8517-42AA-B614-E9B94910E393}</a:tableStyleId>
              </a:tblPr>
              <a:tblGrid>
                <a:gridCol w="1276668">
                  <a:extLst>
                    <a:ext uri="{9D8B030D-6E8A-4147-A177-3AD203B41FA5}">
                      <a16:colId xmlns:a16="http://schemas.microsoft.com/office/drawing/2014/main" val="20000"/>
                    </a:ext>
                  </a:extLst>
                </a:gridCol>
                <a:gridCol w="1843850">
                  <a:extLst>
                    <a:ext uri="{9D8B030D-6E8A-4147-A177-3AD203B41FA5}">
                      <a16:colId xmlns:a16="http://schemas.microsoft.com/office/drawing/2014/main" val="20001"/>
                    </a:ext>
                  </a:extLst>
                </a:gridCol>
                <a:gridCol w="1351280">
                  <a:extLst>
                    <a:ext uri="{9D8B030D-6E8A-4147-A177-3AD203B41FA5}">
                      <a16:colId xmlns:a16="http://schemas.microsoft.com/office/drawing/2014/main" val="20002"/>
                    </a:ext>
                  </a:extLst>
                </a:gridCol>
                <a:gridCol w="1653371">
                  <a:extLst>
                    <a:ext uri="{9D8B030D-6E8A-4147-A177-3AD203B41FA5}">
                      <a16:colId xmlns:a16="http://schemas.microsoft.com/office/drawing/2014/main" val="20003"/>
                    </a:ext>
                  </a:extLst>
                </a:gridCol>
              </a:tblGrid>
              <a:tr h="370840">
                <a:tc>
                  <a:txBody>
                    <a:bodyPr/>
                    <a:lstStyle/>
                    <a:p>
                      <a:pPr algn="ctr"/>
                      <a:r>
                        <a:rPr lang="en-US" dirty="0"/>
                        <a:t>Operator</a:t>
                      </a:r>
                      <a:endParaRPr lang="uk-UA" dirty="0"/>
                    </a:p>
                  </a:txBody>
                  <a:tcPr/>
                </a:tc>
                <a:tc>
                  <a:txBody>
                    <a:bodyPr/>
                    <a:lstStyle/>
                    <a:p>
                      <a:pPr algn="ctr"/>
                      <a:r>
                        <a:rPr lang="en-US" dirty="0"/>
                        <a:t>Name</a:t>
                      </a:r>
                      <a:endParaRPr lang="uk-UA" dirty="0"/>
                    </a:p>
                  </a:txBody>
                  <a:tcPr/>
                </a:tc>
                <a:tc>
                  <a:txBody>
                    <a:bodyPr/>
                    <a:lstStyle/>
                    <a:p>
                      <a:pPr algn="ctr"/>
                      <a:r>
                        <a:rPr lang="en-US" dirty="0"/>
                        <a:t>Example</a:t>
                      </a:r>
                      <a:endParaRPr lang="uk-UA" dirty="0"/>
                    </a:p>
                  </a:txBody>
                  <a:tcPr/>
                </a:tc>
                <a:tc>
                  <a:txBody>
                    <a:bodyPr/>
                    <a:lstStyle/>
                    <a:p>
                      <a:pPr algn="ctr"/>
                      <a:r>
                        <a:rPr lang="en-US" dirty="0"/>
                        <a:t>Result</a:t>
                      </a:r>
                      <a:endParaRPr lang="uk-UA" dirty="0"/>
                    </a:p>
                  </a:txBody>
                  <a:tcPr/>
                </a:tc>
                <a:extLst>
                  <a:ext uri="{0D108BD9-81ED-4DB2-BD59-A6C34878D82A}">
                    <a16:rowId xmlns:a16="http://schemas.microsoft.com/office/drawing/2014/main" val="10000"/>
                  </a:ext>
                </a:extLst>
              </a:tr>
              <a:tr h="370840">
                <a:tc>
                  <a:txBody>
                    <a:bodyPr/>
                    <a:lstStyle/>
                    <a:p>
                      <a:pPr algn="ctr"/>
                      <a:r>
                        <a:rPr lang="en-US" dirty="0"/>
                        <a:t>+</a:t>
                      </a:r>
                      <a:endParaRPr lang="uk-UA" dirty="0"/>
                    </a:p>
                  </a:txBody>
                  <a:tcPr anchor="ctr"/>
                </a:tc>
                <a:tc>
                  <a:txBody>
                    <a:bodyPr/>
                    <a:lstStyle/>
                    <a:p>
                      <a:pPr algn="ctr"/>
                      <a:r>
                        <a:rPr lang="en-US" dirty="0"/>
                        <a:t>Addition</a:t>
                      </a:r>
                      <a:endParaRPr lang="uk-UA" dirty="0"/>
                    </a:p>
                  </a:txBody>
                  <a:tcPr anchor="ctr"/>
                </a:tc>
                <a:tc>
                  <a:txBody>
                    <a:bodyPr/>
                    <a:lstStyle/>
                    <a:p>
                      <a:pPr algn="r"/>
                      <a:r>
                        <a:rPr lang="en-US" dirty="0"/>
                        <a:t>7 + 3</a:t>
                      </a:r>
                    </a:p>
                    <a:p>
                      <a:pPr algn="r"/>
                      <a:r>
                        <a:rPr lang="en-US" dirty="0"/>
                        <a:t>7.0</a:t>
                      </a:r>
                      <a:r>
                        <a:rPr lang="en-US" baseline="0" dirty="0"/>
                        <a:t> + 3</a:t>
                      </a:r>
                      <a:endParaRPr lang="uk-UA" dirty="0"/>
                    </a:p>
                  </a:txBody>
                  <a:tcPr anchor="ctr"/>
                </a:tc>
                <a:tc>
                  <a:txBody>
                    <a:bodyPr/>
                    <a:lstStyle/>
                    <a:p>
                      <a:pPr algn="l"/>
                      <a:r>
                        <a:rPr lang="en-US" dirty="0"/>
                        <a:t>10</a:t>
                      </a:r>
                    </a:p>
                    <a:p>
                      <a:pPr algn="l"/>
                      <a:r>
                        <a:rPr lang="en-US" dirty="0"/>
                        <a:t>10.0</a:t>
                      </a:r>
                      <a:endParaRPr lang="uk-UA" dirty="0"/>
                    </a:p>
                  </a:txBody>
                  <a:tcPr anchor="ctr"/>
                </a:tc>
                <a:extLst>
                  <a:ext uri="{0D108BD9-81ED-4DB2-BD59-A6C34878D82A}">
                    <a16:rowId xmlns:a16="http://schemas.microsoft.com/office/drawing/2014/main" val="10001"/>
                  </a:ext>
                </a:extLst>
              </a:tr>
              <a:tr h="370840">
                <a:tc>
                  <a:txBody>
                    <a:bodyPr/>
                    <a:lstStyle/>
                    <a:p>
                      <a:pPr algn="ctr"/>
                      <a:r>
                        <a:rPr lang="en-US" dirty="0"/>
                        <a:t>-</a:t>
                      </a:r>
                      <a:endParaRPr lang="uk-UA" dirty="0"/>
                    </a:p>
                  </a:txBody>
                  <a:tcPr anchor="ctr"/>
                </a:tc>
                <a:tc>
                  <a:txBody>
                    <a:bodyPr/>
                    <a:lstStyle/>
                    <a:p>
                      <a:pPr algn="ctr"/>
                      <a:r>
                        <a:rPr lang="en-US" dirty="0"/>
                        <a:t>Subtraction</a:t>
                      </a:r>
                      <a:endParaRPr lang="uk-UA" dirty="0"/>
                    </a:p>
                  </a:txBody>
                  <a:tcPr anchor="ctr"/>
                </a:tc>
                <a:tc>
                  <a:txBody>
                    <a:bodyPr/>
                    <a:lstStyle/>
                    <a:p>
                      <a:pPr algn="r"/>
                      <a:r>
                        <a:rPr lang="en-US" dirty="0"/>
                        <a:t>7 – 3</a:t>
                      </a:r>
                    </a:p>
                    <a:p>
                      <a:pPr algn="r"/>
                      <a:r>
                        <a:rPr lang="en-US" dirty="0"/>
                        <a:t>7.0 – 3</a:t>
                      </a:r>
                      <a:endParaRPr lang="uk-UA" dirty="0"/>
                    </a:p>
                  </a:txBody>
                  <a:tcPr anchor="ctr"/>
                </a:tc>
                <a:tc>
                  <a:txBody>
                    <a:bodyPr/>
                    <a:lstStyle/>
                    <a:p>
                      <a:pPr algn="l"/>
                      <a:r>
                        <a:rPr lang="en-US" dirty="0"/>
                        <a:t>4</a:t>
                      </a:r>
                    </a:p>
                    <a:p>
                      <a:pPr algn="l"/>
                      <a:r>
                        <a:rPr lang="en-US" dirty="0"/>
                        <a:t>4.0</a:t>
                      </a:r>
                      <a:endParaRPr lang="uk-UA" dirty="0"/>
                    </a:p>
                  </a:txBody>
                  <a:tcPr anchor="ctr"/>
                </a:tc>
                <a:extLst>
                  <a:ext uri="{0D108BD9-81ED-4DB2-BD59-A6C34878D82A}">
                    <a16:rowId xmlns:a16="http://schemas.microsoft.com/office/drawing/2014/main" val="10002"/>
                  </a:ext>
                </a:extLst>
              </a:tr>
              <a:tr h="370840">
                <a:tc>
                  <a:txBody>
                    <a:bodyPr/>
                    <a:lstStyle/>
                    <a:p>
                      <a:pPr algn="ctr"/>
                      <a:r>
                        <a:rPr lang="en-US" dirty="0"/>
                        <a:t>*</a:t>
                      </a:r>
                      <a:endParaRPr lang="uk-UA" dirty="0"/>
                    </a:p>
                  </a:txBody>
                  <a:tcPr anchor="ctr"/>
                </a:tc>
                <a:tc>
                  <a:txBody>
                    <a:bodyPr/>
                    <a:lstStyle/>
                    <a:p>
                      <a:pPr algn="ctr"/>
                      <a:r>
                        <a:rPr lang="en-US" dirty="0"/>
                        <a:t>Multiplication</a:t>
                      </a:r>
                      <a:endParaRPr lang="uk-UA" dirty="0"/>
                    </a:p>
                  </a:txBody>
                  <a:tcPr anchor="ctr"/>
                </a:tc>
                <a:tc>
                  <a:txBody>
                    <a:bodyPr/>
                    <a:lstStyle/>
                    <a:p>
                      <a:pPr algn="r"/>
                      <a:r>
                        <a:rPr lang="en-US" dirty="0"/>
                        <a:t>7 * 3</a:t>
                      </a:r>
                    </a:p>
                    <a:p>
                      <a:pPr algn="r"/>
                      <a:r>
                        <a:rPr lang="en-US" dirty="0"/>
                        <a:t>7.0 * 3</a:t>
                      </a:r>
                      <a:endParaRPr lang="uk-UA" b="1" dirty="0"/>
                    </a:p>
                  </a:txBody>
                  <a:tcPr anchor="ctr"/>
                </a:tc>
                <a:tc>
                  <a:txBody>
                    <a:bodyPr/>
                    <a:lstStyle/>
                    <a:p>
                      <a:pPr algn="l"/>
                      <a:r>
                        <a:rPr lang="en-US" dirty="0"/>
                        <a:t>21</a:t>
                      </a:r>
                    </a:p>
                    <a:p>
                      <a:pPr algn="l"/>
                      <a:r>
                        <a:rPr lang="en-US" dirty="0"/>
                        <a:t>21.0</a:t>
                      </a:r>
                      <a:endParaRPr lang="uk-UA" dirty="0"/>
                    </a:p>
                  </a:txBody>
                  <a:tcPr anchor="ctr"/>
                </a:tc>
                <a:extLst>
                  <a:ext uri="{0D108BD9-81ED-4DB2-BD59-A6C34878D82A}">
                    <a16:rowId xmlns:a16="http://schemas.microsoft.com/office/drawing/2014/main" val="10003"/>
                  </a:ext>
                </a:extLst>
              </a:tr>
              <a:tr h="370840">
                <a:tc>
                  <a:txBody>
                    <a:bodyPr/>
                    <a:lstStyle/>
                    <a:p>
                      <a:pPr algn="ctr"/>
                      <a:r>
                        <a:rPr lang="en-US" dirty="0"/>
                        <a:t>/</a:t>
                      </a:r>
                      <a:endParaRPr lang="uk-UA" dirty="0"/>
                    </a:p>
                  </a:txBody>
                  <a:tcPr anchor="ctr"/>
                </a:tc>
                <a:tc>
                  <a:txBody>
                    <a:bodyPr/>
                    <a:lstStyle/>
                    <a:p>
                      <a:pPr algn="ctr"/>
                      <a:r>
                        <a:rPr lang="en-US" dirty="0"/>
                        <a:t>Division</a:t>
                      </a:r>
                      <a:endParaRPr lang="uk-UA" dirty="0"/>
                    </a:p>
                  </a:txBody>
                  <a:tcPr anchor="ctr"/>
                </a:tc>
                <a:tc>
                  <a:txBody>
                    <a:bodyPr/>
                    <a:lstStyle/>
                    <a:p>
                      <a:pPr algn="r"/>
                      <a:r>
                        <a:rPr lang="en-US" dirty="0"/>
                        <a:t>7</a:t>
                      </a:r>
                      <a:r>
                        <a:rPr lang="en-US" baseline="0" dirty="0"/>
                        <a:t> / 3</a:t>
                      </a:r>
                    </a:p>
                    <a:p>
                      <a:pPr algn="r"/>
                      <a:r>
                        <a:rPr lang="en-US" baseline="0" dirty="0"/>
                        <a:t>7.0 / 3</a:t>
                      </a:r>
                      <a:endParaRPr lang="uk-UA" dirty="0"/>
                    </a:p>
                  </a:txBody>
                  <a:tcPr anchor="ctr"/>
                </a:tc>
                <a:tc>
                  <a:txBody>
                    <a:bodyPr/>
                    <a:lstStyle/>
                    <a:p>
                      <a:pPr algn="l"/>
                      <a:r>
                        <a:rPr lang="en-US" dirty="0"/>
                        <a:t>2</a:t>
                      </a:r>
                    </a:p>
                    <a:p>
                      <a:pPr algn="l"/>
                      <a:r>
                        <a:rPr lang="en-US" dirty="0" smtClean="0"/>
                        <a:t>2.3333333333</a:t>
                      </a:r>
                      <a:endParaRPr lang="uk-UA" dirty="0"/>
                    </a:p>
                  </a:txBody>
                  <a:tcPr anchor="ctr"/>
                </a:tc>
                <a:extLst>
                  <a:ext uri="{0D108BD9-81ED-4DB2-BD59-A6C34878D82A}">
                    <a16:rowId xmlns:a16="http://schemas.microsoft.com/office/drawing/2014/main" val="10004"/>
                  </a:ext>
                </a:extLst>
              </a:tr>
              <a:tr h="370840">
                <a:tc>
                  <a:txBody>
                    <a:bodyPr/>
                    <a:lstStyle/>
                    <a:p>
                      <a:pPr algn="ctr"/>
                      <a:r>
                        <a:rPr lang="en-US" dirty="0"/>
                        <a:t>//</a:t>
                      </a:r>
                      <a:endParaRPr lang="uk-UA" dirty="0"/>
                    </a:p>
                  </a:txBody>
                  <a:tcPr anchor="ctr"/>
                </a:tc>
                <a:tc>
                  <a:txBody>
                    <a:bodyPr/>
                    <a:lstStyle/>
                    <a:p>
                      <a:pPr algn="ctr"/>
                      <a:r>
                        <a:rPr lang="en-US" sz="1800" b="0" i="0" kern="1200" dirty="0">
                          <a:solidFill>
                            <a:schemeClr val="dk1"/>
                          </a:solidFill>
                          <a:effectLst/>
                          <a:latin typeface="+mn-lt"/>
                          <a:ea typeface="+mn-ea"/>
                          <a:cs typeface="+mn-cs"/>
                        </a:rPr>
                        <a:t>Integer Division</a:t>
                      </a:r>
                      <a:endParaRPr lang="uk-UA" dirty="0"/>
                    </a:p>
                  </a:txBody>
                  <a:tcPr anchor="ctr"/>
                </a:tc>
                <a:tc>
                  <a:txBody>
                    <a:bodyPr/>
                    <a:lstStyle/>
                    <a:p>
                      <a:pPr algn="r"/>
                      <a:r>
                        <a:rPr lang="en-US" dirty="0"/>
                        <a:t>7</a:t>
                      </a:r>
                      <a:r>
                        <a:rPr lang="en-US" baseline="0" dirty="0"/>
                        <a:t> // 3</a:t>
                      </a:r>
                    </a:p>
                    <a:p>
                      <a:pPr algn="r"/>
                      <a:r>
                        <a:rPr lang="en-US" baseline="0" dirty="0"/>
                        <a:t>7.0 // 3</a:t>
                      </a:r>
                      <a:endParaRPr lang="uk-UA" dirty="0"/>
                    </a:p>
                  </a:txBody>
                  <a:tcPr anchor="ctr"/>
                </a:tc>
                <a:tc>
                  <a:txBody>
                    <a:bodyPr/>
                    <a:lstStyle/>
                    <a:p>
                      <a:pPr algn="l"/>
                      <a:r>
                        <a:rPr lang="en-US" dirty="0" smtClean="0"/>
                        <a:t>2</a:t>
                      </a:r>
                      <a:endParaRPr lang="en-US" dirty="0"/>
                    </a:p>
                    <a:p>
                      <a:pPr algn="l"/>
                      <a:r>
                        <a:rPr lang="en-US" dirty="0" smtClean="0"/>
                        <a:t>2.0</a:t>
                      </a:r>
                      <a:endParaRPr lang="uk-UA" dirty="0"/>
                    </a:p>
                  </a:txBody>
                  <a:tcPr anchor="ctr"/>
                </a:tc>
                <a:extLst>
                  <a:ext uri="{0D108BD9-81ED-4DB2-BD59-A6C34878D82A}">
                    <a16:rowId xmlns:a16="http://schemas.microsoft.com/office/drawing/2014/main" val="10005"/>
                  </a:ext>
                </a:extLst>
              </a:tr>
              <a:tr h="370840">
                <a:tc>
                  <a:txBody>
                    <a:bodyPr/>
                    <a:lstStyle/>
                    <a:p>
                      <a:pPr algn="ctr"/>
                      <a:r>
                        <a:rPr lang="en-US" dirty="0"/>
                        <a:t>%</a:t>
                      </a:r>
                      <a:endParaRPr lang="uk-UA" dirty="0"/>
                    </a:p>
                  </a:txBody>
                  <a:tcPr anchor="ctr"/>
                </a:tc>
                <a:tc>
                  <a:txBody>
                    <a:bodyPr/>
                    <a:lstStyle/>
                    <a:p>
                      <a:pPr algn="ctr"/>
                      <a:r>
                        <a:rPr lang="en-US" dirty="0"/>
                        <a:t>Modulus</a:t>
                      </a:r>
                      <a:endParaRPr lang="uk-UA" dirty="0"/>
                    </a:p>
                  </a:txBody>
                  <a:tcPr anchor="ctr"/>
                </a:tc>
                <a:tc>
                  <a:txBody>
                    <a:bodyPr/>
                    <a:lstStyle/>
                    <a:p>
                      <a:pPr algn="r"/>
                      <a:r>
                        <a:rPr lang="en-US" baseline="0" dirty="0"/>
                        <a:t>7 % 3</a:t>
                      </a:r>
                    </a:p>
                    <a:p>
                      <a:pPr algn="r"/>
                      <a:r>
                        <a:rPr lang="en-US" baseline="0" dirty="0"/>
                        <a:t>7.0 % 3</a:t>
                      </a:r>
                      <a:endParaRPr lang="uk-UA" dirty="0"/>
                    </a:p>
                  </a:txBody>
                  <a:tcPr anchor="ctr"/>
                </a:tc>
                <a:tc>
                  <a:txBody>
                    <a:bodyPr/>
                    <a:lstStyle/>
                    <a:p>
                      <a:pPr algn="l"/>
                      <a:r>
                        <a:rPr lang="uk-UA" dirty="0"/>
                        <a:t>1</a:t>
                      </a:r>
                    </a:p>
                    <a:p>
                      <a:pPr algn="l"/>
                      <a:r>
                        <a:rPr lang="uk-UA" dirty="0"/>
                        <a:t>1.0</a:t>
                      </a:r>
                    </a:p>
                  </a:txBody>
                  <a:tcPr anchor="ctr"/>
                </a:tc>
                <a:extLst>
                  <a:ext uri="{0D108BD9-81ED-4DB2-BD59-A6C34878D82A}">
                    <a16:rowId xmlns:a16="http://schemas.microsoft.com/office/drawing/2014/main" val="10006"/>
                  </a:ext>
                </a:extLst>
              </a:tr>
              <a:tr h="370840">
                <a:tc>
                  <a:txBody>
                    <a:bodyPr/>
                    <a:lstStyle/>
                    <a:p>
                      <a:pPr algn="ctr"/>
                      <a:r>
                        <a:rPr lang="en-US" dirty="0"/>
                        <a:t>**</a:t>
                      </a:r>
                      <a:endParaRPr lang="uk-UA" dirty="0"/>
                    </a:p>
                  </a:txBody>
                  <a:tcPr anchor="ctr"/>
                </a:tc>
                <a:tc>
                  <a:txBody>
                    <a:bodyPr/>
                    <a:lstStyle/>
                    <a:p>
                      <a:pPr algn="ctr"/>
                      <a:r>
                        <a:rPr lang="en-US" dirty="0"/>
                        <a:t>Exponent</a:t>
                      </a:r>
                      <a:endParaRPr lang="uk-UA" dirty="0"/>
                    </a:p>
                  </a:txBody>
                  <a:tcPr anchor="ctr"/>
                </a:tc>
                <a:tc>
                  <a:txBody>
                    <a:bodyPr/>
                    <a:lstStyle/>
                    <a:p>
                      <a:pPr algn="r"/>
                      <a:r>
                        <a:rPr lang="en-US" baseline="0" dirty="0"/>
                        <a:t>3 ** 2</a:t>
                      </a:r>
                    </a:p>
                    <a:p>
                      <a:pPr algn="r"/>
                      <a:r>
                        <a:rPr lang="en-US" baseline="0" dirty="0"/>
                        <a:t>3.0 ** 2</a:t>
                      </a:r>
                    </a:p>
                    <a:p>
                      <a:pPr algn="r"/>
                      <a:r>
                        <a:rPr lang="uk-UA" dirty="0"/>
                        <a:t>9**0.5</a:t>
                      </a:r>
                      <a:endParaRPr lang="en-US" dirty="0"/>
                    </a:p>
                    <a:p>
                      <a:pPr algn="r"/>
                      <a:r>
                        <a:rPr lang="uk-UA" dirty="0"/>
                        <a:t>0.5 ** (-1)</a:t>
                      </a:r>
                    </a:p>
                  </a:txBody>
                  <a:tcPr anchor="ctr"/>
                </a:tc>
                <a:tc>
                  <a:txBody>
                    <a:bodyPr/>
                    <a:lstStyle/>
                    <a:p>
                      <a:pPr algn="l"/>
                      <a:r>
                        <a:rPr lang="en-US" dirty="0"/>
                        <a:t>9</a:t>
                      </a:r>
                    </a:p>
                    <a:p>
                      <a:pPr algn="l"/>
                      <a:r>
                        <a:rPr lang="en-US" dirty="0"/>
                        <a:t>9.0</a:t>
                      </a:r>
                    </a:p>
                    <a:p>
                      <a:pPr algn="l"/>
                      <a:r>
                        <a:rPr lang="en-US" dirty="0"/>
                        <a:t>3.0</a:t>
                      </a:r>
                    </a:p>
                    <a:p>
                      <a:pPr algn="l"/>
                      <a:r>
                        <a:rPr lang="en-US" dirty="0"/>
                        <a:t>2.0</a:t>
                      </a:r>
                      <a:endParaRPr lang="uk-UA" dirty="0"/>
                    </a:p>
                  </a:txBody>
                  <a:tcPr anchor="ct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19220784"/>
              </p:ext>
            </p:extLst>
          </p:nvPr>
        </p:nvGraphicFramePr>
        <p:xfrm>
          <a:off x="6479372" y="191960"/>
          <a:ext cx="4281319" cy="2966720"/>
        </p:xfrm>
        <a:graphic>
          <a:graphicData uri="http://schemas.openxmlformats.org/drawingml/2006/table">
            <a:tbl>
              <a:tblPr firstRow="1" bandRow="1">
                <a:tableStyleId>{00A15C55-8517-42AA-B614-E9B94910E393}</a:tableStyleId>
              </a:tblPr>
              <a:tblGrid>
                <a:gridCol w="1276668">
                  <a:extLst>
                    <a:ext uri="{9D8B030D-6E8A-4147-A177-3AD203B41FA5}">
                      <a16:colId xmlns:a16="http://schemas.microsoft.com/office/drawing/2014/main" val="20000"/>
                    </a:ext>
                  </a:extLst>
                </a:gridCol>
                <a:gridCol w="1351280">
                  <a:extLst>
                    <a:ext uri="{9D8B030D-6E8A-4147-A177-3AD203B41FA5}">
                      <a16:colId xmlns:a16="http://schemas.microsoft.com/office/drawing/2014/main" val="20001"/>
                    </a:ext>
                  </a:extLst>
                </a:gridCol>
                <a:gridCol w="1653371">
                  <a:extLst>
                    <a:ext uri="{9D8B030D-6E8A-4147-A177-3AD203B41FA5}">
                      <a16:colId xmlns:a16="http://schemas.microsoft.com/office/drawing/2014/main" val="20002"/>
                    </a:ext>
                  </a:extLst>
                </a:gridCol>
              </a:tblGrid>
              <a:tr h="370840">
                <a:tc>
                  <a:txBody>
                    <a:bodyPr/>
                    <a:lstStyle/>
                    <a:p>
                      <a:pPr algn="ctr"/>
                      <a:r>
                        <a:rPr lang="en-US" dirty="0"/>
                        <a:t>Operator</a:t>
                      </a:r>
                      <a:endParaRPr lang="uk-UA" dirty="0"/>
                    </a:p>
                  </a:txBody>
                  <a:tcPr/>
                </a:tc>
                <a:tc>
                  <a:txBody>
                    <a:bodyPr/>
                    <a:lstStyle/>
                    <a:p>
                      <a:pPr algn="ctr"/>
                      <a:r>
                        <a:rPr lang="en-US" dirty="0"/>
                        <a:t>Example</a:t>
                      </a:r>
                      <a:endParaRPr lang="uk-UA" dirty="0"/>
                    </a:p>
                  </a:txBody>
                  <a:tcPr/>
                </a:tc>
                <a:tc>
                  <a:txBody>
                    <a:bodyPr/>
                    <a:lstStyle/>
                    <a:p>
                      <a:pPr algn="ctr"/>
                      <a:r>
                        <a:rPr lang="en-US" dirty="0"/>
                        <a:t>Equivalent</a:t>
                      </a:r>
                      <a:endParaRPr lang="uk-UA" dirty="0"/>
                    </a:p>
                  </a:txBody>
                  <a:tcPr/>
                </a:tc>
                <a:extLst>
                  <a:ext uri="{0D108BD9-81ED-4DB2-BD59-A6C34878D82A}">
                    <a16:rowId xmlns:a16="http://schemas.microsoft.com/office/drawing/2014/main" val="10000"/>
                  </a:ext>
                </a:extLst>
              </a:tr>
              <a:tr h="370840">
                <a:tc>
                  <a:txBody>
                    <a:bodyPr/>
                    <a:lstStyle/>
                    <a:p>
                      <a:pPr algn="ctr"/>
                      <a:r>
                        <a:rPr lang="en-US" dirty="0"/>
                        <a:t>+=</a:t>
                      </a:r>
                      <a:endParaRPr lang="uk-UA" dirty="0"/>
                    </a:p>
                  </a:txBody>
                  <a:tcPr anchor="ctr"/>
                </a:tc>
                <a:tc>
                  <a:txBody>
                    <a:bodyPr/>
                    <a:lstStyle/>
                    <a:p>
                      <a:pPr algn="ctr"/>
                      <a:r>
                        <a:rPr lang="en-US" dirty="0" err="1"/>
                        <a:t>i</a:t>
                      </a:r>
                      <a:r>
                        <a:rPr lang="en-US" dirty="0"/>
                        <a:t> += 5 </a:t>
                      </a:r>
                      <a:endParaRPr lang="uk-UA" dirty="0"/>
                    </a:p>
                  </a:txBody>
                  <a:tcPr anchor="ctr"/>
                </a:tc>
                <a:tc>
                  <a:txBody>
                    <a:bodyPr/>
                    <a:lstStyle/>
                    <a:p>
                      <a:pPr algn="ctr"/>
                      <a:r>
                        <a:rPr lang="en-US" dirty="0" err="1"/>
                        <a:t>i</a:t>
                      </a:r>
                      <a:r>
                        <a:rPr lang="en-US" dirty="0"/>
                        <a:t> = </a:t>
                      </a:r>
                      <a:r>
                        <a:rPr lang="en-US" dirty="0" err="1"/>
                        <a:t>i</a:t>
                      </a:r>
                      <a:r>
                        <a:rPr lang="en-US" dirty="0"/>
                        <a:t> + 5</a:t>
                      </a:r>
                      <a:endParaRPr lang="uk-UA" dirty="0"/>
                    </a:p>
                  </a:txBody>
                  <a:tcPr anchor="ctr"/>
                </a:tc>
                <a:extLst>
                  <a:ext uri="{0D108BD9-81ED-4DB2-BD59-A6C34878D82A}">
                    <a16:rowId xmlns:a16="http://schemas.microsoft.com/office/drawing/2014/main" val="10001"/>
                  </a:ext>
                </a:extLst>
              </a:tr>
              <a:tr h="370840">
                <a:tc>
                  <a:txBody>
                    <a:bodyPr/>
                    <a:lstStyle/>
                    <a:p>
                      <a:pPr algn="ctr"/>
                      <a:r>
                        <a:rPr lang="en-US" dirty="0"/>
                        <a:t>-=</a:t>
                      </a:r>
                      <a:endParaRPr lang="uk-UA" dirty="0"/>
                    </a:p>
                  </a:txBody>
                  <a:tcPr anchor="ctr"/>
                </a:tc>
                <a:tc>
                  <a:txBody>
                    <a:bodyPr/>
                    <a:lstStyle/>
                    <a:p>
                      <a:pPr algn="ctr"/>
                      <a:r>
                        <a:rPr lang="en-US" dirty="0" err="1"/>
                        <a:t>i</a:t>
                      </a:r>
                      <a:r>
                        <a:rPr lang="en-US" dirty="0"/>
                        <a:t> -= 5</a:t>
                      </a:r>
                      <a:endParaRPr lang="uk-UA" dirty="0"/>
                    </a:p>
                  </a:txBody>
                  <a:tcPr anchor="ctr"/>
                </a:tc>
                <a:tc>
                  <a:txBody>
                    <a:bodyPr/>
                    <a:lstStyle/>
                    <a:p>
                      <a:pPr algn="ctr"/>
                      <a:r>
                        <a:rPr lang="en-US" dirty="0" err="1"/>
                        <a:t>i</a:t>
                      </a:r>
                      <a:r>
                        <a:rPr lang="en-US" dirty="0"/>
                        <a:t> = </a:t>
                      </a:r>
                      <a:r>
                        <a:rPr lang="en-US" dirty="0" err="1"/>
                        <a:t>i</a:t>
                      </a:r>
                      <a:r>
                        <a:rPr lang="en-US" dirty="0"/>
                        <a:t> – 5</a:t>
                      </a:r>
                      <a:endParaRPr lang="uk-UA" dirty="0"/>
                    </a:p>
                  </a:txBody>
                  <a:tcPr anchor="ctr"/>
                </a:tc>
                <a:extLst>
                  <a:ext uri="{0D108BD9-81ED-4DB2-BD59-A6C34878D82A}">
                    <a16:rowId xmlns:a16="http://schemas.microsoft.com/office/drawing/2014/main" val="10002"/>
                  </a:ext>
                </a:extLst>
              </a:tr>
              <a:tr h="370840">
                <a:tc>
                  <a:txBody>
                    <a:bodyPr/>
                    <a:lstStyle/>
                    <a:p>
                      <a:pPr algn="ctr"/>
                      <a:r>
                        <a:rPr lang="en-US" dirty="0"/>
                        <a:t>*=</a:t>
                      </a:r>
                      <a:endParaRPr lang="uk-UA" dirty="0"/>
                    </a:p>
                  </a:txBody>
                  <a:tcPr anchor="ctr"/>
                </a:tc>
                <a:tc>
                  <a:txBody>
                    <a:bodyPr/>
                    <a:lstStyle/>
                    <a:p>
                      <a:pPr algn="ctr"/>
                      <a:r>
                        <a:rPr lang="en-US" b="0" dirty="0" err="1"/>
                        <a:t>i</a:t>
                      </a:r>
                      <a:r>
                        <a:rPr lang="en-US" b="0" dirty="0"/>
                        <a:t> *= 5</a:t>
                      </a:r>
                      <a:endParaRPr lang="uk-UA" b="0" dirty="0"/>
                    </a:p>
                  </a:txBody>
                  <a:tcPr anchor="ctr"/>
                </a:tc>
                <a:tc>
                  <a:txBody>
                    <a:bodyPr/>
                    <a:lstStyle/>
                    <a:p>
                      <a:pPr algn="ctr"/>
                      <a:r>
                        <a:rPr lang="en-US" dirty="0" err="1"/>
                        <a:t>i</a:t>
                      </a:r>
                      <a:r>
                        <a:rPr lang="en-US" dirty="0"/>
                        <a:t> = </a:t>
                      </a:r>
                      <a:r>
                        <a:rPr lang="en-US" dirty="0" err="1"/>
                        <a:t>i</a:t>
                      </a:r>
                      <a:r>
                        <a:rPr lang="en-US" dirty="0"/>
                        <a:t> * 5</a:t>
                      </a:r>
                      <a:endParaRPr lang="uk-UA" dirty="0"/>
                    </a:p>
                  </a:txBody>
                  <a:tcPr anchor="ctr"/>
                </a:tc>
                <a:extLst>
                  <a:ext uri="{0D108BD9-81ED-4DB2-BD59-A6C34878D82A}">
                    <a16:rowId xmlns:a16="http://schemas.microsoft.com/office/drawing/2014/main" val="10003"/>
                  </a:ext>
                </a:extLst>
              </a:tr>
              <a:tr h="370840">
                <a:tc>
                  <a:txBody>
                    <a:bodyPr/>
                    <a:lstStyle/>
                    <a:p>
                      <a:pPr algn="ctr"/>
                      <a:r>
                        <a:rPr lang="en-US" dirty="0"/>
                        <a:t>/=</a:t>
                      </a:r>
                      <a:endParaRPr lang="uk-UA" dirty="0"/>
                    </a:p>
                  </a:txBody>
                  <a:tcPr anchor="ctr"/>
                </a:tc>
                <a:tc>
                  <a:txBody>
                    <a:bodyPr/>
                    <a:lstStyle/>
                    <a:p>
                      <a:pPr algn="ctr"/>
                      <a:r>
                        <a:rPr lang="en-US" dirty="0" err="1"/>
                        <a:t>i</a:t>
                      </a:r>
                      <a:r>
                        <a:rPr lang="en-US" dirty="0"/>
                        <a:t> /= 5</a:t>
                      </a:r>
                      <a:endParaRPr lang="uk-UA" dirty="0"/>
                    </a:p>
                  </a:txBody>
                  <a:tcPr anchor="ctr"/>
                </a:tc>
                <a:tc>
                  <a:txBody>
                    <a:bodyPr/>
                    <a:lstStyle/>
                    <a:p>
                      <a:pPr algn="ctr"/>
                      <a:r>
                        <a:rPr lang="en-US" dirty="0" err="1"/>
                        <a:t>i</a:t>
                      </a:r>
                      <a:r>
                        <a:rPr lang="en-US" dirty="0"/>
                        <a:t> = </a:t>
                      </a:r>
                      <a:r>
                        <a:rPr lang="en-US" dirty="0" err="1"/>
                        <a:t>i</a:t>
                      </a:r>
                      <a:r>
                        <a:rPr lang="en-US" dirty="0"/>
                        <a:t> / 5</a:t>
                      </a:r>
                      <a:endParaRPr lang="uk-UA" dirty="0"/>
                    </a:p>
                  </a:txBody>
                  <a:tcPr anchor="ctr"/>
                </a:tc>
                <a:extLst>
                  <a:ext uri="{0D108BD9-81ED-4DB2-BD59-A6C34878D82A}">
                    <a16:rowId xmlns:a16="http://schemas.microsoft.com/office/drawing/2014/main" val="10004"/>
                  </a:ext>
                </a:extLst>
              </a:tr>
              <a:tr h="370840">
                <a:tc>
                  <a:txBody>
                    <a:bodyPr/>
                    <a:lstStyle/>
                    <a:p>
                      <a:pPr algn="ctr"/>
                      <a:r>
                        <a:rPr lang="en-US" dirty="0"/>
                        <a:t>//=</a:t>
                      </a:r>
                      <a:endParaRPr lang="uk-UA" dirty="0"/>
                    </a:p>
                  </a:txBody>
                  <a:tcPr anchor="ctr"/>
                </a:tc>
                <a:tc>
                  <a:txBody>
                    <a:bodyPr/>
                    <a:lstStyle/>
                    <a:p>
                      <a:pPr algn="ctr"/>
                      <a:r>
                        <a:rPr lang="en-US" dirty="0" err="1"/>
                        <a:t>i</a:t>
                      </a:r>
                      <a:r>
                        <a:rPr lang="en-US" dirty="0"/>
                        <a:t> //= 5</a:t>
                      </a:r>
                      <a:endParaRPr lang="uk-UA" dirty="0"/>
                    </a:p>
                  </a:txBody>
                  <a:tcPr anchor="ctr"/>
                </a:tc>
                <a:tc>
                  <a:txBody>
                    <a:bodyPr/>
                    <a:lstStyle/>
                    <a:p>
                      <a:pPr algn="ctr"/>
                      <a:r>
                        <a:rPr lang="en-US" dirty="0" err="1"/>
                        <a:t>i</a:t>
                      </a:r>
                      <a:r>
                        <a:rPr lang="en-US" dirty="0"/>
                        <a:t> = </a:t>
                      </a:r>
                      <a:r>
                        <a:rPr lang="en-US" dirty="0" err="1"/>
                        <a:t>i</a:t>
                      </a:r>
                      <a:r>
                        <a:rPr lang="en-US" dirty="0"/>
                        <a:t> // 5</a:t>
                      </a:r>
                      <a:endParaRPr lang="uk-UA" dirty="0"/>
                    </a:p>
                  </a:txBody>
                  <a:tcPr anchor="ctr"/>
                </a:tc>
                <a:extLst>
                  <a:ext uri="{0D108BD9-81ED-4DB2-BD59-A6C34878D82A}">
                    <a16:rowId xmlns:a16="http://schemas.microsoft.com/office/drawing/2014/main" val="10005"/>
                  </a:ext>
                </a:extLst>
              </a:tr>
              <a:tr h="370840">
                <a:tc>
                  <a:txBody>
                    <a:bodyPr/>
                    <a:lstStyle/>
                    <a:p>
                      <a:pPr algn="ctr"/>
                      <a:r>
                        <a:rPr lang="en-US" dirty="0"/>
                        <a:t>%=</a:t>
                      </a:r>
                      <a:endParaRPr lang="uk-UA" dirty="0"/>
                    </a:p>
                  </a:txBody>
                  <a:tcPr anchor="ctr"/>
                </a:tc>
                <a:tc>
                  <a:txBody>
                    <a:bodyPr/>
                    <a:lstStyle/>
                    <a:p>
                      <a:pPr algn="ctr"/>
                      <a:r>
                        <a:rPr lang="en-US" dirty="0" err="1"/>
                        <a:t>i</a:t>
                      </a:r>
                      <a:r>
                        <a:rPr lang="en-US" dirty="0"/>
                        <a:t> %= 5</a:t>
                      </a:r>
                      <a:endParaRPr lang="uk-UA" dirty="0"/>
                    </a:p>
                  </a:txBody>
                  <a:tcPr anchor="ctr"/>
                </a:tc>
                <a:tc>
                  <a:txBody>
                    <a:bodyPr/>
                    <a:lstStyle/>
                    <a:p>
                      <a:pPr algn="ctr"/>
                      <a:r>
                        <a:rPr lang="en-US" dirty="0" err="1"/>
                        <a:t>i</a:t>
                      </a:r>
                      <a:r>
                        <a:rPr lang="en-US" dirty="0"/>
                        <a:t> = </a:t>
                      </a:r>
                      <a:r>
                        <a:rPr lang="en-US" dirty="0" err="1"/>
                        <a:t>i</a:t>
                      </a:r>
                      <a:r>
                        <a:rPr lang="en-US" dirty="0"/>
                        <a:t> </a:t>
                      </a:r>
                      <a:r>
                        <a:rPr lang="uk-UA" dirty="0"/>
                        <a:t>%</a:t>
                      </a:r>
                      <a:r>
                        <a:rPr lang="en-US" dirty="0"/>
                        <a:t> 5</a:t>
                      </a:r>
                      <a:endParaRPr lang="uk-UA" dirty="0"/>
                    </a:p>
                  </a:txBody>
                  <a:tcPr anchor="ctr"/>
                </a:tc>
                <a:extLst>
                  <a:ext uri="{0D108BD9-81ED-4DB2-BD59-A6C34878D82A}">
                    <a16:rowId xmlns:a16="http://schemas.microsoft.com/office/drawing/2014/main" val="10006"/>
                  </a:ext>
                </a:extLst>
              </a:tr>
              <a:tr h="370840">
                <a:tc>
                  <a:txBody>
                    <a:bodyPr/>
                    <a:lstStyle/>
                    <a:p>
                      <a:pPr algn="ctr"/>
                      <a:r>
                        <a:rPr lang="en-US" dirty="0"/>
                        <a:t>**=</a:t>
                      </a:r>
                      <a:endParaRPr lang="uk-UA" dirty="0"/>
                    </a:p>
                  </a:txBody>
                  <a:tcPr anchor="ctr"/>
                </a:tc>
                <a:tc>
                  <a:txBody>
                    <a:bodyPr/>
                    <a:lstStyle/>
                    <a:p>
                      <a:pPr algn="ctr"/>
                      <a:r>
                        <a:rPr lang="en-US" dirty="0" err="1"/>
                        <a:t>i</a:t>
                      </a:r>
                      <a:r>
                        <a:rPr lang="en-US" dirty="0"/>
                        <a:t> **= 5</a:t>
                      </a:r>
                      <a:endParaRPr lang="uk-UA" dirty="0"/>
                    </a:p>
                  </a:txBody>
                  <a:tcPr anchor="ctr"/>
                </a:tc>
                <a:tc>
                  <a:txBody>
                    <a:bodyPr/>
                    <a:lstStyle/>
                    <a:p>
                      <a:pPr algn="ctr"/>
                      <a:r>
                        <a:rPr lang="en-US" dirty="0" err="1"/>
                        <a:t>i</a:t>
                      </a:r>
                      <a:r>
                        <a:rPr lang="en-US" dirty="0"/>
                        <a:t> = </a:t>
                      </a:r>
                      <a:r>
                        <a:rPr lang="en-US" dirty="0" err="1"/>
                        <a:t>i</a:t>
                      </a:r>
                      <a:r>
                        <a:rPr lang="en-US" dirty="0"/>
                        <a:t> </a:t>
                      </a:r>
                      <a:r>
                        <a:rPr lang="uk-UA" dirty="0"/>
                        <a:t>**</a:t>
                      </a:r>
                      <a:r>
                        <a:rPr lang="en-US" dirty="0"/>
                        <a:t> 5</a:t>
                      </a:r>
                      <a:endParaRPr lang="uk-UA"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0185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ctr"/>
            <a:r>
              <a:rPr lang="en-US" sz="9600" dirty="0"/>
              <a:t>Demo Coding</a:t>
            </a:r>
          </a:p>
          <a:p>
            <a:endParaRPr lang="uk-UA" dirty="0"/>
          </a:p>
        </p:txBody>
      </p:sp>
      <p:sp>
        <p:nvSpPr>
          <p:cNvPr id="3" name="Title 2"/>
          <p:cNvSpPr>
            <a:spLocks noGrp="1"/>
          </p:cNvSpPr>
          <p:nvPr>
            <p:ph type="title"/>
          </p:nvPr>
        </p:nvSpPr>
        <p:spPr/>
        <p:txBody>
          <a:bodyPr/>
          <a:lstStyle/>
          <a:p>
            <a:endParaRPr lang="uk-UA"/>
          </a:p>
        </p:txBody>
      </p:sp>
    </p:spTree>
    <p:extLst>
      <p:ext uri="{BB962C8B-B14F-4D97-AF65-F5344CB8AC3E}">
        <p14:creationId xmlns:p14="http://schemas.microsoft.com/office/powerpoint/2010/main" val="233537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Home Work</a:t>
            </a:r>
            <a:endParaRPr lang="uk-UA" dirty="0"/>
          </a:p>
        </p:txBody>
      </p:sp>
      <p:sp>
        <p:nvSpPr>
          <p:cNvPr id="2" name="Text Placeholder 1"/>
          <p:cNvSpPr>
            <a:spLocks noGrp="1"/>
          </p:cNvSpPr>
          <p:nvPr>
            <p:ph type="body" sz="quarter" idx="10"/>
          </p:nvPr>
        </p:nvSpPr>
        <p:spPr>
          <a:xfrm>
            <a:off x="416561" y="1233488"/>
            <a:ext cx="11513504" cy="4772676"/>
          </a:xfrm>
        </p:spPr>
        <p:txBody>
          <a:bodyPr>
            <a:normAutofit/>
          </a:bodyPr>
          <a:lstStyle/>
          <a:p>
            <a:pPr marL="342900" lvl="0" indent="-342900">
              <a:lnSpc>
                <a:spcPct val="107000"/>
              </a:lnSpc>
              <a:spcAft>
                <a:spcPts val="0"/>
              </a:spcAft>
              <a:buFont typeface="+mj-lt"/>
              <a:buAutoNum type="arabicPeriod"/>
            </a:pPr>
            <a:r>
              <a:rPr lang="en-US" sz="2400" dirty="0" err="1">
                <a:latin typeface="Calibri" panose="020F0502020204030204" pitchFamily="34" charset="0"/>
                <a:ea typeface="Calibri" panose="020F0502020204030204" pitchFamily="34" charset="0"/>
                <a:cs typeface="Times New Roman" panose="02020603050405020304" pitchFamily="18" charset="0"/>
              </a:rPr>
              <a:t>Записати</a:t>
            </a:r>
            <a:r>
              <a:rPr lang="en-US" sz="2400" dirty="0">
                <a:latin typeface="Calibri" panose="020F0502020204030204" pitchFamily="34" charset="0"/>
                <a:ea typeface="Calibri" panose="020F0502020204030204" pitchFamily="34" charset="0"/>
                <a:cs typeface="Times New Roman" panose="02020603050405020304" pitchFamily="18" charset="0"/>
              </a:rPr>
              <a:t> в </a:t>
            </a:r>
            <a:r>
              <a:rPr lang="en-US" sz="2400" dirty="0" err="1">
                <a:latin typeface="Calibri" panose="020F0502020204030204" pitchFamily="34" charset="0"/>
                <a:ea typeface="Calibri" panose="020F0502020204030204" pitchFamily="34" charset="0"/>
                <a:cs typeface="Times New Roman" panose="02020603050405020304" pitchFamily="18" charset="0"/>
              </a:rPr>
              <a:t>стрічку</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філософію</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Пайтона</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en-US" sz="2400" dirty="0" err="1">
                <a:latin typeface="Calibri" panose="020F0502020204030204" pitchFamily="34" charset="0"/>
                <a:ea typeface="Calibri" panose="020F0502020204030204" pitchFamily="34" charset="0"/>
                <a:cs typeface="Times New Roman" panose="02020603050405020304" pitchFamily="18" charset="0"/>
              </a:rPr>
              <a:t>Знайти</a:t>
            </a:r>
            <a:r>
              <a:rPr lang="en-US" sz="2400" dirty="0">
                <a:latin typeface="Calibri" panose="020F0502020204030204" pitchFamily="34" charset="0"/>
                <a:ea typeface="Calibri" panose="020F0502020204030204" pitchFamily="34" charset="0"/>
                <a:cs typeface="Times New Roman" panose="02020603050405020304" pitchFamily="18" charset="0"/>
              </a:rPr>
              <a:t> в </a:t>
            </a:r>
            <a:r>
              <a:rPr lang="en-US" sz="2400" dirty="0" err="1">
                <a:latin typeface="Calibri" panose="020F0502020204030204" pitchFamily="34" charset="0"/>
                <a:ea typeface="Calibri" panose="020F0502020204030204" pitchFamily="34" charset="0"/>
                <a:cs typeface="Times New Roman" panose="02020603050405020304" pitchFamily="18" charset="0"/>
              </a:rPr>
              <a:t>заданій</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стрічці</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кількість</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входжень</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слів</a:t>
            </a:r>
            <a:r>
              <a:rPr lang="en-US" sz="2400" dirty="0">
                <a:latin typeface="Calibri" panose="020F0502020204030204" pitchFamily="34" charset="0"/>
                <a:ea typeface="Calibri" panose="020F0502020204030204" pitchFamily="34" charset="0"/>
                <a:cs typeface="Times New Roman" panose="02020603050405020304" pitchFamily="18" charset="0"/>
              </a:rPr>
              <a:t> (better, never, is)</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ru-RU" sz="2400" dirty="0" err="1">
                <a:latin typeface="Calibri" panose="020F0502020204030204" pitchFamily="34" charset="0"/>
                <a:ea typeface="Calibri" panose="020F0502020204030204" pitchFamily="34" charset="0"/>
                <a:cs typeface="Times New Roman" panose="02020603050405020304" pitchFamily="18" charset="0"/>
              </a:rPr>
              <a:t>Вивести</a:t>
            </a:r>
            <a:r>
              <a:rPr lang="ru-RU" sz="2400" dirty="0">
                <a:latin typeface="Calibri" panose="020F0502020204030204" pitchFamily="34" charset="0"/>
                <a:ea typeface="Calibri" panose="020F0502020204030204" pitchFamily="34" charset="0"/>
                <a:cs typeface="Times New Roman" panose="02020603050405020304" pitchFamily="18" charset="0"/>
              </a:rPr>
              <a:t> весь текст у </a:t>
            </a:r>
            <a:r>
              <a:rPr lang="ru-RU" sz="2400" dirty="0" err="1">
                <a:latin typeface="Calibri" panose="020F0502020204030204" pitchFamily="34" charset="0"/>
                <a:ea typeface="Calibri" panose="020F0502020204030204" pitchFamily="34" charset="0"/>
                <a:cs typeface="Times New Roman" panose="02020603050405020304" pitchFamily="18" charset="0"/>
              </a:rPr>
              <a:t>верхньому</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регістрі</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всі</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великі</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літери</a:t>
            </a:r>
            <a:r>
              <a:rPr lang="ru-RU" sz="2400" dirty="0">
                <a:latin typeface="Calibri" panose="020F0502020204030204" pitchFamily="34" charset="0"/>
                <a:ea typeface="Calibri" panose="020F0502020204030204" pitchFamily="34" charset="0"/>
                <a:cs typeface="Times New Roman" panose="02020603050405020304" pitchFamily="18" charset="0"/>
              </a:rPr>
              <a:t>)</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ru-RU" sz="2400" dirty="0" err="1">
                <a:latin typeface="Calibri" panose="020F0502020204030204" pitchFamily="34" charset="0"/>
                <a:ea typeface="Calibri" panose="020F0502020204030204" pitchFamily="34" charset="0"/>
                <a:cs typeface="Times New Roman" panose="02020603050405020304" pitchFamily="18" charset="0"/>
              </a:rPr>
              <a:t>Замінити</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всі</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входження</a:t>
            </a:r>
            <a:r>
              <a:rPr lang="ru-RU" sz="2400" dirty="0">
                <a:latin typeface="Calibri" panose="020F0502020204030204" pitchFamily="34" charset="0"/>
                <a:ea typeface="Calibri" panose="020F0502020204030204" pitchFamily="34" charset="0"/>
                <a:cs typeface="Times New Roman" panose="02020603050405020304" pitchFamily="18" charset="0"/>
              </a:rPr>
              <a:t> символу </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uk-UA" sz="2400" dirty="0" smtClean="0">
                <a:latin typeface="Calibri" panose="020F0502020204030204" pitchFamily="34" charset="0"/>
                <a:ea typeface="Calibri" panose="020F0502020204030204" pitchFamily="34" charset="0"/>
                <a:cs typeface="Times New Roman" panose="02020603050405020304" pitchFamily="18" charset="0"/>
              </a:rPr>
              <a:t>і</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ru-RU" sz="2400" dirty="0" smtClean="0">
                <a:latin typeface="Calibri" panose="020F0502020204030204" pitchFamily="34" charset="0"/>
                <a:ea typeface="Calibri" panose="020F0502020204030204" pitchFamily="34" charset="0"/>
                <a:cs typeface="Times New Roman" panose="02020603050405020304" pitchFamily="18" charset="0"/>
              </a:rPr>
              <a:t> </a:t>
            </a:r>
            <a:r>
              <a:rPr lang="ru-RU" sz="2400" dirty="0">
                <a:latin typeface="Calibri" panose="020F0502020204030204" pitchFamily="34" charset="0"/>
                <a:ea typeface="Calibri" panose="020F0502020204030204" pitchFamily="34" charset="0"/>
                <a:cs typeface="Times New Roman" panose="02020603050405020304" pitchFamily="18" charset="0"/>
              </a:rPr>
              <a:t>на </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ru-RU" sz="2400" dirty="0" smtClean="0">
                <a:latin typeface="Calibri" panose="020F0502020204030204" pitchFamily="34" charset="0"/>
                <a:ea typeface="Calibri" panose="020F0502020204030204" pitchFamily="34" charset="0"/>
                <a:cs typeface="Times New Roman" panose="02020603050405020304" pitchFamily="18" charset="0"/>
              </a:rPr>
              <a:t>&amp;</a:t>
            </a:r>
            <a:r>
              <a:rPr lang="en-US" sz="2400" smtClean="0">
                <a:latin typeface="Calibri" panose="020F0502020204030204" pitchFamily="34" charset="0"/>
                <a:ea typeface="Calibri" panose="020F0502020204030204" pitchFamily="34" charset="0"/>
                <a:cs typeface="Times New Roman" panose="02020603050405020304" pitchFamily="18" charset="0"/>
              </a:rPr>
              <a:t>”</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uk-UA" sz="2400" dirty="0">
                <a:latin typeface="Calibri" panose="020F0502020204030204" pitchFamily="34" charset="0"/>
                <a:ea typeface="Calibri" panose="020F0502020204030204" pitchFamily="34" charset="0"/>
                <a:cs typeface="Times New Roman" panose="02020603050405020304" pitchFamily="18" charset="0"/>
              </a:rPr>
              <a:t>За</a:t>
            </a:r>
            <a:r>
              <a:rPr lang="ru-RU" sz="2400" dirty="0">
                <a:latin typeface="Calibri" panose="020F0502020204030204" pitchFamily="34" charset="0"/>
                <a:ea typeface="Calibri" panose="020F0502020204030204" pitchFamily="34" charset="0"/>
                <a:cs typeface="Times New Roman" panose="02020603050405020304" pitchFamily="18" charset="0"/>
              </a:rPr>
              <a:t>дано </a:t>
            </a:r>
            <a:r>
              <a:rPr lang="ru-RU" sz="2400" dirty="0" err="1">
                <a:latin typeface="Calibri" panose="020F0502020204030204" pitchFamily="34" charset="0"/>
                <a:ea typeface="Calibri" panose="020F0502020204030204" pitchFamily="34" charset="0"/>
                <a:cs typeface="Times New Roman" panose="02020603050405020304" pitchFamily="18" charset="0"/>
              </a:rPr>
              <a:t>чотирицифрове</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натуральне</a:t>
            </a:r>
            <a:r>
              <a:rPr lang="ru-RU" sz="2400" dirty="0">
                <a:latin typeface="Calibri" panose="020F0502020204030204" pitchFamily="34" charset="0"/>
                <a:ea typeface="Calibri" panose="020F0502020204030204" pitchFamily="34" charset="0"/>
                <a:cs typeface="Times New Roman" panose="02020603050405020304" pitchFamily="18" charset="0"/>
              </a:rPr>
              <a:t> число. </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ru-RU" sz="2400" dirty="0" err="1">
                <a:latin typeface="Calibri" panose="020F0502020204030204" pitchFamily="34" charset="0"/>
                <a:ea typeface="Calibri" panose="020F0502020204030204" pitchFamily="34" charset="0"/>
                <a:cs typeface="Times New Roman" panose="02020603050405020304" pitchFamily="18" charset="0"/>
              </a:rPr>
              <a:t>Знайти</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добуток</a:t>
            </a:r>
            <a:r>
              <a:rPr lang="ru-RU" sz="2400" dirty="0">
                <a:latin typeface="Calibri" panose="020F0502020204030204" pitchFamily="34" charset="0"/>
                <a:ea typeface="Calibri" panose="020F0502020204030204" pitchFamily="34" charset="0"/>
                <a:cs typeface="Times New Roman" panose="02020603050405020304" pitchFamily="18" charset="0"/>
              </a:rPr>
              <a:t> цифр </a:t>
            </a:r>
            <a:r>
              <a:rPr lang="ru-RU" sz="2400" dirty="0" err="1">
                <a:latin typeface="Calibri" panose="020F0502020204030204" pitchFamily="34" charset="0"/>
                <a:ea typeface="Calibri" panose="020F0502020204030204" pitchFamily="34" charset="0"/>
                <a:cs typeface="Times New Roman" panose="02020603050405020304" pitchFamily="18" charset="0"/>
              </a:rPr>
              <a:t>цього</a:t>
            </a:r>
            <a:r>
              <a:rPr lang="ru-RU" sz="2400" dirty="0">
                <a:latin typeface="Calibri" panose="020F0502020204030204" pitchFamily="34" charset="0"/>
                <a:ea typeface="Calibri" panose="020F0502020204030204" pitchFamily="34" charset="0"/>
                <a:cs typeface="Times New Roman" panose="02020603050405020304" pitchFamily="18" charset="0"/>
              </a:rPr>
              <a:t> числа.</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ru-RU" sz="2400" dirty="0" err="1">
                <a:latin typeface="Calibri" panose="020F0502020204030204" pitchFamily="34" charset="0"/>
                <a:ea typeface="Calibri" panose="020F0502020204030204" pitchFamily="34" charset="0"/>
                <a:cs typeface="Times New Roman" panose="02020603050405020304" pitchFamily="18" charset="0"/>
              </a:rPr>
              <a:t>Записати</a:t>
            </a:r>
            <a:r>
              <a:rPr lang="ru-RU" sz="2400" dirty="0">
                <a:latin typeface="Calibri" panose="020F0502020204030204" pitchFamily="34" charset="0"/>
                <a:ea typeface="Calibri" panose="020F0502020204030204" pitchFamily="34" charset="0"/>
                <a:cs typeface="Times New Roman" panose="02020603050405020304" pitchFamily="18" charset="0"/>
              </a:rPr>
              <a:t> число в реверсному порядку.</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mj-lt"/>
              <a:buAutoNum type="alphaLcPeriod"/>
            </a:pPr>
            <a:r>
              <a:rPr lang="ru-RU" sz="2400" dirty="0" err="1">
                <a:latin typeface="Calibri" panose="020F0502020204030204" pitchFamily="34" charset="0"/>
                <a:ea typeface="Calibri" panose="020F0502020204030204" pitchFamily="34" charset="0"/>
                <a:cs typeface="Times New Roman" panose="02020603050405020304" pitchFamily="18" charset="0"/>
              </a:rPr>
              <a:t>Посортувати</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цифри</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що</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входять</a:t>
            </a:r>
            <a:r>
              <a:rPr lang="ru-RU" sz="2400" dirty="0">
                <a:latin typeface="Calibri" panose="020F0502020204030204" pitchFamily="34" charset="0"/>
                <a:ea typeface="Calibri" panose="020F0502020204030204" pitchFamily="34" charset="0"/>
                <a:cs typeface="Times New Roman" panose="02020603050405020304" pitchFamily="18" charset="0"/>
              </a:rPr>
              <a:t> в </a:t>
            </a:r>
            <a:r>
              <a:rPr lang="ru-RU" sz="2400" dirty="0" err="1">
                <a:latin typeface="Calibri" panose="020F0502020204030204" pitchFamily="34" charset="0"/>
                <a:ea typeface="Calibri" panose="020F0502020204030204" pitchFamily="34" charset="0"/>
                <a:cs typeface="Times New Roman" panose="02020603050405020304" pitchFamily="18" charset="0"/>
              </a:rPr>
              <a:t>дане</a:t>
            </a:r>
            <a:r>
              <a:rPr lang="ru-RU" sz="2400" dirty="0">
                <a:latin typeface="Calibri" panose="020F0502020204030204" pitchFamily="34" charset="0"/>
                <a:ea typeface="Calibri" panose="020F0502020204030204" pitchFamily="34" charset="0"/>
                <a:cs typeface="Times New Roman" panose="02020603050405020304" pitchFamily="18" charset="0"/>
              </a:rPr>
              <a:t> число</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ru-RU" sz="2400" dirty="0" err="1">
                <a:latin typeface="Calibri" panose="020F0502020204030204" pitchFamily="34" charset="0"/>
                <a:ea typeface="Calibri" panose="020F0502020204030204" pitchFamily="34" charset="0"/>
                <a:cs typeface="Times New Roman" panose="02020603050405020304" pitchFamily="18" charset="0"/>
              </a:rPr>
              <a:t>Поміняти</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між</a:t>
            </a:r>
            <a:r>
              <a:rPr lang="ru-RU" sz="2400" dirty="0">
                <a:latin typeface="Calibri" panose="020F0502020204030204" pitchFamily="34" charset="0"/>
                <a:ea typeface="Calibri" panose="020F0502020204030204" pitchFamily="34" charset="0"/>
                <a:cs typeface="Times New Roman" panose="02020603050405020304" pitchFamily="18" charset="0"/>
              </a:rPr>
              <a:t> собою </a:t>
            </a:r>
            <a:r>
              <a:rPr lang="ru-RU" sz="2400" dirty="0" err="1">
                <a:latin typeface="Calibri" panose="020F0502020204030204" pitchFamily="34" charset="0"/>
                <a:ea typeface="Calibri" panose="020F0502020204030204" pitchFamily="34" charset="0"/>
                <a:cs typeface="Times New Roman" panose="02020603050405020304" pitchFamily="18" charset="0"/>
              </a:rPr>
              <a:t>значення</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двох</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змінних</a:t>
            </a:r>
            <a:r>
              <a:rPr lang="ru-RU" sz="2400" dirty="0">
                <a:latin typeface="Calibri" panose="020F0502020204030204" pitchFamily="34" charset="0"/>
                <a:ea typeface="Calibri" panose="020F0502020204030204" pitchFamily="34" charset="0"/>
                <a:cs typeface="Times New Roman" panose="02020603050405020304" pitchFamily="18" charset="0"/>
              </a:rPr>
              <a:t>, не </a:t>
            </a:r>
            <a:r>
              <a:rPr lang="ru-RU" sz="2400" dirty="0" err="1">
                <a:latin typeface="Calibri" panose="020F0502020204030204" pitchFamily="34" charset="0"/>
                <a:ea typeface="Calibri" panose="020F0502020204030204" pitchFamily="34" charset="0"/>
                <a:cs typeface="Times New Roman" panose="02020603050405020304" pitchFamily="18" charset="0"/>
              </a:rPr>
              <a:t>використовуючи</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третьої</a:t>
            </a:r>
            <a:r>
              <a:rPr lang="ru-RU" sz="2400" dirty="0">
                <a:latin typeface="Calibri" panose="020F0502020204030204" pitchFamily="34" charset="0"/>
                <a:ea typeface="Calibri" panose="020F0502020204030204" pitchFamily="34" charset="0"/>
                <a:cs typeface="Times New Roman" panose="02020603050405020304" pitchFamily="18" charset="0"/>
              </a:rPr>
              <a:t> </a:t>
            </a:r>
            <a:r>
              <a:rPr lang="ru-RU" sz="2400" dirty="0" err="1">
                <a:latin typeface="Calibri" panose="020F0502020204030204" pitchFamily="34" charset="0"/>
                <a:ea typeface="Calibri" panose="020F0502020204030204" pitchFamily="34" charset="0"/>
                <a:cs typeface="Times New Roman" panose="02020603050405020304" pitchFamily="18" charset="0"/>
              </a:rPr>
              <a:t>змінної</a:t>
            </a:r>
            <a:r>
              <a:rPr lang="ru-RU" sz="2400" dirty="0">
                <a:latin typeface="Calibri" panose="020F0502020204030204" pitchFamily="34" charset="0"/>
                <a:ea typeface="Calibri" panose="020F0502020204030204" pitchFamily="34" charset="0"/>
                <a:cs typeface="Times New Roman" panose="02020603050405020304" pitchFamily="18" charset="0"/>
              </a:rPr>
              <a:t>.</a:t>
            </a:r>
            <a:endParaRPr lang="uk-UA" sz="2400" dirty="0">
              <a:latin typeface="Calibri" panose="020F0502020204030204" pitchFamily="34" charset="0"/>
              <a:ea typeface="Calibri" panose="020F0502020204030204" pitchFamily="34" charset="0"/>
              <a:cs typeface="Times New Roman" panose="02020603050405020304" pitchFamily="18" charset="0"/>
            </a:endParaRPr>
          </a:p>
          <a:p>
            <a:endParaRPr lang="uk-UA" dirty="0"/>
          </a:p>
        </p:txBody>
      </p:sp>
    </p:spTree>
    <p:extLst>
      <p:ext uri="{BB962C8B-B14F-4D97-AF65-F5344CB8AC3E}">
        <p14:creationId xmlns:p14="http://schemas.microsoft.com/office/powerpoint/2010/main" val="2183149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Thank you! </a:t>
            </a:r>
            <a:endParaRPr lang="uk-UA" dirty="0"/>
          </a:p>
        </p:txBody>
      </p:sp>
    </p:spTree>
    <p:extLst>
      <p:ext uri="{BB962C8B-B14F-4D97-AF65-F5344CB8AC3E}">
        <p14:creationId xmlns:p14="http://schemas.microsoft.com/office/powerpoint/2010/main" val="83783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415435" y="869748"/>
            <a:ext cx="11347457" cy="1776469"/>
          </a:xfrm>
        </p:spPr>
        <p:txBody>
          <a:bodyPr>
            <a:normAutofit fontScale="70000" lnSpcReduction="20000"/>
          </a:bodyPr>
          <a:lstStyle/>
          <a:p>
            <a:pPr marL="342900" indent="-342900">
              <a:buFont typeface="Arial" panose="020B0604020202020204" pitchFamily="34" charset="0"/>
              <a:buChar char="•"/>
            </a:pPr>
            <a:r>
              <a:rPr lang="en-US" dirty="0" smtClean="0"/>
              <a:t>Python is a dynamically typed language.</a:t>
            </a:r>
          </a:p>
          <a:p>
            <a:pPr marL="342900" indent="-342900">
              <a:buFont typeface="Arial" panose="020B0604020202020204" pitchFamily="34" charset="0"/>
              <a:buChar char="•"/>
            </a:pPr>
            <a:r>
              <a:rPr lang="en-US" dirty="0" smtClean="0"/>
              <a:t>Identifiers in python are case-sensitive.</a:t>
            </a:r>
          </a:p>
          <a:p>
            <a:pPr marL="342900" indent="-342900">
              <a:buFont typeface="Arial" panose="020B0604020202020204" pitchFamily="34" charset="0"/>
              <a:buChar char="•"/>
            </a:pPr>
            <a:r>
              <a:rPr lang="en-US" dirty="0" smtClean="0"/>
              <a:t>Identifiers can be a combination of letters in lowercase (a to z) or uppercase (A to Z) or digits (0 to 9) or an underscore (_). Names like myClass, var_1 and print_this_to_screen, all are valid example.</a:t>
            </a:r>
          </a:p>
          <a:p>
            <a:pPr marL="342900" indent="-342900">
              <a:buFont typeface="Arial" panose="020B0604020202020204" pitchFamily="34" charset="0"/>
              <a:buChar char="•"/>
            </a:pPr>
            <a:r>
              <a:rPr lang="en-US" dirty="0"/>
              <a:t>It is important to understand that variables in Python are really just references to objects in memory</a:t>
            </a:r>
            <a:r>
              <a:rPr lang="en-US" dirty="0" smtClean="0"/>
              <a:t>.</a:t>
            </a:r>
          </a:p>
          <a:p>
            <a:pPr marL="342900" indent="-342900">
              <a:buFont typeface="Arial" panose="020B0604020202020204" pitchFamily="34" charset="0"/>
              <a:buChar char="•"/>
            </a:pPr>
            <a:r>
              <a:rPr lang="en-US" dirty="0" smtClean="0"/>
              <a:t>In </a:t>
            </a:r>
            <a:r>
              <a:rPr lang="en-US" dirty="0"/>
              <a:t>general, data types in Python can be distinguished based on whether objects of the type are mutable or immutable. The content of objects of immutable types cannot be changed after they are created.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15595" y="2809864"/>
            <a:ext cx="6268325" cy="2934109"/>
          </a:xfrm>
        </p:spPr>
      </p:pic>
      <p:sp>
        <p:nvSpPr>
          <p:cNvPr id="4" name="Title 3"/>
          <p:cNvSpPr>
            <a:spLocks noGrp="1"/>
          </p:cNvSpPr>
          <p:nvPr>
            <p:ph type="title"/>
          </p:nvPr>
        </p:nvSpPr>
        <p:spPr/>
        <p:txBody>
          <a:bodyPr/>
          <a:lstStyle/>
          <a:p>
            <a:r>
              <a:rPr lang="en-US" dirty="0"/>
              <a:t>Data Type</a:t>
            </a:r>
            <a:endParaRPr lang="uk-UA" dirty="0"/>
          </a:p>
        </p:txBody>
      </p:sp>
      <p:sp>
        <p:nvSpPr>
          <p:cNvPr id="2" name="Rectangle 1"/>
          <p:cNvSpPr/>
          <p:nvPr/>
        </p:nvSpPr>
        <p:spPr>
          <a:xfrm>
            <a:off x="6891237" y="3142187"/>
            <a:ext cx="5176071"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t>bool = true </a:t>
            </a:r>
          </a:p>
          <a:p>
            <a:r>
              <a:rPr lang="en-US" dirty="0" smtClean="0"/>
              <a:t>int =12</a:t>
            </a:r>
          </a:p>
          <a:p>
            <a:r>
              <a:rPr lang="en-US" dirty="0" smtClean="0"/>
              <a:t>float = 12.5</a:t>
            </a:r>
            <a:endParaRPr lang="en-US" dirty="0"/>
          </a:p>
          <a:p>
            <a:r>
              <a:rPr lang="en-US" dirty="0" smtClean="0"/>
              <a:t>list = [ </a:t>
            </a:r>
            <a:r>
              <a:rPr lang="en-US" dirty="0"/>
              <a:t>'abcd', 786 , 2.23, 'john', 70.2 </a:t>
            </a:r>
            <a:r>
              <a:rPr lang="en-US" dirty="0" smtClean="0"/>
              <a:t>]</a:t>
            </a:r>
          </a:p>
          <a:p>
            <a:r>
              <a:rPr lang="en-US" dirty="0" smtClean="0"/>
              <a:t>tuple = ( </a:t>
            </a:r>
            <a:r>
              <a:rPr lang="en-US" dirty="0"/>
              <a:t>'abcd', 786 , 2.23, 'john', 70.2 </a:t>
            </a:r>
            <a:r>
              <a:rPr lang="en-US" dirty="0" smtClean="0"/>
              <a:t>)</a:t>
            </a:r>
          </a:p>
          <a:p>
            <a:r>
              <a:rPr lang="en-US" dirty="0" smtClean="0"/>
              <a:t>str = “My name is …”</a:t>
            </a:r>
          </a:p>
          <a:p>
            <a:r>
              <a:rPr lang="en-US" dirty="0" smtClean="0"/>
              <a:t>set </a:t>
            </a:r>
            <a:r>
              <a:rPr lang="en-US" dirty="0"/>
              <a:t>= set('qwerty</a:t>
            </a:r>
            <a:r>
              <a:rPr lang="en-US" dirty="0" smtClean="0"/>
              <a:t>') =&gt; </a:t>
            </a:r>
            <a:r>
              <a:rPr lang="da-DK" dirty="0"/>
              <a:t>set(['e', 'q', 'r', 't', 'w', 'y'])</a:t>
            </a:r>
            <a:r>
              <a:rPr lang="en-US" dirty="0" smtClean="0"/>
              <a:t/>
            </a:r>
            <a:br>
              <a:rPr lang="en-US" dirty="0" smtClean="0"/>
            </a:br>
            <a:r>
              <a:rPr lang="en-US" dirty="0" smtClean="0"/>
              <a:t>frozenset</a:t>
            </a:r>
            <a:r>
              <a:rPr lang="en-US" dirty="0"/>
              <a:t> = </a:t>
            </a:r>
            <a:r>
              <a:rPr lang="en-US" dirty="0" smtClean="0"/>
              <a:t>frozenset</a:t>
            </a:r>
            <a:r>
              <a:rPr lang="en-US" dirty="0"/>
              <a:t>('qwerty')</a:t>
            </a:r>
            <a:r>
              <a:rPr lang="en-US" dirty="0" smtClean="0"/>
              <a:t/>
            </a:r>
            <a:br>
              <a:rPr lang="en-US" dirty="0" smtClean="0"/>
            </a:br>
            <a:r>
              <a:rPr lang="en-US" dirty="0" smtClean="0"/>
              <a:t>dict </a:t>
            </a:r>
            <a:r>
              <a:rPr lang="en-US" dirty="0"/>
              <a:t>= {'name': 'john</a:t>
            </a:r>
            <a:r>
              <a:rPr lang="en-US" dirty="0" smtClean="0"/>
              <a:t>',‘id':</a:t>
            </a:r>
            <a:r>
              <a:rPr lang="en-US" dirty="0"/>
              <a:t>6734, </a:t>
            </a:r>
            <a:r>
              <a:rPr lang="en-US" dirty="0" smtClean="0"/>
              <a:t>‘role': ‘admin'}</a:t>
            </a:r>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374390" y="998483"/>
            <a:ext cx="11443218" cy="1629104"/>
          </a:xfrm>
        </p:spPr>
        <p:txBody>
          <a:bodyPr/>
          <a:lstStyle/>
          <a:p>
            <a:r>
              <a:rPr lang="en-US" dirty="0"/>
              <a:t>The value of the variable changes, but it changes by changing what the variable refers to. A mutable type can change that way, and it can also change "in place".</a:t>
            </a:r>
          </a:p>
          <a:p>
            <a:endParaRPr lang="en-US" dirty="0"/>
          </a:p>
          <a:p>
            <a:r>
              <a:rPr lang="en-US" dirty="0"/>
              <a:t>Here is the </a:t>
            </a:r>
            <a:r>
              <a:rPr lang="en-US" dirty="0" smtClean="0"/>
              <a:t>difference:</a:t>
            </a:r>
            <a:endParaRPr lang="uk-UA" dirty="0"/>
          </a:p>
        </p:txBody>
      </p:sp>
      <p:sp>
        <p:nvSpPr>
          <p:cNvPr id="4" name="Title 3"/>
          <p:cNvSpPr>
            <a:spLocks noGrp="1"/>
          </p:cNvSpPr>
          <p:nvPr>
            <p:ph type="title"/>
          </p:nvPr>
        </p:nvSpPr>
        <p:spPr>
          <a:xfrm>
            <a:off x="415434" y="343777"/>
            <a:ext cx="5680565" cy="581133"/>
          </a:xfrm>
        </p:spPr>
        <p:txBody>
          <a:bodyPr/>
          <a:lstStyle/>
          <a:p>
            <a:r>
              <a:rPr lang="en-US" dirty="0"/>
              <a:t>Immutable vs </a:t>
            </a:r>
            <a:r>
              <a:rPr lang="en-US" dirty="0" smtClean="0"/>
              <a:t>Mutable</a:t>
            </a:r>
            <a:endParaRPr lang="uk-UA" dirty="0"/>
          </a:p>
        </p:txBody>
      </p:sp>
      <p:sp>
        <p:nvSpPr>
          <p:cNvPr id="5" name="Rectangle 4"/>
          <p:cNvSpPr/>
          <p:nvPr/>
        </p:nvSpPr>
        <p:spPr>
          <a:xfrm>
            <a:off x="662152" y="2627587"/>
            <a:ext cx="5034455"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solidFill>
                  <a:schemeClr val="accent1">
                    <a:lumMod val="75000"/>
                  </a:schemeClr>
                </a:solidFill>
              </a:rPr>
              <a:t>x = </a:t>
            </a:r>
            <a:r>
              <a:rPr lang="en-US" dirty="0" smtClean="0">
                <a:solidFill>
                  <a:schemeClr val="accent1">
                    <a:lumMod val="75000"/>
                  </a:schemeClr>
                </a:solidFill>
              </a:rPr>
              <a:t>something         # </a:t>
            </a:r>
            <a:r>
              <a:rPr lang="en-US" dirty="0">
                <a:solidFill>
                  <a:schemeClr val="accent1">
                    <a:lumMod val="75000"/>
                  </a:schemeClr>
                </a:solidFill>
              </a:rPr>
              <a:t>immutable type</a:t>
            </a:r>
          </a:p>
          <a:p>
            <a:r>
              <a:rPr lang="en-US" dirty="0">
                <a:solidFill>
                  <a:schemeClr val="accent1">
                    <a:lumMod val="75000"/>
                  </a:schemeClr>
                </a:solidFill>
              </a:rPr>
              <a:t>y = x</a:t>
            </a:r>
          </a:p>
          <a:p>
            <a:r>
              <a:rPr lang="en-US" dirty="0">
                <a:solidFill>
                  <a:schemeClr val="accent1">
                    <a:lumMod val="75000"/>
                  </a:schemeClr>
                </a:solidFill>
              </a:rPr>
              <a:t>print </a:t>
            </a:r>
            <a:r>
              <a:rPr lang="en-US" dirty="0" smtClean="0">
                <a:solidFill>
                  <a:schemeClr val="accent1">
                    <a:lumMod val="75000"/>
                  </a:schemeClr>
                </a:solidFill>
              </a:rPr>
              <a:t>(x)</a:t>
            </a:r>
            <a:endParaRPr lang="en-US" dirty="0">
              <a:solidFill>
                <a:schemeClr val="accent1">
                  <a:lumMod val="75000"/>
                </a:schemeClr>
              </a:solidFill>
            </a:endParaRPr>
          </a:p>
          <a:p>
            <a:r>
              <a:rPr lang="en-US" dirty="0">
                <a:solidFill>
                  <a:schemeClr val="accent1">
                    <a:lumMod val="75000"/>
                  </a:schemeClr>
                </a:solidFill>
              </a:rPr>
              <a:t># some statement that operates on y</a:t>
            </a:r>
          </a:p>
          <a:p>
            <a:r>
              <a:rPr lang="en-US" dirty="0">
                <a:solidFill>
                  <a:schemeClr val="accent1">
                    <a:lumMod val="75000"/>
                  </a:schemeClr>
                </a:solidFill>
              </a:rPr>
              <a:t>print </a:t>
            </a:r>
            <a:r>
              <a:rPr lang="en-US" dirty="0" smtClean="0">
                <a:solidFill>
                  <a:schemeClr val="accent1">
                    <a:lumMod val="75000"/>
                  </a:schemeClr>
                </a:solidFill>
              </a:rPr>
              <a:t>(x)                 # </a:t>
            </a:r>
            <a:r>
              <a:rPr lang="en-US" dirty="0">
                <a:solidFill>
                  <a:schemeClr val="accent1">
                    <a:lumMod val="75000"/>
                  </a:schemeClr>
                </a:solidFill>
              </a:rPr>
              <a:t>prints the same thing</a:t>
            </a:r>
          </a:p>
          <a:p>
            <a:endParaRPr lang="en-US" dirty="0">
              <a:solidFill>
                <a:schemeClr val="accent1">
                  <a:lumMod val="75000"/>
                </a:schemeClr>
              </a:solidFill>
            </a:endParaRPr>
          </a:p>
          <a:p>
            <a:r>
              <a:rPr lang="en-US" dirty="0">
                <a:solidFill>
                  <a:schemeClr val="accent1">
                    <a:lumMod val="75000"/>
                  </a:schemeClr>
                </a:solidFill>
              </a:rPr>
              <a:t>x = something </a:t>
            </a:r>
            <a:r>
              <a:rPr lang="en-US" dirty="0" smtClean="0">
                <a:solidFill>
                  <a:schemeClr val="accent1">
                    <a:lumMod val="75000"/>
                  </a:schemeClr>
                </a:solidFill>
              </a:rPr>
              <a:t>       # </a:t>
            </a:r>
            <a:r>
              <a:rPr lang="en-US" dirty="0">
                <a:solidFill>
                  <a:schemeClr val="accent1">
                    <a:lumMod val="75000"/>
                  </a:schemeClr>
                </a:solidFill>
              </a:rPr>
              <a:t>mutable type</a:t>
            </a:r>
          </a:p>
          <a:p>
            <a:r>
              <a:rPr lang="en-US" dirty="0">
                <a:solidFill>
                  <a:schemeClr val="accent1">
                    <a:lumMod val="75000"/>
                  </a:schemeClr>
                </a:solidFill>
              </a:rPr>
              <a:t>y = x</a:t>
            </a:r>
          </a:p>
          <a:p>
            <a:r>
              <a:rPr lang="en-US" dirty="0">
                <a:solidFill>
                  <a:schemeClr val="accent1">
                    <a:lumMod val="75000"/>
                  </a:schemeClr>
                </a:solidFill>
              </a:rPr>
              <a:t>print </a:t>
            </a:r>
            <a:r>
              <a:rPr lang="en-US" dirty="0" smtClean="0">
                <a:solidFill>
                  <a:schemeClr val="accent1">
                    <a:lumMod val="75000"/>
                  </a:schemeClr>
                </a:solidFill>
              </a:rPr>
              <a:t>(x)</a:t>
            </a:r>
            <a:endParaRPr lang="en-US" dirty="0">
              <a:solidFill>
                <a:schemeClr val="accent1">
                  <a:lumMod val="75000"/>
                </a:schemeClr>
              </a:solidFill>
            </a:endParaRPr>
          </a:p>
          <a:p>
            <a:r>
              <a:rPr lang="en-US" dirty="0">
                <a:solidFill>
                  <a:schemeClr val="accent1">
                    <a:lumMod val="75000"/>
                  </a:schemeClr>
                </a:solidFill>
              </a:rPr>
              <a:t># some statement that operates on y</a:t>
            </a:r>
          </a:p>
          <a:p>
            <a:r>
              <a:rPr lang="en-US" dirty="0">
                <a:solidFill>
                  <a:schemeClr val="accent1">
                    <a:lumMod val="75000"/>
                  </a:schemeClr>
                </a:solidFill>
              </a:rPr>
              <a:t>print </a:t>
            </a:r>
            <a:r>
              <a:rPr lang="en-US" dirty="0" smtClean="0">
                <a:solidFill>
                  <a:schemeClr val="accent1">
                    <a:lumMod val="75000"/>
                  </a:schemeClr>
                </a:solidFill>
              </a:rPr>
              <a:t>(x)        # </a:t>
            </a:r>
            <a:r>
              <a:rPr lang="en-US" dirty="0">
                <a:solidFill>
                  <a:schemeClr val="accent1">
                    <a:lumMod val="75000"/>
                  </a:schemeClr>
                </a:solidFill>
              </a:rPr>
              <a:t>might print something different</a:t>
            </a:r>
            <a:endParaRPr lang="uk-UA" dirty="0">
              <a:solidFill>
                <a:schemeClr val="accent1">
                  <a:lumMod val="75000"/>
                </a:schemeClr>
              </a:solidFill>
            </a:endParaRPr>
          </a:p>
        </p:txBody>
      </p:sp>
      <p:sp>
        <p:nvSpPr>
          <p:cNvPr id="6" name="Rectangle 5"/>
          <p:cNvSpPr/>
          <p:nvPr/>
        </p:nvSpPr>
        <p:spPr>
          <a:xfrm>
            <a:off x="6096000" y="2627587"/>
            <a:ext cx="5591503"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s-ES" dirty="0"/>
              <a:t>x = '</a:t>
            </a:r>
            <a:r>
              <a:rPr lang="es-ES" dirty="0" err="1"/>
              <a:t>foo</a:t>
            </a:r>
            <a:r>
              <a:rPr lang="es-ES" dirty="0"/>
              <a:t>'</a:t>
            </a:r>
          </a:p>
          <a:p>
            <a:r>
              <a:rPr lang="es-ES" dirty="0"/>
              <a:t>y = x</a:t>
            </a:r>
          </a:p>
          <a:p>
            <a:r>
              <a:rPr lang="es-ES" dirty="0"/>
              <a:t>print </a:t>
            </a:r>
            <a:r>
              <a:rPr lang="es-ES" dirty="0" smtClean="0"/>
              <a:t>(x)           # </a:t>
            </a:r>
            <a:r>
              <a:rPr lang="es-ES" dirty="0"/>
              <a:t>foo</a:t>
            </a:r>
          </a:p>
          <a:p>
            <a:r>
              <a:rPr lang="es-ES" dirty="0"/>
              <a:t>y += 'bar'</a:t>
            </a:r>
          </a:p>
          <a:p>
            <a:r>
              <a:rPr lang="es-ES" dirty="0"/>
              <a:t>print </a:t>
            </a:r>
            <a:r>
              <a:rPr lang="es-ES" dirty="0" smtClean="0"/>
              <a:t>(x)           # </a:t>
            </a:r>
            <a:r>
              <a:rPr lang="es-ES" dirty="0"/>
              <a:t>foo</a:t>
            </a:r>
          </a:p>
          <a:p>
            <a:endParaRPr lang="es-ES" dirty="0"/>
          </a:p>
          <a:p>
            <a:r>
              <a:rPr lang="es-ES" dirty="0"/>
              <a:t>x = [1, 2, 3]</a:t>
            </a:r>
          </a:p>
          <a:p>
            <a:r>
              <a:rPr lang="es-ES" dirty="0"/>
              <a:t>y = x</a:t>
            </a:r>
          </a:p>
          <a:p>
            <a:r>
              <a:rPr lang="es-ES" dirty="0"/>
              <a:t>print </a:t>
            </a:r>
            <a:r>
              <a:rPr lang="es-ES" dirty="0" smtClean="0"/>
              <a:t>(x)             # </a:t>
            </a:r>
            <a:r>
              <a:rPr lang="es-ES" dirty="0"/>
              <a:t>[1, 2, 3]</a:t>
            </a:r>
          </a:p>
          <a:p>
            <a:r>
              <a:rPr lang="es-ES" dirty="0"/>
              <a:t>y += [3, 2, 1]</a:t>
            </a:r>
          </a:p>
          <a:p>
            <a:r>
              <a:rPr lang="es-ES" dirty="0"/>
              <a:t>print </a:t>
            </a:r>
            <a:r>
              <a:rPr lang="es-ES" dirty="0" smtClean="0"/>
              <a:t>(x)             # </a:t>
            </a:r>
            <a:r>
              <a:rPr lang="es-ES" dirty="0"/>
              <a:t>[1, 2, 3, 3, 2, 1]</a:t>
            </a:r>
            <a:endParaRPr lang="uk-UA" dirty="0"/>
          </a:p>
        </p:txBody>
      </p:sp>
    </p:spTree>
    <p:extLst>
      <p:ext uri="{BB962C8B-B14F-4D97-AF65-F5344CB8AC3E}">
        <p14:creationId xmlns:p14="http://schemas.microsoft.com/office/powerpoint/2010/main" val="368848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415434" y="1023464"/>
            <a:ext cx="11240537" cy="458495"/>
          </a:xfrm>
        </p:spPr>
        <p:txBody>
          <a:bodyPr/>
          <a:lstStyle/>
          <a:p>
            <a:r>
              <a:rPr lang="en-US" dirty="0"/>
              <a:t>One trick to quickly test if a type is mutable or not, is to use id() built-in function.</a:t>
            </a:r>
            <a:endParaRPr lang="uk-UA" dirty="0"/>
          </a:p>
        </p:txBody>
      </p:sp>
      <p:sp>
        <p:nvSpPr>
          <p:cNvPr id="4" name="Title 3"/>
          <p:cNvSpPr>
            <a:spLocks noGrp="1"/>
          </p:cNvSpPr>
          <p:nvPr>
            <p:ph type="title"/>
          </p:nvPr>
        </p:nvSpPr>
        <p:spPr/>
        <p:txBody>
          <a:bodyPr/>
          <a:lstStyle/>
          <a:p>
            <a:r>
              <a:rPr lang="en-US" dirty="0" smtClean="0"/>
              <a:t>And ….</a:t>
            </a:r>
            <a:endParaRPr lang="uk-UA" dirty="0"/>
          </a:p>
        </p:txBody>
      </p:sp>
      <p:sp>
        <p:nvSpPr>
          <p:cNvPr id="5" name="Rectangle 4"/>
          <p:cNvSpPr/>
          <p:nvPr/>
        </p:nvSpPr>
        <p:spPr>
          <a:xfrm>
            <a:off x="415434" y="1909520"/>
            <a:ext cx="2840842" cy="369332"/>
          </a:xfrm>
          <a:prstGeom prst="rect">
            <a:avLst/>
          </a:prstGeom>
        </p:spPr>
        <p:txBody>
          <a:bodyPr wrap="none">
            <a:spAutoFit/>
          </a:bodyPr>
          <a:lstStyle/>
          <a:p>
            <a:r>
              <a:rPr lang="en-US" dirty="0" smtClean="0"/>
              <a:t>Example, </a:t>
            </a:r>
            <a:r>
              <a:rPr lang="en-US" dirty="0"/>
              <a:t>using on </a:t>
            </a:r>
            <a:r>
              <a:rPr lang="en-US" dirty="0" smtClean="0"/>
              <a:t>integer</a:t>
            </a:r>
            <a:endParaRPr lang="uk-UA" dirty="0"/>
          </a:p>
        </p:txBody>
      </p:sp>
      <p:sp>
        <p:nvSpPr>
          <p:cNvPr id="6" name="Rectangle 5"/>
          <p:cNvSpPr/>
          <p:nvPr/>
        </p:nvSpPr>
        <p:spPr>
          <a:xfrm>
            <a:off x="5265683" y="1937688"/>
            <a:ext cx="2483629" cy="369332"/>
          </a:xfrm>
          <a:prstGeom prst="rect">
            <a:avLst/>
          </a:prstGeom>
        </p:spPr>
        <p:txBody>
          <a:bodyPr wrap="none">
            <a:spAutoFit/>
          </a:bodyPr>
          <a:lstStyle/>
          <a:p>
            <a:r>
              <a:rPr lang="en-US" dirty="0"/>
              <a:t>Example, using on </a:t>
            </a:r>
            <a:r>
              <a:rPr lang="en-US" dirty="0" smtClean="0"/>
              <a:t>list</a:t>
            </a:r>
            <a:endParaRPr lang="uk-UA" dirty="0"/>
          </a:p>
        </p:txBody>
      </p:sp>
      <p:sp>
        <p:nvSpPr>
          <p:cNvPr id="7" name="Rectangle 6"/>
          <p:cNvSpPr/>
          <p:nvPr/>
        </p:nvSpPr>
        <p:spPr>
          <a:xfrm>
            <a:off x="415434" y="2704520"/>
            <a:ext cx="3736152"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&gt;&gt;&gt; i = 1</a:t>
            </a:r>
          </a:p>
          <a:p>
            <a:r>
              <a:rPr lang="en-US" dirty="0"/>
              <a:t>&gt;&gt;&gt; id(i)</a:t>
            </a:r>
          </a:p>
          <a:p>
            <a:r>
              <a:rPr lang="en-US" dirty="0"/>
              <a:t>***704</a:t>
            </a:r>
          </a:p>
          <a:p>
            <a:r>
              <a:rPr lang="en-US" dirty="0"/>
              <a:t>&gt;&gt;&gt; i += 1</a:t>
            </a:r>
          </a:p>
          <a:p>
            <a:r>
              <a:rPr lang="en-US" dirty="0"/>
              <a:t>&gt;&gt;&gt; i</a:t>
            </a:r>
          </a:p>
          <a:p>
            <a:r>
              <a:rPr lang="en-US" dirty="0"/>
              <a:t>2</a:t>
            </a:r>
          </a:p>
          <a:p>
            <a:r>
              <a:rPr lang="en-US" dirty="0"/>
              <a:t>&gt;&gt;&gt; id(i)</a:t>
            </a:r>
          </a:p>
          <a:p>
            <a:r>
              <a:rPr lang="en-US" dirty="0"/>
              <a:t>***736 (different from ***704)</a:t>
            </a:r>
            <a:endParaRPr lang="uk-UA" dirty="0"/>
          </a:p>
        </p:txBody>
      </p:sp>
      <p:sp>
        <p:nvSpPr>
          <p:cNvPr id="8" name="Rectangle 7"/>
          <p:cNvSpPr/>
          <p:nvPr/>
        </p:nvSpPr>
        <p:spPr>
          <a:xfrm>
            <a:off x="5265683" y="2704520"/>
            <a:ext cx="4256689"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&gt;&gt;&gt; a = [1]</a:t>
            </a:r>
          </a:p>
          <a:p>
            <a:r>
              <a:rPr lang="en-US" dirty="0"/>
              <a:t>&gt;&gt;&gt; id(a)</a:t>
            </a:r>
          </a:p>
          <a:p>
            <a:r>
              <a:rPr lang="en-US" dirty="0"/>
              <a:t>***416</a:t>
            </a:r>
          </a:p>
          <a:p>
            <a:r>
              <a:rPr lang="en-US" dirty="0"/>
              <a:t>&gt;&gt;&gt; a.append(2)</a:t>
            </a:r>
          </a:p>
          <a:p>
            <a:r>
              <a:rPr lang="en-US" dirty="0"/>
              <a:t>&gt;&gt;&gt; a</a:t>
            </a:r>
          </a:p>
          <a:p>
            <a:r>
              <a:rPr lang="en-US" dirty="0"/>
              <a:t>[1, 2]</a:t>
            </a:r>
          </a:p>
          <a:p>
            <a:r>
              <a:rPr lang="en-US" dirty="0"/>
              <a:t>&gt;&gt;&gt; id(a)</a:t>
            </a:r>
          </a:p>
          <a:p>
            <a:r>
              <a:rPr lang="en-US" dirty="0"/>
              <a:t>***416 (same with the above id)</a:t>
            </a:r>
            <a:endParaRPr lang="uk-UA" dirty="0"/>
          </a:p>
        </p:txBody>
      </p:sp>
    </p:spTree>
    <p:extLst>
      <p:ext uri="{BB962C8B-B14F-4D97-AF65-F5344CB8AC3E}">
        <p14:creationId xmlns:p14="http://schemas.microsoft.com/office/powerpoint/2010/main" val="1734692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And ….</a:t>
            </a:r>
            <a:endParaRPr lang="uk-UA" dirty="0"/>
          </a:p>
        </p:txBody>
      </p:sp>
      <p:sp>
        <p:nvSpPr>
          <p:cNvPr id="7" name="Rectangle 6"/>
          <p:cNvSpPr/>
          <p:nvPr/>
        </p:nvSpPr>
        <p:spPr>
          <a:xfrm>
            <a:off x="888399" y="1219354"/>
            <a:ext cx="3736152"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&gt;&gt;&gt; a=list(range(10))</a:t>
            </a:r>
          </a:p>
          <a:p>
            <a:r>
              <a:rPr lang="en-US" dirty="0"/>
              <a:t>&gt;&gt;&gt; print(a)</a:t>
            </a:r>
          </a:p>
          <a:p>
            <a:r>
              <a:rPr lang="en-US" dirty="0"/>
              <a:t>[0, 1, 2, 3, 4, 5, 6, 7, 8, 9]</a:t>
            </a:r>
          </a:p>
          <a:p>
            <a:r>
              <a:rPr lang="en-US" dirty="0"/>
              <a:t>&gt;&gt;&gt; b=a</a:t>
            </a:r>
          </a:p>
          <a:p>
            <a:r>
              <a:rPr lang="en-US" dirty="0"/>
              <a:t>&gt;&gt;&gt; print(b)</a:t>
            </a:r>
          </a:p>
          <a:p>
            <a:r>
              <a:rPr lang="en-US" dirty="0"/>
              <a:t>[0, 1, 2, 3, 4, 5, 6, 7, 8, 9]</a:t>
            </a:r>
          </a:p>
          <a:p>
            <a:r>
              <a:rPr lang="en-US" dirty="0"/>
              <a:t>&gt;&gt;&gt; print(id(a),id(b))</a:t>
            </a:r>
          </a:p>
          <a:p>
            <a:r>
              <a:rPr lang="en-US" dirty="0"/>
              <a:t>25309056 25309056</a:t>
            </a:r>
          </a:p>
          <a:p>
            <a:r>
              <a:rPr lang="en-US" dirty="0" smtClean="0"/>
              <a:t>&gt;&gt;&gt;a.append(10)</a:t>
            </a:r>
            <a:endParaRPr lang="en-US" dirty="0"/>
          </a:p>
          <a:p>
            <a:r>
              <a:rPr lang="en-US" dirty="0"/>
              <a:t>&gt;&gt;&gt; print(a)</a:t>
            </a:r>
          </a:p>
          <a:p>
            <a:r>
              <a:rPr lang="en-US" dirty="0"/>
              <a:t>[0, 1, 2, 3, 4, 5, 6, 7, 8, 9, 10]</a:t>
            </a:r>
          </a:p>
          <a:p>
            <a:r>
              <a:rPr lang="en-US" dirty="0"/>
              <a:t>&gt;&gt;&gt; print(b)</a:t>
            </a:r>
          </a:p>
          <a:p>
            <a:r>
              <a:rPr lang="en-US" dirty="0"/>
              <a:t>[0, 1, 2, 3, 4, 5, 6, 7, 8, 9, 10]</a:t>
            </a:r>
          </a:p>
          <a:p>
            <a:r>
              <a:rPr lang="en-US" dirty="0"/>
              <a:t>&gt;&gt;&gt; print(id(a),id(b))</a:t>
            </a:r>
          </a:p>
          <a:p>
            <a:r>
              <a:rPr lang="en-US" dirty="0"/>
              <a:t>25309056 25309056</a:t>
            </a:r>
          </a:p>
          <a:p>
            <a:r>
              <a:rPr lang="en-US" dirty="0"/>
              <a:t>&gt;&gt;&gt;</a:t>
            </a:r>
          </a:p>
        </p:txBody>
      </p:sp>
      <p:sp>
        <p:nvSpPr>
          <p:cNvPr id="8" name="Rectangle 7"/>
          <p:cNvSpPr/>
          <p:nvPr/>
        </p:nvSpPr>
        <p:spPr>
          <a:xfrm>
            <a:off x="5943597" y="1219354"/>
            <a:ext cx="4256689"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&gt;&gt;&gt; </a:t>
            </a:r>
            <a:r>
              <a:rPr lang="en-US" dirty="0" smtClean="0"/>
              <a:t>a=1                          #a=1</a:t>
            </a:r>
            <a:endParaRPr lang="en-US" dirty="0"/>
          </a:p>
          <a:p>
            <a:r>
              <a:rPr lang="en-US" dirty="0"/>
              <a:t>&gt;&gt;&gt; </a:t>
            </a:r>
            <a:r>
              <a:rPr lang="en-US" dirty="0" smtClean="0"/>
              <a:t>b=a                          #b=1</a:t>
            </a:r>
            <a:endParaRPr lang="en-US" dirty="0"/>
          </a:p>
          <a:p>
            <a:r>
              <a:rPr lang="en-US" dirty="0"/>
              <a:t>&gt;&gt;&gt; print(id(a),id(b))</a:t>
            </a:r>
          </a:p>
          <a:p>
            <a:r>
              <a:rPr lang="en-US" dirty="0"/>
              <a:t>1346459376 1346459376</a:t>
            </a:r>
          </a:p>
          <a:p>
            <a:r>
              <a:rPr lang="en-US" dirty="0"/>
              <a:t>&gt;&gt;&gt; b+=</a:t>
            </a:r>
            <a:r>
              <a:rPr lang="en-US" dirty="0" smtClean="0"/>
              <a:t>1                       #b=2</a:t>
            </a:r>
            <a:endParaRPr lang="en-US" dirty="0"/>
          </a:p>
          <a:p>
            <a:r>
              <a:rPr lang="en-US" dirty="0"/>
              <a:t>&gt;&gt;&gt; print(id(a),id(b))</a:t>
            </a:r>
          </a:p>
          <a:p>
            <a:r>
              <a:rPr lang="en-US" dirty="0"/>
              <a:t>1346459376 1346459392</a:t>
            </a:r>
          </a:p>
          <a:p>
            <a:r>
              <a:rPr lang="en-US" dirty="0"/>
              <a:t>&gt;&gt;&gt; </a:t>
            </a:r>
            <a:r>
              <a:rPr lang="en-US" dirty="0" smtClean="0"/>
              <a:t>c=2                         #c=2</a:t>
            </a:r>
            <a:endParaRPr lang="en-US" dirty="0"/>
          </a:p>
          <a:p>
            <a:r>
              <a:rPr lang="en-US" dirty="0"/>
              <a:t>&gt;&gt;&gt; print(id(a),id(b),id(c))</a:t>
            </a:r>
          </a:p>
          <a:p>
            <a:r>
              <a:rPr lang="en-US" dirty="0"/>
              <a:t>1346459376 1346459392 1346459392</a:t>
            </a:r>
          </a:p>
          <a:p>
            <a:r>
              <a:rPr lang="en-US" dirty="0"/>
              <a:t>&gt;&gt;&gt; d=1000</a:t>
            </a:r>
          </a:p>
          <a:p>
            <a:r>
              <a:rPr lang="en-US" dirty="0"/>
              <a:t>&gt;&gt;&gt; </a:t>
            </a:r>
            <a:r>
              <a:rPr lang="en-US" dirty="0" smtClean="0"/>
              <a:t>k=d+1                     #k=1001</a:t>
            </a:r>
            <a:endParaRPr lang="en-US" dirty="0"/>
          </a:p>
          <a:p>
            <a:r>
              <a:rPr lang="en-US" dirty="0"/>
              <a:t>&gt;&gt;&gt; d+=</a:t>
            </a:r>
            <a:r>
              <a:rPr lang="en-US" dirty="0" smtClean="0"/>
              <a:t>1                      #d=1001</a:t>
            </a:r>
            <a:endParaRPr lang="en-US" dirty="0"/>
          </a:p>
          <a:p>
            <a:r>
              <a:rPr lang="en-US" dirty="0"/>
              <a:t>&gt;&gt;&gt; print(id(d),id(k</a:t>
            </a:r>
            <a:r>
              <a:rPr lang="en-US" dirty="0" smtClean="0"/>
              <a:t>))</a:t>
            </a:r>
          </a:p>
          <a:p>
            <a:r>
              <a:rPr lang="uk-UA" dirty="0"/>
              <a:t>20898480 </a:t>
            </a:r>
            <a:r>
              <a:rPr lang="uk-UA" dirty="0" smtClean="0"/>
              <a:t>20898464</a:t>
            </a:r>
            <a:endParaRPr lang="en-US" dirty="0" smtClean="0"/>
          </a:p>
          <a:p>
            <a:endParaRPr lang="uk-UA" dirty="0"/>
          </a:p>
        </p:txBody>
      </p:sp>
    </p:spTree>
    <p:extLst>
      <p:ext uri="{BB962C8B-B14F-4D97-AF65-F5344CB8AC3E}">
        <p14:creationId xmlns:p14="http://schemas.microsoft.com/office/powerpoint/2010/main" val="4231002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402291" y="716990"/>
            <a:ext cx="4786022" cy="4159615"/>
          </a:xfrm>
        </p:spPr>
        <p:txBody>
          <a:bodyPr/>
          <a:lstStyle/>
          <a:p>
            <a:r>
              <a:rPr lang="en-US" dirty="0" smtClean="0"/>
              <a:t>Sometimes </a:t>
            </a:r>
            <a:r>
              <a:rPr lang="en-US" dirty="0"/>
              <a:t>it's necessary to perform conversions between the built-in types. </a:t>
            </a:r>
          </a:p>
          <a:p>
            <a:r>
              <a:rPr lang="en-US" dirty="0" smtClean="0"/>
              <a:t>To </a:t>
            </a:r>
            <a:r>
              <a:rPr lang="en-US" dirty="0"/>
              <a:t>convert between types you simply use the type name as a function. </a:t>
            </a:r>
          </a:p>
          <a:p>
            <a:r>
              <a:rPr lang="en-US" dirty="0" smtClean="0"/>
              <a:t>All </a:t>
            </a:r>
            <a:r>
              <a:rPr lang="en-US" dirty="0"/>
              <a:t>of these functions return a new object representing the converted value.</a:t>
            </a:r>
            <a:endParaRPr lang="uk-UA" dirty="0"/>
          </a:p>
        </p:txBody>
      </p:sp>
      <p:sp>
        <p:nvSpPr>
          <p:cNvPr id="4" name="Title 3"/>
          <p:cNvSpPr>
            <a:spLocks noGrp="1"/>
          </p:cNvSpPr>
          <p:nvPr>
            <p:ph type="title"/>
          </p:nvPr>
        </p:nvSpPr>
        <p:spPr/>
        <p:txBody>
          <a:bodyPr/>
          <a:lstStyle/>
          <a:p>
            <a:r>
              <a:rPr lang="en-US" dirty="0"/>
              <a:t>Type Conversion</a:t>
            </a:r>
            <a:br>
              <a:rPr lang="en-US" dirty="0"/>
            </a:br>
            <a:endParaRPr lang="uk-UA" dirty="0"/>
          </a:p>
        </p:txBody>
      </p:sp>
      <p:graphicFrame>
        <p:nvGraphicFramePr>
          <p:cNvPr id="5" name="Table 4"/>
          <p:cNvGraphicFramePr>
            <a:graphicFrameLocks noGrp="1"/>
          </p:cNvGraphicFramePr>
          <p:nvPr>
            <p:extLst>
              <p:ext uri="{D42A27DB-BD31-4B8C-83A1-F6EECF244321}">
                <p14:modId xmlns:p14="http://schemas.microsoft.com/office/powerpoint/2010/main" val="4242654632"/>
              </p:ext>
            </p:extLst>
          </p:nvPr>
        </p:nvGraphicFramePr>
        <p:xfrm>
          <a:off x="5461127" y="716990"/>
          <a:ext cx="6414922" cy="5298035"/>
        </p:xfrm>
        <a:graphic>
          <a:graphicData uri="http://schemas.openxmlformats.org/drawingml/2006/table">
            <a:tbl>
              <a:tblPr/>
              <a:tblGrid>
                <a:gridCol w="3207461">
                  <a:extLst>
                    <a:ext uri="{9D8B030D-6E8A-4147-A177-3AD203B41FA5}">
                      <a16:colId xmlns:a16="http://schemas.microsoft.com/office/drawing/2014/main" val="20000"/>
                    </a:ext>
                  </a:extLst>
                </a:gridCol>
                <a:gridCol w="3207461">
                  <a:extLst>
                    <a:ext uri="{9D8B030D-6E8A-4147-A177-3AD203B41FA5}">
                      <a16:colId xmlns:a16="http://schemas.microsoft.com/office/drawing/2014/main" val="20001"/>
                    </a:ext>
                  </a:extLst>
                </a:gridCol>
              </a:tblGrid>
              <a:tr h="294449">
                <a:tc>
                  <a:txBody>
                    <a:bodyPr/>
                    <a:lstStyle/>
                    <a:p>
                      <a:pPr fontAlgn="t"/>
                      <a:r>
                        <a:rPr lang="en-US" sz="800" b="1" baseline="0" dirty="0">
                          <a:effectLst/>
                        </a:rPr>
                        <a:t>Function</a:t>
                      </a:r>
                      <a:endParaRPr lang="en-US" sz="800" baseline="0" dirty="0">
                        <a:effectLst/>
                      </a:endParaRP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1" baseline="0" dirty="0">
                          <a:effectLst/>
                        </a:rPr>
                        <a:t>Description</a:t>
                      </a:r>
                      <a:endParaRPr lang="en-US" sz="800" baseline="0" dirty="0">
                        <a:effectLst/>
                      </a:endParaRP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3254">
                <a:tc>
                  <a:txBody>
                    <a:bodyPr/>
                    <a:lstStyle/>
                    <a:p>
                      <a:pPr fontAlgn="t"/>
                      <a:r>
                        <a:rPr lang="en-US" sz="800" b="1" baseline="0" dirty="0" err="1">
                          <a:effectLst/>
                        </a:rPr>
                        <a:t>int</a:t>
                      </a:r>
                      <a:r>
                        <a:rPr lang="en-US" sz="800" b="1" baseline="0" dirty="0">
                          <a:effectLst/>
                        </a:rPr>
                        <a:t>(x [,base])</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x to an integer. base specifies the base if x is a string.</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3227">
                <a:tc>
                  <a:txBody>
                    <a:bodyPr/>
                    <a:lstStyle/>
                    <a:p>
                      <a:pPr fontAlgn="t"/>
                      <a:r>
                        <a:rPr lang="en-US" sz="800" b="1" baseline="0">
                          <a:effectLst/>
                        </a:rPr>
                        <a:t>long(x [,base] )</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x to a long integer. base specifies the base if x is a string.</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4449">
                <a:tc>
                  <a:txBody>
                    <a:bodyPr/>
                    <a:lstStyle/>
                    <a:p>
                      <a:pPr fontAlgn="t"/>
                      <a:r>
                        <a:rPr lang="en-US" sz="800" b="1" baseline="0">
                          <a:effectLst/>
                        </a:rPr>
                        <a:t>float(x)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x to a floating-point number.</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4449">
                <a:tc>
                  <a:txBody>
                    <a:bodyPr/>
                    <a:lstStyle/>
                    <a:p>
                      <a:pPr fontAlgn="t"/>
                      <a:r>
                        <a:rPr lang="en-US" sz="800" b="1" baseline="0">
                          <a:effectLst/>
                        </a:rPr>
                        <a:t>complex(real[,imag])</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Creates a complex number.</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4449">
                <a:tc>
                  <a:txBody>
                    <a:bodyPr/>
                    <a:lstStyle/>
                    <a:p>
                      <a:pPr fontAlgn="t"/>
                      <a:r>
                        <a:rPr lang="en-US" sz="800" b="1" baseline="0" dirty="0">
                          <a:effectLst/>
                        </a:rPr>
                        <a:t>str(x)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object x to a string representation.</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4449">
                <a:tc>
                  <a:txBody>
                    <a:bodyPr/>
                    <a:lstStyle/>
                    <a:p>
                      <a:pPr fontAlgn="t"/>
                      <a:r>
                        <a:rPr lang="en-US" sz="800" b="1" baseline="0">
                          <a:effectLst/>
                        </a:rPr>
                        <a:t>repr(x)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object x to an expression string.</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4449">
                <a:tc>
                  <a:txBody>
                    <a:bodyPr/>
                    <a:lstStyle/>
                    <a:p>
                      <a:pPr fontAlgn="t"/>
                      <a:r>
                        <a:rPr lang="en-US" sz="800" b="1" baseline="0">
                          <a:effectLst/>
                        </a:rPr>
                        <a:t>eval(str)</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Evaluates a string and returns an object.</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4449">
                <a:tc>
                  <a:txBody>
                    <a:bodyPr/>
                    <a:lstStyle/>
                    <a:p>
                      <a:pPr fontAlgn="t"/>
                      <a:r>
                        <a:rPr lang="en-US" sz="800" b="1" baseline="0">
                          <a:effectLst/>
                        </a:rPr>
                        <a:t>tuple(s)</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s to a tuple.</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4449">
                <a:tc>
                  <a:txBody>
                    <a:bodyPr/>
                    <a:lstStyle/>
                    <a:p>
                      <a:pPr fontAlgn="t"/>
                      <a:r>
                        <a:rPr lang="en-US" sz="800" b="1" baseline="0">
                          <a:effectLst/>
                        </a:rPr>
                        <a:t>list(s)</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s to a list.</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4449">
                <a:tc>
                  <a:txBody>
                    <a:bodyPr/>
                    <a:lstStyle/>
                    <a:p>
                      <a:pPr fontAlgn="t"/>
                      <a:r>
                        <a:rPr lang="en-US" sz="800" b="1" baseline="0">
                          <a:effectLst/>
                        </a:rPr>
                        <a:t>set(s)</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s to a set.</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8398">
                <a:tc>
                  <a:txBody>
                    <a:bodyPr/>
                    <a:lstStyle/>
                    <a:p>
                      <a:pPr fontAlgn="t"/>
                      <a:r>
                        <a:rPr lang="en-US" sz="800" b="1" baseline="0" dirty="0">
                          <a:effectLst/>
                        </a:rPr>
                        <a:t>dict(d)</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Creates a dictionary. d must be a sequence of (key,value) tuples.</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94449">
                <a:tc>
                  <a:txBody>
                    <a:bodyPr/>
                    <a:lstStyle/>
                    <a:p>
                      <a:pPr fontAlgn="t"/>
                      <a:r>
                        <a:rPr lang="en-US" sz="800" b="1" baseline="0">
                          <a:effectLst/>
                        </a:rPr>
                        <a:t>frozenset(s)</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s to a frozen set.</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94449">
                <a:tc>
                  <a:txBody>
                    <a:bodyPr/>
                    <a:lstStyle/>
                    <a:p>
                      <a:pPr fontAlgn="t"/>
                      <a:r>
                        <a:rPr lang="en-US" sz="800" b="1" baseline="0">
                          <a:effectLst/>
                        </a:rPr>
                        <a:t>chr(x)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an integer to a character.</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94449">
                <a:tc>
                  <a:txBody>
                    <a:bodyPr/>
                    <a:lstStyle/>
                    <a:p>
                      <a:pPr fontAlgn="t"/>
                      <a:r>
                        <a:rPr lang="en-US" sz="800" b="1" baseline="0">
                          <a:effectLst/>
                        </a:rPr>
                        <a:t>unichr(x)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an integer to a Unicode character.</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94449">
                <a:tc>
                  <a:txBody>
                    <a:bodyPr/>
                    <a:lstStyle/>
                    <a:p>
                      <a:pPr fontAlgn="t"/>
                      <a:r>
                        <a:rPr lang="en-US" sz="800" b="1" baseline="0">
                          <a:effectLst/>
                        </a:rPr>
                        <a:t>ord(x)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a single character to its integer value.</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70870">
                <a:tc>
                  <a:txBody>
                    <a:bodyPr/>
                    <a:lstStyle/>
                    <a:p>
                      <a:pPr fontAlgn="t"/>
                      <a:r>
                        <a:rPr lang="en-US" sz="800" b="1" baseline="0">
                          <a:effectLst/>
                        </a:rPr>
                        <a:t>hex(x)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a:effectLst/>
                        </a:rPr>
                        <a:t>Converts an integer to a hexadecimal string.</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94449">
                <a:tc>
                  <a:txBody>
                    <a:bodyPr/>
                    <a:lstStyle/>
                    <a:p>
                      <a:pPr fontAlgn="t"/>
                      <a:r>
                        <a:rPr lang="en-US" sz="800" b="1" baseline="0" dirty="0" err="1">
                          <a:effectLst/>
                        </a:rPr>
                        <a:t>oct</a:t>
                      </a:r>
                      <a:r>
                        <a:rPr lang="en-US" sz="800" b="1" baseline="0" dirty="0">
                          <a:effectLst/>
                        </a:rPr>
                        <a:t>(x)</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n-US" sz="800" baseline="0" dirty="0">
                          <a:effectLst/>
                        </a:rPr>
                        <a:t>Converts an integer to an octal string.</a:t>
                      </a:r>
                    </a:p>
                  </a:txBody>
                  <a:tcPr marL="41510" marR="41510" marT="20755" marB="20755">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bl>
          </a:graphicData>
        </a:graphic>
      </p:graphicFrame>
      <p:sp>
        <p:nvSpPr>
          <p:cNvPr id="6" name="Rectangle 5"/>
          <p:cNvSpPr/>
          <p:nvPr/>
        </p:nvSpPr>
        <p:spPr>
          <a:xfrm>
            <a:off x="265884" y="3429702"/>
            <a:ext cx="5058836"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solidFill>
                  <a:schemeClr val="accent1">
                    <a:lumMod val="75000"/>
                  </a:schemeClr>
                </a:solidFill>
              </a:rPr>
              <a:t>a = int("34")             </a:t>
            </a:r>
            <a:r>
              <a:rPr lang="en-US" dirty="0" smtClean="0">
                <a:solidFill>
                  <a:schemeClr val="accent1">
                    <a:lumMod val="75000"/>
                  </a:schemeClr>
                </a:solidFill>
              </a:rPr>
              <a:t>          # </a:t>
            </a:r>
            <a:r>
              <a:rPr lang="en-US" dirty="0">
                <a:solidFill>
                  <a:schemeClr val="accent1">
                    <a:lumMod val="75000"/>
                  </a:schemeClr>
                </a:solidFill>
              </a:rPr>
              <a:t>a = </a:t>
            </a:r>
            <a:r>
              <a:rPr lang="en-US" dirty="0" smtClean="0">
                <a:solidFill>
                  <a:schemeClr val="accent1">
                    <a:lumMod val="75000"/>
                  </a:schemeClr>
                </a:solidFill>
              </a:rPr>
              <a:t>34</a:t>
            </a:r>
          </a:p>
          <a:p>
            <a:r>
              <a:rPr lang="en-US" dirty="0" smtClean="0">
                <a:solidFill>
                  <a:schemeClr val="tx1"/>
                </a:solidFill>
              </a:rPr>
              <a:t>a = </a:t>
            </a:r>
            <a:r>
              <a:rPr lang="en-US">
                <a:solidFill>
                  <a:schemeClr val="tx1"/>
                </a:solidFill>
              </a:rPr>
              <a:t>int </a:t>
            </a:r>
            <a:r>
              <a:rPr lang="en-US" smtClean="0">
                <a:solidFill>
                  <a:schemeClr val="tx1"/>
                </a:solidFill>
              </a:rPr>
              <a:t>("</a:t>
            </a:r>
            <a:r>
              <a:rPr lang="en-US" dirty="0">
                <a:solidFill>
                  <a:schemeClr val="tx1"/>
                </a:solidFill>
              </a:rPr>
              <a:t>0100",2)</a:t>
            </a:r>
            <a:r>
              <a:rPr lang="en-US" dirty="0">
                <a:solidFill>
                  <a:srgbClr val="FF0000"/>
                </a:solidFill>
              </a:rPr>
              <a:t>                </a:t>
            </a:r>
            <a:r>
              <a:rPr lang="en-US" dirty="0" smtClean="0">
                <a:solidFill>
                  <a:srgbClr val="FF0000"/>
                </a:solidFill>
              </a:rPr>
              <a:t> </a:t>
            </a:r>
            <a:r>
              <a:rPr lang="en-US" dirty="0" smtClean="0">
                <a:solidFill>
                  <a:schemeClr val="accent1">
                    <a:lumMod val="75000"/>
                  </a:schemeClr>
                </a:solidFill>
              </a:rPr>
              <a:t># a = 4</a:t>
            </a:r>
          </a:p>
          <a:p>
            <a:r>
              <a:rPr lang="en-US" dirty="0">
                <a:solidFill>
                  <a:schemeClr val="accent1">
                    <a:lumMod val="75000"/>
                  </a:schemeClr>
                </a:solidFill>
              </a:rPr>
              <a:t>a = </a:t>
            </a:r>
            <a:r>
              <a:rPr lang="en-US" dirty="0" err="1" smtClean="0">
                <a:solidFill>
                  <a:schemeClr val="accent1">
                    <a:lumMod val="75000"/>
                  </a:schemeClr>
                </a:solidFill>
              </a:rPr>
              <a:t>int</a:t>
            </a:r>
            <a:r>
              <a:rPr lang="en-US" dirty="0" smtClean="0">
                <a:solidFill>
                  <a:schemeClr val="accent1">
                    <a:lumMod val="75000"/>
                  </a:schemeClr>
                </a:solidFill>
              </a:rPr>
              <a:t>(6.7)                        # </a:t>
            </a:r>
            <a:r>
              <a:rPr lang="en-US" dirty="0">
                <a:solidFill>
                  <a:schemeClr val="accent1">
                    <a:lumMod val="75000"/>
                  </a:schemeClr>
                </a:solidFill>
              </a:rPr>
              <a:t>a = </a:t>
            </a:r>
            <a:r>
              <a:rPr lang="en-US" dirty="0" smtClean="0">
                <a:solidFill>
                  <a:schemeClr val="accent1">
                    <a:lumMod val="75000"/>
                  </a:schemeClr>
                </a:solidFill>
              </a:rPr>
              <a:t>6</a:t>
            </a:r>
            <a:endParaRPr lang="en-US" dirty="0">
              <a:solidFill>
                <a:schemeClr val="accent1">
                  <a:lumMod val="75000"/>
                </a:schemeClr>
              </a:solidFill>
            </a:endParaRPr>
          </a:p>
          <a:p>
            <a:r>
              <a:rPr lang="en-US" dirty="0">
                <a:solidFill>
                  <a:schemeClr val="accent1">
                    <a:lumMod val="75000"/>
                  </a:schemeClr>
                </a:solidFill>
              </a:rPr>
              <a:t>b = </a:t>
            </a:r>
            <a:r>
              <a:rPr lang="en-US" dirty="0" smtClean="0">
                <a:solidFill>
                  <a:schemeClr val="accent1">
                    <a:lumMod val="75000"/>
                  </a:schemeClr>
                </a:solidFill>
              </a:rPr>
              <a:t>int("</a:t>
            </a:r>
            <a:r>
              <a:rPr lang="en-US" dirty="0">
                <a:solidFill>
                  <a:schemeClr val="accent1">
                    <a:lumMod val="75000"/>
                  </a:schemeClr>
                </a:solidFill>
              </a:rPr>
              <a:t>0xfe76214</a:t>
            </a:r>
            <a:r>
              <a:rPr lang="en-US" dirty="0" smtClean="0">
                <a:solidFill>
                  <a:schemeClr val="accent1">
                    <a:lumMod val="75000"/>
                  </a:schemeClr>
                </a:solidFill>
              </a:rPr>
              <a:t>",16</a:t>
            </a:r>
            <a:r>
              <a:rPr lang="en-US" dirty="0">
                <a:solidFill>
                  <a:schemeClr val="accent1">
                    <a:lumMod val="75000"/>
                  </a:schemeClr>
                </a:solidFill>
              </a:rPr>
              <a:t>) </a:t>
            </a:r>
            <a:r>
              <a:rPr lang="en-US" dirty="0" smtClean="0">
                <a:solidFill>
                  <a:schemeClr val="accent1">
                    <a:lumMod val="75000"/>
                  </a:schemeClr>
                </a:solidFill>
              </a:rPr>
              <a:t> #long  b=266822164L </a:t>
            </a:r>
          </a:p>
          <a:p>
            <a:r>
              <a:rPr lang="en-US" dirty="0">
                <a:solidFill>
                  <a:schemeClr val="accent1">
                    <a:lumMod val="75000"/>
                  </a:schemeClr>
                </a:solidFill>
              </a:rPr>
              <a:t>b = </a:t>
            </a:r>
            <a:r>
              <a:rPr lang="en-US" dirty="0" smtClean="0">
                <a:solidFill>
                  <a:schemeClr val="accent1">
                    <a:lumMod val="75000"/>
                  </a:schemeClr>
                </a:solidFill>
              </a:rPr>
              <a:t>int</a:t>
            </a:r>
            <a:r>
              <a:rPr lang="en-US" dirty="0">
                <a:solidFill>
                  <a:schemeClr val="accent1">
                    <a:lumMod val="75000"/>
                  </a:schemeClr>
                </a:solidFill>
              </a:rPr>
              <a:t>("70",8</a:t>
            </a:r>
            <a:r>
              <a:rPr lang="en-US" dirty="0" smtClean="0">
                <a:solidFill>
                  <a:schemeClr val="accent1">
                    <a:lumMod val="75000"/>
                  </a:schemeClr>
                </a:solidFill>
              </a:rPr>
              <a:t>)                    #b=56</a:t>
            </a:r>
            <a:endParaRPr lang="en-US" dirty="0">
              <a:solidFill>
                <a:schemeClr val="accent1">
                  <a:lumMod val="75000"/>
                </a:schemeClr>
              </a:solidFill>
            </a:endParaRPr>
          </a:p>
          <a:p>
            <a:r>
              <a:rPr lang="en-US" dirty="0" smtClean="0">
                <a:solidFill>
                  <a:schemeClr val="accent1">
                    <a:lumMod val="75000"/>
                  </a:schemeClr>
                </a:solidFill>
              </a:rPr>
              <a:t>b </a:t>
            </a:r>
            <a:r>
              <a:rPr lang="en-US" dirty="0">
                <a:solidFill>
                  <a:schemeClr val="accent1">
                    <a:lumMod val="75000"/>
                  </a:schemeClr>
                </a:solidFill>
              </a:rPr>
              <a:t>= float("</a:t>
            </a:r>
            <a:r>
              <a:rPr lang="en-US" dirty="0" smtClean="0">
                <a:solidFill>
                  <a:schemeClr val="accent1">
                    <a:lumMod val="75000"/>
                  </a:schemeClr>
                </a:solidFill>
              </a:rPr>
              <a:t>3")                     </a:t>
            </a:r>
            <a:r>
              <a:rPr lang="en-US" dirty="0">
                <a:solidFill>
                  <a:schemeClr val="accent1">
                    <a:lumMod val="75000"/>
                  </a:schemeClr>
                </a:solidFill>
              </a:rPr>
              <a:t># b = </a:t>
            </a:r>
            <a:r>
              <a:rPr lang="en-US" dirty="0" smtClean="0">
                <a:solidFill>
                  <a:schemeClr val="accent1">
                    <a:lumMod val="75000"/>
                  </a:schemeClr>
                </a:solidFill>
              </a:rPr>
              <a:t>3.0</a:t>
            </a:r>
          </a:p>
          <a:p>
            <a:r>
              <a:rPr lang="en-US" dirty="0" smtClean="0">
                <a:solidFill>
                  <a:schemeClr val="accent1">
                    <a:lumMod val="75000"/>
                  </a:schemeClr>
                </a:solidFill>
              </a:rPr>
              <a:t>c </a:t>
            </a:r>
            <a:r>
              <a:rPr lang="en-US" dirty="0">
                <a:solidFill>
                  <a:schemeClr val="accent1">
                    <a:lumMod val="75000"/>
                  </a:schemeClr>
                </a:solidFill>
              </a:rPr>
              <a:t>= </a:t>
            </a:r>
            <a:r>
              <a:rPr lang="en-US" dirty="0" err="1">
                <a:solidFill>
                  <a:schemeClr val="accent1">
                    <a:lumMod val="75000"/>
                  </a:schemeClr>
                </a:solidFill>
              </a:rPr>
              <a:t>eval</a:t>
            </a:r>
            <a:r>
              <a:rPr lang="en-US" dirty="0" smtClean="0">
                <a:solidFill>
                  <a:schemeClr val="accent1">
                    <a:lumMod val="75000"/>
                  </a:schemeClr>
                </a:solidFill>
              </a:rPr>
              <a:t>("3, 5, 6")              # </a:t>
            </a:r>
            <a:r>
              <a:rPr lang="en-US" dirty="0">
                <a:solidFill>
                  <a:schemeClr val="accent1">
                    <a:lumMod val="75000"/>
                  </a:schemeClr>
                </a:solidFill>
              </a:rPr>
              <a:t>c = </a:t>
            </a:r>
            <a:r>
              <a:rPr lang="en-US" dirty="0" smtClean="0">
                <a:solidFill>
                  <a:schemeClr val="accent1">
                    <a:lumMod val="75000"/>
                  </a:schemeClr>
                </a:solidFill>
              </a:rPr>
              <a:t>(3,5,6)</a:t>
            </a:r>
          </a:p>
          <a:p>
            <a:r>
              <a:rPr lang="en-US" dirty="0">
                <a:solidFill>
                  <a:schemeClr val="accent1">
                    <a:lumMod val="75000"/>
                  </a:schemeClr>
                </a:solidFill>
              </a:rPr>
              <a:t>c = </a:t>
            </a:r>
            <a:r>
              <a:rPr lang="en-US" dirty="0" err="1">
                <a:solidFill>
                  <a:schemeClr val="accent1">
                    <a:lumMod val="75000"/>
                  </a:schemeClr>
                </a:solidFill>
              </a:rPr>
              <a:t>eval</a:t>
            </a:r>
            <a:r>
              <a:rPr lang="en-US" dirty="0">
                <a:solidFill>
                  <a:schemeClr val="accent1">
                    <a:lumMod val="75000"/>
                  </a:schemeClr>
                </a:solidFill>
              </a:rPr>
              <a:t>("</a:t>
            </a:r>
            <a:r>
              <a:rPr lang="en-US" dirty="0" smtClean="0">
                <a:solidFill>
                  <a:schemeClr val="accent1">
                    <a:lumMod val="75000"/>
                  </a:schemeClr>
                </a:solidFill>
              </a:rPr>
              <a:t>3 + 5 + </a:t>
            </a:r>
            <a:r>
              <a:rPr lang="en-US" dirty="0">
                <a:solidFill>
                  <a:schemeClr val="accent1">
                    <a:lumMod val="75000"/>
                  </a:schemeClr>
                </a:solidFill>
              </a:rPr>
              <a:t>6") </a:t>
            </a:r>
            <a:r>
              <a:rPr lang="en-US" dirty="0" smtClean="0">
                <a:solidFill>
                  <a:schemeClr val="accent1">
                    <a:lumMod val="75000"/>
                  </a:schemeClr>
                </a:solidFill>
              </a:rPr>
              <a:t>        # </a:t>
            </a:r>
            <a:r>
              <a:rPr lang="en-US" dirty="0">
                <a:solidFill>
                  <a:schemeClr val="accent1">
                    <a:lumMod val="75000"/>
                  </a:schemeClr>
                </a:solidFill>
              </a:rPr>
              <a:t>c = </a:t>
            </a:r>
            <a:r>
              <a:rPr lang="en-US" dirty="0" smtClean="0">
                <a:solidFill>
                  <a:schemeClr val="accent1">
                    <a:lumMod val="75000"/>
                  </a:schemeClr>
                </a:solidFill>
              </a:rPr>
              <a:t>14</a:t>
            </a:r>
            <a:endParaRPr lang="uk-UA" dirty="0">
              <a:solidFill>
                <a:schemeClr val="accent1">
                  <a:lumMod val="75000"/>
                </a:schemeClr>
              </a:solidFill>
            </a:endParaRPr>
          </a:p>
          <a:p>
            <a:endParaRPr lang="uk-UA" dirty="0"/>
          </a:p>
        </p:txBody>
      </p:sp>
    </p:spTree>
    <p:extLst>
      <p:ext uri="{BB962C8B-B14F-4D97-AF65-F5344CB8AC3E}">
        <p14:creationId xmlns:p14="http://schemas.microsoft.com/office/powerpoint/2010/main" val="360716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507043" y="1834707"/>
            <a:ext cx="4980959" cy="4159615"/>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r>
              <a:rPr lang="en-US" dirty="0">
                <a:solidFill>
                  <a:schemeClr val="accent1">
                    <a:lumMod val="75000"/>
                  </a:schemeClr>
                </a:solidFill>
              </a:rPr>
              <a:t>&gt;&gt;&gt; type([]) is list</a:t>
            </a:r>
          </a:p>
          <a:p>
            <a:r>
              <a:rPr lang="en-US" dirty="0">
                <a:solidFill>
                  <a:schemeClr val="accent1">
                    <a:lumMod val="75000"/>
                  </a:schemeClr>
                </a:solidFill>
              </a:rPr>
              <a:t>True</a:t>
            </a:r>
          </a:p>
          <a:p>
            <a:r>
              <a:rPr lang="en-US" dirty="0">
                <a:solidFill>
                  <a:schemeClr val="accent1">
                    <a:lumMod val="75000"/>
                  </a:schemeClr>
                </a:solidFill>
              </a:rPr>
              <a:t>&gt;&gt;&gt; type({}) is dict</a:t>
            </a:r>
          </a:p>
          <a:p>
            <a:r>
              <a:rPr lang="en-US" dirty="0">
                <a:solidFill>
                  <a:schemeClr val="accent1">
                    <a:lumMod val="75000"/>
                  </a:schemeClr>
                </a:solidFill>
              </a:rPr>
              <a:t>True</a:t>
            </a:r>
          </a:p>
          <a:p>
            <a:r>
              <a:rPr lang="en-US" dirty="0">
                <a:solidFill>
                  <a:schemeClr val="accent1">
                    <a:lumMod val="75000"/>
                  </a:schemeClr>
                </a:solidFill>
              </a:rPr>
              <a:t>&gt;&gt;&gt; type('') is str</a:t>
            </a:r>
          </a:p>
          <a:p>
            <a:r>
              <a:rPr lang="en-US" dirty="0">
                <a:solidFill>
                  <a:schemeClr val="accent1">
                    <a:lumMod val="75000"/>
                  </a:schemeClr>
                </a:solidFill>
              </a:rPr>
              <a:t>True</a:t>
            </a:r>
          </a:p>
          <a:p>
            <a:r>
              <a:rPr lang="en-US" dirty="0">
                <a:solidFill>
                  <a:schemeClr val="accent1">
                    <a:lumMod val="75000"/>
                  </a:schemeClr>
                </a:solidFill>
              </a:rPr>
              <a:t>&gt;&gt;&gt; type(0) is int</a:t>
            </a:r>
          </a:p>
          <a:p>
            <a:r>
              <a:rPr lang="en-US" dirty="0">
                <a:solidFill>
                  <a:schemeClr val="accent1">
                    <a:lumMod val="75000"/>
                  </a:schemeClr>
                </a:solidFill>
              </a:rPr>
              <a:t>True</a:t>
            </a:r>
          </a:p>
          <a:p>
            <a:r>
              <a:rPr lang="en-US" dirty="0">
                <a:solidFill>
                  <a:schemeClr val="accent1">
                    <a:lumMod val="75000"/>
                  </a:schemeClr>
                </a:solidFill>
              </a:rPr>
              <a:t>&gt;&gt;&gt; type({})</a:t>
            </a:r>
          </a:p>
          <a:p>
            <a:r>
              <a:rPr lang="en-US" dirty="0">
                <a:solidFill>
                  <a:schemeClr val="accent1">
                    <a:lumMod val="75000"/>
                  </a:schemeClr>
                </a:solidFill>
              </a:rPr>
              <a:t>&lt;type '</a:t>
            </a:r>
            <a:r>
              <a:rPr lang="en-US" dirty="0" err="1">
                <a:solidFill>
                  <a:schemeClr val="accent1">
                    <a:lumMod val="75000"/>
                  </a:schemeClr>
                </a:solidFill>
              </a:rPr>
              <a:t>dict</a:t>
            </a:r>
            <a:r>
              <a:rPr lang="en-US" dirty="0">
                <a:solidFill>
                  <a:schemeClr val="accent1">
                    <a:lumMod val="75000"/>
                  </a:schemeClr>
                </a:solidFill>
              </a:rPr>
              <a:t>'&gt;</a:t>
            </a:r>
          </a:p>
          <a:p>
            <a:r>
              <a:rPr lang="en-US" dirty="0">
                <a:solidFill>
                  <a:schemeClr val="accent1">
                    <a:lumMod val="75000"/>
                  </a:schemeClr>
                </a:solidFill>
              </a:rPr>
              <a:t>&gt;&gt;&gt; type([])</a:t>
            </a:r>
          </a:p>
          <a:p>
            <a:r>
              <a:rPr lang="en-US" dirty="0">
                <a:solidFill>
                  <a:schemeClr val="accent1">
                    <a:lumMod val="75000"/>
                  </a:schemeClr>
                </a:solidFill>
              </a:rPr>
              <a:t>&lt;type 'list</a:t>
            </a:r>
            <a:r>
              <a:rPr lang="en-US" dirty="0" smtClean="0">
                <a:solidFill>
                  <a:schemeClr val="accent1">
                    <a:lumMod val="75000"/>
                  </a:schemeClr>
                </a:solidFill>
              </a:rPr>
              <a:t>'&gt;</a:t>
            </a:r>
            <a:endParaRPr lang="uk-UA" dirty="0">
              <a:solidFill>
                <a:schemeClr val="accent1">
                  <a:lumMod val="75000"/>
                </a:schemeClr>
              </a:solidFill>
            </a:endParaRPr>
          </a:p>
        </p:txBody>
      </p:sp>
      <p:sp>
        <p:nvSpPr>
          <p:cNvPr id="4" name="Title 3"/>
          <p:cNvSpPr>
            <a:spLocks noGrp="1"/>
          </p:cNvSpPr>
          <p:nvPr>
            <p:ph type="title"/>
          </p:nvPr>
        </p:nvSpPr>
        <p:spPr/>
        <p:txBody>
          <a:bodyPr/>
          <a:lstStyle/>
          <a:p>
            <a:r>
              <a:rPr lang="en-US" dirty="0" smtClean="0"/>
              <a:t>Type checking</a:t>
            </a:r>
            <a:endParaRPr lang="uk-UA" dirty="0"/>
          </a:p>
        </p:txBody>
      </p:sp>
      <p:sp>
        <p:nvSpPr>
          <p:cNvPr id="5" name="Rectangle 4"/>
          <p:cNvSpPr/>
          <p:nvPr/>
        </p:nvSpPr>
        <p:spPr>
          <a:xfrm>
            <a:off x="6208296" y="1834707"/>
            <a:ext cx="3236294"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solidFill>
                  <a:schemeClr val="accent1">
                    <a:lumMod val="75000"/>
                  </a:schemeClr>
                </a:solidFill>
              </a:rPr>
              <a:t>&gt;&gt;&gt; class Test1 (object):</a:t>
            </a:r>
          </a:p>
          <a:p>
            <a:r>
              <a:rPr lang="en-US" dirty="0">
                <a:solidFill>
                  <a:schemeClr val="accent1">
                    <a:lumMod val="75000"/>
                  </a:schemeClr>
                </a:solidFill>
              </a:rPr>
              <a:t>        pass</a:t>
            </a:r>
          </a:p>
          <a:p>
            <a:r>
              <a:rPr lang="en-US" dirty="0">
                <a:solidFill>
                  <a:schemeClr val="accent1">
                    <a:lumMod val="75000"/>
                  </a:schemeClr>
                </a:solidFill>
              </a:rPr>
              <a:t>&gt;&gt;&gt; class Test2 (Test1):</a:t>
            </a:r>
          </a:p>
          <a:p>
            <a:r>
              <a:rPr lang="en-US" dirty="0">
                <a:solidFill>
                  <a:schemeClr val="accent1">
                    <a:lumMod val="75000"/>
                  </a:schemeClr>
                </a:solidFill>
              </a:rPr>
              <a:t>        pass</a:t>
            </a:r>
          </a:p>
          <a:p>
            <a:r>
              <a:rPr lang="en-US" dirty="0">
                <a:solidFill>
                  <a:schemeClr val="accent1">
                    <a:lumMod val="75000"/>
                  </a:schemeClr>
                </a:solidFill>
              </a:rPr>
              <a:t>&gt;&gt;&gt; a = Test1()</a:t>
            </a:r>
          </a:p>
          <a:p>
            <a:r>
              <a:rPr lang="en-US" dirty="0">
                <a:solidFill>
                  <a:schemeClr val="accent1">
                    <a:lumMod val="75000"/>
                  </a:schemeClr>
                </a:solidFill>
              </a:rPr>
              <a:t>&gt;&gt;&gt; b = Test2()</a:t>
            </a:r>
          </a:p>
          <a:p>
            <a:r>
              <a:rPr lang="en-US" dirty="0">
                <a:solidFill>
                  <a:schemeClr val="accent1">
                    <a:lumMod val="75000"/>
                  </a:schemeClr>
                </a:solidFill>
              </a:rPr>
              <a:t>&gt;&gt;&gt; type(a) is Test1</a:t>
            </a:r>
          </a:p>
          <a:p>
            <a:r>
              <a:rPr lang="en-US" dirty="0">
                <a:solidFill>
                  <a:schemeClr val="accent1">
                    <a:lumMod val="75000"/>
                  </a:schemeClr>
                </a:solidFill>
              </a:rPr>
              <a:t>True</a:t>
            </a:r>
          </a:p>
          <a:p>
            <a:r>
              <a:rPr lang="en-US" dirty="0">
                <a:solidFill>
                  <a:schemeClr val="accent1">
                    <a:lumMod val="75000"/>
                  </a:schemeClr>
                </a:solidFill>
              </a:rPr>
              <a:t>&gt;&gt;&gt; type(b) is Test2</a:t>
            </a:r>
          </a:p>
          <a:p>
            <a:r>
              <a:rPr lang="en-US" dirty="0">
                <a:solidFill>
                  <a:schemeClr val="accent1">
                    <a:lumMod val="75000"/>
                  </a:schemeClr>
                </a:solidFill>
              </a:rPr>
              <a:t>True</a:t>
            </a:r>
            <a:endParaRPr lang="uk-UA" dirty="0">
              <a:solidFill>
                <a:schemeClr val="accent1">
                  <a:lumMod val="75000"/>
                </a:schemeClr>
              </a:solidFill>
            </a:endParaRPr>
          </a:p>
        </p:txBody>
      </p:sp>
      <p:sp>
        <p:nvSpPr>
          <p:cNvPr id="6" name="Rectangle 5"/>
          <p:cNvSpPr/>
          <p:nvPr/>
        </p:nvSpPr>
        <p:spPr>
          <a:xfrm>
            <a:off x="412450" y="1029062"/>
            <a:ext cx="4775863" cy="646331"/>
          </a:xfrm>
          <a:prstGeom prst="rect">
            <a:avLst/>
          </a:prstGeom>
        </p:spPr>
        <p:txBody>
          <a:bodyPr wrap="square">
            <a:spAutoFit/>
          </a:bodyPr>
          <a:lstStyle/>
          <a:p>
            <a:r>
              <a:rPr lang="en-US" dirty="0"/>
              <a:t>To get the type of an object, you can use the built-in </a:t>
            </a:r>
            <a:r>
              <a:rPr lang="en-US" b="1" dirty="0"/>
              <a:t>type() </a:t>
            </a:r>
            <a:r>
              <a:rPr lang="en-US" dirty="0"/>
              <a:t>function.</a:t>
            </a:r>
            <a:endParaRPr lang="uk-UA" dirty="0"/>
          </a:p>
        </p:txBody>
      </p:sp>
      <p:sp>
        <p:nvSpPr>
          <p:cNvPr id="7" name="Rectangle 6"/>
          <p:cNvSpPr/>
          <p:nvPr/>
        </p:nvSpPr>
        <p:spPr>
          <a:xfrm>
            <a:off x="6208296" y="1050734"/>
            <a:ext cx="4610878" cy="369332"/>
          </a:xfrm>
          <a:prstGeom prst="rect">
            <a:avLst/>
          </a:prstGeom>
        </p:spPr>
        <p:txBody>
          <a:bodyPr wrap="none">
            <a:spAutoFit/>
          </a:bodyPr>
          <a:lstStyle/>
          <a:p>
            <a:r>
              <a:rPr lang="en-US" dirty="0"/>
              <a:t>This of course also works for custom types:</a:t>
            </a:r>
            <a:endParaRPr lang="uk-UA" dirty="0"/>
          </a:p>
        </p:txBody>
      </p:sp>
    </p:spTree>
    <p:extLst>
      <p:ext uri="{BB962C8B-B14F-4D97-AF65-F5344CB8AC3E}">
        <p14:creationId xmlns:p14="http://schemas.microsoft.com/office/powerpoint/2010/main" val="803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6561" y="1233488"/>
            <a:ext cx="6259661" cy="4544742"/>
          </a:xfrm>
        </p:spPr>
        <p:txBody>
          <a:bodyPr>
            <a:norm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Use </a:t>
            </a:r>
            <a:r>
              <a:rPr lang="en-US" b="1" dirty="0" smtClean="0"/>
              <a:t>""</a:t>
            </a:r>
            <a:r>
              <a:rPr lang="en-US" dirty="0" smtClean="0"/>
              <a:t> </a:t>
            </a:r>
            <a:r>
              <a:rPr lang="en-US" dirty="0"/>
              <a:t>or </a:t>
            </a:r>
            <a:r>
              <a:rPr lang="en-US" dirty="0" smtClean="0"/>
              <a:t>' ' </a:t>
            </a:r>
            <a:r>
              <a:rPr lang="en-US" dirty="0"/>
              <a:t>for create new string</a:t>
            </a:r>
          </a:p>
          <a:p>
            <a:pPr marL="342900" indent="-342900">
              <a:buFont typeface="Arial" panose="020B0604020202020204" pitchFamily="34" charset="0"/>
              <a:buChar char="•"/>
            </a:pPr>
            <a:r>
              <a:rPr lang="en-US" dirty="0"/>
              <a:t>Python does not support a </a:t>
            </a:r>
            <a:r>
              <a:rPr lang="en-US" b="1" dirty="0"/>
              <a:t>character</a:t>
            </a:r>
            <a:r>
              <a:rPr lang="en-US" dirty="0"/>
              <a:t> </a:t>
            </a:r>
            <a:r>
              <a:rPr lang="en-US" dirty="0" smtClean="0"/>
              <a:t>type </a:t>
            </a:r>
            <a:endParaRPr lang="en-US" dirty="0"/>
          </a:p>
          <a:p>
            <a:pPr marL="342900" indent="-342900">
              <a:buFont typeface="Arial" panose="020B0604020202020204" pitchFamily="34" charset="0"/>
              <a:buChar char="•"/>
            </a:pPr>
            <a:r>
              <a:rPr lang="en-US" dirty="0"/>
              <a:t>String is an</a:t>
            </a:r>
            <a:r>
              <a:rPr lang="uk-UA" dirty="0"/>
              <a:t> </a:t>
            </a:r>
            <a:r>
              <a:rPr lang="en-US" b="1" dirty="0" err="1"/>
              <a:t>iterable</a:t>
            </a:r>
            <a:r>
              <a:rPr lang="en-US" dirty="0"/>
              <a:t> type</a:t>
            </a:r>
          </a:p>
          <a:p>
            <a:pPr marL="342900" indent="-342900">
              <a:buFont typeface="Arial" panose="020B0604020202020204" pitchFamily="34" charset="0"/>
              <a:buChar char="•"/>
            </a:pPr>
            <a:r>
              <a:rPr lang="en-US" dirty="0"/>
              <a:t>String it is </a:t>
            </a:r>
            <a:r>
              <a:rPr lang="en-US" b="1" dirty="0"/>
              <a:t>immutable</a:t>
            </a:r>
            <a:r>
              <a:rPr lang="en-US" dirty="0"/>
              <a:t> </a:t>
            </a:r>
            <a:r>
              <a:rPr lang="en-US" dirty="0" smtClean="0"/>
              <a:t>type</a:t>
            </a:r>
            <a:endParaRPr lang="en-US" dirty="0"/>
          </a:p>
        </p:txBody>
      </p:sp>
      <p:sp>
        <p:nvSpPr>
          <p:cNvPr id="5" name="Title 4"/>
          <p:cNvSpPr>
            <a:spLocks noGrp="1"/>
          </p:cNvSpPr>
          <p:nvPr>
            <p:ph type="title"/>
          </p:nvPr>
        </p:nvSpPr>
        <p:spPr/>
        <p:txBody>
          <a:bodyPr/>
          <a:lstStyle/>
          <a:p>
            <a:r>
              <a:rPr lang="en-US" dirty="0"/>
              <a:t>String (str)</a:t>
            </a:r>
            <a:endParaRPr lang="uk-UA" dirty="0"/>
          </a:p>
        </p:txBody>
      </p:sp>
      <p:sp>
        <p:nvSpPr>
          <p:cNvPr id="4" name="Rectangle 3"/>
          <p:cNvSpPr/>
          <p:nvPr/>
        </p:nvSpPr>
        <p:spPr>
          <a:xfrm>
            <a:off x="6892887" y="1001549"/>
            <a:ext cx="4906178"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 all of the following are equivalent</a:t>
            </a:r>
          </a:p>
          <a:p>
            <a:r>
              <a:rPr lang="en-US" dirty="0"/>
              <a:t>my_string = 'Hello'</a:t>
            </a:r>
          </a:p>
          <a:p>
            <a:endParaRPr lang="en-US" dirty="0"/>
          </a:p>
          <a:p>
            <a:r>
              <a:rPr lang="en-US" dirty="0"/>
              <a:t>my_string = "Hello"</a:t>
            </a:r>
          </a:p>
          <a:p>
            <a:endParaRPr lang="en-US" dirty="0"/>
          </a:p>
          <a:p>
            <a:r>
              <a:rPr lang="en-US" dirty="0"/>
              <a:t>my_string = '''Hello'''</a:t>
            </a:r>
          </a:p>
          <a:p>
            <a:endParaRPr lang="en-US" dirty="0"/>
          </a:p>
          <a:p>
            <a:r>
              <a:rPr lang="en-US" dirty="0"/>
              <a:t># triple quotes string can extend multiple lines</a:t>
            </a:r>
          </a:p>
          <a:p>
            <a:r>
              <a:rPr lang="en-US" dirty="0"/>
              <a:t>my_string = """Hello, welcome to</a:t>
            </a:r>
          </a:p>
          <a:p>
            <a:r>
              <a:rPr lang="en-US" dirty="0"/>
              <a:t>           the world of Python</a:t>
            </a:r>
            <a:r>
              <a:rPr lang="en-US" dirty="0" smtClean="0"/>
              <a:t>"""</a:t>
            </a:r>
            <a:endParaRPr lang="en-US" dirty="0"/>
          </a:p>
        </p:txBody>
      </p:sp>
      <p:sp>
        <p:nvSpPr>
          <p:cNvPr id="8" name="Rectangle 7"/>
          <p:cNvSpPr/>
          <p:nvPr/>
        </p:nvSpPr>
        <p:spPr>
          <a:xfrm>
            <a:off x="6892887" y="4021426"/>
            <a:ext cx="4906178"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 using triple quotes</a:t>
            </a:r>
          </a:p>
          <a:p>
            <a:r>
              <a:rPr lang="en-US" dirty="0"/>
              <a:t>print('''He said, "What's there?"''')</a:t>
            </a:r>
          </a:p>
          <a:p>
            <a:endParaRPr lang="en-US" dirty="0"/>
          </a:p>
          <a:p>
            <a:r>
              <a:rPr lang="en-US" dirty="0"/>
              <a:t># escaping single quotes</a:t>
            </a:r>
          </a:p>
          <a:p>
            <a:r>
              <a:rPr lang="en-US" dirty="0"/>
              <a:t>print('He said, "What\'s there?"')</a:t>
            </a:r>
          </a:p>
          <a:p>
            <a:endParaRPr lang="en-US" dirty="0"/>
          </a:p>
          <a:p>
            <a:r>
              <a:rPr lang="en-US" dirty="0"/>
              <a:t># escaping double quotes</a:t>
            </a:r>
          </a:p>
          <a:p>
            <a:r>
              <a:rPr lang="en-US" dirty="0"/>
              <a:t>print("He said, \"What's there?\"")</a:t>
            </a:r>
            <a:endParaRPr lang="uk-UA" dirty="0"/>
          </a:p>
        </p:txBody>
      </p:sp>
    </p:spTree>
    <p:extLst>
      <p:ext uri="{BB962C8B-B14F-4D97-AF65-F5344CB8AC3E}">
        <p14:creationId xmlns:p14="http://schemas.microsoft.com/office/powerpoint/2010/main" val="196981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5634" y="990215"/>
            <a:ext cx="11514706" cy="374975"/>
          </a:xfrm>
        </p:spPr>
        <p:txBody>
          <a:bodyPr>
            <a:noAutofit/>
          </a:bodyPr>
          <a:lstStyle/>
          <a:p>
            <a:r>
              <a:rPr lang="en-US" dirty="0" smtClean="0"/>
              <a:t>Using </a:t>
            </a:r>
            <a:r>
              <a:rPr lang="en-US" dirty="0"/>
              <a:t>the </a:t>
            </a:r>
            <a:r>
              <a:rPr lang="en-US" b="1" dirty="0" smtClean="0"/>
              <a:t>% </a:t>
            </a:r>
            <a:r>
              <a:rPr lang="en-US" dirty="0" smtClean="0"/>
              <a:t>(modulo) operator for </a:t>
            </a:r>
            <a:r>
              <a:rPr lang="en-US" dirty="0" err="1" smtClean="0"/>
              <a:t>formating</a:t>
            </a:r>
            <a:endParaRPr lang="uk-UA" dirty="0"/>
          </a:p>
        </p:txBody>
      </p:sp>
      <p:sp>
        <p:nvSpPr>
          <p:cNvPr id="3" name="Title 2"/>
          <p:cNvSpPr>
            <a:spLocks noGrp="1"/>
          </p:cNvSpPr>
          <p:nvPr>
            <p:ph type="title"/>
          </p:nvPr>
        </p:nvSpPr>
        <p:spPr/>
        <p:txBody>
          <a:bodyPr/>
          <a:lstStyle/>
          <a:p>
            <a:r>
              <a:rPr lang="en-US" dirty="0"/>
              <a:t>Python String </a:t>
            </a:r>
            <a:r>
              <a:rPr lang="en-US" dirty="0" smtClean="0"/>
              <a:t>Formatting (old style)</a:t>
            </a:r>
            <a:endParaRPr lang="uk-UA" dirty="0"/>
          </a:p>
        </p:txBody>
      </p:sp>
      <p:sp>
        <p:nvSpPr>
          <p:cNvPr id="9" name="Rectangle 8"/>
          <p:cNvSpPr/>
          <p:nvPr/>
        </p:nvSpPr>
        <p:spPr>
          <a:xfrm>
            <a:off x="7819183" y="990215"/>
            <a:ext cx="4516917" cy="3293209"/>
          </a:xfrm>
          <a:prstGeom prst="rect">
            <a:avLst/>
          </a:prstGeom>
        </p:spPr>
        <p:txBody>
          <a:bodyPr wrap="square">
            <a:spAutoFit/>
          </a:bodyPr>
          <a:lstStyle/>
          <a:p>
            <a:r>
              <a:rPr lang="en-US" sz="1600" b="1" dirty="0"/>
              <a:t>%s </a:t>
            </a:r>
            <a:r>
              <a:rPr lang="en-US" sz="1600" dirty="0"/>
              <a:t>- String (or any object with a string representation, like numbers)</a:t>
            </a:r>
          </a:p>
          <a:p>
            <a:endParaRPr lang="en-US" sz="1600" dirty="0"/>
          </a:p>
          <a:p>
            <a:r>
              <a:rPr lang="en-US" sz="1600" b="1" dirty="0"/>
              <a:t>%d </a:t>
            </a:r>
            <a:r>
              <a:rPr lang="en-US" sz="1600" dirty="0"/>
              <a:t>- Integers</a:t>
            </a:r>
          </a:p>
          <a:p>
            <a:endParaRPr lang="en-US" sz="1600" dirty="0"/>
          </a:p>
          <a:p>
            <a:r>
              <a:rPr lang="en-US" sz="1600" b="1" dirty="0"/>
              <a:t>%f </a:t>
            </a:r>
            <a:r>
              <a:rPr lang="en-US" sz="1600" dirty="0"/>
              <a:t>- Floating point numbers</a:t>
            </a:r>
          </a:p>
          <a:p>
            <a:endParaRPr lang="en-US" sz="1600" dirty="0"/>
          </a:p>
          <a:p>
            <a:r>
              <a:rPr lang="en-US" sz="1600" b="1" dirty="0"/>
              <a:t>%.&lt;number of digits&gt;f </a:t>
            </a:r>
            <a:r>
              <a:rPr lang="en-US" sz="1600" dirty="0"/>
              <a:t>- Floating point numbers with a fixed amount of digits to the right of the dot.</a:t>
            </a:r>
          </a:p>
          <a:p>
            <a:endParaRPr lang="en-US" sz="1600" dirty="0"/>
          </a:p>
          <a:p>
            <a:r>
              <a:rPr lang="en-US" sz="1600" b="1" dirty="0"/>
              <a:t>%x/%X </a:t>
            </a:r>
            <a:r>
              <a:rPr lang="en-US" sz="1600" dirty="0"/>
              <a:t>- Integers in hex representation (lowercase/uppercase)</a:t>
            </a:r>
            <a:endParaRPr lang="uk-UA" sz="1600" dirty="0"/>
          </a:p>
        </p:txBody>
      </p:sp>
      <p:sp>
        <p:nvSpPr>
          <p:cNvPr id="10" name="Rectangle 9"/>
          <p:cNvSpPr/>
          <p:nvPr/>
        </p:nvSpPr>
        <p:spPr>
          <a:xfrm>
            <a:off x="325634" y="1659183"/>
            <a:ext cx="6096000" cy="92333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en-US" dirty="0"/>
              <a:t># This prints out "Hello, John</a:t>
            </a:r>
            <a:r>
              <a:rPr lang="en-US" dirty="0" smtClean="0"/>
              <a:t>!“</a:t>
            </a:r>
          </a:p>
          <a:p>
            <a:r>
              <a:rPr lang="en-US" dirty="0" smtClean="0"/>
              <a:t>name </a:t>
            </a:r>
            <a:r>
              <a:rPr lang="en-US" dirty="0"/>
              <a:t>= "</a:t>
            </a:r>
            <a:r>
              <a:rPr lang="en-US" dirty="0" smtClean="0"/>
              <a:t>John“</a:t>
            </a:r>
          </a:p>
          <a:p>
            <a:r>
              <a:rPr lang="en-US" dirty="0" smtClean="0"/>
              <a:t>print</a:t>
            </a:r>
            <a:r>
              <a:rPr lang="en-US" dirty="0"/>
              <a:t>("Hello, %s!" % name)</a:t>
            </a:r>
            <a:endParaRPr lang="uk-UA" dirty="0"/>
          </a:p>
        </p:txBody>
      </p:sp>
      <p:sp>
        <p:nvSpPr>
          <p:cNvPr id="11" name="Rectangle 10"/>
          <p:cNvSpPr/>
          <p:nvPr/>
        </p:nvSpPr>
        <p:spPr>
          <a:xfrm>
            <a:off x="325634" y="2978874"/>
            <a:ext cx="6096000" cy="1200329"/>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en-US" dirty="0"/>
              <a:t># This prints out "John is 23 years old</a:t>
            </a:r>
            <a:r>
              <a:rPr lang="en-US" dirty="0" smtClean="0"/>
              <a:t>.“</a:t>
            </a:r>
          </a:p>
          <a:p>
            <a:r>
              <a:rPr lang="en-US" dirty="0" smtClean="0"/>
              <a:t>name </a:t>
            </a:r>
            <a:r>
              <a:rPr lang="en-US" dirty="0"/>
              <a:t>= "</a:t>
            </a:r>
            <a:r>
              <a:rPr lang="en-US" dirty="0" smtClean="0"/>
              <a:t>John“</a:t>
            </a:r>
          </a:p>
          <a:p>
            <a:r>
              <a:rPr lang="en-US" dirty="0" smtClean="0"/>
              <a:t>age </a:t>
            </a:r>
            <a:r>
              <a:rPr lang="en-US" dirty="0"/>
              <a:t>= </a:t>
            </a:r>
            <a:r>
              <a:rPr lang="en-US" dirty="0" smtClean="0"/>
              <a:t>23</a:t>
            </a:r>
          </a:p>
          <a:p>
            <a:r>
              <a:rPr lang="en-US" dirty="0" smtClean="0"/>
              <a:t>print</a:t>
            </a:r>
            <a:r>
              <a:rPr lang="en-US" dirty="0"/>
              <a:t>("%s is %d years old." % (name, age))</a:t>
            </a:r>
            <a:endParaRPr lang="uk-UA" dirty="0"/>
          </a:p>
        </p:txBody>
      </p:sp>
      <p:sp>
        <p:nvSpPr>
          <p:cNvPr id="12" name="Rectangle 11"/>
          <p:cNvSpPr/>
          <p:nvPr/>
        </p:nvSpPr>
        <p:spPr>
          <a:xfrm>
            <a:off x="325634" y="4575565"/>
            <a:ext cx="773104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 This prints out </a:t>
            </a:r>
            <a:r>
              <a:rPr lang="en-US" dirty="0" smtClean="0"/>
              <a:t>"John is 23 years old. Your </a:t>
            </a:r>
            <a:r>
              <a:rPr lang="en-US" dirty="0" err="1"/>
              <a:t>sallary</a:t>
            </a:r>
            <a:r>
              <a:rPr lang="en-US" dirty="0"/>
              <a:t> is 999.990 $"</a:t>
            </a:r>
          </a:p>
          <a:p>
            <a:r>
              <a:rPr lang="en-US" dirty="0" smtClean="0"/>
              <a:t>name = "John"</a:t>
            </a:r>
          </a:p>
          <a:p>
            <a:r>
              <a:rPr lang="en-US" dirty="0" smtClean="0"/>
              <a:t>age = 23</a:t>
            </a:r>
          </a:p>
          <a:p>
            <a:r>
              <a:rPr lang="en-US" dirty="0" smtClean="0"/>
              <a:t>salary </a:t>
            </a:r>
            <a:r>
              <a:rPr lang="en-US" dirty="0"/>
              <a:t>= 999.99</a:t>
            </a:r>
          </a:p>
          <a:p>
            <a:r>
              <a:rPr lang="en-US" dirty="0"/>
              <a:t>print("%s is %d years old. Your </a:t>
            </a:r>
            <a:r>
              <a:rPr lang="en-US" dirty="0" err="1"/>
              <a:t>sallary</a:t>
            </a:r>
            <a:r>
              <a:rPr lang="en-US" dirty="0"/>
              <a:t> is %.3f $" % (name, age, salary))</a:t>
            </a:r>
          </a:p>
        </p:txBody>
      </p:sp>
    </p:spTree>
    <p:extLst>
      <p:ext uri="{BB962C8B-B14F-4D97-AF65-F5344CB8AC3E}">
        <p14:creationId xmlns:p14="http://schemas.microsoft.com/office/powerpoint/2010/main" val="3548128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4"/>
        </a:lnRef>
        <a:fillRef idx="2">
          <a:schemeClr val="accent4"/>
        </a:fillRef>
        <a:effectRef idx="1">
          <a:schemeClr val="accent4"/>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BED62F"/>
      </a:accent1>
      <a:accent2>
        <a:srgbClr val="D66522"/>
      </a:accent2>
      <a:accent3>
        <a:srgbClr val="171B65"/>
      </a:accent3>
      <a:accent4>
        <a:srgbClr val="00B4D5"/>
      </a:accent4>
      <a:accent5>
        <a:srgbClr val="515D65"/>
      </a:accent5>
      <a:accent6>
        <a:srgbClr val="CBCECE"/>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15870</TotalTime>
  <Words>2489</Words>
  <Application>Microsoft Office PowerPoint</Application>
  <PresentationFormat>Widescreen</PresentationFormat>
  <Paragraphs>471</Paragraphs>
  <Slides>17</Slides>
  <Notes>13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vt:lpstr>
      <vt:lpstr>Calibri</vt:lpstr>
      <vt:lpstr>Tahoma</vt:lpstr>
      <vt:lpstr>Times New Roman</vt:lpstr>
      <vt:lpstr>Title Slides Brand Panel</vt:lpstr>
      <vt:lpstr>Blank Slides with Logo</vt:lpstr>
      <vt:lpstr>Chapter Slides</vt:lpstr>
      <vt:lpstr>Built-in Types</vt:lpstr>
      <vt:lpstr>Data Type</vt:lpstr>
      <vt:lpstr>Immutable vs Mutable</vt:lpstr>
      <vt:lpstr>And ….</vt:lpstr>
      <vt:lpstr>And ….</vt:lpstr>
      <vt:lpstr>Type Conversion </vt:lpstr>
      <vt:lpstr>Type checking</vt:lpstr>
      <vt:lpstr>String (str)</vt:lpstr>
      <vt:lpstr>Python String Formatting (old style)</vt:lpstr>
      <vt:lpstr>Python String Formatting (new style)</vt:lpstr>
      <vt:lpstr>How to access characters in a string?</vt:lpstr>
      <vt:lpstr>Common Python String Methods</vt:lpstr>
      <vt:lpstr>Number</vt:lpstr>
      <vt:lpstr>PowerPoint Presentation</vt:lpstr>
      <vt:lpstr>PowerPoint Presentation</vt:lpstr>
      <vt:lpstr>Home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Liubov Koliasa</cp:lastModifiedBy>
  <cp:revision>229</cp:revision>
  <dcterms:created xsi:type="dcterms:W3CDTF">2015-09-10T13:48:25Z</dcterms:created>
  <dcterms:modified xsi:type="dcterms:W3CDTF">2019-04-29T22:47:30Z</dcterms:modified>
</cp:coreProperties>
</file>