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18"/>
  </p:notesMasterIdLst>
  <p:sldIdLst>
    <p:sldId id="256" r:id="rId4"/>
    <p:sldId id="271" r:id="rId5"/>
    <p:sldId id="272" r:id="rId6"/>
    <p:sldId id="273" r:id="rId7"/>
    <p:sldId id="281" r:id="rId8"/>
    <p:sldId id="283" r:id="rId9"/>
    <p:sldId id="286" r:id="rId10"/>
    <p:sldId id="289" r:id="rId11"/>
    <p:sldId id="288" r:id="rId12"/>
    <p:sldId id="287" r:id="rId13"/>
    <p:sldId id="280" r:id="rId14"/>
    <p:sldId id="270" r:id="rId15"/>
    <p:sldId id="284" r:id="rId16"/>
    <p:sldId id="262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3B462-640D-425C-9EC9-4054600F9BBB}">
          <p14:sldIdLst>
            <p14:sldId id="256"/>
            <p14:sldId id="271"/>
            <p14:sldId id="272"/>
            <p14:sldId id="273"/>
            <p14:sldId id="281"/>
            <p14:sldId id="283"/>
            <p14:sldId id="286"/>
            <p14:sldId id="289"/>
            <p14:sldId id="288"/>
            <p14:sldId id="287"/>
            <p14:sldId id="280"/>
            <p14:sldId id="270"/>
            <p14:sldId id="28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1" autoAdjust="0"/>
    <p:restoredTop sz="63948" autoAdjust="0"/>
  </p:normalViewPr>
  <p:slideViewPr>
    <p:cSldViewPr snapToGrid="0" showGuides="1">
      <p:cViewPr varScale="1">
        <p:scale>
          <a:sx n="44" d="100"/>
          <a:sy n="44" d="100"/>
        </p:scale>
        <p:origin x="1356" y="32"/>
      </p:cViewPr>
      <p:guideLst>
        <p:guide pos="3840"/>
        <p:guide orient="horz" pos="2160"/>
        <p:guide orient="horz" pos="26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E515-B892-43E8-805D-90120BEE7F23}" type="datetimeFigureOut">
              <a:rPr lang="uk-UA" smtClean="0"/>
              <a:t>04.10.2018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DE06-F3D2-4967-9E42-1EE18725EA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88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Радий вітати Вас у наступному нашому Модулі який присвячений умовному оператору </a:t>
            </a:r>
            <a:r>
              <a:rPr lang="uk-U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 розглянемо конструкцію даного оператора та де і як його використовувати.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58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uk-UA" dirty="0" smtClean="0"/>
              <a:t>не має конструкції </a:t>
            </a:r>
            <a:r>
              <a:rPr lang="en-US" dirty="0" smtClean="0"/>
              <a:t>switch-case, </a:t>
            </a:r>
            <a:r>
              <a:rPr lang="uk-UA" dirty="0" smtClean="0"/>
              <a:t>яка є у більшості мов програмування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432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варто зауважити ще таку річ, про яку я вже згадував, що пусті колекції або константа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контексті виразу також спиймаються як хибне значення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uk-UA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 оператор </a:t>
            </a:r>
            <a:r>
              <a:rPr lang="uk-UA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приналежності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який перевіряє чи лівий аргумент міститься у правому, причому правий аргумент має бути </a:t>
            </a:r>
            <a:r>
              <a:rPr lang="uk-UA" sz="1200" b="0" i="0" kern="1200" baseline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ітерабельним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 оператор ідентичності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який перевіряє чи правий аргумент являється тим самим об'єктом що і лівий!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Assigning a value of </a:t>
            </a:r>
            <a:r>
              <a:rPr lang="en-US" dirty="0" smtClean="0"/>
              <a:t>None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 variable is one way to reset it to its original, empty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= None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move the sticker to the None object.)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222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Отож для початку давайте поробуєво побудувати просту конструкцію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Яка перевірятиме нам чи </a:t>
            </a:r>
            <a:r>
              <a:rPr lang="ru-RU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є більше за </a:t>
            </a:r>
            <a:r>
              <a:rPr lang="ru-RU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</a:t>
            </a:r>
            <a:r>
              <a:rPr lang="ru-RU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цього створимо дві зміних а і б, яким надамо значень 5 та 10.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побудуємо простеньку конструкцію в якій будемо друкувати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якщо умова виконується</a:t>
            </a: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&lt; b: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"True"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"The end"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бачимо нам надрукувалося слово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end</a:t>
            </a: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проте якщо ми поміняємо місцями значення а і б, на на екран виведеться тільки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end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оскільки вираз набув значення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&lt; b: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"True"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"The end“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Відповідно для того щоб опрацювати це ми додамо блок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я кому друкуватимемо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&lt; b: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"True"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"False"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"The end“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 ми бачимо що нам надрукувалося два наших слова, оскільки ми тепер опрацьовуємо обидва випадки.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трішки усладнимо нашу задачу і будемо виводити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тому випадку якщо А буде більше за бе і це одночасно, для цього нам потрібно буде використати оператор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&gt; b and a &gt; c: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"True"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"False"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"The End“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бачимо і це досить просто і зрозуміло</a:t>
            </a: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Поміняємо значення зміної а на 7, так щоб воно було більше на б але менше за 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&gt; b and a &gt; c: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"True"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"False"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"The End"</a:t>
            </a: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бачимо тепер в нас працював блок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оскільки одна з умов не була виконана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от наприклад якби нам треба було перевірити чи наша зміна а є менша за бе, або більша за це, то ми би вокористали оператор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записали би це так</a:t>
            </a: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&lt; b or a &gt; c: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"True"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"False"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"The End“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-\-</a:t>
            </a: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-\-</a:t>
            </a: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</a:t>
            </a: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 давайте розгдянемо задачу коли нам потрібно перевірити значення а і вивисти відновідні слова що воно є відємнє додатне чи дорівнює нулю, тут нам допоможе еліф оскільки у нас є три взаємовиключних варіанта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&lt;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"negative"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&gt;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"positive"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"zero"</a:t>
            </a: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бачимо і це досить просто</a:t>
            </a: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</a:t>
            </a: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розглянемо ще такий приклад</a:t>
            </a: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&lt; -10: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"a &lt; -10"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&lt; 0: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"a &gt;= -10 and a &lt; 0"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&lt;= 10: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"a &gt; 0 and a &lt;= 10"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&gt; 10: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"a &gt; 10"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"zero“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бачимо нам друкується що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&gt; 0 and a &lt;= 10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хоча а є і більше за 10 , проте слід памятати таку річ що при використані еліфу умови потрібно будувати так щоб вони були взаємовиключні інакше виконається той блок в якому першому виназ набуде значення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</a:t>
            </a: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 і ще один останій приклад, наприклад нам потрібно присвоїти зміній темп значення парні якщо число ділиться на 2 і непарні у протилечному випадку, це можна реалізувати так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 = ""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% 2 == 1: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temp = "odd"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temp = "even"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temp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бачимо все працює, проте ми можемо спростити цей запис забравши ==1, </a:t>
            </a: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% 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temp = "odd"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temp = "even"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temp</a:t>
            </a: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оскільки я вже згадував що вираз буде повертати 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тому випадку якщо у ньому буде щось відміне від нуля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випадку чисел.</a:t>
            </a: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Проте його можна і ще спростити використавши тернарний записа, і матиме він такий вигляд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 = "odd" if a % 2 else "even"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temp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бачимо все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працює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_______________________________________________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154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цій веселій нотці ми завершимо розглядати даний модуть,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Дякую за увагу і до зустрічі у наступних модулях.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166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уявимо, що ви хочете змінити порядок виконання прогами, в цьому нам може допомогти умовний оператор “if”.</a:t>
            </a: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Однією з важливих властивостей конструкції </a:t>
            </a:r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є те, що вона дозволяє програмі вибрати певну дію, ґрунтуючись на введені користувачем даних,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або на попедніх обчисленнях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Наприклад, за допомогою </a:t>
            </a:r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 перевіряти чи введений користувачем проль є вірним і вирішити, чи виконувати програму надалі чи ні.</a:t>
            </a: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ж ваша програма не має умовного оператора наприклад такого як if, то програми будуть завжди працювати лінійно, кожен раз дотримуючись тієї ж послідовності виклику функцій.</a:t>
            </a: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Умовний оператор </a:t>
            </a:r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дозволить реалізовувати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вашу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програму більш гнучко, що приведе до більш цікавого та зрозумілого коду. </a:t>
            </a:r>
          </a:p>
          <a:p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008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5&gt;6 </a:t>
            </a:r>
            <a:r>
              <a:rPr lang="uk-UA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False 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== 5 =&gt; True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Перш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ніж говорити про фактичну структуру конструкції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авайте розглянемо оператори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порівняння.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Дані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оператори повертають значення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типу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випадку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порівняння є істинним, або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якщо порівняння невірне.</a:t>
            </a:r>
          </a:p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програмуванні, виконання програми часто вимагає перевірки одного значення, збереженого в змінній, з іншим значенням, щоб визначити, чи є воно більше, менше або дорівнює іншому.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цілий ряд операторів, які дозволяють ці перевірки.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відомо це оператори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порівняння: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рівне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рівне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більше ніж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менше ніж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більше або рівне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менше або рівне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Цілком імовірно, що ви бачили або чули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 дані оператори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раніше, можливо просто з дещо іншими символами.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Вони не повинні представляти будь-яких перешкод до розуміння.</a:t>
            </a:r>
          </a:p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587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True =&gt; False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and 0 =&gt; 0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or 1 =&gt; 1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True or not False =&gt; True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досить часто виникає потреба мати можливість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створювати більш складні умовні конструкції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яких необхідно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перевірити декілька умов одночасно.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Логічні оператори якраз на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дають вам таку можливість, уникнувши декількох незалежних перевірок записавши їх в одну умову.</a:t>
            </a:r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Наприклад, якщо ви хочете перевірити, чи є змінна одночасно більше п'яти і менше десяти,  для цього ви можете використовувати логічне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AND.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логічні оператори має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це такі оператори як: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</a:t>
            </a:r>
            <a:r>
              <a:rPr lang="uk-U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OR, NOT</a:t>
            </a:r>
            <a:r>
              <a:rPr lang="uk-U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 щоб мати можливість їх використовувати,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 повинні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розуміти як вони працюють.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працюють вони так само, як оператори порівняння: кожен повертає значення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</a:t>
            </a:r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приймає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одне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вхідне значення з права. 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воно має значення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повертається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відповідно якщо вхідне значення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FALSE,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повертається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</a:t>
            </a:r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(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поверне 0, 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(0)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приймає значення 1. 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 варто зауважити, що при застосуванні оператор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uk-U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будь-якого число відміного від нуля або непустого контейнера чи стрічки повертає значення 0.</a:t>
            </a:r>
          </a:p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приймає два вхідних значення, з права і з ліва. 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Отож,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 значення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тільки у тому випадку якщо обидва вхідні значення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вирадку ж якщо хочаб одие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із значень буде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він повертатиме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приймає два вхідних значення, з права і з ліва. 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Проте він повертає значення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 тому випадку якщо хоча б одине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значення 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</a:t>
            </a:r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Наприклад, (1)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(0)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приймає значення 1. 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от коли обидва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значення будуть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тоді він поверне значення 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False.</a:t>
            </a: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(0)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приймає значення 0. </a:t>
            </a:r>
          </a:p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 варто зауважити що ці оператори мають свою послідовність до виконання.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саме:</a:t>
            </a:r>
            <a:endParaRPr lang="uk-UA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uk-UA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виконується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AND та 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uk-UA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виконується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оператора OR.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 виконуватись після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AND.</a:t>
            </a:r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Простіше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кажучи, якщо у одному виразі у вас буде декілька логічних операторів, то спочатку виконаються всі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NOT, після того всі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аж потім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 у записі виразу ми можемо використовувати круглі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дужнки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піднятя пріоритету виконання.</a:t>
            </a: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Оскільки спочатку виконуватимуться вирази у дужках, і замість вних повертатиметься рузультат виразу записаного у них.</a:t>
            </a:r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914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Довжина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введеного паролю повинна бути більша 10ти символів, тоді програма видає повідомлення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“Welcome!” </a:t>
            </a:r>
            <a:b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</a:t>
            </a: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Базова с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труктура конструкції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b="1" dirty="0" smtClean="0"/>
              <a:t>If</a:t>
            </a:r>
            <a:r>
              <a:rPr lang="uk-UA" b="1" dirty="0" smtClean="0"/>
              <a:t>, </a:t>
            </a:r>
            <a:r>
              <a:rPr lang="uk-UA" dirty="0" smtClean="0"/>
              <a:t>вираз, </a:t>
            </a:r>
            <a:r>
              <a:rPr lang="uk-UA" baseline="0" dirty="0" smtClean="0"/>
              <a:t> двокрапка,</a:t>
            </a:r>
            <a:r>
              <a:rPr lang="uk-UA" dirty="0" smtClean="0"/>
              <a:t> рядок коду який необхідно виконати 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записом ми зможемо виконувати тільки один рядок коду, якщо вираз поверне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uk-UA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випадку якщо нам необхідно буде виконати декілька рядків коду прийдеться перейти в наступний рядок і відступити на чотири пробіли,</a:t>
            </a: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Всі наступні рядки які будуть іти з таким відступом вважатимуться тілом блоку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ітсиності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звязано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тим що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використовує відступи щоб розмежувати блоки а не фігурні дужки чи ключові слова.</a:t>
            </a:r>
          </a:p>
          <a:p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129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Іноді, коли умова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набуває значення хибності(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False),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було б непогано, щоб виконався певний код, який відрізняється від коду, який виконується коли умова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 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цьому нам допоможе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конструктія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- ELSE.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If,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вираз,  двокрапка, блок коду який буде виконуватись якщо вираз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поветрає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, 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двокрапка, блок коду який буде виконуватись якщо вираз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поветрає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Причому варто зауважити що ключове слово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 знаходитись на одному рівні 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</a:p>
          <a:p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70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існує ще така конструкція як: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If</a:t>
            </a:r>
            <a:r>
              <a:rPr lang="uk-UA" b="1" dirty="0" smtClean="0"/>
              <a:t>, </a:t>
            </a:r>
            <a:r>
              <a:rPr lang="uk-UA" dirty="0" smtClean="0"/>
              <a:t>вираз, </a:t>
            </a:r>
            <a:r>
              <a:rPr lang="uk-UA" baseline="0" dirty="0" smtClean="0"/>
              <a:t> двокрапка,</a:t>
            </a:r>
            <a:r>
              <a:rPr lang="uk-UA" dirty="0" smtClean="0"/>
              <a:t> блок</a:t>
            </a:r>
            <a:r>
              <a:rPr lang="uk-UA" baseline="0" dirty="0" smtClean="0"/>
              <a:t> коду який буде виконуватись якщо вираз </a:t>
            </a:r>
            <a:r>
              <a:rPr lang="uk-UA" baseline="0" dirty="0" err="1" smtClean="0"/>
              <a:t>поветрає</a:t>
            </a:r>
            <a:r>
              <a:rPr lang="uk-UA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elif</a:t>
            </a:r>
            <a:r>
              <a:rPr lang="uk-UA" b="1" dirty="0" smtClean="0"/>
              <a:t>, </a:t>
            </a:r>
            <a:r>
              <a:rPr lang="uk-UA" dirty="0" smtClean="0"/>
              <a:t>вираз, </a:t>
            </a:r>
            <a:r>
              <a:rPr lang="uk-UA" baseline="0" dirty="0" smtClean="0"/>
              <a:t> двокрапка,</a:t>
            </a:r>
            <a:r>
              <a:rPr lang="uk-UA" dirty="0" smtClean="0"/>
              <a:t> блок</a:t>
            </a:r>
            <a:r>
              <a:rPr lang="uk-UA" baseline="0" dirty="0" smtClean="0"/>
              <a:t> коду який буде виконуватись якщо вираз </a:t>
            </a:r>
            <a:r>
              <a:rPr lang="uk-UA" baseline="0" dirty="0" err="1" smtClean="0"/>
              <a:t>поветрає</a:t>
            </a:r>
            <a:r>
              <a:rPr lang="uk-UA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dirty="0" smtClean="0"/>
              <a:t>, </a:t>
            </a:r>
            <a:r>
              <a:rPr lang="uk-UA" baseline="0" dirty="0" smtClean="0"/>
              <a:t> двокрапка,</a:t>
            </a:r>
            <a:r>
              <a:rPr lang="uk-UA" dirty="0" smtClean="0"/>
              <a:t> блок</a:t>
            </a:r>
            <a:r>
              <a:rPr lang="uk-UA" baseline="0" dirty="0" smtClean="0"/>
              <a:t> коду який буде виконуватись якщо всі попередні вирази повернули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uk-UA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 можете використовувати "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після оператора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його тіла,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чином, якщо вираз який є у блоці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набуває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значення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TRUE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 ігноруватися,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але якщо вираз повертає значення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конструкція буде перевіряти стан для виразу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це вираз повертає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буде виконано його блок, а блок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буде виконаний.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Можливо використовувати численні вирази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проте варто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мпамятати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що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тільки один блок коду буде виконувався,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це буде той який перший у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свому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виразі набуде значення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випадку якщо ж жодний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них не набуде значення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тоді спрацює блок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Таку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конструкцію варто використовувати тоді коли вам необхідно щоб виконався тільки один з логічних блоків а інші не виконувались, оскільки їхні умови є взаємовиключні.</a:t>
            </a:r>
          </a:p>
          <a:p>
            <a:endParaRPr lang="uk-UA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Проте якщо вони не залежать один від одного варто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використовувади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декілька блоків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використовуючи </a:t>
            </a:r>
            <a:r>
              <a:rPr lang="en-US" b="1" dirty="0" err="1" smtClean="0"/>
              <a:t>elif</a:t>
            </a:r>
            <a:r>
              <a:rPr lang="uk-UA" b="1" dirty="0" smtClean="0"/>
              <a:t>.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_________________________</a:t>
            </a:r>
          </a:p>
          <a:p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Порахуємо знижку</a:t>
            </a:r>
            <a:b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людина взяла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10ти одиниць товару =&gt;знижка 1 %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&gt;50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&gt; 10%</a:t>
            </a:r>
          </a:p>
          <a:p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&gt;100 =&gt; 50%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score &gt;= 90: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'A'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 &gt;= 80: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'B'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 &gt;= 70: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'C'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 &gt;= 60: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'D'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'F'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________________________________________________________________</a:t>
            </a:r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98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існує ще така конструкція як: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If</a:t>
            </a:r>
            <a:r>
              <a:rPr lang="uk-UA" b="1" dirty="0" smtClean="0"/>
              <a:t>, </a:t>
            </a:r>
            <a:r>
              <a:rPr lang="uk-UA" dirty="0" smtClean="0"/>
              <a:t>вираз, </a:t>
            </a:r>
            <a:r>
              <a:rPr lang="uk-UA" baseline="0" dirty="0" smtClean="0"/>
              <a:t> двокрапка,</a:t>
            </a:r>
            <a:r>
              <a:rPr lang="uk-UA" dirty="0" smtClean="0"/>
              <a:t> блок</a:t>
            </a:r>
            <a:r>
              <a:rPr lang="uk-UA" baseline="0" dirty="0" smtClean="0"/>
              <a:t> коду який буде виконуватись якщо вираз </a:t>
            </a:r>
            <a:r>
              <a:rPr lang="uk-UA" baseline="0" dirty="0" err="1" smtClean="0"/>
              <a:t>поветрає</a:t>
            </a:r>
            <a:r>
              <a:rPr lang="uk-UA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elif</a:t>
            </a:r>
            <a:r>
              <a:rPr lang="uk-UA" b="1" dirty="0" smtClean="0"/>
              <a:t>, </a:t>
            </a:r>
            <a:r>
              <a:rPr lang="uk-UA" dirty="0" smtClean="0"/>
              <a:t>вираз, </a:t>
            </a:r>
            <a:r>
              <a:rPr lang="uk-UA" baseline="0" dirty="0" smtClean="0"/>
              <a:t> двокрапка,</a:t>
            </a:r>
            <a:r>
              <a:rPr lang="uk-UA" dirty="0" smtClean="0"/>
              <a:t> блок</a:t>
            </a:r>
            <a:r>
              <a:rPr lang="uk-UA" baseline="0" dirty="0" smtClean="0"/>
              <a:t> коду який буде виконуватись якщо вираз </a:t>
            </a:r>
            <a:r>
              <a:rPr lang="uk-UA" baseline="0" dirty="0" err="1" smtClean="0"/>
              <a:t>поветрає</a:t>
            </a:r>
            <a:r>
              <a:rPr lang="uk-UA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dirty="0" smtClean="0"/>
              <a:t>, </a:t>
            </a:r>
            <a:r>
              <a:rPr lang="uk-UA" baseline="0" dirty="0" smtClean="0"/>
              <a:t> двокрапка,</a:t>
            </a:r>
            <a:r>
              <a:rPr lang="uk-UA" dirty="0" smtClean="0"/>
              <a:t> блок</a:t>
            </a:r>
            <a:r>
              <a:rPr lang="uk-UA" baseline="0" dirty="0" smtClean="0"/>
              <a:t> коду який буде виконуватись якщо всі попередні вирази повернули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uk-UA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 можете використовувати "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після оператора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його тіла,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чином, якщо вираз який є у блоці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набуває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значення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TRUE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 ігноруватися,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але якщо вираз повертає значення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конструкція буде перевіряти стан для виразу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це вираз повертає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буде виконано його блок, а блок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буде виконаний.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Можливо використовувати численні вирази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проте варто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мпамятати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що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тільки один блок коду буде виконувався,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це буде той який перший у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свому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виразі набуде значення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випадку якщо ж жодний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них не набуде значення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тоді спрацює блок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Таку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конструкцію варто використовувати тоді коли вам необхідно щоб виконався тільки один з логічних блоків а інші не виконувались, оскільки їхні умови є взаємовиключні.</a:t>
            </a:r>
          </a:p>
          <a:p>
            <a:endParaRPr lang="uk-UA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Проте якщо вони не залежать один від одного варто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використовувади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декілька блоків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використовуючи </a:t>
            </a:r>
            <a:r>
              <a:rPr lang="en-US" b="1" dirty="0" err="1" smtClean="0"/>
              <a:t>elif</a:t>
            </a:r>
            <a:r>
              <a:rPr lang="uk-UA" b="1" dirty="0" smtClean="0"/>
              <a:t>.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_________________________</a:t>
            </a:r>
          </a:p>
          <a:p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Порахуємо знижку</a:t>
            </a:r>
            <a:b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людина взяла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10ти одиниць товару =&gt;знижка 1 %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&gt;50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&gt; 10%</a:t>
            </a:r>
          </a:p>
          <a:p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&gt;100 =&gt; 50%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score &gt;= 90: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'A'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 &gt;= 80: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'B'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 &gt;= 70: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'C'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 &gt;= 60: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'D'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letter = 'F'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________________________________________________________________</a:t>
            </a:r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989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 має  і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тернарний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оператор він має таку конструкцію: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 яке буде повернене якщо вираз повертає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Службове слово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IF,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Вираз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Службове слово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ELSE,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 яке буде повернене якщо вираз повертає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 досить зручно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вокористовувати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якщо вам необхідно присвоїти значення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зміній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залежності від якоїсь умови,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посуті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це спрощений варіант конструкції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</a:t>
            </a:r>
          </a:p>
          <a:p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837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65 </a:t>
            </a:r>
            <a:r>
              <a:rPr lang="en-US" dirty="0" err="1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6" name="Текст 2"/>
          <p:cNvSpPr>
            <a:spLocks noGrp="1"/>
          </p:cNvSpPr>
          <p:nvPr>
            <p:ph idx="1"/>
          </p:nvPr>
        </p:nvSpPr>
        <p:spPr>
          <a:xfrm>
            <a:off x="416560" y="1232043"/>
            <a:ext cx="11369040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</a:t>
            </a:r>
            <a:r>
              <a:rPr lang="ru-RU" dirty="0"/>
              <a:t> </a:t>
            </a:r>
            <a:r>
              <a:rPr lang="en-US" dirty="0"/>
              <a:t>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65 </a:t>
            </a:r>
            <a:r>
              <a:rPr lang="en-US" dirty="0" err="1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1233488"/>
            <a:ext cx="11686056" cy="5364162"/>
          </a:xfrm>
          <a:prstGeom prst="rect">
            <a:avLst/>
          </a:prstGeom>
        </p:spPr>
      </p:pic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65 </a:t>
            </a:r>
            <a:r>
              <a:rPr lang="en-US" dirty="0" err="1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4" r:id="rId5"/>
    <p:sldLayoutId id="2147483675" r:id="rId6"/>
    <p:sldLayoutId id="2147483655" r:id="rId7"/>
    <p:sldLayoutId id="2147483656" r:id="rId8"/>
    <p:sldLayoutId id="2147483674" r:id="rId9"/>
    <p:sldLayoutId id="2147483658" r:id="rId10"/>
    <p:sldLayoutId id="2147483673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</a:t>
            </a:r>
            <a:r>
              <a:rPr lang="ru-RU" dirty="0"/>
              <a:t> </a:t>
            </a:r>
            <a:r>
              <a:rPr lang="en-US" dirty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if-elif-els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 “if” Statements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1680" y="2121408"/>
            <a:ext cx="8533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Python does </a:t>
            </a:r>
            <a:r>
              <a:rPr lang="en-US" sz="2800" dirty="0"/>
              <a:t>not support construction </a:t>
            </a:r>
            <a:r>
              <a:rPr lang="en-US" sz="2800" b="1" dirty="0" smtClean="0"/>
              <a:t>switch-case</a:t>
            </a:r>
            <a:r>
              <a:rPr lang="en-US" sz="2800" dirty="0" smtClean="0"/>
              <a:t> !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668" y="3246120"/>
            <a:ext cx="1863387" cy="17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conditions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6560" y="1102335"/>
            <a:ext cx="115119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Empty list</a:t>
            </a:r>
            <a:r>
              <a:rPr lang="en-US" sz="2000" dirty="0" smtClean="0"/>
              <a:t>(), tuple(), </a:t>
            </a:r>
            <a:r>
              <a:rPr lang="en-US" sz="2000" dirty="0" err="1" smtClean="0"/>
              <a:t>dict</a:t>
            </a:r>
            <a:r>
              <a:rPr lang="en-US" sz="2000" dirty="0" smtClean="0"/>
              <a:t>(), string(), and so on return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Constant </a:t>
            </a:r>
            <a:r>
              <a:rPr lang="en-US" sz="2000" b="1" dirty="0" smtClean="0"/>
              <a:t>None</a:t>
            </a:r>
            <a:r>
              <a:rPr lang="en-US" sz="2000" dirty="0" smtClean="0"/>
              <a:t> return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can use  keyword </a:t>
            </a:r>
            <a:r>
              <a:rPr lang="en-US" sz="2000" b="1" dirty="0" smtClean="0"/>
              <a:t>in</a:t>
            </a:r>
            <a:r>
              <a:rPr lang="en-US" sz="2000" dirty="0"/>
              <a:t>  to check if a value is in a range of values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can use </a:t>
            </a:r>
            <a:r>
              <a:rPr lang="en-US" sz="2000" dirty="0"/>
              <a:t>operator </a:t>
            </a:r>
            <a:r>
              <a:rPr lang="en-US" sz="2000" b="1" dirty="0" smtClean="0"/>
              <a:t>is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/>
              <a:t>is not </a:t>
            </a:r>
            <a:r>
              <a:rPr lang="en-US" sz="2000" dirty="0" smtClean="0"/>
              <a:t>to</a:t>
            </a:r>
            <a:r>
              <a:rPr lang="en-US" sz="2000" b="1" dirty="0" smtClean="0"/>
              <a:t> </a:t>
            </a:r>
            <a:r>
              <a:rPr lang="en-US" sz="2000" dirty="0" smtClean="0"/>
              <a:t>test </a:t>
            </a:r>
            <a:r>
              <a:rPr lang="en-US" sz="2000" dirty="0"/>
              <a:t>for object identity: x is y is true if and only if x and y are the same object. (So, A is B is the same as id(A) == id(B))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4156" y="3126837"/>
            <a:ext cx="244265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 = </a:t>
            </a:r>
            <a:r>
              <a:rPr lang="en-US" dirty="0" smtClean="0"/>
              <a:t>[]</a:t>
            </a:r>
          </a:p>
          <a:p>
            <a:r>
              <a:rPr lang="en-US" dirty="0"/>
              <a:t>if not a:</a:t>
            </a:r>
          </a:p>
          <a:p>
            <a:r>
              <a:rPr lang="en-US" dirty="0"/>
              <a:t>  print("List is empty")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10210800" y="3126837"/>
            <a:ext cx="1717675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dirty="0"/>
              <a:t>x = y</a:t>
            </a:r>
          </a:p>
          <a:p>
            <a:r>
              <a:rPr lang="es-ES" dirty="0" smtClean="0"/>
              <a:t>&gt;&gt;&gt; </a:t>
            </a:r>
            <a:r>
              <a:rPr lang="es-ES" dirty="0"/>
              <a:t>id(x)</a:t>
            </a:r>
          </a:p>
          <a:p>
            <a:r>
              <a:rPr lang="es-ES" dirty="0"/>
              <a:t>4401064560</a:t>
            </a:r>
          </a:p>
          <a:p>
            <a:r>
              <a:rPr lang="es-ES" dirty="0" smtClean="0"/>
              <a:t>&gt;&gt;&gt; </a:t>
            </a:r>
            <a:r>
              <a:rPr lang="es-ES" dirty="0"/>
              <a:t>id(y)</a:t>
            </a:r>
          </a:p>
          <a:p>
            <a:r>
              <a:rPr lang="es-ES" dirty="0"/>
              <a:t>4401064560</a:t>
            </a:r>
          </a:p>
          <a:p>
            <a:r>
              <a:rPr lang="es-ES" dirty="0" smtClean="0"/>
              <a:t>&gt;&gt;&gt; x </a:t>
            </a:r>
            <a:r>
              <a:rPr lang="es-ES" dirty="0"/>
              <a:t>is y</a:t>
            </a:r>
          </a:p>
          <a:p>
            <a:r>
              <a:rPr lang="es-ES" dirty="0"/>
              <a:t>True</a:t>
            </a:r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3560806" y="3126837"/>
            <a:ext cx="6096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keyword </a:t>
            </a:r>
            <a:r>
              <a:rPr lang="en-US" dirty="0"/>
              <a:t>= "lambda"</a:t>
            </a:r>
          </a:p>
          <a:p>
            <a:r>
              <a:rPr lang="en-US" dirty="0" smtClean="0"/>
              <a:t>if </a:t>
            </a:r>
            <a:r>
              <a:rPr lang="en-US" dirty="0"/>
              <a:t>keyword in ["and", "del", "from", "lambda"]:</a:t>
            </a:r>
          </a:p>
          <a:p>
            <a:r>
              <a:rPr lang="en-US" dirty="0"/>
              <a:t>    print("{} is a </a:t>
            </a:r>
            <a:r>
              <a:rPr lang="en-US" dirty="0" err="1"/>
              <a:t>keyword</a:t>
            </a:r>
            <a:r>
              <a:rPr lang="en-US" dirty="0" err="1" smtClean="0"/>
              <a:t>".</a:t>
            </a:r>
            <a:r>
              <a:rPr lang="en-US" dirty="0" err="1"/>
              <a:t>format</a:t>
            </a:r>
            <a:r>
              <a:rPr lang="en-US" dirty="0"/>
              <a:t>(keyword</a:t>
            </a:r>
            <a:r>
              <a:rPr lang="en-US" dirty="0" smtClean="0"/>
              <a:t>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68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Demo Coding</a:t>
            </a:r>
            <a:endParaRPr lang="uk-UA" sz="9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54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www.programiz.com/python-programming/if-elif-else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http://anh.cs.luc.edu/python/hands-on/3.1/handsonHtml/ifstatements.html</a:t>
            </a:r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997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7031" y="723901"/>
            <a:ext cx="11511915" cy="525970"/>
          </a:xfrm>
        </p:spPr>
        <p:txBody>
          <a:bodyPr/>
          <a:lstStyle/>
          <a:p>
            <a:r>
              <a:rPr lang="en-US" dirty="0"/>
              <a:t>Python Decision Making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1" y="1828464"/>
            <a:ext cx="2907003" cy="34690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7031" y="1293642"/>
            <a:ext cx="1151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Decision making is required when we want to execute a code only if a certain condition is satisfied.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20084" y="31287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if…</a:t>
            </a:r>
            <a:r>
              <a:rPr lang="en-US" b="1" dirty="0" err="1"/>
              <a:t>elif</a:t>
            </a:r>
            <a:r>
              <a:rPr lang="en-US" b="1" dirty="0"/>
              <a:t>…else</a:t>
            </a:r>
            <a:r>
              <a:rPr lang="en-US" dirty="0"/>
              <a:t> statement is used in Python for decision making.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21" y="4956558"/>
            <a:ext cx="1396085" cy="16040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5862" y="4963921"/>
            <a:ext cx="4542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interprets non-zero values as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70306" y="5499091"/>
            <a:ext cx="399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None and 0 are interpreted as </a:t>
            </a:r>
            <a:r>
              <a:rPr lang="en-US" b="1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59233"/>
              </p:ext>
            </p:extLst>
          </p:nvPr>
        </p:nvGraphicFramePr>
        <p:xfrm>
          <a:off x="3392931" y="965981"/>
          <a:ext cx="4791075" cy="507385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43760">
                  <a:extLst>
                    <a:ext uri="{9D8B030D-6E8A-4147-A177-3AD203B41FA5}">
                      <a16:colId xmlns:a16="http://schemas.microsoft.com/office/drawing/2014/main" val="992514710"/>
                    </a:ext>
                  </a:extLst>
                </a:gridCol>
                <a:gridCol w="2647315">
                  <a:extLst>
                    <a:ext uri="{9D8B030D-6E8A-4147-A177-3AD203B41FA5}">
                      <a16:colId xmlns:a16="http://schemas.microsoft.com/office/drawing/2014/main" val="1038219040"/>
                    </a:ext>
                  </a:extLst>
                </a:gridCol>
              </a:tblGrid>
              <a:tr h="72483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5, b = 10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73394"/>
                  </a:ext>
                </a:extLst>
              </a:tr>
              <a:tr h="724836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1" dirty="0"/>
                        <a:t>==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== b) is False.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065946"/>
                  </a:ext>
                </a:extLst>
              </a:tr>
              <a:tr h="724836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!=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!= b) is True.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08462"/>
                  </a:ext>
                </a:extLst>
              </a:tr>
              <a:tr h="72483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&gt; b) is False.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322269"/>
                  </a:ext>
                </a:extLst>
              </a:tr>
              <a:tr h="72483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&lt; b) is True.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21242"/>
                  </a:ext>
                </a:extLst>
              </a:tr>
              <a:tr h="72483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&gt;= b) is False.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302512"/>
                  </a:ext>
                </a:extLst>
              </a:tr>
              <a:tr h="72483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&lt;= b) is True.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9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1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  <a:endParaRPr lang="uk-U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72861"/>
              </p:ext>
            </p:extLst>
          </p:nvPr>
        </p:nvGraphicFramePr>
        <p:xfrm>
          <a:off x="5178935" y="3208998"/>
          <a:ext cx="1822705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and</a:t>
                      </a:r>
                      <a:endParaRPr lang="uk-UA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InA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InB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12775"/>
              </p:ext>
            </p:extLst>
          </p:nvPr>
        </p:nvGraphicFramePr>
        <p:xfrm>
          <a:off x="8386775" y="3217596"/>
          <a:ext cx="1822705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or</a:t>
                      </a:r>
                      <a:endParaRPr lang="uk-UA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InA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InB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95314"/>
              </p:ext>
            </p:extLst>
          </p:nvPr>
        </p:nvGraphicFramePr>
        <p:xfrm>
          <a:off x="2571932" y="3208998"/>
          <a:ext cx="122186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not</a:t>
                      </a:r>
                      <a:endParaRPr lang="uk-UA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416560" y="1413754"/>
            <a:ext cx="11347457" cy="12512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Logical operators are words </a:t>
            </a:r>
            <a:r>
              <a:rPr lang="en-US" sz="2400" b="1" dirty="0"/>
              <a:t>(and, or, not) </a:t>
            </a:r>
            <a:r>
              <a:rPr lang="en-US" sz="2400" dirty="0"/>
              <a:t>not symbols </a:t>
            </a:r>
            <a:r>
              <a:rPr lang="en-US" sz="2400" b="1" dirty="0">
                <a:solidFill>
                  <a:srgbClr val="FF0000"/>
                </a:solidFill>
              </a:rPr>
              <a:t>(&amp;&amp;, ||, !)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8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7031" y="723901"/>
            <a:ext cx="11511915" cy="525970"/>
          </a:xfrm>
        </p:spPr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030" y="1633650"/>
            <a:ext cx="208472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smtClean="0"/>
              <a:t>test expression: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statement(s</a:t>
            </a:r>
            <a:r>
              <a:rPr lang="en-US" dirty="0"/>
              <a:t>)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944" y="2791431"/>
            <a:ext cx="2790569" cy="30733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51294" y="1633650"/>
            <a:ext cx="9440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Here, the program evaluates the test expression and will execute statement(s) only if the text expression is </a:t>
            </a:r>
            <a:r>
              <a:rPr lang="en-US" b="1" dirty="0" smtClean="0"/>
              <a:t>True</a:t>
            </a:r>
            <a:r>
              <a:rPr lang="en-US" dirty="0" smtClean="0"/>
              <a:t>. If </a:t>
            </a:r>
            <a:r>
              <a:rPr lang="en-US" dirty="0"/>
              <a:t>the text expression is </a:t>
            </a:r>
            <a:r>
              <a:rPr lang="en-US" b="1" dirty="0"/>
              <a:t>False</a:t>
            </a:r>
            <a:r>
              <a:rPr lang="en-US" dirty="0"/>
              <a:t>, the statement(s) is not executed.</a:t>
            </a:r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567030" y="2791431"/>
            <a:ext cx="6096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score = </a:t>
            </a:r>
            <a:r>
              <a:rPr lang="en-US" dirty="0" smtClean="0"/>
              <a:t>12</a:t>
            </a:r>
          </a:p>
          <a:p>
            <a:endParaRPr lang="en-US" dirty="0"/>
          </a:p>
          <a:p>
            <a:r>
              <a:rPr lang="en-US" b="1" dirty="0"/>
              <a:t>if</a:t>
            </a:r>
            <a:r>
              <a:rPr lang="en-US" dirty="0"/>
              <a:t> score &gt; 8</a:t>
            </a:r>
            <a:r>
              <a:rPr lang="en-US" b="1" dirty="0"/>
              <a:t>:</a:t>
            </a:r>
          </a:p>
          <a:p>
            <a:r>
              <a:rPr lang="en-US" dirty="0"/>
              <a:t>    print</a:t>
            </a:r>
            <a:r>
              <a:rPr lang="en-US" dirty="0" smtClean="0"/>
              <a:t>(“You </a:t>
            </a:r>
            <a:r>
              <a:rPr lang="en-US" dirty="0"/>
              <a:t>have passed the exam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/>
              <a:t>print("Exam was finished.")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82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7031" y="723901"/>
            <a:ext cx="11511915" cy="525970"/>
          </a:xfrm>
        </p:spPr>
        <p:txBody>
          <a:bodyPr/>
          <a:lstStyle/>
          <a:p>
            <a:r>
              <a:rPr lang="en-US" dirty="0"/>
              <a:t>if...else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713334" y="1747640"/>
            <a:ext cx="222189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 smtClean="0"/>
              <a:t>expression:</a:t>
            </a:r>
            <a:endParaRPr lang="en-US" dirty="0"/>
          </a:p>
          <a:p>
            <a:r>
              <a:rPr lang="en-US" dirty="0"/>
              <a:t>   statement(s)</a:t>
            </a:r>
          </a:p>
          <a:p>
            <a:r>
              <a:rPr lang="en-US" b="1" dirty="0"/>
              <a:t>else:</a:t>
            </a:r>
          </a:p>
          <a:p>
            <a:r>
              <a:rPr lang="en-US" dirty="0"/>
              <a:t>   statement(s)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592" y="3480447"/>
            <a:ext cx="2657475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2008" y="1747640"/>
            <a:ext cx="8966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if..else</a:t>
            </a:r>
            <a:r>
              <a:rPr lang="en-US" b="1" dirty="0"/>
              <a:t> </a:t>
            </a:r>
            <a:r>
              <a:rPr lang="en-US" dirty="0"/>
              <a:t>statement evaluates test expression and will execute body of if only when test condition is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condition is </a:t>
            </a:r>
            <a:r>
              <a:rPr lang="en-US" b="1" dirty="0"/>
              <a:t>False</a:t>
            </a:r>
            <a:r>
              <a:rPr lang="en-US" dirty="0"/>
              <a:t>, body of else is executed. Indentation is used to separate the blocks.</a:t>
            </a:r>
            <a:endParaRPr lang="uk-UA" dirty="0"/>
          </a:p>
        </p:txBody>
      </p:sp>
      <p:sp>
        <p:nvSpPr>
          <p:cNvPr id="9" name="Rectangle 8"/>
          <p:cNvSpPr/>
          <p:nvPr/>
        </p:nvSpPr>
        <p:spPr>
          <a:xfrm>
            <a:off x="713334" y="3621685"/>
            <a:ext cx="6830466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temperature </a:t>
            </a:r>
            <a:r>
              <a:rPr lang="en-US" dirty="0"/>
              <a:t>= </a:t>
            </a:r>
            <a:r>
              <a:rPr lang="en-US" dirty="0" smtClean="0"/>
              <a:t>float(input</a:t>
            </a:r>
            <a:r>
              <a:rPr lang="en-US" dirty="0"/>
              <a:t>('What is the temperature? </a:t>
            </a:r>
            <a:r>
              <a:rPr lang="en-US" dirty="0" smtClean="0"/>
              <a:t>'))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temperature &gt; </a:t>
            </a:r>
            <a:r>
              <a:rPr lang="en-US" dirty="0" smtClean="0"/>
              <a:t>30</a:t>
            </a:r>
            <a:r>
              <a:rPr lang="en-US" b="1" dirty="0"/>
              <a:t>:</a:t>
            </a:r>
          </a:p>
          <a:p>
            <a:r>
              <a:rPr lang="en-US" dirty="0"/>
              <a:t>        print('Wear shorts.')</a:t>
            </a:r>
          </a:p>
          <a:p>
            <a:r>
              <a:rPr lang="en-US" dirty="0"/>
              <a:t>    </a:t>
            </a:r>
            <a:r>
              <a:rPr lang="en-US" b="1" dirty="0"/>
              <a:t>else:</a:t>
            </a:r>
          </a:p>
          <a:p>
            <a:r>
              <a:rPr lang="en-US" dirty="0"/>
              <a:t>        print('Wear long pants.')</a:t>
            </a:r>
          </a:p>
          <a:p>
            <a:r>
              <a:rPr lang="en-US" dirty="0"/>
              <a:t>    print('Get some exercise outside</a:t>
            </a:r>
            <a:r>
              <a:rPr lang="en-US" dirty="0" smtClean="0"/>
              <a:t>.')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7031" y="723901"/>
            <a:ext cx="11511915" cy="525970"/>
          </a:xfrm>
        </p:spPr>
        <p:txBody>
          <a:bodyPr/>
          <a:lstStyle/>
          <a:p>
            <a:r>
              <a:rPr lang="en-US" dirty="0"/>
              <a:t>if</a:t>
            </a:r>
            <a:r>
              <a:rPr lang="en-US" dirty="0" smtClean="0"/>
              <a:t>...</a:t>
            </a:r>
            <a:r>
              <a:rPr lang="en-US" dirty="0" err="1" smtClean="0"/>
              <a:t>elif</a:t>
            </a:r>
            <a:r>
              <a:rPr lang="en-US" dirty="0" smtClean="0"/>
              <a:t>…else </a:t>
            </a:r>
            <a:r>
              <a:rPr lang="en-US" dirty="0"/>
              <a:t>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031" y="1582341"/>
            <a:ext cx="2688234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expression1:</a:t>
            </a:r>
          </a:p>
          <a:p>
            <a:r>
              <a:rPr lang="en-US" b="1" dirty="0"/>
              <a:t>   </a:t>
            </a:r>
            <a:r>
              <a:rPr lang="en-US" dirty="0"/>
              <a:t>statement(s)</a:t>
            </a:r>
          </a:p>
          <a:p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/>
              <a:t>expression2:</a:t>
            </a:r>
          </a:p>
          <a:p>
            <a:r>
              <a:rPr lang="en-US" b="1" dirty="0"/>
              <a:t>   </a:t>
            </a:r>
            <a:r>
              <a:rPr lang="en-US" dirty="0"/>
              <a:t>statement(s)</a:t>
            </a:r>
          </a:p>
          <a:p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/>
              <a:t>expression3:</a:t>
            </a:r>
          </a:p>
          <a:p>
            <a:r>
              <a:rPr lang="en-US" b="1" dirty="0"/>
              <a:t>   </a:t>
            </a:r>
            <a:r>
              <a:rPr lang="en-US" dirty="0"/>
              <a:t>statement(s)</a:t>
            </a:r>
          </a:p>
          <a:p>
            <a:r>
              <a:rPr lang="en-US" b="1" dirty="0"/>
              <a:t>else:</a:t>
            </a:r>
          </a:p>
          <a:p>
            <a:r>
              <a:rPr lang="en-US" dirty="0"/>
              <a:t>   statement(s)</a:t>
            </a:r>
            <a:endParaRPr lang="uk-U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94" y="3535393"/>
            <a:ext cx="3357650" cy="33169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4988" y="1582341"/>
            <a:ext cx="88039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elif</a:t>
            </a:r>
            <a:r>
              <a:rPr lang="en-US" dirty="0"/>
              <a:t> is short for else if. It allows us to check for multiple expressions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the condition for if is </a:t>
            </a:r>
            <a:r>
              <a:rPr lang="en-US" b="1" dirty="0"/>
              <a:t>False</a:t>
            </a:r>
            <a:r>
              <a:rPr lang="en-US" dirty="0"/>
              <a:t>, it checks the condition of the next </a:t>
            </a:r>
            <a:r>
              <a:rPr lang="en-US" dirty="0" err="1"/>
              <a:t>elif</a:t>
            </a:r>
            <a:r>
              <a:rPr lang="en-US" dirty="0"/>
              <a:t> block and so 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all the conditions are </a:t>
            </a:r>
            <a:r>
              <a:rPr lang="en-US" b="1" dirty="0"/>
              <a:t>False</a:t>
            </a:r>
            <a:r>
              <a:rPr lang="en-US" dirty="0"/>
              <a:t>, body of else is executed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Only one block among the several </a:t>
            </a:r>
            <a:r>
              <a:rPr lang="en-US" b="1" dirty="0"/>
              <a:t>if...</a:t>
            </a:r>
            <a:r>
              <a:rPr lang="en-US" b="1" dirty="0" err="1"/>
              <a:t>elif</a:t>
            </a:r>
            <a:r>
              <a:rPr lang="en-US" b="1" dirty="0"/>
              <a:t>...else </a:t>
            </a:r>
            <a:r>
              <a:rPr lang="en-US" dirty="0"/>
              <a:t>blocks is executed according to the condition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if block can have only one else block. But it can have multiple </a:t>
            </a:r>
            <a:r>
              <a:rPr lang="en-US" dirty="0" err="1"/>
              <a:t>elif</a:t>
            </a:r>
            <a:r>
              <a:rPr lang="en-US" dirty="0"/>
              <a:t> blocks.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4117848" y="3946136"/>
            <a:ext cx="303276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if age &lt; </a:t>
            </a:r>
            <a:r>
              <a:rPr lang="en-US" dirty="0" smtClean="0"/>
              <a:t>12: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print</a:t>
            </a:r>
            <a:r>
              <a:rPr lang="en-US" dirty="0"/>
              <a:t>('kid')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age &lt; 18: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print</a:t>
            </a:r>
            <a:r>
              <a:rPr lang="en-US" dirty="0"/>
              <a:t>('teenager</a:t>
            </a:r>
            <a:r>
              <a:rPr lang="en-US" dirty="0" smtClean="0"/>
              <a:t>')</a:t>
            </a:r>
          </a:p>
          <a:p>
            <a:r>
              <a:rPr lang="en-US" dirty="0" err="1"/>
              <a:t>elif</a:t>
            </a:r>
            <a:r>
              <a:rPr lang="en-US" dirty="0"/>
              <a:t> age </a:t>
            </a:r>
            <a:r>
              <a:rPr lang="en-US" dirty="0" smtClean="0"/>
              <a:t>&lt; 50:</a:t>
            </a:r>
            <a:endParaRPr lang="en-US" dirty="0"/>
          </a:p>
          <a:p>
            <a:r>
              <a:rPr lang="en-US" dirty="0"/>
              <a:t>    print</a:t>
            </a:r>
            <a:r>
              <a:rPr lang="en-US" dirty="0" smtClean="0"/>
              <a:t>(‘adult')</a:t>
            </a:r>
            <a:endParaRPr lang="en-US" dirty="0"/>
          </a:p>
          <a:p>
            <a:r>
              <a:rPr lang="en-US" dirty="0" smtClean="0"/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print</a:t>
            </a:r>
            <a:r>
              <a:rPr lang="en-US" dirty="0" smtClean="0"/>
              <a:t>(‘you are not old')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968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7031" y="723901"/>
            <a:ext cx="11511915" cy="525970"/>
          </a:xfrm>
        </p:spPr>
        <p:txBody>
          <a:bodyPr/>
          <a:lstStyle/>
          <a:p>
            <a:r>
              <a:rPr lang="en-US" dirty="0"/>
              <a:t>if</a:t>
            </a:r>
            <a:r>
              <a:rPr lang="en-US" dirty="0" smtClean="0"/>
              <a:t>...</a:t>
            </a:r>
            <a:r>
              <a:rPr lang="en-US" dirty="0" err="1" smtClean="0"/>
              <a:t>elif</a:t>
            </a:r>
            <a:r>
              <a:rPr lang="en-US" dirty="0" smtClean="0"/>
              <a:t>…else </a:t>
            </a:r>
            <a:r>
              <a:rPr lang="en-US" dirty="0"/>
              <a:t>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030" y="1582341"/>
            <a:ext cx="5012675" cy="43704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/>
              <a:t>score &gt;= 90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letter = 'A' </a:t>
            </a:r>
            <a:endParaRPr lang="en-US" sz="2000" dirty="0" smtClean="0"/>
          </a:p>
          <a:p>
            <a:r>
              <a:rPr lang="en-US" sz="2000" b="1" dirty="0" smtClean="0"/>
              <a:t>else</a:t>
            </a:r>
            <a:r>
              <a:rPr lang="en-US" sz="2000" dirty="0"/>
              <a:t>: </a:t>
            </a:r>
            <a:endParaRPr lang="en-US" sz="2000" dirty="0" smtClean="0"/>
          </a:p>
          <a:p>
            <a:r>
              <a:rPr lang="en-US" sz="2000" i="1" dirty="0" smtClean="0"/>
              <a:t># </a:t>
            </a:r>
            <a:r>
              <a:rPr lang="en-US" sz="2000" i="1" dirty="0"/>
              <a:t>grade must be B, C, D or </a:t>
            </a:r>
            <a:r>
              <a:rPr lang="en-US" sz="2000" i="1" dirty="0" smtClean="0"/>
              <a:t>F</a:t>
            </a:r>
          </a:p>
          <a:p>
            <a:r>
              <a:rPr lang="en-US" sz="2000" dirty="0" smtClean="0"/>
              <a:t>         </a:t>
            </a:r>
            <a:r>
              <a:rPr lang="en-US" sz="2000" b="1" dirty="0"/>
              <a:t>if</a:t>
            </a:r>
            <a:r>
              <a:rPr lang="en-US" sz="2000" dirty="0"/>
              <a:t> score &gt;= 80: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letter </a:t>
            </a:r>
            <a:r>
              <a:rPr lang="en-US" sz="2000" dirty="0"/>
              <a:t>= 'B' </a:t>
            </a:r>
            <a:endParaRPr lang="en-US" sz="2000" dirty="0" smtClean="0"/>
          </a:p>
          <a:p>
            <a:r>
              <a:rPr lang="en-US" sz="2000" b="1" dirty="0" smtClean="0"/>
              <a:t>         else</a:t>
            </a:r>
            <a:r>
              <a:rPr lang="en-US" sz="2000" dirty="0"/>
              <a:t>: </a:t>
            </a:r>
            <a:r>
              <a:rPr lang="en-US" sz="2000" i="1" dirty="0"/>
              <a:t># grade must be C, D or F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b="1" dirty="0" smtClean="0"/>
              <a:t>                   if</a:t>
            </a:r>
            <a:r>
              <a:rPr lang="en-US" sz="2000" dirty="0" smtClean="0"/>
              <a:t> </a:t>
            </a:r>
            <a:r>
              <a:rPr lang="en-US" sz="2000" dirty="0"/>
              <a:t>score &gt;= 70: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letter </a:t>
            </a:r>
            <a:r>
              <a:rPr lang="en-US" sz="2000" dirty="0"/>
              <a:t>= 'C' </a:t>
            </a:r>
            <a:endParaRPr lang="en-US" sz="2000" dirty="0" smtClean="0"/>
          </a:p>
          <a:p>
            <a:r>
              <a:rPr lang="en-US" sz="2000" b="1" dirty="0" smtClean="0"/>
              <a:t>                    else</a:t>
            </a:r>
            <a:r>
              <a:rPr lang="en-US" sz="2000" dirty="0"/>
              <a:t>: </a:t>
            </a:r>
            <a:r>
              <a:rPr lang="en-US" sz="2000" i="1" dirty="0"/>
              <a:t># grade must D or </a:t>
            </a:r>
            <a:r>
              <a:rPr lang="en-US" sz="2000" i="1" dirty="0" smtClean="0"/>
              <a:t>F</a:t>
            </a:r>
          </a:p>
          <a:p>
            <a:r>
              <a:rPr lang="en-US" sz="2000" dirty="0" smtClean="0"/>
              <a:t>                            </a:t>
            </a:r>
            <a:r>
              <a:rPr lang="en-US" sz="2000" b="1" dirty="0"/>
              <a:t>if</a:t>
            </a:r>
            <a:r>
              <a:rPr lang="en-US" sz="2000" dirty="0"/>
              <a:t> score &gt;= 60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</a:t>
            </a:r>
            <a:r>
              <a:rPr lang="en-US" sz="2000" dirty="0"/>
              <a:t>letter = 'D' </a:t>
            </a:r>
            <a:endParaRPr lang="en-US" sz="2000" dirty="0" smtClean="0"/>
          </a:p>
          <a:p>
            <a:r>
              <a:rPr lang="en-US" sz="2000" b="1" dirty="0" smtClean="0"/>
              <a:t>                               else</a:t>
            </a:r>
            <a:r>
              <a:rPr lang="en-US" sz="2000" dirty="0"/>
              <a:t>: letter = </a:t>
            </a:r>
            <a:r>
              <a:rPr lang="en-US" sz="2000" dirty="0" smtClean="0"/>
              <a:t>'F‘ </a:t>
            </a:r>
            <a:endParaRPr lang="uk-UA" sz="2000" dirty="0"/>
          </a:p>
        </p:txBody>
      </p:sp>
      <p:sp>
        <p:nvSpPr>
          <p:cNvPr id="7" name="Rectangle 6"/>
          <p:cNvSpPr/>
          <p:nvPr/>
        </p:nvSpPr>
        <p:spPr>
          <a:xfrm>
            <a:off x="6419461" y="1874740"/>
            <a:ext cx="5023229" cy="3693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/>
              <a:t>score &gt;= 90: </a:t>
            </a:r>
            <a:endParaRPr lang="en-US" sz="2000" dirty="0" smtClean="0"/>
          </a:p>
          <a:p>
            <a:r>
              <a:rPr lang="en-US" sz="2000" dirty="0" smtClean="0"/>
              <a:t>       letter </a:t>
            </a:r>
            <a:r>
              <a:rPr lang="en-US" sz="2000" dirty="0"/>
              <a:t>= 'A' </a:t>
            </a:r>
            <a:endParaRPr lang="en-US" sz="2000" dirty="0" smtClean="0"/>
          </a:p>
          <a:p>
            <a:r>
              <a:rPr lang="en-US" sz="2000" b="1" dirty="0" err="1" smtClean="0"/>
              <a:t>elif</a:t>
            </a:r>
            <a:r>
              <a:rPr lang="en-US" sz="2000" dirty="0" smtClean="0"/>
              <a:t> </a:t>
            </a:r>
            <a:r>
              <a:rPr lang="en-US" sz="2000" dirty="0"/>
              <a:t>score &gt;= 80: </a:t>
            </a:r>
            <a:endParaRPr lang="en-US" sz="2000" dirty="0" smtClean="0"/>
          </a:p>
          <a:p>
            <a:r>
              <a:rPr lang="en-US" sz="2000" dirty="0" smtClean="0"/>
              <a:t>       letter </a:t>
            </a:r>
            <a:r>
              <a:rPr lang="en-US" sz="2000" dirty="0"/>
              <a:t>= 'B' </a:t>
            </a:r>
            <a:endParaRPr lang="en-US" sz="2000" dirty="0" smtClean="0"/>
          </a:p>
          <a:p>
            <a:r>
              <a:rPr lang="en-US" sz="2000" b="1" dirty="0" err="1" smtClean="0"/>
              <a:t>elif</a:t>
            </a:r>
            <a:r>
              <a:rPr lang="en-US" sz="2000" dirty="0" smtClean="0"/>
              <a:t> </a:t>
            </a:r>
            <a:r>
              <a:rPr lang="en-US" sz="2000" dirty="0"/>
              <a:t>score &gt;= 70: </a:t>
            </a:r>
            <a:endParaRPr lang="en-US" sz="2000" dirty="0" smtClean="0"/>
          </a:p>
          <a:p>
            <a:r>
              <a:rPr lang="en-US" sz="2000" dirty="0" smtClean="0"/>
              <a:t>       letter </a:t>
            </a:r>
            <a:r>
              <a:rPr lang="en-US" sz="2000" dirty="0"/>
              <a:t>= 'C' </a:t>
            </a:r>
            <a:endParaRPr lang="en-US" sz="2000" dirty="0" smtClean="0"/>
          </a:p>
          <a:p>
            <a:r>
              <a:rPr lang="en-US" sz="2000" b="1" dirty="0" err="1" smtClean="0"/>
              <a:t>elif</a:t>
            </a:r>
            <a:r>
              <a:rPr lang="en-US" sz="2000" dirty="0" smtClean="0"/>
              <a:t> </a:t>
            </a:r>
            <a:r>
              <a:rPr lang="en-US" sz="2000" dirty="0"/>
              <a:t>score &gt;= 60: </a:t>
            </a:r>
            <a:endParaRPr lang="en-US" sz="2000" dirty="0" smtClean="0"/>
          </a:p>
          <a:p>
            <a:r>
              <a:rPr lang="en-US" sz="2000" dirty="0" smtClean="0"/>
              <a:t>       letter </a:t>
            </a:r>
            <a:r>
              <a:rPr lang="en-US" sz="2000" dirty="0"/>
              <a:t>= </a:t>
            </a:r>
            <a:r>
              <a:rPr lang="en-US" sz="2000" dirty="0" smtClean="0"/>
              <a:t>'D‘</a:t>
            </a:r>
          </a:p>
          <a:p>
            <a:r>
              <a:rPr lang="en-US" sz="2000" b="1" dirty="0" smtClean="0"/>
              <a:t>else</a:t>
            </a:r>
            <a:r>
              <a:rPr lang="en-US" sz="2000" dirty="0"/>
              <a:t>: letter = 'F' </a:t>
            </a:r>
          </a:p>
          <a:p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20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7031" y="723901"/>
            <a:ext cx="11511915" cy="525970"/>
          </a:xfrm>
        </p:spPr>
        <p:txBody>
          <a:bodyPr/>
          <a:lstStyle/>
          <a:p>
            <a:r>
              <a:rPr lang="en-US" dirty="0"/>
              <a:t>Ternary </a:t>
            </a:r>
            <a:r>
              <a:rPr lang="en-US" dirty="0" smtClean="0"/>
              <a:t>Operator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674" y="4327999"/>
            <a:ext cx="3279932" cy="1908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7031" y="1644134"/>
            <a:ext cx="443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statement() </a:t>
            </a:r>
            <a:r>
              <a:rPr lang="en-US" b="1" dirty="0"/>
              <a:t>if</a:t>
            </a:r>
            <a:r>
              <a:rPr lang="en-US" dirty="0"/>
              <a:t> condition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smtClean="0"/>
              <a:t>statement()</a:t>
            </a:r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567031" y="4379950"/>
            <a:ext cx="8116824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weather = "</a:t>
            </a:r>
            <a:r>
              <a:rPr lang="en-US" dirty="0" smtClean="0"/>
              <a:t>raining“</a:t>
            </a:r>
          </a:p>
          <a:p>
            <a:endParaRPr lang="en-US" dirty="0"/>
          </a:p>
          <a:p>
            <a:r>
              <a:rPr lang="en-US" b="1" dirty="0"/>
              <a:t>print</a:t>
            </a:r>
            <a:r>
              <a:rPr lang="en-US" dirty="0"/>
              <a:t>("Open Your </a:t>
            </a:r>
            <a:r>
              <a:rPr lang="en-US" dirty="0" smtClean="0"/>
              <a:t>umbrella</a:t>
            </a:r>
            <a:r>
              <a:rPr lang="en-US" dirty="0"/>
              <a:t>" </a:t>
            </a:r>
            <a:r>
              <a:rPr lang="en-US" b="1" dirty="0"/>
              <a:t>if</a:t>
            </a:r>
            <a:r>
              <a:rPr lang="en-US" dirty="0"/>
              <a:t> weather == "raining" </a:t>
            </a:r>
            <a:r>
              <a:rPr lang="en-US" b="1" dirty="0"/>
              <a:t>else</a:t>
            </a:r>
            <a:r>
              <a:rPr lang="en-US" dirty="0"/>
              <a:t> "Wear your cap")</a:t>
            </a:r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676513" y="2348020"/>
            <a:ext cx="8007341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&gt;&gt;&gt; 'true' if True else 'false'</a:t>
            </a:r>
          </a:p>
          <a:p>
            <a:r>
              <a:rPr lang="en-US" dirty="0"/>
              <a:t>'true'</a:t>
            </a:r>
          </a:p>
          <a:p>
            <a:r>
              <a:rPr lang="en-US" dirty="0"/>
              <a:t>&gt;&gt;&gt; 'true' if False else 'false'</a:t>
            </a:r>
          </a:p>
          <a:p>
            <a:r>
              <a:rPr lang="en-US" dirty="0"/>
              <a:t>'false'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28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14995</TotalTime>
  <Words>2364</Words>
  <Application>Microsoft Office PowerPoint</Application>
  <PresentationFormat>Widescreen</PresentationFormat>
  <Paragraphs>458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Title Slides Brand Panel</vt:lpstr>
      <vt:lpstr>Blank Slides with Logo</vt:lpstr>
      <vt:lpstr>Chapter Slides</vt:lpstr>
      <vt:lpstr> “if” Statements</vt:lpstr>
      <vt:lpstr>Python Decision Making</vt:lpstr>
      <vt:lpstr>Comparison Operators</vt:lpstr>
      <vt:lpstr>Boolean operators</vt:lpstr>
      <vt:lpstr>if statement</vt:lpstr>
      <vt:lpstr>if...else Statement</vt:lpstr>
      <vt:lpstr>if...elif…else Statement</vt:lpstr>
      <vt:lpstr>if...elif…else Statement</vt:lpstr>
      <vt:lpstr>Ternary Operator</vt:lpstr>
      <vt:lpstr>PowerPoint Presentation</vt:lpstr>
      <vt:lpstr>Additional conditions</vt:lpstr>
      <vt:lpstr>PowerPoint Presentation</vt:lpstr>
      <vt:lpstr>Documentation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Liubov Koliasa</cp:lastModifiedBy>
  <cp:revision>283</cp:revision>
  <dcterms:created xsi:type="dcterms:W3CDTF">2015-09-10T13:48:25Z</dcterms:created>
  <dcterms:modified xsi:type="dcterms:W3CDTF">2018-10-04T15:04:03Z</dcterms:modified>
</cp:coreProperties>
</file>