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21"/>
  </p:notesMasterIdLst>
  <p:sldIdLst>
    <p:sldId id="257" r:id="rId2"/>
    <p:sldId id="385" r:id="rId3"/>
    <p:sldId id="386" r:id="rId4"/>
    <p:sldId id="406" r:id="rId5"/>
    <p:sldId id="408" r:id="rId6"/>
    <p:sldId id="409" r:id="rId7"/>
    <p:sldId id="390" r:id="rId8"/>
    <p:sldId id="392" r:id="rId9"/>
    <p:sldId id="399" r:id="rId10"/>
    <p:sldId id="405" r:id="rId11"/>
    <p:sldId id="404" r:id="rId12"/>
    <p:sldId id="410" r:id="rId13"/>
    <p:sldId id="411" r:id="rId14"/>
    <p:sldId id="412" r:id="rId15"/>
    <p:sldId id="413" r:id="rId16"/>
    <p:sldId id="414" r:id="rId17"/>
    <p:sldId id="396" r:id="rId18"/>
    <p:sldId id="403" r:id="rId19"/>
    <p:sldId id="363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34A91"/>
    <a:srgbClr val="06418C"/>
    <a:srgbClr val="4F6B8E"/>
    <a:srgbClr val="447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6866" autoAdjust="0"/>
  </p:normalViewPr>
  <p:slideViewPr>
    <p:cSldViewPr showGuides="1">
      <p:cViewPr varScale="1">
        <p:scale>
          <a:sx n="122" d="100"/>
          <a:sy n="122" d="100"/>
        </p:scale>
        <p:origin x="96" y="336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/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4917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105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297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626" y="64400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 smtClean="0"/>
              <a:t>25G Mentor-mentee</a:t>
            </a:r>
            <a:endParaRPr kumimoji="1" lang="en-US" altLang="ja-JP" cap="all" dirty="0"/>
          </a:p>
          <a:p>
            <a:pPr lvl="1"/>
            <a:r>
              <a:rPr lang="en-US" altLang="ja-JP" dirty="0" smtClean="0"/>
              <a:t>Training plan (MAY/2017 – MAY/2019)</a:t>
            </a:r>
            <a:endParaRPr kumimoji="1" lang="en-US" altLang="ja-JP" sz="2000" cap="all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2333286"/>
          </a:xfrm>
        </p:spPr>
        <p:txBody>
          <a:bodyPr/>
          <a:lstStyle/>
          <a:p>
            <a:r>
              <a:rPr lang="en-US" dirty="0" smtClean="0"/>
              <a:t>28/JUN/2017</a:t>
            </a:r>
            <a:endParaRPr lang="en-US" dirty="0"/>
          </a:p>
          <a:p>
            <a:r>
              <a:rPr lang="en-US" dirty="0" smtClean="0"/>
              <a:t>Mentor : </a:t>
            </a:r>
            <a:r>
              <a:rPr lang="en-US" dirty="0" err="1" smtClean="0"/>
              <a:t>Phong</a:t>
            </a:r>
            <a:r>
              <a:rPr lang="en-US" dirty="0" smtClean="0"/>
              <a:t> Huynh (1349)</a:t>
            </a:r>
          </a:p>
          <a:p>
            <a:r>
              <a:rPr lang="en-US" dirty="0" smtClean="0"/>
              <a:t>Mentee:   Pham Thanh (2001)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Renesas</a:t>
            </a:r>
            <a:r>
              <a:rPr lang="en-US" dirty="0" smtClean="0"/>
              <a:t> </a:t>
            </a:r>
            <a:r>
              <a:rPr lang="en-US" dirty="0"/>
              <a:t>Electronics </a:t>
            </a:r>
            <a:r>
              <a:rPr lang="en-US" dirty="0" smtClean="0"/>
              <a:t>Corporation</a:t>
            </a:r>
          </a:p>
          <a:p>
            <a:r>
              <a:rPr lang="en-US" dirty="0" err="1" smtClean="0"/>
              <a:t>Renesas</a:t>
            </a:r>
            <a:r>
              <a:rPr lang="en-US" dirty="0" smtClean="0"/>
              <a:t> design </a:t>
            </a:r>
            <a:r>
              <a:rPr lang="en-US" dirty="0" err="1" smtClean="0"/>
              <a:t>vietnam</a:t>
            </a:r>
            <a:r>
              <a:rPr lang="en-US" dirty="0" smtClean="0"/>
              <a:t> co., ltd</a:t>
            </a:r>
          </a:p>
          <a:p>
            <a:r>
              <a:rPr lang="en-US" dirty="0" smtClean="0"/>
              <a:t>Software tool solution 2</a:t>
            </a:r>
          </a:p>
          <a:p>
            <a:r>
              <a:rPr lang="en-US" dirty="0" smtClean="0"/>
              <a:t>Team development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9000000" cy="443198"/>
          </a:xfrm>
        </p:spPr>
        <p:txBody>
          <a:bodyPr/>
          <a:lstStyle/>
          <a:p>
            <a:r>
              <a:rPr lang="en-US" dirty="0" smtClean="0"/>
              <a:t>Gap analysis and solution (2/3)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223631"/>
              </p:ext>
            </p:extLst>
          </p:nvPr>
        </p:nvGraphicFramePr>
        <p:xfrm>
          <a:off x="1066801" y="1763905"/>
          <a:ext cx="10591799" cy="446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140"/>
                <a:gridCol w="2367580"/>
                <a:gridCol w="2697479"/>
                <a:gridCol w="2438400"/>
                <a:gridCol w="1219200"/>
              </a:tblGrid>
              <a:tr h="31330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 Item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Milestone</a:t>
                      </a:r>
                    </a:p>
                  </a:txBody>
                  <a:tcPr/>
                </a:tc>
              </a:tr>
              <a:tr h="3133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Mentee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Mentor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540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Readability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Lack of </a:t>
                      </a:r>
                      <a:r>
                        <a:rPr lang="en-US" sz="1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knowledge in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coding rule </a:t>
                      </a:r>
                      <a:r>
                        <a:rPr lang="en-US" sz="1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and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Code Generator architecture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sz="14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Self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investigate source code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Learn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feedback result 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with mentor’s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confirmation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 smtClean="0"/>
                        <a:t>Give</a:t>
                      </a:r>
                      <a:r>
                        <a:rPr lang="en-US" sz="1400" baseline="0" dirty="0" smtClean="0"/>
                        <a:t> a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detail explain </a:t>
                      </a:r>
                      <a:r>
                        <a:rPr lang="en-US" sz="1400" baseline="0" dirty="0" smtClean="0"/>
                        <a:t>for mentee about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processing flow</a:t>
                      </a:r>
                      <a:r>
                        <a:rPr lang="en-US" sz="1400" b="1" baseline="0" dirty="0" smtClean="0">
                          <a:solidFill>
                            <a:srgbClr val="134A91"/>
                          </a:solidFill>
                        </a:rPr>
                        <a:t> </a:t>
                      </a:r>
                      <a:r>
                        <a:rPr lang="en-US" sz="1400" baseline="0" dirty="0" smtClean="0"/>
                        <a:t>in source code and project structure.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Confirm</a:t>
                      </a:r>
                      <a:r>
                        <a:rPr lang="en-US" sz="1400" baseline="0" dirty="0" smtClean="0"/>
                        <a:t> mentee’s understanding and output, give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feedback</a:t>
                      </a:r>
                      <a:r>
                        <a:rPr lang="en-US" sz="1400" baseline="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May 2019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9364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MCU 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Lack of knowledge in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hardware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especially in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MCU architecture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.</a:t>
                      </a:r>
                      <a:endParaRPr lang="en-US" sz="1400" b="1" baseline="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Investigate MCU 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architecture of RZ/T1, RL78, RX and RH850 family and self summary 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document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confirm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34A9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34A9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knowledge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1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471A9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1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471A9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Provide materials, give a 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guideline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share the knowledge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 mentee.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Confirm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mentee’s understanding and output, 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give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May 2019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88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 analysis and solution </a:t>
            </a:r>
            <a:r>
              <a:rPr lang="en-US" dirty="0" smtClean="0"/>
              <a:t>(3/3)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9245972"/>
              </p:ext>
            </p:extLst>
          </p:nvPr>
        </p:nvGraphicFramePr>
        <p:xfrm>
          <a:off x="1080000" y="1795989"/>
          <a:ext cx="10759939" cy="4265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577600"/>
                <a:gridCol w="2987540"/>
                <a:gridCol w="1994401"/>
                <a:gridCol w="1295398"/>
              </a:tblGrid>
              <a:tr h="39528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 item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Milestone</a:t>
                      </a:r>
                      <a:endParaRPr lang="en-US" dirty="0"/>
                    </a:p>
                  </a:txBody>
                  <a:tcPr/>
                </a:tc>
              </a:tr>
              <a:tr h="3952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Mentee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Mentor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1A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003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Communication Ability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Lack of experience to make 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clear report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sz="14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Learn</a:t>
                      </a:r>
                      <a:r>
                        <a:rPr 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structure and sentence</a:t>
                      </a:r>
                      <a:r>
                        <a:rPr lang="en-US" sz="1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 </a:t>
                      </a:r>
                      <a:r>
                        <a:rPr 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from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colleague’s reports</a:t>
                      </a:r>
                      <a:r>
                        <a:rPr 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.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Analyze</a:t>
                      </a:r>
                      <a:r>
                        <a:rPr 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previous</a:t>
                      </a:r>
                      <a:r>
                        <a:rPr lang="en-US" sz="1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reports </a:t>
                      </a:r>
                      <a:r>
                        <a:rPr 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and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select </a:t>
                      </a:r>
                      <a:r>
                        <a:rPr 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 best way to</a:t>
                      </a:r>
                      <a:r>
                        <a:rPr lang="en-US" sz="1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explain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 idea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Share</a:t>
                      </a:r>
                      <a:r>
                        <a:rPr lang="en-US" sz="1400" dirty="0" smtClean="0"/>
                        <a:t> knowledge of</a:t>
                      </a:r>
                      <a:r>
                        <a:rPr lang="en-US" sz="1400" baseline="0" dirty="0" smtClean="0"/>
                        <a:t> complicated issue.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Advice</a:t>
                      </a:r>
                      <a:r>
                        <a:rPr lang="en-US" sz="1400" baseline="0" dirty="0" smtClean="0"/>
                        <a:t> mentee, give feedback.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May </a:t>
                      </a:r>
                      <a:r>
                        <a:rPr lang="en-US" sz="1400" baseline="0" dirty="0" smtClean="0"/>
                        <a:t>2019</a:t>
                      </a:r>
                      <a:endParaRPr lang="en-US" sz="1400" dirty="0"/>
                    </a:p>
                  </a:txBody>
                  <a:tcPr anchor="ctr"/>
                </a:tc>
              </a:tr>
              <a:tr h="639763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Management 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Ability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Lack of</a:t>
                      </a:r>
                      <a:r>
                        <a:rPr lang="en-US" sz="1400" baseline="0" dirty="0" smtClean="0"/>
                        <a:t> experience in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making schedule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Follow </a:t>
                      </a:r>
                      <a:r>
                        <a:rPr 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and</a:t>
                      </a:r>
                      <a:r>
                        <a:rPr lang="en-US" sz="1400" b="1" dirty="0" smtClean="0">
                          <a:solidFill>
                            <a:srgbClr val="134A91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analyze</a:t>
                      </a:r>
                      <a:r>
                        <a:rPr lang="en-US" sz="1400" b="1" dirty="0" smtClean="0">
                          <a:solidFill>
                            <a:srgbClr val="134A91"/>
                          </a:solidFill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assigned</a:t>
                      </a:r>
                      <a:r>
                        <a:rPr lang="en-US" sz="1400" b="1" baseline="0" dirty="0" smtClean="0">
                          <a:solidFill>
                            <a:srgbClr val="134A91"/>
                          </a:solidFill>
                        </a:rPr>
                        <a:t>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schedule</a:t>
                      </a:r>
                      <a:r>
                        <a:rPr lang="en-US" sz="1400" b="1" baseline="0" dirty="0" smtClean="0">
                          <a:solidFill>
                            <a:srgbClr val="134A91"/>
                          </a:solidFill>
                        </a:rPr>
                        <a:t>.</a:t>
                      </a:r>
                      <a:endParaRPr lang="en-US" sz="1400" b="1" dirty="0" smtClean="0">
                        <a:solidFill>
                          <a:srgbClr val="134A91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Making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 schedule</a:t>
                      </a:r>
                      <a:r>
                        <a:rPr lang="en-US" sz="1400" baseline="0" dirty="0" smtClean="0"/>
                        <a:t> and improve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estimation skill </a:t>
                      </a:r>
                      <a:r>
                        <a:rPr lang="en-US" sz="1400" baseline="0" dirty="0" smtClean="0"/>
                        <a:t>base on previous schedule.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Share</a:t>
                      </a:r>
                      <a:r>
                        <a:rPr lang="en-US" sz="1400" dirty="0" smtClean="0"/>
                        <a:t> knowledge how</a:t>
                      </a:r>
                      <a:r>
                        <a:rPr lang="en-US" sz="1400" baseline="0" dirty="0" smtClean="0"/>
                        <a:t> to manage tasks efficiently.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Advice</a:t>
                      </a:r>
                      <a:r>
                        <a:rPr lang="en-US" sz="1400" baseline="0" dirty="0" smtClean="0"/>
                        <a:t> mentee, give feedback.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May 2019</a:t>
                      </a:r>
                      <a:endParaRPr lang="en-US" sz="1400" dirty="0"/>
                    </a:p>
                  </a:txBody>
                  <a:tcPr anchor="ctr"/>
                </a:tc>
              </a:tr>
              <a:tr h="639763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Development Process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Lack of experience in how to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follow up the development process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Investigate</a:t>
                      </a:r>
                      <a:r>
                        <a:rPr lang="en-US" sz="1400" baseline="0" dirty="0" smtClean="0"/>
                        <a:t> how to follow current development process.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Give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instruction</a:t>
                      </a:r>
                      <a:r>
                        <a:rPr lang="en-US" sz="1400" baseline="0" dirty="0" smtClean="0">
                          <a:solidFill>
                            <a:srgbClr val="134A91"/>
                          </a:solidFill>
                        </a:rPr>
                        <a:t> </a:t>
                      </a:r>
                      <a:r>
                        <a:rPr lang="en-US" sz="1400" baseline="0" dirty="0" smtClean="0"/>
                        <a:t>and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share</a:t>
                      </a:r>
                      <a:r>
                        <a:rPr lang="en-US" sz="1400" baseline="0" dirty="0" smtClean="0"/>
                        <a:t> the knowledge to mentee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Confirm</a:t>
                      </a:r>
                      <a:r>
                        <a:rPr lang="en-US" sz="1400" baseline="0" dirty="0" smtClean="0"/>
                        <a:t> mentee’ s report and give feedback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May 2019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03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1004602"/>
            <a:ext cx="9000000" cy="443198"/>
          </a:xfrm>
        </p:spPr>
        <p:txBody>
          <a:bodyPr/>
          <a:lstStyle/>
          <a:p>
            <a:r>
              <a:rPr lang="en-US" dirty="0"/>
              <a:t>Training plan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516684" y="5990507"/>
            <a:ext cx="9254741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62507" y="6042560"/>
            <a:ext cx="1125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May 2017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38186" y="6050581"/>
            <a:ext cx="1150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May 2019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56137" y="6042560"/>
            <a:ext cx="1162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Jul 2018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525323" y="1625981"/>
            <a:ext cx="0" cy="4362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Pentagon 51"/>
          <p:cNvSpPr/>
          <p:nvPr/>
        </p:nvSpPr>
        <p:spPr>
          <a:xfrm>
            <a:off x="1063959" y="5531114"/>
            <a:ext cx="1257769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Level 1</a:t>
            </a:r>
            <a:endParaRPr lang="en-US" b="1" dirty="0"/>
          </a:p>
        </p:txBody>
      </p:sp>
      <p:sp>
        <p:nvSpPr>
          <p:cNvPr id="54" name="Pentagon 53"/>
          <p:cNvSpPr/>
          <p:nvPr/>
        </p:nvSpPr>
        <p:spPr>
          <a:xfrm>
            <a:off x="1063959" y="3534614"/>
            <a:ext cx="1257769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Level 2</a:t>
            </a:r>
            <a:endParaRPr lang="en-US" b="1" dirty="0"/>
          </a:p>
        </p:txBody>
      </p:sp>
      <p:sp>
        <p:nvSpPr>
          <p:cNvPr id="55" name="Pentagon 54"/>
          <p:cNvSpPr/>
          <p:nvPr/>
        </p:nvSpPr>
        <p:spPr>
          <a:xfrm>
            <a:off x="1063958" y="1803403"/>
            <a:ext cx="1257769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Level 3</a:t>
            </a:r>
            <a:endParaRPr lang="en-US" b="1" dirty="0"/>
          </a:p>
        </p:txBody>
      </p:sp>
      <p:sp>
        <p:nvSpPr>
          <p:cNvPr id="22" name="Flowchart: Process 21"/>
          <p:cNvSpPr/>
          <p:nvPr/>
        </p:nvSpPr>
        <p:spPr>
          <a:xfrm>
            <a:off x="2533963" y="3755814"/>
            <a:ext cx="4603431" cy="22324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 smtClean="0"/>
              <a:t>Test environment </a:t>
            </a:r>
            <a:r>
              <a:rPr lang="en-US" b="1" dirty="0"/>
              <a:t>c</a:t>
            </a:r>
            <a:r>
              <a:rPr lang="en-US" b="1" dirty="0" smtClean="0"/>
              <a:t>onstruction</a:t>
            </a:r>
            <a:r>
              <a:rPr lang="en-US" dirty="0" smtClean="0"/>
              <a:t>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/>
              <a:t>Set up testing environment on e2 studio, CS+, AP4 for simple modules.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 smtClean="0"/>
              <a:t>Test item </a:t>
            </a:r>
            <a:r>
              <a:rPr lang="en-US" b="1" dirty="0"/>
              <a:t>e</a:t>
            </a:r>
            <a:r>
              <a:rPr lang="en-US" b="1" dirty="0" smtClean="0"/>
              <a:t>xecution</a:t>
            </a:r>
            <a:r>
              <a:rPr lang="en-US" dirty="0" smtClean="0"/>
              <a:t>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/>
              <a:t>Conduct test for simple modules.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/>
              <a:t>Round up test result, create test reports and failure reports.</a:t>
            </a:r>
            <a:endParaRPr lang="en-US" dirty="0"/>
          </a:p>
        </p:txBody>
      </p:sp>
      <p:sp>
        <p:nvSpPr>
          <p:cNvPr id="57" name="Flowchart: Process 56"/>
          <p:cNvSpPr/>
          <p:nvPr/>
        </p:nvSpPr>
        <p:spPr>
          <a:xfrm>
            <a:off x="7137394" y="1803402"/>
            <a:ext cx="4603431" cy="19502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/>
              <a:t>Test </a:t>
            </a:r>
            <a:r>
              <a:rPr lang="en-US" b="1" dirty="0" smtClean="0"/>
              <a:t>environment construction</a:t>
            </a:r>
            <a:r>
              <a:rPr lang="en-US" b="1" dirty="0"/>
              <a:t>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/>
              <a:t>Self-investigate, set up new testing environments.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/>
              <a:t>Test </a:t>
            </a:r>
            <a:r>
              <a:rPr lang="en-US" b="1" dirty="0" smtClean="0"/>
              <a:t>item execution</a:t>
            </a:r>
            <a:r>
              <a:rPr lang="en-US" dirty="0"/>
              <a:t>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/>
              <a:t>Execute all test cases and create test report, failure report.</a:t>
            </a:r>
            <a:endParaRPr lang="en-US" dirty="0"/>
          </a:p>
        </p:txBody>
      </p:sp>
      <p:sp>
        <p:nvSpPr>
          <p:cNvPr id="28" name="Left Arrow Callout 27"/>
          <p:cNvSpPr/>
          <p:nvPr/>
        </p:nvSpPr>
        <p:spPr>
          <a:xfrm>
            <a:off x="7543800" y="4419600"/>
            <a:ext cx="3276600" cy="704332"/>
          </a:xfrm>
          <a:prstGeom prst="leftArrowCallout">
            <a:avLst>
              <a:gd name="adj1" fmla="val 35055"/>
              <a:gd name="adj2" fmla="val 25000"/>
              <a:gd name="adj3" fmla="val 82894"/>
              <a:gd name="adj4" fmla="val 67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/>
              <a:t>Level 1 </a:t>
            </a:r>
            <a:r>
              <a:rPr lang="en-US" sz="2400" b="1" dirty="0" smtClean="0"/>
              <a:t>→</a:t>
            </a:r>
            <a:r>
              <a:rPr lang="en-US" b="1" dirty="0" smtClean="0"/>
              <a:t> </a:t>
            </a:r>
            <a:r>
              <a:rPr lang="en-US" sz="1700" b="1" dirty="0" smtClean="0"/>
              <a:t>Level 2</a:t>
            </a:r>
            <a:endParaRPr lang="en-US" sz="1700" b="1" dirty="0"/>
          </a:p>
        </p:txBody>
      </p:sp>
      <p:sp>
        <p:nvSpPr>
          <p:cNvPr id="29" name="Right Arrow Callout 28"/>
          <p:cNvSpPr/>
          <p:nvPr/>
        </p:nvSpPr>
        <p:spPr>
          <a:xfrm>
            <a:off x="3352800" y="2415791"/>
            <a:ext cx="3445706" cy="713103"/>
          </a:xfrm>
          <a:prstGeom prst="rightArrowCallout">
            <a:avLst>
              <a:gd name="adj1" fmla="val 35123"/>
              <a:gd name="adj2" fmla="val 28374"/>
              <a:gd name="adj3" fmla="val 97551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Level </a:t>
            </a:r>
            <a:r>
              <a:rPr lang="en-US" b="1" dirty="0" smtClean="0"/>
              <a:t>2 </a:t>
            </a:r>
            <a:r>
              <a:rPr lang="en-US" sz="2800" b="1" dirty="0"/>
              <a:t>→</a:t>
            </a:r>
            <a:r>
              <a:rPr lang="en-US" b="1" dirty="0"/>
              <a:t> Level </a:t>
            </a:r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65" name="Pentagon 64"/>
          <p:cNvSpPr/>
          <p:nvPr/>
        </p:nvSpPr>
        <p:spPr>
          <a:xfrm>
            <a:off x="1043748" y="4532864"/>
            <a:ext cx="1287012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Level 1.5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2643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1004602"/>
            <a:ext cx="9000000" cy="443198"/>
          </a:xfrm>
        </p:spPr>
        <p:txBody>
          <a:bodyPr/>
          <a:lstStyle/>
          <a:p>
            <a:r>
              <a:rPr lang="en-US" dirty="0"/>
              <a:t>Training plan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516684" y="5990507"/>
            <a:ext cx="9254741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62507" y="6042560"/>
            <a:ext cx="1125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May 2017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38186" y="6050581"/>
            <a:ext cx="1150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May 2019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56137" y="6042560"/>
            <a:ext cx="1162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Jul 2018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525323" y="1625981"/>
            <a:ext cx="0" cy="4362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Pentagon 51"/>
          <p:cNvSpPr/>
          <p:nvPr/>
        </p:nvSpPr>
        <p:spPr>
          <a:xfrm>
            <a:off x="1063959" y="5531114"/>
            <a:ext cx="1257769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Level 1</a:t>
            </a:r>
            <a:endParaRPr lang="en-US" b="1" dirty="0"/>
          </a:p>
        </p:txBody>
      </p:sp>
      <p:sp>
        <p:nvSpPr>
          <p:cNvPr id="54" name="Pentagon 53"/>
          <p:cNvSpPr/>
          <p:nvPr/>
        </p:nvSpPr>
        <p:spPr>
          <a:xfrm>
            <a:off x="1034717" y="3534614"/>
            <a:ext cx="1287012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Level 1.5</a:t>
            </a:r>
            <a:endParaRPr lang="en-US" b="1" dirty="0"/>
          </a:p>
        </p:txBody>
      </p:sp>
      <p:sp>
        <p:nvSpPr>
          <p:cNvPr id="55" name="Pentagon 54"/>
          <p:cNvSpPr/>
          <p:nvPr/>
        </p:nvSpPr>
        <p:spPr>
          <a:xfrm>
            <a:off x="1063958" y="1803403"/>
            <a:ext cx="1257769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Level 2</a:t>
            </a:r>
            <a:endParaRPr lang="en-US" b="1" dirty="0"/>
          </a:p>
        </p:txBody>
      </p:sp>
      <p:sp>
        <p:nvSpPr>
          <p:cNvPr id="22" name="Flowchart: Process 21"/>
          <p:cNvSpPr/>
          <p:nvPr/>
        </p:nvSpPr>
        <p:spPr>
          <a:xfrm>
            <a:off x="2533963" y="3755814"/>
            <a:ext cx="4603431" cy="22324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/>
              <a:t>Test item </a:t>
            </a:r>
            <a:r>
              <a:rPr lang="en-US" b="1" dirty="0" smtClean="0"/>
              <a:t>extraction: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/>
              <a:t>Create test specs for simple modules.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</a:rPr>
              <a:t>Failure a</a:t>
            </a:r>
            <a:r>
              <a:rPr lang="en-US" b="1" dirty="0" smtClean="0">
                <a:solidFill>
                  <a:schemeClr val="bg1"/>
                </a:solidFill>
              </a:rPr>
              <a:t>nalysis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/>
              <a:t>Analyze and fix simple failure.</a:t>
            </a:r>
            <a:endParaRPr lang="en-US" dirty="0"/>
          </a:p>
        </p:txBody>
      </p:sp>
      <p:sp>
        <p:nvSpPr>
          <p:cNvPr id="57" name="Flowchart: Process 56"/>
          <p:cNvSpPr/>
          <p:nvPr/>
        </p:nvSpPr>
        <p:spPr>
          <a:xfrm>
            <a:off x="7137394" y="1803402"/>
            <a:ext cx="4603431" cy="19502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/>
              <a:t>Test item extraction: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/>
              <a:t>Self-investigate, set up new testing environments.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</a:rPr>
              <a:t>Failure </a:t>
            </a:r>
            <a:r>
              <a:rPr lang="en-US" b="1" dirty="0" smtClean="0">
                <a:solidFill>
                  <a:schemeClr val="bg1"/>
                </a:solidFill>
              </a:rPr>
              <a:t>analysis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/>
              <a:t>Self-study failure analysis in countermeasure of previous modules.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/>
              <a:t>Create failure analysis report.</a:t>
            </a:r>
            <a:endParaRPr lang="en-US" dirty="0"/>
          </a:p>
        </p:txBody>
      </p:sp>
      <p:sp>
        <p:nvSpPr>
          <p:cNvPr id="28" name="Left Arrow Callout 27"/>
          <p:cNvSpPr/>
          <p:nvPr/>
        </p:nvSpPr>
        <p:spPr>
          <a:xfrm>
            <a:off x="7543800" y="4419600"/>
            <a:ext cx="3505200" cy="704332"/>
          </a:xfrm>
          <a:prstGeom prst="leftArrowCallout">
            <a:avLst>
              <a:gd name="adj1" fmla="val 38472"/>
              <a:gd name="adj2" fmla="val 28416"/>
              <a:gd name="adj3" fmla="val 79477"/>
              <a:gd name="adj4" fmla="val 70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/>
              <a:t>Level 1 </a:t>
            </a:r>
            <a:r>
              <a:rPr lang="en-US" sz="2400" b="1" dirty="0" smtClean="0"/>
              <a:t>→</a:t>
            </a:r>
            <a:r>
              <a:rPr lang="en-US" b="1" dirty="0" smtClean="0"/>
              <a:t> </a:t>
            </a:r>
            <a:r>
              <a:rPr lang="en-US" sz="1700" b="1" dirty="0" smtClean="0"/>
              <a:t>Level 1.5</a:t>
            </a:r>
            <a:endParaRPr lang="en-US" sz="1700" b="1" dirty="0"/>
          </a:p>
        </p:txBody>
      </p:sp>
      <p:sp>
        <p:nvSpPr>
          <p:cNvPr id="29" name="Right Arrow Callout 28"/>
          <p:cNvSpPr/>
          <p:nvPr/>
        </p:nvSpPr>
        <p:spPr>
          <a:xfrm>
            <a:off x="3088140" y="2415791"/>
            <a:ext cx="3710366" cy="713103"/>
          </a:xfrm>
          <a:prstGeom prst="rightArrowCallout">
            <a:avLst>
              <a:gd name="adj1" fmla="val 33744"/>
              <a:gd name="adj2" fmla="val 28374"/>
              <a:gd name="adj3" fmla="val 87428"/>
              <a:gd name="adj4" fmla="val 704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Level </a:t>
            </a:r>
            <a:r>
              <a:rPr lang="en-US" b="1" dirty="0" smtClean="0"/>
              <a:t>1.5 </a:t>
            </a:r>
            <a:r>
              <a:rPr lang="en-US" sz="2800" b="1" dirty="0"/>
              <a:t>→</a:t>
            </a:r>
            <a:r>
              <a:rPr lang="en-US" b="1" dirty="0"/>
              <a:t> Level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32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1004602"/>
            <a:ext cx="9000000" cy="443198"/>
          </a:xfrm>
        </p:spPr>
        <p:txBody>
          <a:bodyPr/>
          <a:lstStyle/>
          <a:p>
            <a:r>
              <a:rPr lang="en-US" dirty="0"/>
              <a:t>Training plan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516684" y="5990507"/>
            <a:ext cx="9254741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62507" y="6042560"/>
            <a:ext cx="1125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May 2017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38186" y="6050581"/>
            <a:ext cx="1150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May 2019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56137" y="6042560"/>
            <a:ext cx="1162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Jul 2018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525323" y="1625981"/>
            <a:ext cx="0" cy="4362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Pentagon 51"/>
          <p:cNvSpPr/>
          <p:nvPr/>
        </p:nvSpPr>
        <p:spPr>
          <a:xfrm>
            <a:off x="1063959" y="5531114"/>
            <a:ext cx="1257769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Level 1</a:t>
            </a:r>
            <a:endParaRPr lang="en-US" b="1" dirty="0"/>
          </a:p>
        </p:txBody>
      </p:sp>
      <p:sp>
        <p:nvSpPr>
          <p:cNvPr id="54" name="Pentagon 53"/>
          <p:cNvSpPr/>
          <p:nvPr/>
        </p:nvSpPr>
        <p:spPr>
          <a:xfrm>
            <a:off x="1034717" y="3534614"/>
            <a:ext cx="1287012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Level 1.5</a:t>
            </a:r>
            <a:endParaRPr lang="en-US" b="1" dirty="0"/>
          </a:p>
        </p:txBody>
      </p:sp>
      <p:sp>
        <p:nvSpPr>
          <p:cNvPr id="55" name="Pentagon 54"/>
          <p:cNvSpPr/>
          <p:nvPr/>
        </p:nvSpPr>
        <p:spPr>
          <a:xfrm>
            <a:off x="1063958" y="1803403"/>
            <a:ext cx="1257769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Level 2</a:t>
            </a:r>
            <a:endParaRPr lang="en-US" b="1" dirty="0"/>
          </a:p>
        </p:txBody>
      </p:sp>
      <p:sp>
        <p:nvSpPr>
          <p:cNvPr id="22" name="Flowchart: Process 21"/>
          <p:cNvSpPr/>
          <p:nvPr/>
        </p:nvSpPr>
        <p:spPr>
          <a:xfrm>
            <a:off x="2533963" y="3755814"/>
            <a:ext cx="4603431" cy="22324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 smtClean="0"/>
              <a:t>MCU architecture: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Can understand RX, RL78 </a:t>
            </a:r>
            <a:r>
              <a:rPr lang="en-US" dirty="0" smtClean="0"/>
              <a:t>MCU </a:t>
            </a:r>
            <a:r>
              <a:rPr lang="en-US" dirty="0"/>
              <a:t>architecture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bg1"/>
                </a:solidFill>
              </a:rPr>
              <a:t>Development process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Support in calculating workload to </a:t>
            </a:r>
            <a:r>
              <a:rPr lang="en-US" dirty="0" smtClean="0"/>
              <a:t>develop process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Follow the process requirement with </a:t>
            </a:r>
          </a:p>
          <a:p>
            <a:r>
              <a:rPr lang="en-US" dirty="0"/>
              <a:t>     the support of </a:t>
            </a:r>
            <a:r>
              <a:rPr lang="en-US" dirty="0" smtClean="0"/>
              <a:t>Mentor</a:t>
            </a:r>
            <a:endParaRPr lang="en-US" dirty="0"/>
          </a:p>
        </p:txBody>
      </p:sp>
      <p:sp>
        <p:nvSpPr>
          <p:cNvPr id="57" name="Flowchart: Process 56"/>
          <p:cNvSpPr/>
          <p:nvPr/>
        </p:nvSpPr>
        <p:spPr>
          <a:xfrm>
            <a:off x="7137394" y="1600200"/>
            <a:ext cx="4603431" cy="21534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/>
              <a:t>MCU architecture: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Can understand </a:t>
            </a:r>
            <a:r>
              <a:rPr lang="en-US" dirty="0" smtClean="0"/>
              <a:t>another MCU </a:t>
            </a:r>
            <a:r>
              <a:rPr lang="en-US" dirty="0"/>
              <a:t>architecture</a:t>
            </a:r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bg1"/>
                </a:solidFill>
              </a:rPr>
              <a:t>Development </a:t>
            </a:r>
            <a:r>
              <a:rPr lang="en-US" b="1" dirty="0">
                <a:solidFill>
                  <a:schemeClr val="bg1"/>
                </a:solidFill>
              </a:rPr>
              <a:t>process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Make project documents for project when applying development process.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Follow the process requirement </a:t>
            </a:r>
          </a:p>
          <a:p>
            <a:r>
              <a:rPr lang="en-US" dirty="0"/>
              <a:t>     without the support of </a:t>
            </a:r>
            <a:r>
              <a:rPr lang="en-US" dirty="0" smtClean="0"/>
              <a:t>Mentor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28" name="Left Arrow Callout 27"/>
          <p:cNvSpPr/>
          <p:nvPr/>
        </p:nvSpPr>
        <p:spPr>
          <a:xfrm>
            <a:off x="7543800" y="4419600"/>
            <a:ext cx="3505200" cy="704332"/>
          </a:xfrm>
          <a:prstGeom prst="leftArrowCallout">
            <a:avLst>
              <a:gd name="adj1" fmla="val 38472"/>
              <a:gd name="adj2" fmla="val 28416"/>
              <a:gd name="adj3" fmla="val 79477"/>
              <a:gd name="adj4" fmla="val 70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/>
              <a:t>Level 1 </a:t>
            </a:r>
            <a:r>
              <a:rPr lang="en-US" sz="2400" b="1" dirty="0" smtClean="0"/>
              <a:t>→</a:t>
            </a:r>
            <a:r>
              <a:rPr lang="en-US" b="1" dirty="0" smtClean="0"/>
              <a:t> </a:t>
            </a:r>
            <a:r>
              <a:rPr lang="en-US" sz="1700" b="1" dirty="0" smtClean="0"/>
              <a:t>Level 1.5</a:t>
            </a:r>
            <a:endParaRPr lang="en-US" sz="1700" b="1" dirty="0"/>
          </a:p>
        </p:txBody>
      </p:sp>
      <p:sp>
        <p:nvSpPr>
          <p:cNvPr id="29" name="Right Arrow Callout 28"/>
          <p:cNvSpPr/>
          <p:nvPr/>
        </p:nvSpPr>
        <p:spPr>
          <a:xfrm>
            <a:off x="3088140" y="2415791"/>
            <a:ext cx="3710366" cy="713103"/>
          </a:xfrm>
          <a:prstGeom prst="rightArrowCallout">
            <a:avLst>
              <a:gd name="adj1" fmla="val 33744"/>
              <a:gd name="adj2" fmla="val 28374"/>
              <a:gd name="adj3" fmla="val 87428"/>
              <a:gd name="adj4" fmla="val 704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Level </a:t>
            </a:r>
            <a:r>
              <a:rPr lang="en-US" b="1" dirty="0" smtClean="0"/>
              <a:t>1.5 </a:t>
            </a:r>
            <a:r>
              <a:rPr lang="en-US" sz="2800" b="1" dirty="0"/>
              <a:t>→</a:t>
            </a:r>
            <a:r>
              <a:rPr lang="en-US" b="1" dirty="0"/>
              <a:t> Level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212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1004602"/>
            <a:ext cx="9000000" cy="443198"/>
          </a:xfrm>
        </p:spPr>
        <p:txBody>
          <a:bodyPr/>
          <a:lstStyle/>
          <a:p>
            <a:r>
              <a:rPr lang="en-US" dirty="0"/>
              <a:t>Training plan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516684" y="5990507"/>
            <a:ext cx="9254741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62507" y="6042560"/>
            <a:ext cx="1125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May 2017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38186" y="6050581"/>
            <a:ext cx="1150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May 2019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56137" y="6042560"/>
            <a:ext cx="1162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Jul 2018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525323" y="1625981"/>
            <a:ext cx="0" cy="4362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Pentagon 51"/>
          <p:cNvSpPr/>
          <p:nvPr/>
        </p:nvSpPr>
        <p:spPr>
          <a:xfrm>
            <a:off x="1063959" y="5531114"/>
            <a:ext cx="1257769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Level 1</a:t>
            </a:r>
            <a:endParaRPr lang="en-US" b="1" dirty="0"/>
          </a:p>
        </p:txBody>
      </p:sp>
      <p:sp>
        <p:nvSpPr>
          <p:cNvPr id="54" name="Pentagon 53"/>
          <p:cNvSpPr/>
          <p:nvPr/>
        </p:nvSpPr>
        <p:spPr>
          <a:xfrm>
            <a:off x="1034717" y="3534614"/>
            <a:ext cx="1287012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Level 1.5</a:t>
            </a:r>
            <a:endParaRPr lang="en-US" b="1" dirty="0"/>
          </a:p>
        </p:txBody>
      </p:sp>
      <p:sp>
        <p:nvSpPr>
          <p:cNvPr id="55" name="Pentagon 54"/>
          <p:cNvSpPr/>
          <p:nvPr/>
        </p:nvSpPr>
        <p:spPr>
          <a:xfrm>
            <a:off x="1063958" y="1803403"/>
            <a:ext cx="1257769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Level 2</a:t>
            </a:r>
            <a:endParaRPr lang="en-US" b="1" dirty="0"/>
          </a:p>
        </p:txBody>
      </p:sp>
      <p:sp>
        <p:nvSpPr>
          <p:cNvPr id="22" name="Flowchart: Process 21"/>
          <p:cNvSpPr/>
          <p:nvPr/>
        </p:nvSpPr>
        <p:spPr>
          <a:xfrm>
            <a:off x="2533963" y="3755814"/>
            <a:ext cx="4603431" cy="22324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/>
              <a:t>Management </a:t>
            </a:r>
            <a:r>
              <a:rPr lang="en-US" b="1" dirty="0" smtClean="0"/>
              <a:t>ability: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Can follow schedule assigned from </a:t>
            </a:r>
          </a:p>
          <a:p>
            <a:r>
              <a:rPr lang="en-US" dirty="0"/>
              <a:t>      </a:t>
            </a:r>
            <a:r>
              <a:rPr lang="en-US" dirty="0" smtClean="0"/>
              <a:t>leader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Raise alarm with Mentor’s </a:t>
            </a:r>
            <a:r>
              <a:rPr lang="en-US" dirty="0" smtClean="0"/>
              <a:t>advice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/>
              <a:t>Communication </a:t>
            </a:r>
            <a:r>
              <a:rPr lang="en-US" b="1" dirty="0" smtClean="0"/>
              <a:t>ability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Create problem </a:t>
            </a:r>
            <a:r>
              <a:rPr lang="en-US" dirty="0" smtClean="0"/>
              <a:t>report easy to understand with </a:t>
            </a:r>
            <a:r>
              <a:rPr lang="en-US" dirty="0"/>
              <a:t>mentor’s support.</a:t>
            </a:r>
            <a:endParaRPr lang="en-US" dirty="0"/>
          </a:p>
        </p:txBody>
      </p:sp>
      <p:sp>
        <p:nvSpPr>
          <p:cNvPr id="57" name="Flowchart: Process 56"/>
          <p:cNvSpPr/>
          <p:nvPr/>
        </p:nvSpPr>
        <p:spPr>
          <a:xfrm>
            <a:off x="7137394" y="1600200"/>
            <a:ext cx="4603431" cy="21534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/>
              <a:t>Management ability: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Can keep schedule and raise alarm if   </a:t>
            </a:r>
            <a:r>
              <a:rPr lang="en-US" dirty="0" smtClean="0"/>
              <a:t>necessary 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 smtClean="0"/>
              <a:t>Communication </a:t>
            </a:r>
            <a:r>
              <a:rPr lang="en-US" b="1" dirty="0"/>
              <a:t>ability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Can report problem to </a:t>
            </a:r>
            <a:r>
              <a:rPr lang="en-US" dirty="0" smtClean="0"/>
              <a:t>leader.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Can report work status in </a:t>
            </a:r>
            <a:r>
              <a:rPr lang="en-US" dirty="0" smtClean="0"/>
              <a:t>team.</a:t>
            </a:r>
            <a:endParaRPr lang="en-US" dirty="0"/>
          </a:p>
        </p:txBody>
      </p:sp>
      <p:sp>
        <p:nvSpPr>
          <p:cNvPr id="28" name="Left Arrow Callout 27"/>
          <p:cNvSpPr/>
          <p:nvPr/>
        </p:nvSpPr>
        <p:spPr>
          <a:xfrm>
            <a:off x="7543800" y="4419600"/>
            <a:ext cx="3505200" cy="704332"/>
          </a:xfrm>
          <a:prstGeom prst="leftArrowCallout">
            <a:avLst>
              <a:gd name="adj1" fmla="val 38472"/>
              <a:gd name="adj2" fmla="val 28416"/>
              <a:gd name="adj3" fmla="val 79477"/>
              <a:gd name="adj4" fmla="val 70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/>
              <a:t>Level 1 </a:t>
            </a:r>
            <a:r>
              <a:rPr lang="en-US" sz="2400" b="1" dirty="0" smtClean="0"/>
              <a:t>→</a:t>
            </a:r>
            <a:r>
              <a:rPr lang="en-US" b="1" dirty="0" smtClean="0"/>
              <a:t> </a:t>
            </a:r>
            <a:r>
              <a:rPr lang="en-US" sz="1700" b="1" dirty="0" smtClean="0"/>
              <a:t>Level 1.5</a:t>
            </a:r>
            <a:endParaRPr lang="en-US" sz="1700" b="1" dirty="0"/>
          </a:p>
        </p:txBody>
      </p:sp>
      <p:sp>
        <p:nvSpPr>
          <p:cNvPr id="29" name="Right Arrow Callout 28"/>
          <p:cNvSpPr/>
          <p:nvPr/>
        </p:nvSpPr>
        <p:spPr>
          <a:xfrm>
            <a:off x="3088140" y="2415791"/>
            <a:ext cx="3710366" cy="713103"/>
          </a:xfrm>
          <a:prstGeom prst="rightArrowCallout">
            <a:avLst>
              <a:gd name="adj1" fmla="val 33744"/>
              <a:gd name="adj2" fmla="val 28374"/>
              <a:gd name="adj3" fmla="val 87428"/>
              <a:gd name="adj4" fmla="val 704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Level </a:t>
            </a:r>
            <a:r>
              <a:rPr lang="en-US" b="1" dirty="0" smtClean="0"/>
              <a:t>1.5 </a:t>
            </a:r>
            <a:r>
              <a:rPr lang="en-US" sz="2800" b="1" dirty="0"/>
              <a:t>→</a:t>
            </a:r>
            <a:r>
              <a:rPr lang="en-US" b="1" dirty="0"/>
              <a:t> Level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18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1004602"/>
            <a:ext cx="9000000" cy="443198"/>
          </a:xfrm>
        </p:spPr>
        <p:txBody>
          <a:bodyPr/>
          <a:lstStyle/>
          <a:p>
            <a:r>
              <a:rPr lang="en-US" dirty="0"/>
              <a:t>Training plan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516684" y="5990507"/>
            <a:ext cx="9254741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62507" y="6042560"/>
            <a:ext cx="1125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May 2017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38186" y="6050581"/>
            <a:ext cx="1150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May 2019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56137" y="6042560"/>
            <a:ext cx="1162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Jul 2018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525323" y="1625981"/>
            <a:ext cx="0" cy="4362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Pentagon 51"/>
          <p:cNvSpPr/>
          <p:nvPr/>
        </p:nvSpPr>
        <p:spPr>
          <a:xfrm>
            <a:off x="1063959" y="5531114"/>
            <a:ext cx="1257769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Level 1</a:t>
            </a:r>
            <a:endParaRPr lang="en-US" b="1" dirty="0"/>
          </a:p>
        </p:txBody>
      </p:sp>
      <p:sp>
        <p:nvSpPr>
          <p:cNvPr id="54" name="Pentagon 53"/>
          <p:cNvSpPr/>
          <p:nvPr/>
        </p:nvSpPr>
        <p:spPr>
          <a:xfrm>
            <a:off x="1034717" y="3534614"/>
            <a:ext cx="1287012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Level 1.5</a:t>
            </a:r>
            <a:endParaRPr lang="en-US" b="1" dirty="0"/>
          </a:p>
        </p:txBody>
      </p:sp>
      <p:sp>
        <p:nvSpPr>
          <p:cNvPr id="55" name="Pentagon 54"/>
          <p:cNvSpPr/>
          <p:nvPr/>
        </p:nvSpPr>
        <p:spPr>
          <a:xfrm>
            <a:off x="1063958" y="1803403"/>
            <a:ext cx="1257769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Level 2</a:t>
            </a:r>
            <a:endParaRPr lang="en-US" b="1" dirty="0"/>
          </a:p>
        </p:txBody>
      </p:sp>
      <p:sp>
        <p:nvSpPr>
          <p:cNvPr id="22" name="Flowchart: Process 21"/>
          <p:cNvSpPr/>
          <p:nvPr/>
        </p:nvSpPr>
        <p:spPr>
          <a:xfrm>
            <a:off x="2533963" y="3755814"/>
            <a:ext cx="4603431" cy="22324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 smtClean="0"/>
              <a:t>Readability: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Can </a:t>
            </a:r>
            <a:r>
              <a:rPr lang="en-US" dirty="0" smtClean="0"/>
              <a:t>understand basic of Code Generator architecture.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Can follow coding rule.</a:t>
            </a:r>
            <a:endParaRPr lang="en-US" dirty="0"/>
          </a:p>
        </p:txBody>
      </p:sp>
      <p:sp>
        <p:nvSpPr>
          <p:cNvPr id="57" name="Flowchart: Process 56"/>
          <p:cNvSpPr/>
          <p:nvPr/>
        </p:nvSpPr>
        <p:spPr>
          <a:xfrm>
            <a:off x="7137394" y="1600200"/>
            <a:ext cx="4603431" cy="21534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 smtClean="0"/>
              <a:t>Readability: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Fully understanding Code Generator architecture.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Can </a:t>
            </a:r>
            <a:r>
              <a:rPr lang="en-US" dirty="0"/>
              <a:t>strictly </a:t>
            </a:r>
            <a:r>
              <a:rPr lang="en-US" dirty="0" smtClean="0"/>
              <a:t>follow coding rule.</a:t>
            </a:r>
            <a:endParaRPr lang="en-US" dirty="0"/>
          </a:p>
        </p:txBody>
      </p:sp>
      <p:sp>
        <p:nvSpPr>
          <p:cNvPr id="28" name="Left Arrow Callout 27"/>
          <p:cNvSpPr/>
          <p:nvPr/>
        </p:nvSpPr>
        <p:spPr>
          <a:xfrm>
            <a:off x="7543800" y="4419600"/>
            <a:ext cx="3505200" cy="704332"/>
          </a:xfrm>
          <a:prstGeom prst="leftArrowCallout">
            <a:avLst>
              <a:gd name="adj1" fmla="val 38472"/>
              <a:gd name="adj2" fmla="val 28416"/>
              <a:gd name="adj3" fmla="val 79477"/>
              <a:gd name="adj4" fmla="val 70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/>
              <a:t>Level 1 </a:t>
            </a:r>
            <a:r>
              <a:rPr lang="en-US" sz="2400" b="1" dirty="0" smtClean="0"/>
              <a:t>→</a:t>
            </a:r>
            <a:r>
              <a:rPr lang="en-US" b="1" dirty="0" smtClean="0"/>
              <a:t> </a:t>
            </a:r>
            <a:r>
              <a:rPr lang="en-US" sz="1700" b="1" dirty="0" smtClean="0"/>
              <a:t>Level 1.5</a:t>
            </a:r>
            <a:endParaRPr lang="en-US" sz="1700" b="1" dirty="0"/>
          </a:p>
        </p:txBody>
      </p:sp>
      <p:sp>
        <p:nvSpPr>
          <p:cNvPr id="29" name="Right Arrow Callout 28"/>
          <p:cNvSpPr/>
          <p:nvPr/>
        </p:nvSpPr>
        <p:spPr>
          <a:xfrm>
            <a:off x="3088140" y="2415791"/>
            <a:ext cx="3710366" cy="713103"/>
          </a:xfrm>
          <a:prstGeom prst="rightArrowCallout">
            <a:avLst>
              <a:gd name="adj1" fmla="val 33744"/>
              <a:gd name="adj2" fmla="val 28374"/>
              <a:gd name="adj3" fmla="val 87428"/>
              <a:gd name="adj4" fmla="val 704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Level </a:t>
            </a:r>
            <a:r>
              <a:rPr lang="en-US" b="1" dirty="0" smtClean="0"/>
              <a:t>1.5 </a:t>
            </a:r>
            <a:r>
              <a:rPr lang="en-US" sz="2800" b="1" dirty="0"/>
              <a:t>→</a:t>
            </a:r>
            <a:r>
              <a:rPr lang="en-US" b="1" dirty="0"/>
              <a:t> Level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83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Mentor-Mentee interaction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17</a:t>
            </a:fld>
            <a:endParaRPr lang="de-DE" dirty="0"/>
          </a:p>
        </p:txBody>
      </p:sp>
      <p:sp>
        <p:nvSpPr>
          <p:cNvPr id="8" name="Smiley Face 7"/>
          <p:cNvSpPr/>
          <p:nvPr/>
        </p:nvSpPr>
        <p:spPr>
          <a:xfrm>
            <a:off x="1942852" y="3442879"/>
            <a:ext cx="914400" cy="8827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/>
          <p:cNvSpPr/>
          <p:nvPr/>
        </p:nvSpPr>
        <p:spPr>
          <a:xfrm>
            <a:off x="8981951" y="3442879"/>
            <a:ext cx="914400" cy="8827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-Turn Arrow 10"/>
          <p:cNvSpPr/>
          <p:nvPr/>
        </p:nvSpPr>
        <p:spPr>
          <a:xfrm>
            <a:off x="2369374" y="2407746"/>
            <a:ext cx="7039099" cy="838200"/>
          </a:xfrm>
          <a:prstGeom prst="utur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 Arrow 11"/>
          <p:cNvSpPr/>
          <p:nvPr/>
        </p:nvSpPr>
        <p:spPr>
          <a:xfrm>
            <a:off x="3419351" y="3550746"/>
            <a:ext cx="5334000" cy="533400"/>
          </a:xfrm>
          <a:prstGeom prst="left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-Turn Arrow 12"/>
          <p:cNvSpPr/>
          <p:nvPr/>
        </p:nvSpPr>
        <p:spPr>
          <a:xfrm rot="10800000">
            <a:off x="2333501" y="4617546"/>
            <a:ext cx="7039099" cy="838200"/>
          </a:xfrm>
          <a:prstGeom prst="utur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1209" y="3632780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Mentor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048751" y="369957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Mentee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55076" y="1948934"/>
            <a:ext cx="52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 document, provide input, assign task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43151" y="3258213"/>
            <a:ext cx="643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Discussion, Review (Email, meeting, direct discussion)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09951" y="4002112"/>
            <a:ext cx="376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Create/Update Output, Report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98098" y="5470767"/>
            <a:ext cx="458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 output, make report, propose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2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18</a:t>
            </a:fld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11041929" y="6073887"/>
            <a:ext cx="1400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May 2018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59564" y="2057400"/>
            <a:ext cx="109800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Commitment after 2 years: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Achieve the target level 2 for all skills (</a:t>
            </a:r>
            <a:r>
              <a:rPr lang="en-US" sz="2000" dirty="0"/>
              <a:t>except Test environment </a:t>
            </a:r>
            <a:r>
              <a:rPr lang="en-US" sz="2000" dirty="0" smtClean="0"/>
              <a:t>construction and </a:t>
            </a:r>
            <a:r>
              <a:rPr lang="en-US" sz="2000" dirty="0"/>
              <a:t>Test </a:t>
            </a:r>
            <a:r>
              <a:rPr lang="en-US" sz="2000" dirty="0" smtClean="0"/>
              <a:t>execution achieve level 3)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Can do assigned tasks (Verification/Failure analysis) of </a:t>
            </a:r>
            <a:r>
              <a:rPr lang="en-US" sz="2000" dirty="0" smtClean="0"/>
              <a:t>CG projects </a:t>
            </a:r>
            <a:r>
              <a:rPr lang="en-US" sz="2000" dirty="0"/>
              <a:t>without support.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Can support other related </a:t>
            </a:r>
            <a:r>
              <a:rPr lang="en-US" sz="2000" dirty="0" smtClean="0"/>
              <a:t>projects </a:t>
            </a:r>
            <a:r>
              <a:rPr lang="en-US" sz="2000" dirty="0" smtClean="0"/>
              <a:t>(SC, PV, FIT </a:t>
            </a:r>
            <a:r>
              <a:rPr lang="en-US" sz="2000" dirty="0" smtClean="0"/>
              <a:t>Configurator)</a:t>
            </a: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Can manage development </a:t>
            </a:r>
            <a:r>
              <a:rPr lang="en-US" sz="2000" dirty="0"/>
              <a:t>process </a:t>
            </a:r>
            <a:r>
              <a:rPr lang="en-US" sz="2000" dirty="0" smtClean="0"/>
              <a:t>for project.</a:t>
            </a: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0930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00339"/>
          </a:xfrm>
        </p:spPr>
        <p:txBody>
          <a:bodyPr/>
          <a:lstStyle/>
          <a:p>
            <a:r>
              <a:rPr lang="en-US" dirty="0" smtClean="0"/>
              <a:t>www.renesas.com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71800" y="2998857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Thank you for your attention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74359"/>
          </a:xfrm>
        </p:spPr>
        <p:txBody>
          <a:bodyPr/>
          <a:lstStyle/>
          <a:p>
            <a:r>
              <a:rPr lang="de-DE" dirty="0" smtClean="0"/>
              <a:t>Traning Target</a:t>
            </a:r>
            <a:r>
              <a:rPr lang="de-DE" dirty="0"/>
              <a:t>	</a:t>
            </a:r>
            <a:r>
              <a:rPr lang="de-DE" b="1" dirty="0"/>
              <a:t>Page </a:t>
            </a:r>
            <a:r>
              <a:rPr lang="de-DE" b="1" dirty="0" smtClean="0"/>
              <a:t>03</a:t>
            </a:r>
            <a:endParaRPr lang="de-DE" b="1" dirty="0"/>
          </a:p>
          <a:p>
            <a:r>
              <a:rPr lang="de-DE" dirty="0" smtClean="0"/>
              <a:t>Current Status and Target</a:t>
            </a:r>
            <a:r>
              <a:rPr lang="de-DE" dirty="0"/>
              <a:t>	</a:t>
            </a:r>
            <a:r>
              <a:rPr lang="de-DE" b="1" dirty="0"/>
              <a:t>Page </a:t>
            </a:r>
            <a:r>
              <a:rPr lang="de-DE" b="1" dirty="0" smtClean="0"/>
              <a:t>05</a:t>
            </a:r>
            <a:endParaRPr lang="de-DE" dirty="0"/>
          </a:p>
          <a:p>
            <a:r>
              <a:rPr lang="de-DE" dirty="0" smtClean="0"/>
              <a:t>Gap analysis and Solution</a:t>
            </a:r>
            <a:r>
              <a:rPr lang="de-DE" dirty="0"/>
              <a:t>	</a:t>
            </a:r>
            <a:r>
              <a:rPr lang="de-DE" b="1" dirty="0"/>
              <a:t>Page </a:t>
            </a:r>
            <a:r>
              <a:rPr lang="de-DE" b="1" dirty="0" smtClean="0"/>
              <a:t>06</a:t>
            </a:r>
            <a:endParaRPr lang="de-DE" b="1" dirty="0"/>
          </a:p>
          <a:p>
            <a:r>
              <a:rPr lang="de-DE" dirty="0" smtClean="0"/>
              <a:t>Training Plan</a:t>
            </a:r>
            <a:r>
              <a:rPr lang="de-DE" dirty="0"/>
              <a:t>	</a:t>
            </a:r>
            <a:r>
              <a:rPr lang="de-DE" b="1" dirty="0"/>
              <a:t>Page </a:t>
            </a:r>
            <a:r>
              <a:rPr lang="de-DE" b="1" dirty="0" smtClean="0"/>
              <a:t>11</a:t>
            </a:r>
            <a:endParaRPr lang="de-DE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25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762000"/>
            <a:ext cx="9000000" cy="443198"/>
          </a:xfrm>
        </p:spPr>
        <p:txBody>
          <a:bodyPr/>
          <a:lstStyle/>
          <a:p>
            <a:r>
              <a:rPr lang="en-US" dirty="0" smtClean="0"/>
              <a:t>Training Target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20574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Target: </a:t>
            </a:r>
            <a:r>
              <a:rPr lang="en-US" b="1" dirty="0" smtClean="0">
                <a:solidFill>
                  <a:srgbClr val="FF0000"/>
                </a:solidFill>
              </a:rPr>
              <a:t>Engineer for test </a:t>
            </a:r>
            <a:r>
              <a:rPr lang="en-US" dirty="0" smtClean="0"/>
              <a:t>up to </a:t>
            </a:r>
            <a:r>
              <a:rPr lang="en-US" b="1" dirty="0" smtClean="0">
                <a:solidFill>
                  <a:srgbClr val="FF0000"/>
                </a:solidFill>
              </a:rPr>
              <a:t>level 2</a:t>
            </a:r>
            <a:r>
              <a:rPr lang="en-US" dirty="0" smtClean="0"/>
              <a:t> by </a:t>
            </a:r>
            <a:r>
              <a:rPr lang="en-US" b="1" dirty="0" smtClean="0">
                <a:solidFill>
                  <a:srgbClr val="FF0000"/>
                </a:solidFill>
              </a:rPr>
              <a:t>May 2019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Can do Code Generator project task which has a certain difficult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	degree without help from Seniors/Leaders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914400" y="2819400"/>
            <a:ext cx="633046" cy="290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Target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4" name="Oval 3"/>
          <p:cNvSpPr/>
          <p:nvPr/>
        </p:nvSpPr>
        <p:spPr>
          <a:xfrm>
            <a:off x="4686337" y="1379198"/>
            <a:ext cx="2819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Engineer for Test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1187700" y="2819400"/>
            <a:ext cx="2044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environment construction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40587" y="2819400"/>
            <a:ext cx="23109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item extraction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989887" y="2819400"/>
            <a:ext cx="2044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execution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81000" y="4107202"/>
            <a:ext cx="36576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kumimoji="1" lang="en-US" sz="1600" dirty="0">
                <a:solidFill>
                  <a:schemeClr val="bg1"/>
                </a:solidFill>
              </a:rPr>
              <a:t>Have knowledge of the </a:t>
            </a:r>
            <a:r>
              <a:rPr kumimoji="1" lang="en-US" sz="1600" dirty="0" smtClean="0">
                <a:solidFill>
                  <a:schemeClr val="bg1"/>
                </a:solidFill>
              </a:rPr>
              <a:t>development environment </a:t>
            </a:r>
            <a:r>
              <a:rPr kumimoji="1" lang="en-US" sz="1600" dirty="0">
                <a:solidFill>
                  <a:schemeClr val="bg1"/>
                </a:solidFill>
              </a:rPr>
              <a:t>(compiler, debugger), target environment (OS, middleware, applications, etc.), conduct test and evaluations.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267237" y="4107202"/>
            <a:ext cx="36576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kumimoji="1" lang="en-US" sz="1600" dirty="0" smtClean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kumimoji="1" lang="en-US" sz="1600" dirty="0" smtClean="0">
                <a:solidFill>
                  <a:schemeClr val="bg1"/>
                </a:solidFill>
              </a:rPr>
              <a:t>Extract </a:t>
            </a:r>
            <a:r>
              <a:rPr kumimoji="1" lang="en-US" sz="1600" dirty="0">
                <a:solidFill>
                  <a:schemeClr val="bg1"/>
                </a:solidFill>
              </a:rPr>
              <a:t>test items from various specifications and design specifications</a:t>
            </a:r>
            <a:r>
              <a:rPr kumimoji="1" lang="en-US" sz="16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kumimoji="1" lang="en-US" sz="1600" dirty="0">
                <a:solidFill>
                  <a:schemeClr val="bg1"/>
                </a:solidFill>
              </a:rPr>
              <a:t>Round up and integrate and extracted test items into test specifications.</a:t>
            </a:r>
          </a:p>
          <a:p>
            <a:endParaRPr kumimoji="1" lang="en-US" sz="1600" dirty="0">
              <a:solidFill>
                <a:schemeClr val="dk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183187" y="4107202"/>
            <a:ext cx="36576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/>
              <a:t>Conduct test according to the test specifications</a:t>
            </a:r>
            <a:r>
              <a:rPr lang="en-US" sz="1600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600" dirty="0" smtClean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kumimoji="1" lang="en-US" sz="1600" dirty="0">
                <a:solidFill>
                  <a:schemeClr val="bg1"/>
                </a:solidFill>
              </a:rPr>
              <a:t>Round up the results and make a report.</a:t>
            </a:r>
          </a:p>
          <a:p>
            <a:endParaRPr kumimoji="1" lang="en-US" sz="1600" dirty="0">
              <a:solidFill>
                <a:schemeClr val="dk1"/>
              </a:solidFill>
            </a:endParaRPr>
          </a:p>
        </p:txBody>
      </p:sp>
      <p:cxnSp>
        <p:nvCxnSpPr>
          <p:cNvPr id="25" name="Elbow Connector 24"/>
          <p:cNvCxnSpPr>
            <a:stCxn id="4" idx="2"/>
            <a:endCxn id="6" idx="0"/>
          </p:cNvCxnSpPr>
          <p:nvPr/>
        </p:nvCxnSpPr>
        <p:spPr>
          <a:xfrm rot="10800000" flipV="1">
            <a:off x="2209801" y="1912598"/>
            <a:ext cx="2476537" cy="9068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6"/>
            <a:endCxn id="11" idx="0"/>
          </p:cNvCxnSpPr>
          <p:nvPr/>
        </p:nvCxnSpPr>
        <p:spPr>
          <a:xfrm>
            <a:off x="7505737" y="1912598"/>
            <a:ext cx="2506250" cy="9068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4"/>
          </p:cNvCxnSpPr>
          <p:nvPr/>
        </p:nvCxnSpPr>
        <p:spPr>
          <a:xfrm>
            <a:off x="6096037" y="2445998"/>
            <a:ext cx="0" cy="373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2"/>
            <a:endCxn id="13" idx="0"/>
          </p:cNvCxnSpPr>
          <p:nvPr/>
        </p:nvCxnSpPr>
        <p:spPr>
          <a:xfrm>
            <a:off x="2209800" y="3733800"/>
            <a:ext cx="0" cy="373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8" idx="0"/>
          </p:cNvCxnSpPr>
          <p:nvPr/>
        </p:nvCxnSpPr>
        <p:spPr>
          <a:xfrm>
            <a:off x="6096037" y="3733800"/>
            <a:ext cx="0" cy="373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19" idx="0"/>
          </p:cNvCxnSpPr>
          <p:nvPr/>
        </p:nvCxnSpPr>
        <p:spPr>
          <a:xfrm>
            <a:off x="10011987" y="3733800"/>
            <a:ext cx="0" cy="373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Alternate Process 45"/>
          <p:cNvSpPr/>
          <p:nvPr/>
        </p:nvSpPr>
        <p:spPr>
          <a:xfrm>
            <a:off x="183985" y="1833196"/>
            <a:ext cx="1740734" cy="799503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: </a:t>
            </a:r>
            <a:r>
              <a:rPr lang="en-US" b="1" dirty="0" smtClean="0">
                <a:solidFill>
                  <a:srgbClr val="FF0000"/>
                </a:solidFill>
              </a:rPr>
              <a:t>Target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5-Point Star 46"/>
          <p:cNvSpPr/>
          <p:nvPr/>
        </p:nvSpPr>
        <p:spPr>
          <a:xfrm>
            <a:off x="185990" y="1931350"/>
            <a:ext cx="732213" cy="603196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8" name="5-Point Star 47"/>
          <p:cNvSpPr/>
          <p:nvPr/>
        </p:nvSpPr>
        <p:spPr>
          <a:xfrm>
            <a:off x="381000" y="2975002"/>
            <a:ext cx="732213" cy="603196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9" name="5-Point Star 48"/>
          <p:cNvSpPr/>
          <p:nvPr/>
        </p:nvSpPr>
        <p:spPr>
          <a:xfrm>
            <a:off x="4081249" y="2960716"/>
            <a:ext cx="732213" cy="603196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  <p:sp>
        <p:nvSpPr>
          <p:cNvPr id="50" name="5-Point Star 49"/>
          <p:cNvSpPr/>
          <p:nvPr/>
        </p:nvSpPr>
        <p:spPr>
          <a:xfrm>
            <a:off x="8175856" y="2975002"/>
            <a:ext cx="732213" cy="603196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371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Target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4" name="Oval 3"/>
          <p:cNvSpPr/>
          <p:nvPr/>
        </p:nvSpPr>
        <p:spPr>
          <a:xfrm>
            <a:off x="4686337" y="1379198"/>
            <a:ext cx="2819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Engineer for Test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1187700" y="2819400"/>
            <a:ext cx="2044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Failure analysis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40587" y="2819400"/>
            <a:ext cx="23109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 process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989887" y="2819400"/>
            <a:ext cx="2044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/>
              <a:t>Communication Ability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81000" y="4107202"/>
            <a:ext cx="36576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kumimoji="1" lang="en-US" sz="1600" dirty="0">
                <a:solidFill>
                  <a:schemeClr val="bg1"/>
                </a:solidFill>
              </a:rPr>
              <a:t>Locate the cause of any trouble and make analysis of its influences and other side effects</a:t>
            </a:r>
            <a:r>
              <a:rPr kumimoji="1" lang="en-US" sz="16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kumimoji="1" lang="en-US" sz="1600" dirty="0">
                <a:solidFill>
                  <a:schemeClr val="bg1"/>
                </a:solidFill>
              </a:rPr>
              <a:t>Take </a:t>
            </a:r>
            <a:r>
              <a:rPr kumimoji="1" lang="en-US" sz="1600" dirty="0" smtClean="0">
                <a:solidFill>
                  <a:schemeClr val="bg1"/>
                </a:solidFill>
              </a:rPr>
              <a:t>countermeasures against </a:t>
            </a:r>
            <a:r>
              <a:rPr kumimoji="1" lang="en-US" sz="1600" dirty="0">
                <a:solidFill>
                  <a:schemeClr val="bg1"/>
                </a:solidFill>
              </a:rPr>
              <a:t>similar problem.</a:t>
            </a:r>
          </a:p>
          <a:p>
            <a:endParaRPr kumimoji="1" lang="en-US" sz="1600" dirty="0">
              <a:solidFill>
                <a:schemeClr val="dk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267237" y="4107202"/>
            <a:ext cx="36576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 smtClean="0"/>
              <a:t>Know </a:t>
            </a:r>
            <a:r>
              <a:rPr lang="en-US" sz="1600" dirty="0"/>
              <a:t>and can follow development process well</a:t>
            </a:r>
            <a:r>
              <a:rPr lang="en-US" sz="1600" dirty="0" smtClean="0"/>
              <a:t>.</a:t>
            </a:r>
          </a:p>
          <a:p>
            <a:pPr algn="just"/>
            <a:endParaRPr lang="en-US" sz="1600" dirty="0"/>
          </a:p>
          <a:p>
            <a:pPr marL="285750" lvl="0" indent="-285750" algn="just">
              <a:buFont typeface="Wingdings" panose="05000000000000000000" pitchFamily="2" charset="2"/>
              <a:buChar char="v"/>
              <a:defRPr/>
            </a:pPr>
            <a:r>
              <a:rPr lang="en-US" sz="1600" dirty="0"/>
              <a:t>Can do feedback by looking at result of work.</a:t>
            </a:r>
          </a:p>
          <a:p>
            <a:endParaRPr kumimoji="1" lang="en-US" sz="1600" dirty="0">
              <a:solidFill>
                <a:schemeClr val="dk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183187" y="4107202"/>
            <a:ext cx="36576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/>
              <a:t>Can report/explain the issue to teammate or customer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600" dirty="0" smtClean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/>
              <a:t>Can report work status in team</a:t>
            </a:r>
          </a:p>
          <a:p>
            <a:endParaRPr kumimoji="1" lang="en-US" sz="1600" dirty="0">
              <a:solidFill>
                <a:schemeClr val="dk1"/>
              </a:solidFill>
            </a:endParaRPr>
          </a:p>
        </p:txBody>
      </p:sp>
      <p:cxnSp>
        <p:nvCxnSpPr>
          <p:cNvPr id="25" name="Elbow Connector 24"/>
          <p:cNvCxnSpPr>
            <a:stCxn id="4" idx="2"/>
            <a:endCxn id="6" idx="0"/>
          </p:cNvCxnSpPr>
          <p:nvPr/>
        </p:nvCxnSpPr>
        <p:spPr>
          <a:xfrm rot="10800000" flipV="1">
            <a:off x="2209801" y="1912598"/>
            <a:ext cx="2476537" cy="9068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6"/>
            <a:endCxn id="11" idx="0"/>
          </p:cNvCxnSpPr>
          <p:nvPr/>
        </p:nvCxnSpPr>
        <p:spPr>
          <a:xfrm>
            <a:off x="7505737" y="1912598"/>
            <a:ext cx="2506250" cy="9068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4"/>
          </p:cNvCxnSpPr>
          <p:nvPr/>
        </p:nvCxnSpPr>
        <p:spPr>
          <a:xfrm>
            <a:off x="6096037" y="2445998"/>
            <a:ext cx="0" cy="373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2"/>
            <a:endCxn id="13" idx="0"/>
          </p:cNvCxnSpPr>
          <p:nvPr/>
        </p:nvCxnSpPr>
        <p:spPr>
          <a:xfrm>
            <a:off x="2209800" y="3733800"/>
            <a:ext cx="0" cy="373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8" idx="0"/>
          </p:cNvCxnSpPr>
          <p:nvPr/>
        </p:nvCxnSpPr>
        <p:spPr>
          <a:xfrm>
            <a:off x="6096037" y="3733800"/>
            <a:ext cx="0" cy="373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19" idx="0"/>
          </p:cNvCxnSpPr>
          <p:nvPr/>
        </p:nvCxnSpPr>
        <p:spPr>
          <a:xfrm>
            <a:off x="10011987" y="3733800"/>
            <a:ext cx="0" cy="373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Alternate Process 45"/>
          <p:cNvSpPr/>
          <p:nvPr/>
        </p:nvSpPr>
        <p:spPr>
          <a:xfrm>
            <a:off x="183985" y="1833196"/>
            <a:ext cx="1740734" cy="799503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: </a:t>
            </a:r>
            <a:r>
              <a:rPr lang="en-US" b="1" dirty="0" smtClean="0">
                <a:solidFill>
                  <a:srgbClr val="FF0000"/>
                </a:solidFill>
              </a:rPr>
              <a:t>Target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5-Point Star 46"/>
          <p:cNvSpPr/>
          <p:nvPr/>
        </p:nvSpPr>
        <p:spPr>
          <a:xfrm>
            <a:off x="185990" y="1931350"/>
            <a:ext cx="732213" cy="603196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8" name="5-Point Star 47"/>
          <p:cNvSpPr/>
          <p:nvPr/>
        </p:nvSpPr>
        <p:spPr>
          <a:xfrm>
            <a:off x="381000" y="2975002"/>
            <a:ext cx="732213" cy="603196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  <p:sp>
        <p:nvSpPr>
          <p:cNvPr id="49" name="5-Point Star 48"/>
          <p:cNvSpPr/>
          <p:nvPr/>
        </p:nvSpPr>
        <p:spPr>
          <a:xfrm>
            <a:off x="4081249" y="2960716"/>
            <a:ext cx="732213" cy="603196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  <p:sp>
        <p:nvSpPr>
          <p:cNvPr id="50" name="5-Point Star 49"/>
          <p:cNvSpPr/>
          <p:nvPr/>
        </p:nvSpPr>
        <p:spPr>
          <a:xfrm>
            <a:off x="8175856" y="2975002"/>
            <a:ext cx="732213" cy="603196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635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Target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4" name="Oval 3"/>
          <p:cNvSpPr/>
          <p:nvPr/>
        </p:nvSpPr>
        <p:spPr>
          <a:xfrm>
            <a:off x="3877293" y="1379198"/>
            <a:ext cx="2819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Engineer for Test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4131543" y="2819400"/>
            <a:ext cx="23109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dirty="0"/>
              <a:t>Management Ability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989887" y="2819400"/>
            <a:ext cx="2044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Readability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458193" y="4107202"/>
            <a:ext cx="36576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kumimoji="1" lang="en-US" sz="1600" dirty="0" smtClean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/>
              <a:t>Can schedule work and follow the schedule </a:t>
            </a:r>
            <a:r>
              <a:rPr lang="en-US" sz="1600" dirty="0" smtClean="0"/>
              <a:t>strictly.</a:t>
            </a: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kumimoji="1"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Can manage problem for any technical </a:t>
            </a:r>
            <a:r>
              <a:rPr lang="en-US" sz="1600" dirty="0" smtClean="0"/>
              <a:t>issues. </a:t>
            </a:r>
            <a:endParaRPr lang="en-US" sz="1600" dirty="0"/>
          </a:p>
          <a:p>
            <a:endParaRPr kumimoji="1" lang="en-US" sz="1600" dirty="0">
              <a:solidFill>
                <a:schemeClr val="dk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183187" y="4107202"/>
            <a:ext cx="36576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</a:rPr>
              <a:t>Have knowledge of the techniques for improving the source code readability and perform coding.</a:t>
            </a:r>
          </a:p>
          <a:p>
            <a:endParaRPr kumimoji="1" lang="en-US" sz="1600" dirty="0">
              <a:solidFill>
                <a:schemeClr val="dk1"/>
              </a:solidFill>
            </a:endParaRPr>
          </a:p>
        </p:txBody>
      </p:sp>
      <p:cxnSp>
        <p:nvCxnSpPr>
          <p:cNvPr id="29" name="Straight Arrow Connector 28"/>
          <p:cNvCxnSpPr>
            <a:stCxn id="4" idx="4"/>
          </p:cNvCxnSpPr>
          <p:nvPr/>
        </p:nvCxnSpPr>
        <p:spPr>
          <a:xfrm>
            <a:off x="5286993" y="2445998"/>
            <a:ext cx="0" cy="373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8" idx="0"/>
          </p:cNvCxnSpPr>
          <p:nvPr/>
        </p:nvCxnSpPr>
        <p:spPr>
          <a:xfrm>
            <a:off x="5286993" y="3733800"/>
            <a:ext cx="0" cy="373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19" idx="0"/>
          </p:cNvCxnSpPr>
          <p:nvPr/>
        </p:nvCxnSpPr>
        <p:spPr>
          <a:xfrm>
            <a:off x="10011987" y="3733800"/>
            <a:ext cx="0" cy="373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Alternate Process 45"/>
          <p:cNvSpPr/>
          <p:nvPr/>
        </p:nvSpPr>
        <p:spPr>
          <a:xfrm>
            <a:off x="183985" y="1833196"/>
            <a:ext cx="1740734" cy="799503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: </a:t>
            </a:r>
            <a:r>
              <a:rPr lang="en-US" b="1" dirty="0" smtClean="0">
                <a:solidFill>
                  <a:srgbClr val="FF0000"/>
                </a:solidFill>
              </a:rPr>
              <a:t>Target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5-Point Star 46"/>
          <p:cNvSpPr/>
          <p:nvPr/>
        </p:nvSpPr>
        <p:spPr>
          <a:xfrm>
            <a:off x="185990" y="1931350"/>
            <a:ext cx="732213" cy="603196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9" name="5-Point Star 48"/>
          <p:cNvSpPr/>
          <p:nvPr/>
        </p:nvSpPr>
        <p:spPr>
          <a:xfrm>
            <a:off x="3272205" y="2960716"/>
            <a:ext cx="732213" cy="603196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  <p:sp>
        <p:nvSpPr>
          <p:cNvPr id="50" name="5-Point Star 49"/>
          <p:cNvSpPr/>
          <p:nvPr/>
        </p:nvSpPr>
        <p:spPr>
          <a:xfrm>
            <a:off x="8175856" y="2975002"/>
            <a:ext cx="732213" cy="603196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8530243" y="1379198"/>
            <a:ext cx="2963487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Engineer for Code (Sub Role)</a:t>
            </a:r>
            <a:endParaRPr lang="en-US" sz="2000" dirty="0"/>
          </a:p>
        </p:txBody>
      </p:sp>
      <p:cxnSp>
        <p:nvCxnSpPr>
          <p:cNvPr id="12" name="Straight Arrow Connector 11"/>
          <p:cNvCxnSpPr>
            <a:stCxn id="26" idx="4"/>
            <a:endCxn id="11" idx="0"/>
          </p:cNvCxnSpPr>
          <p:nvPr/>
        </p:nvCxnSpPr>
        <p:spPr>
          <a:xfrm>
            <a:off x="10011987" y="2445998"/>
            <a:ext cx="0" cy="373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96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9000000" cy="443198"/>
          </a:xfrm>
        </p:spPr>
        <p:txBody>
          <a:bodyPr/>
          <a:lstStyle/>
          <a:p>
            <a:r>
              <a:rPr lang="en-US" dirty="0" smtClean="0"/>
              <a:t>Current status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186523"/>
              </p:ext>
            </p:extLst>
          </p:nvPr>
        </p:nvGraphicFramePr>
        <p:xfrm>
          <a:off x="1065675" y="1828800"/>
          <a:ext cx="10592925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525"/>
                <a:gridCol w="2057400"/>
                <a:gridCol w="685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Role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Skill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Current Status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7360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solidFill>
                            <a:schemeClr val="tx1"/>
                          </a:solidFill>
                        </a:rPr>
                        <a:t>Engineer For Test</a:t>
                      </a:r>
                    </a:p>
                    <a:p>
                      <a:pPr algn="ctr"/>
                      <a:r>
                        <a:rPr lang="en-US" sz="1500" b="1" dirty="0" smtClean="0">
                          <a:solidFill>
                            <a:schemeClr val="tx1"/>
                          </a:solidFill>
                        </a:rPr>
                        <a:t> (Main Role)</a:t>
                      </a:r>
                      <a:endParaRPr 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environment construction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setup environment following guideline</a:t>
                      </a:r>
                      <a:r>
                        <a:rPr kumimoji="1"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kumimoji="1"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mentor or documents.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item extraction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create</a:t>
                      </a:r>
                      <a:r>
                        <a:rPr kumimoji="1"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test spec for simply module with the support from mentor.</a:t>
                      </a:r>
                      <a:endParaRPr kumimoji="1" lang="en-US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Text execution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Can execute test items for simple modules.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Failure analysis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Can analyze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and fix simple failure.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Development process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Can follow the development process with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the support from mentor.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Communication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Can report/explain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the issue but unclear.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Management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Can follow the schedule from advisor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tx1"/>
                          </a:solidFill>
                        </a:rPr>
                        <a:t>Engineer For Coding </a:t>
                      </a:r>
                    </a:p>
                    <a:p>
                      <a:pPr algn="ctr"/>
                      <a:r>
                        <a:rPr lang="en-US" sz="1500" b="1" dirty="0" smtClean="0">
                          <a:solidFill>
                            <a:schemeClr val="tx1"/>
                          </a:solidFill>
                        </a:rPr>
                        <a:t>(Sub Role)</a:t>
                      </a:r>
                      <a:endParaRPr 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Readability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Can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follow coding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rule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but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not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always.</a:t>
                      </a:r>
                      <a:endParaRPr lang="en-US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9000000" cy="443198"/>
          </a:xfrm>
        </p:spPr>
        <p:txBody>
          <a:bodyPr/>
          <a:lstStyle/>
          <a:p>
            <a:r>
              <a:rPr lang="en-US" dirty="0" smtClean="0"/>
              <a:t>Gap analysis and solution (1/3)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602390"/>
              </p:ext>
            </p:extLst>
          </p:nvPr>
        </p:nvGraphicFramePr>
        <p:xfrm>
          <a:off x="1056068" y="1789268"/>
          <a:ext cx="1066799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587"/>
                <a:gridCol w="2328483"/>
                <a:gridCol w="3191062"/>
                <a:gridCol w="1981200"/>
                <a:gridCol w="1284667"/>
              </a:tblGrid>
              <a:tr h="18288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 Item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Milestone</a:t>
                      </a:r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Mentee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Mentor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819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Test</a:t>
                      </a:r>
                      <a:r>
                        <a:rPr lang="en-US" sz="1400" b="1" baseline="0" dirty="0" smtClean="0">
                          <a:solidFill>
                            <a:schemeClr val="tx2"/>
                          </a:solidFill>
                        </a:rPr>
                        <a:t> Environment Construction</a:t>
                      </a:r>
                      <a:endParaRPr lang="en-US" sz="14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Lack of experience in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setting</a:t>
                      </a:r>
                      <a:r>
                        <a:rPr 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up</a:t>
                      </a:r>
                      <a:r>
                        <a:rPr lang="en-US" sz="1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software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environment </a:t>
                      </a:r>
                      <a:r>
                        <a:rPr lang="en-US" sz="1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Lack of knowledge in </a:t>
                      </a:r>
                      <a:r>
                        <a:rPr lang="en-US" sz="1400" b="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Renesas</a:t>
                      </a:r>
                      <a:r>
                        <a:rPr lang="en-US" sz="1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tool usage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Set up</a:t>
                      </a:r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software testing</a:t>
                      </a:r>
                      <a:r>
                        <a:rPr lang="en-US" sz="1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environment 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following mentor’s guideline </a:t>
                      </a:r>
                      <a:r>
                        <a:rPr lang="en-US" sz="1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from</a:t>
                      </a:r>
                      <a:r>
                        <a:rPr lang="en-US" sz="1400" b="1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easy to difficult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Self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investigate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in tool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manual 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. Make an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output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for reference.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Provide 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materials, instructions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Confirm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mentee’s understanding, 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give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May 2019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74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Test Item Extraction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Lack of knowledge in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understanding</a:t>
                      </a:r>
                      <a:r>
                        <a:rPr lang="en-US" sz="1400" b="1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the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CG </a:t>
                      </a:r>
                      <a:r>
                        <a:rPr lang="en-US" sz="1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project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architecture</a:t>
                      </a:r>
                      <a:r>
                        <a:rPr lang="en-US" sz="1400" b="0" baseline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Lack of experience in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create</a:t>
                      </a:r>
                      <a:r>
                        <a:rPr lang="en-US" sz="1400" b="1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new</a:t>
                      </a:r>
                      <a:r>
                        <a:rPr lang="en-US" sz="1400" b="1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test item </a:t>
                      </a:r>
                      <a:r>
                        <a:rPr lang="en-US" sz="1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and</a:t>
                      </a:r>
                      <a:r>
                        <a:rPr lang="en-US" sz="1400" b="1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test specification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.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Read design specifications 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carefully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note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confirm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 mentor 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 make more understanding and experience.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Investigate 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 procedure 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 format 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existing test items and test specifications 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 extract test item correctly. Make an 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for reference.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1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471A9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Provide existing test specification, document and 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give specific instructions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Confirm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mentee’s understanding and output, 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give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May 2019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94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9000000" cy="443198"/>
          </a:xfrm>
        </p:spPr>
        <p:txBody>
          <a:bodyPr/>
          <a:lstStyle/>
          <a:p>
            <a:r>
              <a:rPr lang="en-US" dirty="0" smtClean="0"/>
              <a:t>Gap analysis and solution (2/3)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7856735"/>
              </p:ext>
            </p:extLst>
          </p:nvPr>
        </p:nvGraphicFramePr>
        <p:xfrm>
          <a:off x="1066801" y="1763905"/>
          <a:ext cx="10591799" cy="4461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140"/>
                <a:gridCol w="2367580"/>
                <a:gridCol w="3026229"/>
                <a:gridCol w="2042704"/>
                <a:gridCol w="1286146"/>
              </a:tblGrid>
              <a:tr h="3391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 Item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Milestone</a:t>
                      </a:r>
                    </a:p>
                  </a:txBody>
                  <a:tcPr/>
                </a:tc>
              </a:tr>
              <a:tr h="339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Mentee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Mentor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4694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Test</a:t>
                      </a:r>
                      <a:r>
                        <a:rPr lang="en-US" sz="1400" b="1" baseline="0" dirty="0" smtClean="0">
                          <a:solidFill>
                            <a:schemeClr val="tx2"/>
                          </a:solidFill>
                        </a:rPr>
                        <a:t> Item </a:t>
                      </a:r>
                      <a:r>
                        <a:rPr lang="en-US" sz="1400" b="1" baseline="0" dirty="0" smtClean="0">
                          <a:solidFill>
                            <a:srgbClr val="06418C"/>
                          </a:solidFill>
                        </a:rPr>
                        <a:t>Execution</a:t>
                      </a:r>
                      <a:endParaRPr lang="en-US" sz="1400" b="1" dirty="0" smtClean="0">
                        <a:solidFill>
                          <a:srgbClr val="06418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Lack of experience in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conducting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 test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Note</a:t>
                      </a:r>
                      <a:r>
                        <a:rPr lang="en-US" sz="1400" b="1" baseline="0" dirty="0" smtClean="0">
                          <a:solidFill>
                            <a:srgbClr val="134A91"/>
                          </a:solidFill>
                        </a:rPr>
                        <a:t> </a:t>
                      </a:r>
                      <a:r>
                        <a:rPr lang="en-US" sz="1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and </a:t>
                      </a:r>
                      <a:r>
                        <a:rPr lang="en-US" sz="1400" b="1" i="0" baseline="0" dirty="0" smtClean="0">
                          <a:solidFill>
                            <a:srgbClr val="FF0000"/>
                          </a:solidFill>
                        </a:rPr>
                        <a:t>analyze</a:t>
                      </a:r>
                      <a:r>
                        <a:rPr lang="en-US" sz="1400" b="1" i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test item running steps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Learn from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previous test reports</a:t>
                      </a:r>
                      <a:r>
                        <a:rPr lang="en-US" sz="1400" b="1" baseline="0" dirty="0" smtClean="0">
                          <a:solidFill>
                            <a:srgbClr val="134A91"/>
                          </a:solidFill>
                        </a:rPr>
                        <a:t> </a:t>
                      </a:r>
                      <a:r>
                        <a:rPr lang="en-US" sz="1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to write better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comment</a:t>
                      </a:r>
                      <a:r>
                        <a:rPr lang="en-US" sz="1400" b="1" baseline="0" dirty="0" smtClean="0">
                          <a:solidFill>
                            <a:srgbClr val="134A91"/>
                          </a:solidFill>
                        </a:rPr>
                        <a:t> </a:t>
                      </a:r>
                      <a:r>
                        <a:rPr lang="en-US" sz="1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for NG case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Provide 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materials, instructions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Confirm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mentee’s understanding, 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give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May 2019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2606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Failure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Lack of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critical thinking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Lack of knowledge to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make a good countermeasure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Learn from 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previous issue analysis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Propose or revise solution and 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make issue report 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 any problem to supervisor.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1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471A9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Provide 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specific instructions 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each issue case.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Confirm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mentee’s understanding and output, 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give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May 2019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96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021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F46CC6C0-ADE0-4353-AF35-FA8C6CAA5B5E}" vid="{FC591D30-7517-4864-9752-24B589F73E6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151021_Renesas_Templates_16_9_EN</Template>
  <TotalTime>3686</TotalTime>
  <Words>1447</Words>
  <Application>Microsoft Office PowerPoint</Application>
  <PresentationFormat>Widescreen</PresentationFormat>
  <Paragraphs>311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Narrow</vt:lpstr>
      <vt:lpstr>Calibri</vt:lpstr>
      <vt:lpstr>Symbol</vt:lpstr>
      <vt:lpstr>Wingdings</vt:lpstr>
      <vt:lpstr>151021_Renesas_Templates_16_9_EN</vt:lpstr>
      <vt:lpstr>PowerPoint Presentation</vt:lpstr>
      <vt:lpstr>Agenda</vt:lpstr>
      <vt:lpstr>Training Target</vt:lpstr>
      <vt:lpstr>Training Target</vt:lpstr>
      <vt:lpstr>Training Target</vt:lpstr>
      <vt:lpstr>Training Target</vt:lpstr>
      <vt:lpstr>Current status</vt:lpstr>
      <vt:lpstr>Gap analysis and solution (1/3)</vt:lpstr>
      <vt:lpstr>Gap analysis and solution (2/3)</vt:lpstr>
      <vt:lpstr>Gap analysis and solution (2/3)</vt:lpstr>
      <vt:lpstr>Gap analysis and solution (3/3)</vt:lpstr>
      <vt:lpstr>Training plan</vt:lpstr>
      <vt:lpstr>Training plan</vt:lpstr>
      <vt:lpstr>Training plan</vt:lpstr>
      <vt:lpstr>Training plan</vt:lpstr>
      <vt:lpstr>Training plan</vt:lpstr>
      <vt:lpstr>Mentor-Mentee interaction</vt:lpstr>
      <vt:lpstr>Commitment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Trung. Tran</dc:creator>
  <cp:lastModifiedBy>Thanh. Pham</cp:lastModifiedBy>
  <cp:revision>245</cp:revision>
  <dcterms:created xsi:type="dcterms:W3CDTF">2015-12-16T02:13:13Z</dcterms:created>
  <dcterms:modified xsi:type="dcterms:W3CDTF">2017-06-19T09:46:17Z</dcterms:modified>
</cp:coreProperties>
</file>