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6"/>
  </p:notesMasterIdLst>
  <p:sldIdLst>
    <p:sldId id="257" r:id="rId2"/>
    <p:sldId id="385" r:id="rId3"/>
    <p:sldId id="386" r:id="rId4"/>
    <p:sldId id="390" r:id="rId5"/>
    <p:sldId id="392" r:id="rId6"/>
    <p:sldId id="399" r:id="rId7"/>
    <p:sldId id="404" r:id="rId8"/>
    <p:sldId id="396" r:id="rId9"/>
    <p:sldId id="401" r:id="rId10"/>
    <p:sldId id="397" r:id="rId11"/>
    <p:sldId id="398" r:id="rId12"/>
    <p:sldId id="402" r:id="rId13"/>
    <p:sldId id="403" r:id="rId14"/>
    <p:sldId id="3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8579" autoAdjust="0"/>
  </p:normalViewPr>
  <p:slideViewPr>
    <p:cSldViewPr showGuides="1">
      <p:cViewPr varScale="1">
        <p:scale>
          <a:sx n="74" d="100"/>
          <a:sy n="74" d="100"/>
        </p:scale>
        <p:origin x="534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5/31/2017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25G Mentor-mentee</a:t>
            </a:r>
            <a:endParaRPr kumimoji="1" lang="en-US" altLang="ja-JP" cap="all" dirty="0"/>
          </a:p>
          <a:p>
            <a:pPr lvl="1"/>
            <a:r>
              <a:rPr lang="en-US" altLang="ja-JP" dirty="0" smtClean="0"/>
              <a:t>Training plan (MAY/2017 – MAY/2019)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2087064"/>
          </a:xfrm>
        </p:spPr>
        <p:txBody>
          <a:bodyPr/>
          <a:lstStyle/>
          <a:p>
            <a:r>
              <a:rPr lang="en-US" dirty="0" smtClean="0"/>
              <a:t>22/JUN/2017</a:t>
            </a:r>
            <a:endParaRPr lang="en-US" dirty="0"/>
          </a:p>
          <a:p>
            <a:r>
              <a:rPr lang="en-US" dirty="0" smtClean="0"/>
              <a:t>Mentor : </a:t>
            </a:r>
            <a:r>
              <a:rPr lang="en-US" dirty="0" err="1" smtClean="0"/>
              <a:t>Phong</a:t>
            </a:r>
            <a:r>
              <a:rPr lang="en-US" dirty="0" smtClean="0"/>
              <a:t> Huynh (1349)</a:t>
            </a:r>
          </a:p>
          <a:p>
            <a:r>
              <a:rPr lang="en-US" dirty="0" smtClean="0"/>
              <a:t>Mentee:   Pham Thanh (2001)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Electronics </a:t>
            </a:r>
            <a:r>
              <a:rPr lang="en-US" dirty="0" smtClean="0"/>
              <a:t>Corporation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design </a:t>
            </a:r>
            <a:r>
              <a:rPr lang="en-US" dirty="0" err="1" smtClean="0"/>
              <a:t>vietnam</a:t>
            </a:r>
            <a:r>
              <a:rPr lang="en-US" dirty="0" smtClean="0"/>
              <a:t> co., ltd</a:t>
            </a:r>
          </a:p>
          <a:p>
            <a:r>
              <a:rPr lang="en-US" dirty="0" smtClean="0"/>
              <a:t>STS2/TD3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12349" y="1828800"/>
            <a:ext cx="0" cy="4168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895301"/>
            <a:ext cx="0" cy="412450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895301"/>
            <a:ext cx="0" cy="4101857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81101" y="4267200"/>
            <a:ext cx="2481631" cy="172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Failure analysis</a:t>
            </a:r>
            <a:endParaRPr lang="en-US" sz="2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890815" y="1911255"/>
            <a:ext cx="4654140" cy="1979647"/>
            <a:chOff x="6769096" y="638173"/>
            <a:chExt cx="1192868" cy="477147"/>
          </a:xfrm>
        </p:grpSpPr>
        <p:sp>
          <p:nvSpPr>
            <p:cNvPr id="117" name="Chevron 116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18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590962" y="1895301"/>
            <a:ext cx="4190376" cy="1995601"/>
            <a:chOff x="6769096" y="638173"/>
            <a:chExt cx="1192868" cy="477147"/>
          </a:xfrm>
        </p:grpSpPr>
        <p:sp>
          <p:nvSpPr>
            <p:cNvPr id="121" name="Chevron 120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22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99585" y="1929131"/>
            <a:ext cx="2481630" cy="196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execution</a:t>
            </a:r>
            <a:endParaRPr lang="en-US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2853827" y="4267200"/>
            <a:ext cx="4654140" cy="1722060"/>
            <a:chOff x="6769096" y="638173"/>
            <a:chExt cx="1192868" cy="477147"/>
          </a:xfrm>
        </p:grpSpPr>
        <p:sp>
          <p:nvSpPr>
            <p:cNvPr id="158" name="Chevron 157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59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3257087" y="4543961"/>
            <a:ext cx="398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Need </a:t>
            </a:r>
            <a:r>
              <a:rPr lang="en-US" sz="1600" dirty="0"/>
              <a:t>mentor’s support to find out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root </a:t>
            </a:r>
            <a:r>
              <a:rPr lang="en-US" sz="1600" dirty="0"/>
              <a:t>cause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         recurrence </a:t>
            </a:r>
            <a:r>
              <a:rPr lang="en-US" sz="1600" dirty="0"/>
              <a:t>prevention for </a:t>
            </a:r>
            <a:r>
              <a:rPr lang="en-US" sz="1600" dirty="0" smtClean="0"/>
              <a:t>module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issue.</a:t>
            </a:r>
          </a:p>
          <a:p>
            <a:endParaRPr lang="en-US" sz="1600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7507967" y="4267200"/>
            <a:ext cx="4190376" cy="1722060"/>
            <a:chOff x="6769096" y="638173"/>
            <a:chExt cx="1192868" cy="477147"/>
          </a:xfrm>
        </p:grpSpPr>
        <p:sp>
          <p:nvSpPr>
            <p:cNvPr id="163" name="Chevron 16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6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8000999" y="4655403"/>
            <a:ext cx="3886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Analyze</a:t>
            </a:r>
            <a:r>
              <a:rPr lang="en-US" sz="1600" dirty="0"/>
              <a:t>, find out root cause </a:t>
            </a:r>
            <a:r>
              <a:rPr lang="en-US" sz="1600" dirty="0" smtClean="0"/>
              <a:t>and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recurrence </a:t>
            </a:r>
            <a:r>
              <a:rPr lang="en-US" sz="1600" dirty="0"/>
              <a:t>prevention </a:t>
            </a:r>
            <a:r>
              <a:rPr lang="en-US" sz="1600" dirty="0" smtClean="0"/>
              <a:t>for</a:t>
            </a:r>
          </a:p>
          <a:p>
            <a:r>
              <a:rPr lang="en-US" sz="1600" dirty="0" smtClean="0"/>
              <a:t>       simple/difficult </a:t>
            </a:r>
            <a:r>
              <a:rPr lang="en-US" sz="1600" dirty="0"/>
              <a:t>failure</a:t>
            </a:r>
          </a:p>
        </p:txBody>
      </p:sp>
      <p:sp>
        <p:nvSpPr>
          <p:cNvPr id="277" name="Rounded Rectangle 276"/>
          <p:cNvSpPr/>
          <p:nvPr/>
        </p:nvSpPr>
        <p:spPr>
          <a:xfrm>
            <a:off x="6899011" y="2783976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sp>
        <p:nvSpPr>
          <p:cNvPr id="278" name="Rounded Rectangle 277"/>
          <p:cNvSpPr/>
          <p:nvPr/>
        </p:nvSpPr>
        <p:spPr>
          <a:xfrm>
            <a:off x="6899011" y="5023596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1.0</a:t>
            </a:r>
            <a:endParaRPr lang="en-US" sz="1600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24326" y="1828800"/>
            <a:ext cx="0" cy="4168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5-Point Star 128"/>
          <p:cNvSpPr/>
          <p:nvPr/>
        </p:nvSpPr>
        <p:spPr>
          <a:xfrm>
            <a:off x="11750198" y="4866708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31" name="5-Point Star 130"/>
          <p:cNvSpPr/>
          <p:nvPr/>
        </p:nvSpPr>
        <p:spPr>
          <a:xfrm>
            <a:off x="11758017" y="257889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02835" y="2087940"/>
            <a:ext cx="3981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Execute </a:t>
            </a:r>
            <a:r>
              <a:rPr lang="en-US" sz="1600" dirty="0"/>
              <a:t>test </a:t>
            </a:r>
            <a:r>
              <a:rPr lang="en-US" sz="1600" dirty="0" smtClean="0"/>
              <a:t>specification on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simple/medium modules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of RX,RL78 MCU (DOC, CRC,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WDT, POE, DMAC,R12DA,LVD)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</a:t>
            </a:r>
            <a:r>
              <a:rPr lang="en-US" sz="1600" dirty="0" smtClean="0"/>
              <a:t>Test result with little support.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752887" y="1994118"/>
            <a:ext cx="3981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Execute </a:t>
            </a:r>
            <a:r>
              <a:rPr lang="en-US" sz="1600" dirty="0"/>
              <a:t>test </a:t>
            </a:r>
            <a:r>
              <a:rPr lang="en-US" sz="1600" dirty="0" smtClean="0"/>
              <a:t>specification on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difficult modules </a:t>
            </a:r>
            <a:r>
              <a:rPr lang="en-US" sz="1600" dirty="0"/>
              <a:t>(</a:t>
            </a:r>
            <a:r>
              <a:rPr lang="en-US" sz="1600" dirty="0" smtClean="0"/>
              <a:t>MTU,TPU</a:t>
            </a:r>
            <a:r>
              <a:rPr lang="en-US" sz="1600" dirty="0"/>
              <a:t>, SCI,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S12AD)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 </a:t>
            </a:r>
            <a:r>
              <a:rPr lang="en-US" sz="1600" dirty="0" smtClean="0"/>
              <a:t>Execute </a:t>
            </a:r>
            <a:r>
              <a:rPr lang="en-US" sz="1600" dirty="0"/>
              <a:t>test with ensuring about 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the </a:t>
            </a:r>
            <a:r>
              <a:rPr lang="en-US" sz="1600" dirty="0"/>
              <a:t>procedures,  report clearly, easy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610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745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632552"/>
            <a:ext cx="0" cy="43872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618359"/>
            <a:ext cx="0" cy="43787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2830261" y="1676400"/>
            <a:ext cx="4654140" cy="761999"/>
            <a:chOff x="6769096" y="638173"/>
            <a:chExt cx="1192868" cy="477147"/>
          </a:xfrm>
        </p:grpSpPr>
        <p:sp>
          <p:nvSpPr>
            <p:cNvPr id="167" name="Chevron 166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68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3017560" y="1759803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Can understand </a:t>
            </a:r>
            <a:r>
              <a:rPr lang="en-US" sz="1600" dirty="0" smtClean="0"/>
              <a:t>RX, RL78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MCU </a:t>
            </a:r>
            <a:r>
              <a:rPr lang="en-US" sz="1600" dirty="0"/>
              <a:t>architecture</a:t>
            </a:r>
            <a:endParaRPr lang="en-US" sz="1600" dirty="0" smtClean="0"/>
          </a:p>
          <a:p>
            <a:endParaRPr lang="en-US" sz="1600" b="1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2783020" y="2971801"/>
            <a:ext cx="4654140" cy="1391392"/>
            <a:chOff x="6769096" y="638173"/>
            <a:chExt cx="1192868" cy="477147"/>
          </a:xfrm>
        </p:grpSpPr>
        <p:sp>
          <p:nvSpPr>
            <p:cNvPr id="221" name="Chevron 220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22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7580845" y="2971800"/>
            <a:ext cx="4201580" cy="1391392"/>
            <a:chOff x="6769096" y="638173"/>
            <a:chExt cx="1192868" cy="477147"/>
          </a:xfrm>
        </p:grpSpPr>
        <p:sp>
          <p:nvSpPr>
            <p:cNvPr id="224" name="Chevron 223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25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934746" y="2937649"/>
            <a:ext cx="4373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-.Support in calculating workload to Develop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process</a:t>
            </a:r>
          </a:p>
          <a:p>
            <a:r>
              <a:rPr lang="en-US" sz="1600" dirty="0" smtClean="0"/>
              <a:t>        -Follow </a:t>
            </a:r>
            <a:r>
              <a:rPr lang="en-US" sz="1600" dirty="0"/>
              <a:t>the process requirement with </a:t>
            </a:r>
            <a:endParaRPr lang="en-US" sz="1600" dirty="0" smtClean="0"/>
          </a:p>
          <a:p>
            <a:r>
              <a:rPr lang="en-US" sz="1600" dirty="0" smtClean="0"/>
              <a:t>     the support </a:t>
            </a:r>
            <a:r>
              <a:rPr lang="en-US" sz="1600" dirty="0"/>
              <a:t>of Mentor</a:t>
            </a:r>
          </a:p>
          <a:p>
            <a:endParaRPr lang="en-US" sz="1600" dirty="0"/>
          </a:p>
          <a:p>
            <a:r>
              <a:rPr lang="en-US" sz="1600" dirty="0" smtClean="0"/>
              <a:t>              </a:t>
            </a:r>
            <a:endParaRPr lang="en-US" sz="1600" dirty="0"/>
          </a:p>
        </p:txBody>
      </p:sp>
      <p:sp>
        <p:nvSpPr>
          <p:cNvPr id="227" name="Rectangle 226"/>
          <p:cNvSpPr/>
          <p:nvPr/>
        </p:nvSpPr>
        <p:spPr>
          <a:xfrm>
            <a:off x="7497413" y="2971800"/>
            <a:ext cx="4224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-Make project documents </a:t>
            </a:r>
            <a:r>
              <a:rPr lang="en-US" sz="1600" dirty="0"/>
              <a:t>for project </a:t>
            </a:r>
            <a:r>
              <a:rPr lang="en-US" sz="1600" dirty="0" smtClean="0"/>
              <a:t>when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applying development process.</a:t>
            </a:r>
          </a:p>
          <a:p>
            <a:r>
              <a:rPr lang="en-US" sz="1600" dirty="0" smtClean="0"/>
              <a:t>             -Follow </a:t>
            </a:r>
            <a:r>
              <a:rPr lang="en-US" sz="1600" dirty="0"/>
              <a:t>the process requirement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without </a:t>
            </a:r>
            <a:r>
              <a:rPr lang="en-US" sz="1600" dirty="0"/>
              <a:t>the support of Mentor</a:t>
            </a:r>
          </a:p>
          <a:p>
            <a:endParaRPr lang="en-US" sz="16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2867384" y="5002725"/>
            <a:ext cx="4654140" cy="994431"/>
            <a:chOff x="6769096" y="638173"/>
            <a:chExt cx="1192868" cy="477147"/>
          </a:xfrm>
        </p:grpSpPr>
        <p:sp>
          <p:nvSpPr>
            <p:cNvPr id="230" name="Chevron 229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31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584257" y="4954685"/>
            <a:ext cx="4201580" cy="994432"/>
            <a:chOff x="6769096" y="638173"/>
            <a:chExt cx="1192868" cy="477147"/>
          </a:xfrm>
        </p:grpSpPr>
        <p:sp>
          <p:nvSpPr>
            <p:cNvPr id="233" name="Chevron 23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3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3011885" y="5036403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-Can </a:t>
            </a:r>
            <a:r>
              <a:rPr lang="en-US" sz="1600" dirty="0"/>
              <a:t>follow schedule assigned from </a:t>
            </a:r>
            <a:endParaRPr lang="en-US" sz="1600" dirty="0" smtClean="0"/>
          </a:p>
          <a:p>
            <a:r>
              <a:rPr lang="en-US" sz="1600" dirty="0" smtClean="0"/>
              <a:t>      leader</a:t>
            </a:r>
          </a:p>
          <a:p>
            <a:r>
              <a:rPr lang="en-US" sz="1600" dirty="0" smtClean="0"/>
              <a:t>-Raise alarm with Mentor’s advice</a:t>
            </a:r>
            <a:endParaRPr lang="en-US" sz="1600" dirty="0"/>
          </a:p>
        </p:txBody>
      </p:sp>
      <p:sp>
        <p:nvSpPr>
          <p:cNvPr id="236" name="Rectangle 235"/>
          <p:cNvSpPr/>
          <p:nvPr/>
        </p:nvSpPr>
        <p:spPr>
          <a:xfrm>
            <a:off x="7841365" y="5130225"/>
            <a:ext cx="4350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Can </a:t>
            </a:r>
            <a:r>
              <a:rPr lang="en-US" sz="1600" dirty="0"/>
              <a:t>keep schedule and raise alarm if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necessary </a:t>
            </a:r>
            <a:endParaRPr lang="en-US" sz="1600" dirty="0"/>
          </a:p>
        </p:txBody>
      </p:sp>
      <p:sp>
        <p:nvSpPr>
          <p:cNvPr id="250" name="5-Point Star 249"/>
          <p:cNvSpPr/>
          <p:nvPr/>
        </p:nvSpPr>
        <p:spPr>
          <a:xfrm>
            <a:off x="11702313" y="1752600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52" name="5-Point Star 251"/>
          <p:cNvSpPr/>
          <p:nvPr/>
        </p:nvSpPr>
        <p:spPr>
          <a:xfrm>
            <a:off x="11785837" y="337071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53" name="5-Point Star 252"/>
          <p:cNvSpPr/>
          <p:nvPr/>
        </p:nvSpPr>
        <p:spPr>
          <a:xfrm>
            <a:off x="11749851" y="5199516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18722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" name="Rounded Rectangle 285"/>
          <p:cNvSpPr/>
          <p:nvPr/>
        </p:nvSpPr>
        <p:spPr>
          <a:xfrm>
            <a:off x="6891919" y="1973173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sp>
        <p:nvSpPr>
          <p:cNvPr id="288" name="Rounded Rectangle 287"/>
          <p:cNvSpPr/>
          <p:nvPr/>
        </p:nvSpPr>
        <p:spPr>
          <a:xfrm>
            <a:off x="6924344" y="3620638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sp>
        <p:nvSpPr>
          <p:cNvPr id="289" name="Rounded Rectangle 288"/>
          <p:cNvSpPr/>
          <p:nvPr/>
        </p:nvSpPr>
        <p:spPr>
          <a:xfrm>
            <a:off x="6969373" y="5334000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7537860" y="1676399"/>
            <a:ext cx="4164453" cy="761999"/>
            <a:chOff x="6769096" y="638173"/>
            <a:chExt cx="1192868" cy="477147"/>
          </a:xfrm>
        </p:grpSpPr>
        <p:sp>
          <p:nvSpPr>
            <p:cNvPr id="66" name="Chevron 6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6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589560" y="1701225"/>
            <a:ext cx="4373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Can understand another </a:t>
            </a:r>
            <a:r>
              <a:rPr lang="en-US" sz="1600" dirty="0" err="1" smtClean="0"/>
              <a:t>Renesas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MCU architecture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181101" y="1644172"/>
            <a:ext cx="2476364" cy="79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MCU architecture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3490" y="2971801"/>
            <a:ext cx="2476364" cy="142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Development process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13490" y="5002725"/>
            <a:ext cx="2476364" cy="9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Management ability</a:t>
            </a:r>
          </a:p>
        </p:txBody>
      </p:sp>
    </p:spTree>
    <p:extLst>
      <p:ext uri="{BB962C8B-B14F-4D97-AF65-F5344CB8AC3E}">
        <p14:creationId xmlns:p14="http://schemas.microsoft.com/office/powerpoint/2010/main" val="4678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225" y="2210674"/>
            <a:ext cx="6124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2210674"/>
            <a:ext cx="0" cy="380912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2210674"/>
            <a:ext cx="0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2819400" y="2362200"/>
            <a:ext cx="4654140" cy="1447800"/>
            <a:chOff x="6769096" y="638173"/>
            <a:chExt cx="1192868" cy="477147"/>
          </a:xfrm>
        </p:grpSpPr>
        <p:sp>
          <p:nvSpPr>
            <p:cNvPr id="239" name="Chevron 238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240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7550099" y="2362200"/>
            <a:ext cx="4201580" cy="1447800"/>
            <a:chOff x="6769096" y="638173"/>
            <a:chExt cx="1192868" cy="477147"/>
          </a:xfrm>
        </p:grpSpPr>
        <p:sp>
          <p:nvSpPr>
            <p:cNvPr id="242" name="Chevron 241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243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2997652" y="2670600"/>
            <a:ext cx="437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Create </a:t>
            </a:r>
            <a:r>
              <a:rPr lang="en-US" sz="1600" dirty="0"/>
              <a:t>problem </a:t>
            </a:r>
            <a:r>
              <a:rPr lang="en-US" sz="1600" dirty="0" smtClean="0"/>
              <a:t>report</a:t>
            </a:r>
          </a:p>
          <a:p>
            <a:r>
              <a:rPr lang="en-US" sz="1600" dirty="0" smtClean="0"/>
              <a:t>         easy to understand with mentor’s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support.</a:t>
            </a:r>
            <a:endParaRPr lang="en-US" sz="1600" dirty="0"/>
          </a:p>
        </p:txBody>
      </p:sp>
      <p:sp>
        <p:nvSpPr>
          <p:cNvPr id="245" name="Rectangle 244"/>
          <p:cNvSpPr/>
          <p:nvPr/>
        </p:nvSpPr>
        <p:spPr>
          <a:xfrm>
            <a:off x="8106281" y="2743200"/>
            <a:ext cx="40857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-</a:t>
            </a:r>
            <a:r>
              <a:rPr lang="en-US" sz="1600" dirty="0" smtClean="0"/>
              <a:t>Can </a:t>
            </a:r>
            <a:r>
              <a:rPr lang="en-US" sz="1600" dirty="0"/>
              <a:t>report problem to leader</a:t>
            </a:r>
          </a:p>
          <a:p>
            <a:r>
              <a:rPr lang="en-US" sz="1600" dirty="0" smtClean="0"/>
              <a:t>  -Can </a:t>
            </a:r>
            <a:r>
              <a:rPr lang="en-US" sz="1600" dirty="0"/>
              <a:t>report work status in team</a:t>
            </a:r>
          </a:p>
        </p:txBody>
      </p:sp>
      <p:sp>
        <p:nvSpPr>
          <p:cNvPr id="254" name="5-Point Star 253"/>
          <p:cNvSpPr/>
          <p:nvPr/>
        </p:nvSpPr>
        <p:spPr>
          <a:xfrm>
            <a:off x="11802606" y="2819400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24326" y="2210674"/>
            <a:ext cx="0" cy="3786484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" name="Rounded Rectangle 289"/>
          <p:cNvSpPr/>
          <p:nvPr/>
        </p:nvSpPr>
        <p:spPr>
          <a:xfrm>
            <a:off x="6899584" y="3001874"/>
            <a:ext cx="493806" cy="168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1.5</a:t>
            </a:r>
            <a:endParaRPr lang="en-US" sz="12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2875168" y="4495801"/>
            <a:ext cx="4654140" cy="1501357"/>
            <a:chOff x="6769096" y="638173"/>
            <a:chExt cx="1192868" cy="477147"/>
          </a:xfrm>
        </p:grpSpPr>
        <p:sp>
          <p:nvSpPr>
            <p:cNvPr id="136" name="Chevron 13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200" dirty="0"/>
            </a:p>
          </p:txBody>
        </p:sp>
        <p:sp>
          <p:nvSpPr>
            <p:cNvPr id="13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472158" y="4495801"/>
            <a:ext cx="4201580" cy="1501357"/>
            <a:chOff x="6769096" y="638173"/>
            <a:chExt cx="1192868" cy="477147"/>
          </a:xfrm>
        </p:grpSpPr>
        <p:sp>
          <p:nvSpPr>
            <p:cNvPr id="143" name="Chevron 142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44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2959552" y="5029200"/>
            <a:ext cx="4373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TOEIC certification </a:t>
            </a:r>
            <a:r>
              <a:rPr lang="en-US" sz="1600" dirty="0" smtClean="0"/>
              <a:t>500</a:t>
            </a:r>
            <a:endParaRPr lang="en-US" sz="1600" dirty="0"/>
          </a:p>
        </p:txBody>
      </p:sp>
      <p:sp>
        <p:nvSpPr>
          <p:cNvPr id="146" name="Rectangle 145"/>
          <p:cNvSpPr/>
          <p:nvPr/>
        </p:nvSpPr>
        <p:spPr>
          <a:xfrm>
            <a:off x="7620506" y="5071646"/>
            <a:ext cx="40857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Get TOEIC certification </a:t>
            </a:r>
            <a:r>
              <a:rPr lang="en-US" sz="1600" dirty="0" smtClean="0"/>
              <a:t>650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185801" y="2209800"/>
            <a:ext cx="2476364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Communication ability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5801" y="4495801"/>
            <a:ext cx="247636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English skill</a:t>
            </a:r>
          </a:p>
        </p:txBody>
      </p:sp>
    </p:spTree>
    <p:extLst>
      <p:ext uri="{BB962C8B-B14F-4D97-AF65-F5344CB8AC3E}">
        <p14:creationId xmlns:p14="http://schemas.microsoft.com/office/powerpoint/2010/main" val="3510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9564" y="2057400"/>
            <a:ext cx="10980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Commitment after 2 years: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Achieve the target level 2 for all skills (</a:t>
            </a:r>
            <a:r>
              <a:rPr lang="en-US" sz="2000" dirty="0"/>
              <a:t>except Test environment </a:t>
            </a:r>
            <a:r>
              <a:rPr lang="en-US" sz="2000" dirty="0" smtClean="0"/>
              <a:t>construction and </a:t>
            </a:r>
            <a:r>
              <a:rPr lang="en-US" sz="2000" dirty="0"/>
              <a:t>Test </a:t>
            </a:r>
            <a:r>
              <a:rPr lang="en-US" sz="2000" dirty="0" smtClean="0"/>
              <a:t>execution achieve level 3)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do assigned tasks (Verification/Failure analysis) of </a:t>
            </a:r>
            <a:r>
              <a:rPr lang="en-US" sz="2000" dirty="0" smtClean="0"/>
              <a:t>CG projects </a:t>
            </a:r>
            <a:r>
              <a:rPr lang="en-US" sz="2000" dirty="0"/>
              <a:t>without support.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Can support other related </a:t>
            </a:r>
            <a:r>
              <a:rPr lang="en-US" sz="2000" dirty="0" smtClean="0"/>
              <a:t>projects (PV,FIT Configurator)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Can manage development </a:t>
            </a:r>
            <a:r>
              <a:rPr lang="en-US" sz="2000" dirty="0"/>
              <a:t>process </a:t>
            </a:r>
            <a:r>
              <a:rPr lang="en-US" sz="2000" dirty="0" smtClean="0"/>
              <a:t>for project.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93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71800" y="2998857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Thank you for your attention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74359"/>
          </a:xfrm>
        </p:spPr>
        <p:txBody>
          <a:bodyPr/>
          <a:lstStyle/>
          <a:p>
            <a:r>
              <a:rPr lang="de-DE" dirty="0" smtClean="0"/>
              <a:t>Traning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03</a:t>
            </a:r>
            <a:endParaRPr lang="de-DE" b="1" dirty="0"/>
          </a:p>
          <a:p>
            <a:r>
              <a:rPr lang="de-DE" dirty="0" smtClean="0"/>
              <a:t>Current Status and Target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04</a:t>
            </a:r>
            <a:endParaRPr lang="de-DE" dirty="0"/>
          </a:p>
          <a:p>
            <a:r>
              <a:rPr lang="de-DE" dirty="0" smtClean="0"/>
              <a:t>Gap analysis and Solution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06</a:t>
            </a:r>
            <a:endParaRPr lang="de-DE" b="1" dirty="0"/>
          </a:p>
          <a:p>
            <a:r>
              <a:rPr lang="de-DE" dirty="0" smtClean="0"/>
              <a:t>Training Plan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11</a:t>
            </a:r>
            <a:endParaRPr lang="de-DE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762000"/>
            <a:ext cx="9000000" cy="443198"/>
          </a:xfrm>
        </p:spPr>
        <p:txBody>
          <a:bodyPr/>
          <a:lstStyle/>
          <a:p>
            <a:r>
              <a:rPr lang="en-US" dirty="0" smtClean="0"/>
              <a:t>Training Target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0574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Target: </a:t>
            </a:r>
            <a:r>
              <a:rPr lang="en-US" b="1" dirty="0" smtClean="0">
                <a:solidFill>
                  <a:srgbClr val="FF0000"/>
                </a:solidFill>
              </a:rPr>
              <a:t>Engineer for test </a:t>
            </a:r>
            <a:r>
              <a:rPr lang="en-US" dirty="0" smtClean="0"/>
              <a:t>up to </a:t>
            </a:r>
            <a:r>
              <a:rPr lang="en-US" b="1" dirty="0" smtClean="0">
                <a:solidFill>
                  <a:srgbClr val="FF0000"/>
                </a:solidFill>
              </a:rPr>
              <a:t>level 2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Apr 2019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Can do Code Generator project task which has a certain difficult degree without help from Seniors/Leaders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06559"/>
              </p:ext>
            </p:extLst>
          </p:nvPr>
        </p:nvGraphicFramePr>
        <p:xfrm>
          <a:off x="3886200" y="1676400"/>
          <a:ext cx="7737963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169"/>
                <a:gridCol w="1447800"/>
                <a:gridCol w="2557341"/>
                <a:gridCol w="2171700"/>
                <a:gridCol w="890953"/>
              </a:tblGrid>
              <a:tr h="2350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Target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</a:tr>
              <a:tr h="662479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Engineer for Test</a:t>
                      </a:r>
                      <a:endParaRPr 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Test</a:t>
                      </a:r>
                      <a:r>
                        <a:rPr lang="en-US" sz="1300" baseline="0" dirty="0" smtClean="0"/>
                        <a:t> environment construction</a:t>
                      </a:r>
                      <a:endParaRPr lang="en-US" sz="13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knowledge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development environment </a:t>
                      </a:r>
                    </a:p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(compiler, debugger), target environment (OS, </a:t>
                      </a:r>
                    </a:p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middleware, applications, etc.), conduct test and </a:t>
                      </a:r>
                    </a:p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  <a:tr h="5128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Test</a:t>
                      </a:r>
                      <a:r>
                        <a:rPr lang="en-US" sz="1300" baseline="0" dirty="0" smtClean="0"/>
                        <a:t> item extraction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test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 from various specifications and design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up and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 and extracted test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 test specifications.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  <a:tr h="36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Text execution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Conduct test according to the test specifications.</a:t>
                      </a:r>
                      <a:endParaRPr kumimoji="1" lang="en-US" sz="13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the results and make a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  <a:tr h="662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Failure analysis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 the cause</a:t>
                      </a:r>
                      <a:r>
                        <a:rPr kumimoji="1" lang="en-US" sz="13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</a:p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trouble and make analysis of its influences and other side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 countermeasures</a:t>
                      </a:r>
                    </a:p>
                    <a:p>
                      <a:r>
                        <a:rPr kumimoji="1"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against similar problem.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  <a:tr h="36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Communication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Can report/explain</a:t>
                      </a:r>
                      <a:r>
                        <a:rPr lang="en-US" sz="1300" baseline="0" dirty="0" smtClean="0"/>
                        <a:t> the issue to teammate or customer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Can report work status in team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  <a:tr h="363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Management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Can schedule work and follow the schedule strictly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Can manage</a:t>
                      </a:r>
                      <a:r>
                        <a:rPr lang="en-US" sz="1300" baseline="0" dirty="0" smtClean="0"/>
                        <a:t> problem for any technical issues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English</a:t>
                      </a:r>
                      <a:endParaRPr lang="en-US" sz="13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dirty="0" smtClean="0"/>
                        <a:t>Achieve TOEIC 700</a:t>
                      </a:r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914400" y="2921558"/>
            <a:ext cx="633046" cy="29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131321"/>
              </p:ext>
            </p:extLst>
          </p:nvPr>
        </p:nvGraphicFramePr>
        <p:xfrm>
          <a:off x="1066800" y="1981200"/>
          <a:ext cx="9001125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2209800"/>
                <a:gridCol w="6118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Engineer for Test</a:t>
                      </a:r>
                    </a:p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setup environment following guideline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mentor or documents.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item extraction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not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 any test spec yet.</a:t>
                      </a:r>
                      <a:endParaRPr kumimoji="1"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 execution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execute test items for simple modules.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Failure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analyze</a:t>
                      </a:r>
                      <a:r>
                        <a:rPr lang="en-US" sz="1600" baseline="0" dirty="0" smtClean="0"/>
                        <a:t> and fix simple failure.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report/explain</a:t>
                      </a:r>
                      <a:r>
                        <a:rPr lang="en-US" sz="1600" baseline="0" dirty="0" smtClean="0"/>
                        <a:t> the issue but unclear.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schedule</a:t>
                      </a:r>
                      <a:r>
                        <a:rPr lang="en-US" sz="1600" baseline="0" dirty="0" smtClean="0"/>
                        <a:t> but not efficiency.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English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</a:t>
                      </a:r>
                      <a:r>
                        <a:rPr lang="en-US" sz="1600" baseline="0" dirty="0" smtClean="0"/>
                        <a:t> not have any English certification.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(1/3)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356265"/>
              </p:ext>
            </p:extLst>
          </p:nvPr>
        </p:nvGraphicFramePr>
        <p:xfrm>
          <a:off x="1056068" y="1789268"/>
          <a:ext cx="10667999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87"/>
                <a:gridCol w="2328483"/>
                <a:gridCol w="3191062"/>
                <a:gridCol w="1981200"/>
                <a:gridCol w="1284667"/>
              </a:tblGrid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Milestone</a:t>
                      </a:r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Mentee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19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Environment Construction</a:t>
                      </a:r>
                      <a:endParaRPr lang="en-US" sz="14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experience in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setting up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software environment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knowledge in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software architecture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Set up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software testing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environment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following mentor’s guideline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from easy to difficult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Self investigate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knowledge in software system architecture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with mentor’s support</a:t>
                      </a:r>
                      <a:r>
                        <a:rPr lang="en-US" sz="14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materials, instructions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 mentee’s understanding,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Jun 2017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4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Test Item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knowledge in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understanding the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CG architecture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experience in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create new test item and test specification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 design specifications carefully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note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make a confirm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mentor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make more understanding and experience.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Investigate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procedure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format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existing test items and test specifications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extract test item correctly.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existing test specification, document and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 specific instructions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 mentee’s understanding and output,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Jun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9000000" cy="443198"/>
          </a:xfrm>
        </p:spPr>
        <p:txBody>
          <a:bodyPr/>
          <a:lstStyle/>
          <a:p>
            <a:r>
              <a:rPr lang="en-US" dirty="0" smtClean="0"/>
              <a:t>Gap analysis and solution (2/3)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389073"/>
              </p:ext>
            </p:extLst>
          </p:nvPr>
        </p:nvGraphicFramePr>
        <p:xfrm>
          <a:off x="1066801" y="1763905"/>
          <a:ext cx="10591799" cy="446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40"/>
                <a:gridCol w="2367580"/>
                <a:gridCol w="3026229"/>
                <a:gridCol w="2042704"/>
                <a:gridCol w="1286146"/>
              </a:tblGrid>
              <a:tr h="3391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Milestone</a:t>
                      </a:r>
                    </a:p>
                  </a:txBody>
                  <a:tcPr/>
                </a:tc>
              </a:tr>
              <a:tr h="33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Mentee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469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Item Execution</a:t>
                      </a:r>
                      <a:endParaRPr lang="en-US" sz="14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experience in conducting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Analyze each test item for better gaining experience.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Learn from previous test reports.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materials, instructions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 mentee’s understanding,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Jun 2017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60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Failure Analysis</a:t>
                      </a:r>
                      <a:endParaRPr lang="en-US" sz="14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experience in using 5why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Lack of knowledge to make a good countermeasure.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 from 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previous issue analysis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Propose or revise solution and make issue report for any problem to supervisor.</a:t>
                      </a: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specific instructions in each issue case.</a:t>
                      </a:r>
                      <a:endParaRPr kumimoji="1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1A9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Confirm mentee’s understanding and output, 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</a:t>
                      </a:r>
                      <a:r>
                        <a:rPr kumimoji="1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feedback</a:t>
                      </a:r>
                      <a:r>
                        <a:rPr kumimoji="1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1A9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Jun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2019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analysis and solution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218770"/>
              </p:ext>
            </p:extLst>
          </p:nvPr>
        </p:nvGraphicFramePr>
        <p:xfrm>
          <a:off x="1080000" y="1795989"/>
          <a:ext cx="10759939" cy="435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3428999"/>
                <a:gridCol w="2019301"/>
                <a:gridCol w="116840"/>
                <a:gridCol w="1994401"/>
                <a:gridCol w="1295398"/>
              </a:tblGrid>
              <a:tr h="39528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</a:tr>
              <a:tr h="395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Mentee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1A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35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experience to make a</a:t>
                      </a:r>
                      <a:r>
                        <a:rPr lang="en-US" baseline="0" dirty="0" smtClean="0"/>
                        <a:t> clear report.</a:t>
                      </a:r>
                      <a:endParaRPr lang="en-US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Analyze previous report.</a:t>
                      </a:r>
                    </a:p>
                    <a:p>
                      <a:r>
                        <a:rPr lang="en-US" dirty="0" smtClean="0"/>
                        <a:t>Investigate the</a:t>
                      </a:r>
                      <a:r>
                        <a:rPr lang="en-US" baseline="0" dirty="0" smtClean="0"/>
                        <a:t> issue.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 knowledge of</a:t>
                      </a:r>
                      <a:r>
                        <a:rPr lang="en-US" baseline="0" dirty="0" smtClean="0"/>
                        <a:t> complicated issue.</a:t>
                      </a:r>
                    </a:p>
                    <a:p>
                      <a:r>
                        <a:rPr lang="en-US" baseline="0" dirty="0" smtClean="0"/>
                        <a:t>Advice mentee, give feedback.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9763"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</a:t>
                      </a:r>
                      <a:r>
                        <a:rPr lang="en-US" baseline="0" dirty="0" smtClean="0"/>
                        <a:t> experience in making schedule.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Share knowledge how</a:t>
                      </a:r>
                      <a:r>
                        <a:rPr lang="en-US" baseline="0" dirty="0" smtClean="0"/>
                        <a:t> to manage tasks efficiently.</a:t>
                      </a:r>
                    </a:p>
                    <a:p>
                      <a:r>
                        <a:rPr lang="en-US" baseline="0" dirty="0" smtClean="0"/>
                        <a:t>Advice mentee, give feedback.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9763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Mentor-Mentee interaction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8" name="Smiley Face 7"/>
          <p:cNvSpPr/>
          <p:nvPr/>
        </p:nvSpPr>
        <p:spPr>
          <a:xfrm>
            <a:off x="1942852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8981951" y="3442879"/>
            <a:ext cx="914400" cy="8827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-Turn Arrow 10"/>
          <p:cNvSpPr/>
          <p:nvPr/>
        </p:nvSpPr>
        <p:spPr>
          <a:xfrm>
            <a:off x="2369374" y="24077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19351" y="3550746"/>
            <a:ext cx="5334000" cy="5334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2333501" y="4617546"/>
            <a:ext cx="7039099" cy="838200"/>
          </a:xfrm>
          <a:prstGeom prst="utur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209" y="363278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48751" y="369957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076" y="1948934"/>
            <a:ext cx="52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document, provide input, assign task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43151" y="3258213"/>
            <a:ext cx="64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Discussion, Review (Email, meeting, direct discussion)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51" y="4002112"/>
            <a:ext cx="376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Create/Update Output, Report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8098" y="5470767"/>
            <a:ext cx="458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output, make report, propose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004602"/>
            <a:ext cx="9000000" cy="443198"/>
          </a:xfrm>
        </p:spPr>
        <p:txBody>
          <a:bodyPr/>
          <a:lstStyle/>
          <a:p>
            <a:r>
              <a:rPr lang="en-US" dirty="0"/>
              <a:t>Training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681215" y="6019800"/>
            <a:ext cx="92547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38400" y="6069490"/>
            <a:ext cx="115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May 2016</a:t>
            </a:r>
            <a:endParaRPr lang="en-US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1929" y="6073887"/>
            <a:ext cx="140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May 2018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706745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689854" y="1632552"/>
            <a:ext cx="0" cy="438724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2846123" y="1618359"/>
            <a:ext cx="0" cy="4378799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7308586" y="6069490"/>
            <a:ext cx="116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00FF"/>
                </a:solidFill>
              </a:rPr>
              <a:t>Jul 2017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846123" y="1644172"/>
            <a:ext cx="4708228" cy="2066291"/>
            <a:chOff x="6769096" y="638173"/>
            <a:chExt cx="1192868" cy="477147"/>
          </a:xfrm>
        </p:grpSpPr>
        <p:sp>
          <p:nvSpPr>
            <p:cNvPr id="126" name="Chevron 125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27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3014812" y="1730276"/>
            <a:ext cx="3981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Set </a:t>
            </a:r>
            <a:r>
              <a:rPr lang="en-US" sz="1600" dirty="0"/>
              <a:t>up environment on e2studio,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CS+, IAR </a:t>
            </a:r>
            <a:r>
              <a:rPr lang="en-US" sz="1600" dirty="0"/>
              <a:t>for </a:t>
            </a:r>
            <a:r>
              <a:rPr lang="en-US" sz="1600" dirty="0" smtClean="0"/>
              <a:t>testing.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  <a:endParaRPr lang="en-US" sz="1600" dirty="0" smtClean="0"/>
          </a:p>
          <a:p>
            <a:r>
              <a:rPr lang="en-US" sz="1600" dirty="0" smtClean="0"/>
              <a:t>             Set up new environment for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simple module with little support or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without support.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7515472" y="1676399"/>
            <a:ext cx="4146442" cy="2034064"/>
            <a:chOff x="6769096" y="638173"/>
            <a:chExt cx="1192868" cy="477147"/>
          </a:xfrm>
        </p:grpSpPr>
        <p:sp>
          <p:nvSpPr>
            <p:cNvPr id="139" name="Chevron 138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40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181101" y="1644171"/>
            <a:ext cx="2476364" cy="206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environment construction</a:t>
            </a:r>
            <a:endParaRPr lang="en-US" sz="2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2846121" y="3861552"/>
            <a:ext cx="4708230" cy="2135606"/>
            <a:chOff x="6769096" y="638173"/>
            <a:chExt cx="1192868" cy="477147"/>
          </a:xfrm>
        </p:grpSpPr>
        <p:sp>
          <p:nvSpPr>
            <p:cNvPr id="108" name="Chevron 107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09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3050435" y="3764028"/>
            <a:ext cx="3981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test specification on</a:t>
            </a:r>
          </a:p>
          <a:p>
            <a:r>
              <a:rPr lang="en-US" sz="1600" dirty="0" smtClean="0"/>
              <a:t>      simple/medium modules of RX,RL78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MCU (DOC, CRC, WDT, POE, </a:t>
            </a:r>
          </a:p>
          <a:p>
            <a:r>
              <a:rPr lang="en-US" sz="1600" dirty="0" smtClean="0"/>
              <a:t>                  DMAC,R12DA,LVD)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           </a:t>
            </a:r>
            <a:r>
              <a:rPr lang="en-US" sz="1600" dirty="0" smtClean="0"/>
              <a:t>Test Specification with little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support.</a:t>
            </a:r>
            <a:endParaRPr lang="en-US" sz="16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7544953" y="3849675"/>
            <a:ext cx="4161791" cy="2133631"/>
            <a:chOff x="6769096" y="638173"/>
            <a:chExt cx="1192868" cy="477147"/>
          </a:xfrm>
        </p:grpSpPr>
        <p:sp>
          <p:nvSpPr>
            <p:cNvPr id="112" name="Chevron 111"/>
            <p:cNvSpPr/>
            <p:nvPr/>
          </p:nvSpPr>
          <p:spPr>
            <a:xfrm>
              <a:off x="6769096" y="638173"/>
              <a:ext cx="1192868" cy="477147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1600" dirty="0"/>
            </a:p>
          </p:txBody>
        </p:sp>
        <p:sp>
          <p:nvSpPr>
            <p:cNvPr id="113" name="Chevron 4"/>
            <p:cNvSpPr/>
            <p:nvPr/>
          </p:nvSpPr>
          <p:spPr>
            <a:xfrm>
              <a:off x="7007670" y="638173"/>
              <a:ext cx="715721" cy="47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13970" rIns="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7682747" y="3751927"/>
            <a:ext cx="3886201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/>
              <a:t>test specification on </a:t>
            </a:r>
            <a:r>
              <a:rPr lang="en-US" sz="1600" dirty="0" smtClean="0"/>
              <a:t>  </a:t>
            </a:r>
          </a:p>
          <a:p>
            <a:r>
              <a:rPr lang="en-US" sz="1600"/>
              <a:t> </a:t>
            </a:r>
            <a:r>
              <a:rPr lang="en-US" sz="1600" smtClean="0"/>
              <a:t>        difficult modules    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(MTU,TPU, SCI, S12AD)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smtClean="0"/>
              <a:t>            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       Create </a:t>
            </a:r>
            <a:r>
              <a:rPr lang="en-US" sz="1600" dirty="0"/>
              <a:t>test spec with coverage 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full </a:t>
            </a:r>
            <a:r>
              <a:rPr lang="en-US" sz="1600" dirty="0"/>
              <a:t>of functionality </a:t>
            </a:r>
            <a:r>
              <a:rPr lang="en-US" sz="1600" dirty="0" smtClean="0"/>
              <a:t> of module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testing.</a:t>
            </a:r>
          </a:p>
          <a:p>
            <a:pPr algn="ctr"/>
            <a:endParaRPr lang="en-US" sz="1100" dirty="0"/>
          </a:p>
        </p:txBody>
      </p:sp>
      <p:sp>
        <p:nvSpPr>
          <p:cNvPr id="115" name="Rectangle 114"/>
          <p:cNvSpPr/>
          <p:nvPr/>
        </p:nvSpPr>
        <p:spPr>
          <a:xfrm>
            <a:off x="184778" y="3864360"/>
            <a:ext cx="2481630" cy="215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item extraction</a:t>
            </a:r>
            <a:endParaRPr lang="en-US" sz="2000" dirty="0"/>
          </a:p>
        </p:txBody>
      </p:sp>
      <p:sp>
        <p:nvSpPr>
          <p:cNvPr id="265" name="Rounded Rectangle 264"/>
          <p:cNvSpPr/>
          <p:nvPr/>
        </p:nvSpPr>
        <p:spPr>
          <a:xfrm>
            <a:off x="6819669" y="2576329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sp>
        <p:nvSpPr>
          <p:cNvPr id="276" name="Rounded Rectangle 275"/>
          <p:cNvSpPr/>
          <p:nvPr/>
        </p:nvSpPr>
        <p:spPr>
          <a:xfrm>
            <a:off x="6819669" y="4750515"/>
            <a:ext cx="498442" cy="234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1.5</a:t>
            </a:r>
            <a:endParaRPr lang="en-US" sz="1600" dirty="0"/>
          </a:p>
        </p:txBody>
      </p:sp>
      <p:cxnSp>
        <p:nvCxnSpPr>
          <p:cNvPr id="282" name="Straight Connector 281"/>
          <p:cNvCxnSpPr/>
          <p:nvPr/>
        </p:nvCxnSpPr>
        <p:spPr bwMode="auto">
          <a:xfrm>
            <a:off x="7518722" y="1447800"/>
            <a:ext cx="5604" cy="4549358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5-Point Star 127"/>
          <p:cNvSpPr/>
          <p:nvPr/>
        </p:nvSpPr>
        <p:spPr>
          <a:xfrm>
            <a:off x="11742036" y="4575437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30" name="5-Point Star 129"/>
          <p:cNvSpPr/>
          <p:nvPr/>
        </p:nvSpPr>
        <p:spPr>
          <a:xfrm>
            <a:off x="11700112" y="2420484"/>
            <a:ext cx="415688" cy="43928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00487" y="1935540"/>
            <a:ext cx="3981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Set </a:t>
            </a:r>
            <a:r>
              <a:rPr lang="en-US" sz="1600" dirty="0"/>
              <a:t>up environment for different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tools, new device, new IDE.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</a:t>
            </a:r>
            <a:r>
              <a:rPr lang="en-US" sz="1600" b="1" dirty="0" smtClean="0"/>
              <a:t>Output</a:t>
            </a:r>
            <a:r>
              <a:rPr lang="en-US" sz="1600" b="1" dirty="0"/>
              <a:t>:</a:t>
            </a:r>
            <a:r>
              <a:rPr lang="en-US" sz="1600" dirty="0"/>
              <a:t>  </a:t>
            </a:r>
            <a:endParaRPr lang="en-US" sz="1600" dirty="0" smtClean="0"/>
          </a:p>
          <a:p>
            <a:r>
              <a:rPr lang="en-US" sz="1600" dirty="0" smtClean="0"/>
              <a:t>             Set up new environment for new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device without support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81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1433</TotalTime>
  <Words>1162</Words>
  <Application>Microsoft Office PowerPoint</Application>
  <PresentationFormat>Widescreen</PresentationFormat>
  <Paragraphs>277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Symbol</vt:lpstr>
      <vt:lpstr>Wingdings</vt:lpstr>
      <vt:lpstr>151021_Renesas_Templates_16_9_EN</vt:lpstr>
      <vt:lpstr>PowerPoint Presentation</vt:lpstr>
      <vt:lpstr>Agenda</vt:lpstr>
      <vt:lpstr>Training Target</vt:lpstr>
      <vt:lpstr>Current status</vt:lpstr>
      <vt:lpstr>Gap analysis and solution (1/3)</vt:lpstr>
      <vt:lpstr>Gap analysis and solution (2/3)</vt:lpstr>
      <vt:lpstr>Gap analysis and solution (3/3)</vt:lpstr>
      <vt:lpstr>Mentor-Mentee interaction</vt:lpstr>
      <vt:lpstr>Training plan</vt:lpstr>
      <vt:lpstr>Training plan</vt:lpstr>
      <vt:lpstr>Training plan</vt:lpstr>
      <vt:lpstr>Training plan</vt:lpstr>
      <vt:lpstr>Commitment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Trung. Tran</dc:creator>
  <cp:lastModifiedBy>Thanh. Pham</cp:lastModifiedBy>
  <cp:revision>101</cp:revision>
  <dcterms:created xsi:type="dcterms:W3CDTF">2015-12-16T02:13:13Z</dcterms:created>
  <dcterms:modified xsi:type="dcterms:W3CDTF">2017-05-31T10:40:13Z</dcterms:modified>
</cp:coreProperties>
</file>