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4"/>
  </p:sldMasterIdLst>
  <p:notesMasterIdLst>
    <p:notesMasterId r:id="rId6"/>
  </p:notesMasterIdLst>
  <p:sldIdLst>
    <p:sldId id="256" r:id="rId5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292"/>
    <a:srgbClr val="4C5A6A"/>
    <a:srgbClr val="E396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5"/>
  </p:normalViewPr>
  <p:slideViewPr>
    <p:cSldViewPr snapToGrid="0" snapToObjects="1">
      <p:cViewPr>
        <p:scale>
          <a:sx n="31" d="100"/>
          <a:sy n="31" d="100"/>
        </p:scale>
        <p:origin x="144" y="-136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0" tIns="48307" rIns="96640" bIns="48307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8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0" tIns="48307" rIns="96640" bIns="48307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1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0" tIns="48307" rIns="96640" bIns="48307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119475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0" tIns="48307" rIns="96640" bIns="48307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8" y="9119475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0" tIns="48307" rIns="96640" bIns="48307" anchor="b" anchorCtr="0">
            <a:noAutofit/>
          </a:bodyPr>
          <a:lstStyle/>
          <a:p>
            <a:pPr algn="r"/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731521" y="4620577"/>
            <a:ext cx="5852160" cy="3780473"/>
          </a:xfrm>
          <a:prstGeom prst="rect">
            <a:avLst/>
          </a:prstGeom>
        </p:spPr>
        <p:txBody>
          <a:bodyPr spcFirstLastPara="1" wrap="square" lIns="96640" tIns="48307" rIns="96640" bIns="48307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ster">
  <p:cSld name="Post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6400800" y="990600"/>
            <a:ext cx="31089601" cy="2514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6400800" y="3588603"/>
            <a:ext cx="3108960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1143000" y="32114697"/>
            <a:ext cx="98755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11018520" y="32114697"/>
            <a:ext cx="218541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32872681" y="32114697"/>
            <a:ext cx="98755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body" idx="2"/>
          </p:nvPr>
        </p:nvSpPr>
        <p:spPr>
          <a:xfrm>
            <a:off x="1143000" y="5852160"/>
            <a:ext cx="12801600" cy="1219200"/>
          </a:xfrm>
          <a:prstGeom prst="round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365750" tIns="45700" rIns="91425" bIns="45700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3"/>
          </p:nvPr>
        </p:nvSpPr>
        <p:spPr>
          <a:xfrm>
            <a:off x="1143000" y="7071360"/>
            <a:ext cx="128016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5pPr>
            <a:lvl6pPr marL="2743200" lvl="5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>
            <a:spLocks noGrp="1"/>
          </p:cNvSpPr>
          <p:nvPr>
            <p:ph type="body" idx="4"/>
          </p:nvPr>
        </p:nvSpPr>
        <p:spPr>
          <a:xfrm>
            <a:off x="1143000" y="15032736"/>
            <a:ext cx="12801600" cy="1219200"/>
          </a:xfrm>
          <a:prstGeom prst="round1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365750" tIns="45700" rIns="91425" bIns="45700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body" idx="5"/>
          </p:nvPr>
        </p:nvSpPr>
        <p:spPr>
          <a:xfrm>
            <a:off x="1143000" y="16251936"/>
            <a:ext cx="12801600" cy="908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5pPr>
            <a:lvl6pPr marL="2743200" lvl="5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>
            <a:spLocks noGrp="1"/>
          </p:cNvSpPr>
          <p:nvPr>
            <p:ph type="body" idx="6"/>
          </p:nvPr>
        </p:nvSpPr>
        <p:spPr>
          <a:xfrm>
            <a:off x="1143000" y="25831800"/>
            <a:ext cx="12801600" cy="1219200"/>
          </a:xfrm>
          <a:prstGeom prst="round1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365750" tIns="45700" rIns="91425" bIns="45700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body" idx="7"/>
          </p:nvPr>
        </p:nvSpPr>
        <p:spPr>
          <a:xfrm>
            <a:off x="1143000" y="27057097"/>
            <a:ext cx="12801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5pPr>
            <a:lvl6pPr marL="2743200" lvl="5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>
            <a:spLocks noGrp="1"/>
          </p:cNvSpPr>
          <p:nvPr>
            <p:ph type="body" idx="8"/>
          </p:nvPr>
        </p:nvSpPr>
        <p:spPr>
          <a:xfrm>
            <a:off x="15544800" y="5852160"/>
            <a:ext cx="12801600" cy="1219200"/>
          </a:xfrm>
          <a:prstGeom prst="round1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365750" tIns="45700" rIns="91425" bIns="45700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body" idx="9"/>
          </p:nvPr>
        </p:nvSpPr>
        <p:spPr>
          <a:xfrm>
            <a:off x="15544800" y="7071360"/>
            <a:ext cx="12801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5pPr>
            <a:lvl6pPr marL="2743200" lvl="5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body" idx="13"/>
          </p:nvPr>
        </p:nvSpPr>
        <p:spPr>
          <a:xfrm>
            <a:off x="15544800" y="11948160"/>
            <a:ext cx="12801600" cy="6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5pPr>
            <a:lvl6pPr marL="2743200" lvl="5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4"/>
          </p:nvPr>
        </p:nvSpPr>
        <p:spPr>
          <a:xfrm>
            <a:off x="15544800" y="23469600"/>
            <a:ext cx="12801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5pPr>
            <a:lvl6pPr marL="2743200" lvl="5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"/>
          <p:cNvSpPr>
            <a:spLocks noGrp="1"/>
          </p:cNvSpPr>
          <p:nvPr>
            <p:ph type="body" idx="15"/>
          </p:nvPr>
        </p:nvSpPr>
        <p:spPr>
          <a:xfrm>
            <a:off x="15544800" y="25831800"/>
            <a:ext cx="12801600" cy="1219200"/>
          </a:xfrm>
          <a:prstGeom prst="round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365750" tIns="45700" rIns="91425" bIns="45700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body" idx="16"/>
          </p:nvPr>
        </p:nvSpPr>
        <p:spPr>
          <a:xfrm>
            <a:off x="15544800" y="27057097"/>
            <a:ext cx="12801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5pPr>
            <a:lvl6pPr marL="2743200" lvl="5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"/>
          <p:cNvSpPr>
            <a:spLocks noGrp="1"/>
          </p:cNvSpPr>
          <p:nvPr>
            <p:ph type="body" idx="17"/>
          </p:nvPr>
        </p:nvSpPr>
        <p:spPr>
          <a:xfrm>
            <a:off x="29900881" y="5852160"/>
            <a:ext cx="12801600" cy="1219200"/>
          </a:xfrm>
          <a:prstGeom prst="round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365750" tIns="45700" rIns="91425" bIns="45700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body" idx="18"/>
          </p:nvPr>
        </p:nvSpPr>
        <p:spPr>
          <a:xfrm>
            <a:off x="29900881" y="7071360"/>
            <a:ext cx="1280160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5pPr>
            <a:lvl6pPr marL="2743200" lvl="5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body" idx="19"/>
          </p:nvPr>
        </p:nvSpPr>
        <p:spPr>
          <a:xfrm>
            <a:off x="29900881" y="15837408"/>
            <a:ext cx="1280160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5pPr>
            <a:lvl6pPr marL="2743200" lvl="5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>
            <a:spLocks noGrp="1"/>
          </p:cNvSpPr>
          <p:nvPr>
            <p:ph type="body" idx="20"/>
          </p:nvPr>
        </p:nvSpPr>
        <p:spPr>
          <a:xfrm>
            <a:off x="29900881" y="25831800"/>
            <a:ext cx="12801600" cy="1219200"/>
          </a:xfrm>
          <a:prstGeom prst="round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365750" tIns="45700" rIns="91425" bIns="45700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body" idx="21"/>
          </p:nvPr>
        </p:nvSpPr>
        <p:spPr>
          <a:xfrm>
            <a:off x="29900881" y="27057097"/>
            <a:ext cx="12801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5pPr>
            <a:lvl6pPr marL="2743200" lvl="5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3891200" y="2552699"/>
            <a:ext cx="12447269" cy="329184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274300" tIns="45700" rIns="2743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Printing: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This poster is 48” wide by 36” high. It’s designed to be printed on a large-format printer.</a:t>
            </a:r>
            <a:endParaRPr/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60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Customizing the Content: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placeholders in this poster are formatted for you. Type in the placeholders to add text, or click an icon to add a table, chart, SmartArt graphic, picture or multimedia file.</a:t>
            </a:r>
            <a:endParaRPr/>
          </a:p>
          <a:p>
            <a:pPr marL="0" marR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To add or remove bullet points from text, just click the Bullets button on the Home tab.</a:t>
            </a:r>
            <a:endParaRPr/>
          </a:p>
          <a:p>
            <a:pPr marL="0" marR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If you need more placeholders for titles, content or body text, just make a copy of what you need and drag it into place. PowerPoint’s Smart Guides will help you align it with everything else.</a:t>
            </a:r>
            <a:endParaRPr/>
          </a:p>
          <a:p>
            <a:pPr marL="0" marR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Want to use your own pictures instead of ours? No problem! Just right-click a picture and choose Change Picture. Maintain the proportion of pictures as you resize by dragging a corner.</a:t>
            </a:r>
            <a:endParaRPr sz="66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9168">
          <p15:clr>
            <a:srgbClr val="A4A3A4"/>
          </p15:clr>
        </p15:guide>
        <p15:guide id="2" pos="18480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43891199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258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400800" y="990600"/>
            <a:ext cx="31089601" cy="2514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Cambria"/>
              <a:buNone/>
              <a:defRPr sz="8800" b="1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400800" y="6019800"/>
            <a:ext cx="31089601" cy="236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1143000" y="32114697"/>
            <a:ext cx="98755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B8B8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11018520" y="32114697"/>
            <a:ext cx="218541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B8B8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32872681" y="32114697"/>
            <a:ext cx="98755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B8B8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B8B8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B8B8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B8B8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B8B8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B8B8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B8B8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B8B8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B8B8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720">
          <p15:clr>
            <a:srgbClr val="A4A3A4"/>
          </p15:clr>
        </p15:guide>
        <p15:guide id="3" pos="26928">
          <p15:clr>
            <a:srgbClr val="A4A3A4"/>
          </p15:clr>
        </p15:guide>
        <p15:guide id="4" pos="13824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/>
          <p:nvPr/>
        </p:nvSpPr>
        <p:spPr>
          <a:xfrm>
            <a:off x="376328" y="4798386"/>
            <a:ext cx="10517887" cy="279543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rgbClr val="B4985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79400">
              <a:lnSpc>
                <a:spcPct val="150000"/>
              </a:lnSpc>
              <a:buClr>
                <a:schemeClr val="dk1"/>
              </a:buClr>
              <a:buSzPts val="28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Untitled </a:t>
            </a:r>
            <a:r>
              <a:rPr lang="en-US" sz="28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Diagram.png</a:t>
            </a:r>
            <a:endParaRPr lang="en-US"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11314461" y="5381897"/>
            <a:ext cx="21310724" cy="1015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0" y="-91686"/>
            <a:ext cx="43891200" cy="53347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6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6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6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6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6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							     	</a:t>
            </a: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 Heyse</a:t>
            </a: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           </a:t>
            </a: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Karina Paz</a:t>
            </a: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            </a:t>
            </a: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Matt Healea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4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910" y="-39290"/>
            <a:ext cx="9062480" cy="456342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"/>
          <p:cNvSpPr txBox="1"/>
          <p:nvPr/>
        </p:nvSpPr>
        <p:spPr>
          <a:xfrm>
            <a:off x="11269088" y="-40281"/>
            <a:ext cx="21356097" cy="193050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62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E2.10 – 3D </a:t>
            </a:r>
            <a:r>
              <a:rPr lang="en-US" sz="6200" b="1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Markerless</a:t>
            </a:r>
            <a:r>
              <a:rPr lang="en-US" sz="62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Motion Capture System For Active Shooter Response Training</a:t>
            </a:r>
            <a:endParaRPr lang="en-US" sz="6200">
              <a:solidFill>
                <a:schemeClr val="lt1"/>
              </a:solidFill>
            </a:endParaRPr>
          </a:p>
        </p:txBody>
      </p:sp>
      <p:sp>
        <p:nvSpPr>
          <p:cNvPr id="51" name="Google Shape;51;p3"/>
          <p:cNvSpPr txBox="1"/>
          <p:nvPr/>
        </p:nvSpPr>
        <p:spPr>
          <a:xfrm>
            <a:off x="20114031" y="5213782"/>
            <a:ext cx="1521616" cy="8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"/>
          <p:cNvSpPr txBox="1"/>
          <p:nvPr/>
        </p:nvSpPr>
        <p:spPr>
          <a:xfrm>
            <a:off x="22129255" y="5225100"/>
            <a:ext cx="1521616" cy="8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 txBox="1"/>
          <p:nvPr/>
        </p:nvSpPr>
        <p:spPr>
          <a:xfrm>
            <a:off x="24151931" y="5270040"/>
            <a:ext cx="1521616" cy="8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19815897" y="5321085"/>
            <a:ext cx="424956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The System</a:t>
            </a:r>
            <a:endParaRPr sz="6600" b="1" cap="non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33041125" y="5024559"/>
            <a:ext cx="10570656" cy="277281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rgbClr val="B4985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373598" y="5024559"/>
            <a:ext cx="10604686" cy="11079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B51BDC-166C-401B-97D2-4D23A3A0B0AC}"/>
              </a:ext>
            </a:extLst>
          </p:cNvPr>
          <p:cNvGrpSpPr/>
          <p:nvPr/>
        </p:nvGrpSpPr>
        <p:grpSpPr>
          <a:xfrm>
            <a:off x="11328906" y="31777865"/>
            <a:ext cx="21299605" cy="1164022"/>
            <a:chOff x="11286999" y="31097647"/>
            <a:chExt cx="21338824" cy="1164022"/>
          </a:xfrm>
        </p:grpSpPr>
        <p:sp>
          <p:nvSpPr>
            <p:cNvPr id="62" name="Google Shape;62;p3"/>
            <p:cNvSpPr txBox="1"/>
            <p:nvPr/>
          </p:nvSpPr>
          <p:spPr>
            <a:xfrm>
              <a:off x="11286999" y="31097647"/>
              <a:ext cx="21338824" cy="101566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" name="Google Shape;67;p3"/>
            <p:cNvSpPr txBox="1"/>
            <p:nvPr/>
          </p:nvSpPr>
          <p:spPr>
            <a:xfrm>
              <a:off x="13629578" y="31153674"/>
              <a:ext cx="16955309" cy="1107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Sponsored by the Texas State University ALERRT Center</a:t>
              </a:r>
              <a:endParaRPr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2" name="Google Shape;72;p3"/>
          <p:cNvSpPr/>
          <p:nvPr/>
        </p:nvSpPr>
        <p:spPr>
          <a:xfrm>
            <a:off x="3430532" y="5072163"/>
            <a:ext cx="4409477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  <a:endParaRPr sz="6600" b="1" cap="non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33065491" y="29669382"/>
            <a:ext cx="10517887" cy="10009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33116253" y="29567002"/>
            <a:ext cx="10220116" cy="834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Acknowledgements</a:t>
            </a:r>
            <a:endParaRPr sz="66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FA9308-D072-4230-A343-AFEE45C99CC0}"/>
              </a:ext>
            </a:extLst>
          </p:cNvPr>
          <p:cNvGrpSpPr/>
          <p:nvPr/>
        </p:nvGrpSpPr>
        <p:grpSpPr>
          <a:xfrm>
            <a:off x="402712" y="20055705"/>
            <a:ext cx="10517887" cy="1142786"/>
            <a:chOff x="321404" y="26373232"/>
            <a:chExt cx="10517887" cy="1142786"/>
          </a:xfrm>
        </p:grpSpPr>
        <p:sp>
          <p:nvSpPr>
            <p:cNvPr id="66" name="Google Shape;66;p3"/>
            <p:cNvSpPr txBox="1"/>
            <p:nvPr/>
          </p:nvSpPr>
          <p:spPr>
            <a:xfrm>
              <a:off x="321404" y="26408022"/>
              <a:ext cx="10517887" cy="110799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6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859697" y="26373232"/>
              <a:ext cx="3628815" cy="1107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 b="1" cap="none">
                  <a:solidFill>
                    <a:srgbClr val="FEFEFE"/>
                  </a:solidFill>
                  <a:latin typeface="Calibri"/>
                  <a:ea typeface="Calibri"/>
                  <a:cs typeface="Calibri"/>
                  <a:sym typeface="Calibri"/>
                </a:rPr>
                <a:t>Approach</a:t>
              </a:r>
              <a:endParaRPr/>
            </a:p>
          </p:txBody>
        </p:sp>
      </p:grpSp>
      <p:sp>
        <p:nvSpPr>
          <p:cNvPr id="84" name="Google Shape;84;p3"/>
          <p:cNvSpPr txBox="1"/>
          <p:nvPr/>
        </p:nvSpPr>
        <p:spPr>
          <a:xfrm>
            <a:off x="33199388" y="6154639"/>
            <a:ext cx="10250092" cy="69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6000"/>
            </a:pPr>
            <a:r>
              <a:rPr lang="en-US" sz="40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Battery Life – 13.82 Hours</a:t>
            </a:r>
            <a:endParaRPr lang="en-US" sz="40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lvl="0" algn="ctr">
              <a:buClr>
                <a:schemeClr val="dk1"/>
              </a:buClr>
              <a:buSzPts val="6000"/>
            </a:pPr>
            <a:endParaRPr lang="en-US" sz="4000" b="1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Clr>
                <a:schemeClr val="dk1"/>
              </a:buClr>
              <a:buSzPts val="6000"/>
            </a:pPr>
            <a:r>
              <a:rPr lang="en-US" sz="4000" dirty="0">
                <a:solidFill>
                  <a:schemeClr val="dk1"/>
                </a:solidFill>
                <a:latin typeface="Calibri"/>
                <a:cs typeface="Calibri"/>
              </a:rPr>
              <a:t> </a:t>
            </a:r>
          </a:p>
        </p:txBody>
      </p:sp>
      <p:sp>
        <p:nvSpPr>
          <p:cNvPr id="85" name="Google Shape;85;p3"/>
          <p:cNvSpPr/>
          <p:nvPr/>
        </p:nvSpPr>
        <p:spPr>
          <a:xfrm>
            <a:off x="16643481" y="25233311"/>
            <a:ext cx="18473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3" descr="B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364059" y="10474576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 txBox="1"/>
          <p:nvPr/>
        </p:nvSpPr>
        <p:spPr>
          <a:xfrm>
            <a:off x="25345063" y="9894627"/>
            <a:ext cx="189898" cy="937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516997" y="20685785"/>
            <a:ext cx="10242047" cy="7122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lvl="0" algn="ctr"/>
            <a:r>
              <a:rPr lang="en-US" sz="4800" b="1" u="sng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 lang="en-US" sz="6000" dirty="0">
              <a:solidFill>
                <a:schemeClr val="accent4"/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Inertial Measurement Unit (IMU) – Collect analog data</a:t>
            </a:r>
            <a:endParaRPr lang="en-US" sz="32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Microprocessor – Convert to digital and process data</a:t>
            </a:r>
            <a:endParaRPr lang="en-US" sz="32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Micro SD – Locally store data</a:t>
            </a:r>
            <a:endParaRPr lang="en-US" sz="32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dk1"/>
                </a:solidFill>
                <a:latin typeface="Calibri"/>
                <a:cs typeface="Calibri"/>
              </a:rPr>
              <a:t>Bluetooth Module – Create local area network among devices and transfer data upon completion of recording</a:t>
            </a:r>
          </a:p>
          <a:p>
            <a:pPr algn="ctr"/>
            <a:r>
              <a:rPr lang="en-US" sz="4800" b="1" u="sng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endParaRPr lang="en-US" sz="6000" dirty="0">
              <a:solidFill>
                <a:schemeClr val="accent4"/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digital data</a:t>
            </a:r>
            <a:endParaRPr lang="en-US" sz="32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 model  </a:t>
            </a:r>
            <a:endParaRPr lang="en-US" sz="32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Heading and Reference System (AHRS),</a:t>
            </a:r>
            <a:endParaRPr lang="en-US" sz="32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Kalman Filter </a:t>
            </a:r>
            <a:r>
              <a:rPr lang="en-US" sz="3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– To smooth the digital data</a:t>
            </a:r>
            <a:endParaRPr lang="en-US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u="sng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</a:t>
            </a:r>
            <a:endParaRPr lang="en-US" sz="2800" u="sng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grpSp>
        <p:nvGrpSpPr>
          <p:cNvPr id="143" name="Google Shape;143;p3"/>
          <p:cNvGrpSpPr/>
          <p:nvPr/>
        </p:nvGrpSpPr>
        <p:grpSpPr>
          <a:xfrm>
            <a:off x="33054600" y="5024559"/>
            <a:ext cx="10556293" cy="1107996"/>
            <a:chOff x="32933047" y="15429060"/>
            <a:chExt cx="10556293" cy="1107996"/>
          </a:xfrm>
        </p:grpSpPr>
        <p:sp>
          <p:nvSpPr>
            <p:cNvPr id="144" name="Google Shape;144;p3"/>
            <p:cNvSpPr txBox="1"/>
            <p:nvPr/>
          </p:nvSpPr>
          <p:spPr>
            <a:xfrm>
              <a:off x="32971453" y="15429060"/>
              <a:ext cx="10517887" cy="110799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6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32933047" y="15470975"/>
              <a:ext cx="10220116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 b="1" dirty="0">
                  <a:solidFill>
                    <a:srgbClr val="FEFEFE"/>
                  </a:solidFill>
                  <a:latin typeface="Calibri"/>
                  <a:cs typeface="Calibri"/>
                  <a:sym typeface="Calibri"/>
                </a:rPr>
                <a:t>Results</a:t>
              </a:r>
              <a:endParaRPr sz="6600" dirty="0"/>
            </a:p>
          </p:txBody>
        </p:sp>
      </p:grpSp>
      <p:sp>
        <p:nvSpPr>
          <p:cNvPr id="83" name="Google Shape;83;p3"/>
          <p:cNvSpPr txBox="1"/>
          <p:nvPr/>
        </p:nvSpPr>
        <p:spPr>
          <a:xfrm>
            <a:off x="673227" y="6194175"/>
            <a:ext cx="9987396" cy="6640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4800" b="1">
                <a:latin typeface="Calibri"/>
                <a:cs typeface="Calibri"/>
              </a:rPr>
              <a:t>What?</a:t>
            </a:r>
          </a:p>
          <a:p>
            <a:pPr lvl="0" algn="ctr"/>
            <a:r>
              <a:rPr lang="en-US" sz="4000">
                <a:latin typeface="Calibri"/>
                <a:cs typeface="Calibri"/>
              </a:rPr>
              <a:t>Virtualize Texas State ALERRT Center’s active shooter training scenarios</a:t>
            </a:r>
          </a:p>
          <a:p>
            <a:pPr lvl="0" algn="ctr"/>
            <a:r>
              <a:rPr lang="en-US" sz="4800" b="1">
                <a:latin typeface="Calibri"/>
                <a:cs typeface="Calibri"/>
              </a:rPr>
              <a:t>Why?</a:t>
            </a:r>
          </a:p>
          <a:p>
            <a:pPr lvl="0" algn="ctr"/>
            <a:r>
              <a:rPr lang="en-US" sz="4000">
                <a:latin typeface="Calibri"/>
                <a:cs typeface="Calibri"/>
              </a:rPr>
              <a:t>Allow smaller municipalities to have access to the training</a:t>
            </a:r>
          </a:p>
          <a:p>
            <a:pPr lvl="0" algn="ctr"/>
            <a:r>
              <a:rPr lang="en-US" sz="4800" b="1">
                <a:latin typeface="Calibri"/>
                <a:cs typeface="Calibri"/>
              </a:rPr>
              <a:t>How?</a:t>
            </a:r>
          </a:p>
          <a:p>
            <a:pPr lvl="0" algn="ctr"/>
            <a:r>
              <a:rPr lang="en-US" sz="4000">
                <a:latin typeface="Calibri"/>
                <a:cs typeface="Calibri"/>
              </a:rPr>
              <a:t>Build a wireless sensor-based system focused on collecting motion data at key points on a first responder</a:t>
            </a:r>
          </a:p>
        </p:txBody>
      </p:sp>
      <p:sp>
        <p:nvSpPr>
          <p:cNvPr id="167" name="Google Shape;152;p3">
            <a:extLst>
              <a:ext uri="{FF2B5EF4-FFF2-40B4-BE49-F238E27FC236}">
                <a16:creationId xmlns:a16="http://schemas.microsoft.com/office/drawing/2014/main" id="{164C550C-AB1C-43C9-85BB-9F1D50C5B9EE}"/>
              </a:ext>
            </a:extLst>
          </p:cNvPr>
          <p:cNvSpPr txBox="1"/>
          <p:nvPr/>
        </p:nvSpPr>
        <p:spPr>
          <a:xfrm>
            <a:off x="34128073" y="30625049"/>
            <a:ext cx="8102198" cy="1634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lvl="3" algn="ctr">
              <a:buClr>
                <a:schemeClr val="dk1"/>
              </a:buClr>
              <a:buSzPts val="4000"/>
            </a:pPr>
            <a:r>
              <a:rPr lang="en-US" sz="2800" u="sng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ALERRT Center:</a:t>
            </a:r>
            <a:endParaRPr lang="en-US" sz="280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lvl="3" algn="ctr">
              <a:buClr>
                <a:schemeClr val="dk1"/>
              </a:buClr>
              <a:buSzPts val="4000"/>
            </a:pPr>
            <a:r>
              <a:rPr lang="en-US" sz="280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Dr. Hunter </a:t>
            </a:r>
            <a:r>
              <a:rPr lang="en-US" sz="280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Martaindale</a:t>
            </a:r>
            <a:r>
              <a:rPr lang="en-US" sz="280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(Director of Research)</a:t>
            </a:r>
          </a:p>
          <a:p>
            <a:pPr lvl="3" algn="ctr">
              <a:buClr>
                <a:schemeClr val="dk1"/>
              </a:buClr>
              <a:buSzPts val="4000"/>
            </a:pPr>
            <a:r>
              <a:rPr lang="en-US" sz="280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Mr. Coby </a:t>
            </a:r>
            <a:r>
              <a:rPr lang="en-US" sz="280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Briehn</a:t>
            </a:r>
            <a:r>
              <a:rPr lang="en-US" sz="280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(Program Manager)</a:t>
            </a:r>
          </a:p>
          <a:p>
            <a:pPr lvl="3" algn="ctr">
              <a:buClr>
                <a:schemeClr val="dk1"/>
              </a:buClr>
              <a:buSzPts val="4000"/>
            </a:pPr>
            <a:r>
              <a:rPr lang="en-US" sz="2800" u="sng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Texas State University:</a:t>
            </a:r>
          </a:p>
          <a:p>
            <a:pPr lvl="3" algn="ctr">
              <a:buClr>
                <a:schemeClr val="dk1"/>
              </a:buClr>
              <a:buSzPts val="40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Stan McClellan (Faculty advisor)</a:t>
            </a:r>
          </a:p>
          <a:p>
            <a:pPr lvl="3" algn="ctr">
              <a:buClr>
                <a:schemeClr val="dk1"/>
              </a:buClr>
              <a:buSzPts val="4000"/>
            </a:pPr>
            <a:endParaRPr sz="3200"/>
          </a:p>
        </p:txBody>
      </p:sp>
      <p:sp>
        <p:nvSpPr>
          <p:cNvPr id="12" name="AutoShape 2" descr="data:image/png;base64,iVBORw0KGgoAAAANSUhEUgAAAzUAAAF9CAYAAAA9eEbEAAAAAXNSR0IArs4c6QAAAARnQU1BAACxjwv8YQUAAAAJcEhZcwAADsMAAA7DAcdvqGQAAG00SURBVHhe7d0LQBR14gfwrwoCIoKKikZGKiQVpJKpqKiU2ZaP5NIMjfTkxNc/oC7zUfmoNPUKNR/hYXprmo/SJAs9TzSufFSIBxUKamioJIgoICCr+5/f7CxvfPDcWb6fu23n95vZ2Zll3Z3v/n7zm0Z6CYiqISgoSJmiqgoPD1emiIiIiOheMdRQtYlQExYWppToXoWGhjLUEBEREVVDY+WeiIiIiIhIlRhqiIiIiIhI1RhqiIiIiIhI1RhqiIiIiIhI1RhqiIiIiIhI1RhqiIiIiIhI1RhqiIiIiIhI1RhqiIiIiIhI1RhqiIiIiIhI1RhqiIiIiIhI1RhqiIiIiIhI1RhqiIiIiIhI1RhqiIiIiIhI1RhqiIiIiIhI1RhqiIiIiIhI1RhqiIiIiIhI1RhqiIiIiIhI1RhqiIiIiIhI1RhqiIiIiIhI1RhqiIiIiIhI1RhqiIiIiIhI1RhqiIiIiIhI1RhqiIiIiIhI1RhqiIiIiIhI1RhqiIiIiIhI1RhqiIiIiIhI1RhqiIiIiIhI1RhqyGQlbg2Gj48PFu1NUWoUubEIlOp9ArXIVaoqpkNqfCySMwrkUvzqYfAJi5WniYiIiMh8NNJLlGmiKgkKCkJYWJhSqjki1AStigOcAxG1OQC2Sn3agUUYPTeqXH15BdD6DEZEQDhiAt2RkXwUp3Wd0cvdUZlvGkJDQxEeHq6UiMyP+IygusHPEiJqqBhqqNpqLdRopVATIYUa2GP+tq8xyEnUFmBH8GAsE9VFoSYLByI+wFztIbEAvAMW4u3AfriwYx4mLouW60bO34yRNyKxs3AwQoe6QpcRj49nzsHOpKvSXDdMC3sPL3pJT6BLQdjrYbDz9kDCZ1rESbN9p4XhrRe9YCGvqeYx1JC5q63PCCqNnyVE1JCx+xmZsFwpuGigcb6Krw4lG6qyjmN9nD2mzRgJZN+Qq2IjpkqB5leEhK3DuqXTcEg7G3+LiEeHHgOkuCJFIu8A+DzYHNf+iMLOc9ekmlQs9ZuOndBgpVaL+QG2WBU6GjuSpecruIZf4+KgXaWF12tLMT/QG9GrQvFlsqELGxERERGZHoYaMmHXgWad8PQrvohb/518/kza0ShctR+FXp1bA6KRpSARa7SpGLl0Pfy8XOHa60VoQ7ojddePgIs3BjsDdg/3hZeLg7SwHexhidzEaERJU2HLp8LTxQWDAucjwB5Yv+80jM0xmoXbEDCoFwb5T5SDUXZenmEGEREREZkchhoybVKu6dxLIwUYLeIysvDz9mi4TfBBextlvq5QmSjuHNbew0ta/hTSdTrI7Ss3jMsYiRYeDToXnYxjA6dO0l1TQ0l6SrRpbWcoWHSAjxR4DG1CRERERGSKGGrItGUXwMahG6Y5A6tXrkF4EjDKxwVN8opjhgghdi0sDQXJxZOxgH0XtKnsJBg545yUQo9ckmWmKxNGhcVBiIGGiIiIyLQx1JCJuwEdrNDX3xep0aLrWQB6OQI3lbmw7YhnpMCj/fBzpBZAHgBgw5I42Pt6wFakl2zp/9mXDS02CtsOXWGPOGyKjJfWLbq0bUREqhSW+nY2LEBEREREqsJQQyasGdDO0A3MuZ8GUnaB94QBEGfHyI0s9uI/DvD/aCm6J2nhP9gHvn7TEe02Bh9P7SXP6zaqO67unIsJEYkoastx7IeP54xE9LLp8PXxweg3tPAODIO/u+iPZok2hqWKiF5pTYsfTUREREQmhkM6U7WZxnCtBchIuyKFHWs4OjmUGn65oKAATaysyg3JrMvNQkZ2PiysW8LRwUqprXschpXMHYd0rhv8LCGihowtNWQmrKQw4wSnMoFGsKog0AgWtg7S8k71GmiIiIiIqPoYaoiIiIiISNUYaoiIiIiISNUYasikyee9ZGQgK4tX9CciIiKiijHUkInKxYHVwfDVDIefnx+GDx8Mn8AwxGeUuLgMEREREZGEoYZMUtbRtZi75QxCwrSI2rcPO7RL4Zu0E9Nf/VKKO0RERERExRhqyCSdS/gJsB+BIV4usLWygqNLL8xaF4LuHuJaMoIO8TvCMMzHBz4+wzBP+31R2EnevQjBiyKweqa/NM8Hw4IjkKL0Xkv5Xgt/+TGG+mTlQeKinWGBw+R6H59AbI1Nk+sLUnYjeJ4Wu7fOk+vjmaiIiIiITA5DDZmktl17Ale10PjPRMSOvYhPToXuQT8snzUUItak7H4L05ftxIg5YVi5cBSiI2YjWJsoP1aXeRpxUVqc7PgKwhZOg12cFrM3xksJJR6zZ0eg55yV2KxdCm+pfuLs3VI8SsVSv+nYCQ1WarWYH2CLVaGjsUNKPLq8TMRFR2DJqlQEhIxHB47+TERERGRyGGrIJDn1C4V2aQh825yDdtn7mD7RHxpfHyzaLYJLFv4TfgjOASsROMQLnv0CsDLQDUnbf5DmSG5cB7qH4MOpQ+DV70XMHGOP7BtSva5QzEV+YSGat++F13asw8rJj6MgMRpRsEfY8qnwdHHBoMD5CLAH1u87LS8Pad7CyAgE+vWDY0UXvCEiIiKiesVQQyYpNyMDbbz8MG/5ZsRE78M2bRgCfZ0RteRdxF46jSNXgVTtdKW7mA+mRyQBdk3lx4roYu/RpeiCm5ZN7QwTtl0xNcBbWkcohg/2weBXVyLxmhh4QCQeDTobe7bBBk6dpDvD6iR2aGGpTBIRERGRyWGoIROUhX/5+UGzNt5QtLCCk4sXAkKmSoVUZOTZw1Ga8p6xDtFS4JEHElgXhvnBfdBcfoBE5BSFoX1GDA99Be2e+jtiYvZhs7T8NI90rHojAmfzxdyTSC8xsFpmujJBRERERCaPoYZMkAO8xjgDW+ZAezQFBTodcrNSsXvNamled3R0csEgb+BQ+D6kFljBVncO/5wYirk7U4taZypy89weTAzww94UHZxdvdC3t4dc36xDV9gjDpsi4yFyTdrRjYhIBUb17SzPF4zBiIiIiIhMD0MNmaReUz9CiK8dIt4IwGBfX2iG+2NJFDAtbBbcrSww5O1waLAFARof+GgmIsp5JNbNHyQ/tmxPMWPZyv15TJPC0PsBGrnLmv/cKGhmjIVLu374eM5IRC+bDl+pfvQbWngHhsHf3dgfrRma8VwaIiIiIpPVSC9RpomqJCgoCGFhYUqpZhVkZSA9Jx8W1s3h6OhQpiVGh6yMDOgs7ODoUHRCzB3lZqQhOx+wbukIB9viNepys5AhzbCwbimtr+6GOQsNDUV4eLhSIjI/tfkZQcX4WUJEDRlbasikWTk4wtnZGU7lAo1gAQdHp3sKNIKt9BgnZ6dSgUawsHWAk5NYH8dtJiIiIlIThhoiIiIiIlI1hhoiIlK93KwMZGRkILdAqaiuglxkpBnWWVOrJCKi2sNQQ0REqqXLikdYoA80w/3gJ4aCH+yD4NUHkCvPzcXWYMO1rEreZq7eiwx5fsUSd4fBZ7AGfqMN6xzs44+tsWnK3KpL1Ppj2GplqHoiIqpRDDVERKRSOuz/YDp2Xh+D8G2R2LcvCuvmByBuy1wEb02WlyhIB+w1M7BOq5Vu6xA2PxC/bnkffoFbkSUvUVryjpkIWrITmpAw7Ijah6jIzZgzphlWhY7G3rQSF7OqAg6iSERUexhqiIhIpXLwx6+A8zOD4O7kACsrW7gOCsTSMd7oXGL8ELs2neHq4iLdXOE1KABfhE8DklZhb3KZjmW6ZKxbdghugeGY5ecFR1sr2Do4Y8jUDxDQ3RmnTxnadxL3RsBfafUZFrgIsUrYSd69CDNXa7E62AeBEaJFJgt7VwfLy/kHL8KmPamwayovSkRENYyhhoiIVMoG9z8CpEYEIXBeGHYfOIqUtCz0kkLIrKGuyjJC6cvnWrn3hUa6P3TsnKHCKOtPSBkJg/t0NJSLOCJw+WZM7ecEXeoOBL2vhVvIUmzWrsQI2yiEvvWlfN6NLvM0Dm2JQBRGYlT31vh+0ct4f8sZBM5fir95XUV0KtCMoYaIqFYw1BARkUpZYch7OzB/2kggdieWzH0DAaOHw8cnGAdSb3d6f0t0cgbOZOcpZYPc9BO4Cje4d7zNMPHNPTBnThje8OsFp/Yd0fUhaUV/ZsOwpuuAcyC2LA/FEC89/ht1FZqF6xEwqBcGBXyA+b7SojfkBYmIqIYx1BARkUoVICPLAoNeDEXE1zHYFxWJdUtD4G0fh7kztiqDBVRAdw77UgFN99ItMrYdn4AzknD8TNlH6hC7IwJbj6bCwsYSfx7+EBofH/gOHo7ZW6QV2TWFpbRUoRRY7Pt1gxyJcjORIO5LcBJJiqGGiKhWMNQQEZE65f4CP7/h2JFiOKfFytYBrr38MHmcG5B9o0SnMxE5iqUd2SNFFylktLAxVBhZ2KCNdLd9zy+GslHu//DhMi0Ss4DEre8hIrojlm7egeiYGGwTzS/Sc1WmTevi57h+OVuZIiKimsZQQ0RE6mTbTj43ZtnspYhNy4VOV4CMlKPYsEqKLJ2cYIwTqamJSExORmJiPL7fEYbRs3cCvnMw3NVKWUJh5YrpId64uvMNzNR+j4zcAmSlxmLR30KRCjf49XNG4Y3r0oL2uM/JETfTYrFsbjRgB6X7WQm2HfGMM6D98HOkFEi5KOUAPtx5lQMFEBHVEoYaIiJSKWe8tnkhvLOjEDpaA1/fwfALeAPRbiMRPn8oRGSxEk0v0csQNHEigoKmY/aynfAeMwc73hpS4RDLrn7zsTTQF4ciZsNPMxjD/UMRle2LpZtXwdMWeOipV6RnjYK/rw8Gjw6FtcZbSk1aTIiIL9Me5AD/jxaie5IWAYN9oAmYKwUjDhRARFRbGuklyjRRlQQFBSEsLEwp0b0KDQ1FeHi4UiIyP7X/GaFDVloacnQWsG7eEo4OZVpgqqIgC2lX8gELazg6OpQOQLpcZGTkwaalI2ylp9Ll5uKmlS2sKkpJ8rLZsJCWdahwgZrDzxIiasjYUkNERCpnAQcnZzg7O9VMoBGsHODk5ASnsoFGsLCFo5Mh0BiKlQQaQV7WqdYDDRFRQ8dQQ0REREREqsZQQ0REREREqsZQQ0REREREqsZQQ0REREREqsZQQ0REREREqsZQQ0REREREqsZQQ0REREREqsZQQ0REREREqsZQQ0REREREqsZQQ0REREREqsZQQ0REREREqsZQQ0REREREqsZQQ0REREREqtZIL1GmiaokKChImaKqCg8PV6aIzI/4jAgLC1NKVFtCQ0P5WUJEDRZDDZmlbw+nIOpIilIqpuntgmf7uCglIqoLDDV1g6GGiBoydj8jIiIiIiJVY6ghIiIiIiJVY6ghIiIiIiJVY6ghIiIiIiJVY6ghIiIiIiJVY6ghIiIiIiJVY6ghIiIiIiJVY6ghIiIiIiJV48U3ySzx4ptEpkNcfJPqBi++SUQNFUMNmSWGGiKqqrwCHT747GfMHPc4bKwslFoiIjJl7H5GRERUwsG4VGRey5fviYhIHRhqiIiIFKKV5sAxQ5gR96JMRESmj6GGiIhIIVpnjEFG3LO1hohIHRhqSFUKdbfk82Wu5d5QamqWWK9Yv3geImpYSrbSGLG1hohIHRhqSFUsLRqjUSNg3qdH8OXBUzUWbsR6xPrEesX6xfMQUcNSspXGiK01RETqwCM3Up2B3Z1h0aSxfKBR3XBTMsyI9Yn1ivUTUcNSUSuNEVtriIhMH0MNqY4YYnVQD0PwEN3EqhJuyoYZY3czsV4O4UrU8IjPgcqCC1triIhMH69TQ6okDjLmrjtS7iBEdBvr69EBjRs3QnTsH0ptMV+v+3Hrlh4/JFwod96MCDPzJ/ZmqCFqYCr7PCmJnw9ERKaNLTWkSuLAwthaU5Kx5aaiQCOI+pItMyWxlYaoYbpdK42RmM/WGiIi08VQQ6olzn2pqRAi1sNzaYgaHhFWKjuXpiyeW0NEZLoYaki1KmutqQq20hA1THfTSmPE1hoiItPFUEOqVhOtNWylIWqY7qWVxoitNUREpomhhlStJlpr2EpD1DDdSyuNEVtriIhME0MNqV51WmvYSkPUMFWllcaIrTVERKaHoYZUrzqtNWylIWqYqtJKY8TWGiIi08NQQ2ahKq01bKUhapiq00pjxNYaIiLTwlBDZqEqrTVspSFqmKrTSmPE1hoiItPCUENm415aa9hKQ9Qw1UQrjRFba4iITAdDDZmNe2mtYSsNUcNUE600RmytISIyHQw1ZFbuprWGrTREDVNlrTSWFo3lzwRfr/uVmtJEvZgvliuLrTVERKaBoYbMyt201rCVhqhhKttKYwwz8/7aG38Z2AVWlk2UOaWJejFfLFc23LC1hojINDDUkNkRBx2VhRa20hA1TCVbacqGmRa2TeX6OxHLVRRu2FpDRFT/GGrI7NyutYatNEQNk2hN0d28VaUwU1bZcCPWy9YaIqL6xVBDZkkcaJQNL2ylIWqYCnW3oNej2mGmrJLhRqxfPA8REdUPhhoySxW11rCVhqhhEt3Enu3jUmNhpiyxXrH+kufaEBFR3eInMJmtkq01bKUhIiIiMl8MNWS2SrbWsJWGiIiIyHwx1JBZE60zrVpYs5WGiIiIyIwx1JBZE60zwaO6sZWGiIiIyIwx1JDZEy01RERERGS+GGqIiIiIiEjVGGqIiIiIiEjVGGpIlc6dO4cJEybAysoKjRo1uqtb48aNMWzYMBw5ckRZCxEREdGd6HAlPR3p0u1Kvk6pI1PDUEOqkJubiy1btqBTp05yQHnggQewYcMG3LhxQ1nizvR6PXbv3o0+ffrI62jdujWWLVuGtLQ0ZQkiIiKqlvxjeLnED4rGW+iGI1I0ME0JKwbBc8kxpVRazuk90v5YolXbtmgr3VrZWCJoRTRylPn1Q4dzx47gRHq+Ur5H6Xvg2SgIketGoNGgT2psX3RXTuO/R07X29+ZoYZMnmiRadWqFV566SX8/vvvSm31ZWZmIjQ0FPfddx8GDRqEjIwMZQ4RERFV1TXpFrLpME6dSkRiYiL2b1qAZRP64J09FwwLmJhC5b4s3YU98O6iwWeT1iDxUibysjORuH8N1gY/ibEbTihL1QcdvvXqA/fPk5XyvTm9bxMSJj2HjoXSX+qyUlkTUr+ET58vGWqIygoPD5d/3bnXFpl7devWLRw8eBBt2rTB008/rdQSERFRVYhQ86BHN3Tu3BVdu3aFr/8bWOMB7I4/J8+/cmIPggYZWnAGBa1AwhXDYfCJL2YjaMknWPJyI4xYcQy69CN4d4Sn0tozAl8cS5eXk9aAPSuClPpGxS0nutN49+WXsWLDCrzsWb6FKCFyBQYpj/EcMRtHLtzu8FsKDks1SMACXAqfjK5tWsK6eUt09Z2M+PUhuPa/Y/Jz6tKPldrGDUcMwS3/9Bd4Wdq3zZ+EGp7v5SWIPhKJUGW/gz75r7xdYrmgoCX45N2XDesYFIr/njO0wJzYHIrQzQnytHBi82ypfEK6n4UpoiLYE+/uEa+pDsc2vwtPeRs8EfpJ8eux5OUg6fX4BCOkeSuOXZEqc7Dvg88wa1wfNBHLVCLndDRmG/fLcwRW7Dkt11e2vTknNmOw55vSEm9CE7RZfv5z/91Q/HpL+2/4O+djz5IgBL27BKEjDPNefvcLGP+y1aInMjH5+fn6nj176sXbsz5uVlZW+ri4OGVriKih+ObQ7/rpHx0odxP1RHSX8mL1w6Xv0sUx5/X6wjx9Xl6e/nzsJr2UafSz9kt1l/bL0wMXbNfHx8foZw2Uvns9FusvSQ+NXzNc/h72GLdAv+vwGf2m4dK8cWv0iWdP6XctGCjN89DH5un1h5cbpjcdTtQnxqyXHzNweaxen214blFeExWjj1ozSZ5en5inLzy7SZ4O2RSjP3sqVr98nLTc8PV6aXX6WGl9Houlx5eSrV8jbZu83kqd1c8Szzd8sT721Cl91PJx8nNsSszWZ8evkafFvJiY7fpxYlq6zVofpd+/fUHRdhUtJ/ZT2q7F4vVAiP5UodguDz0WH1aeq7icfSpK3k+PScv1h09l6k9tN+zn8l2H9bH7Desbvia+1OsRsniTPjFTWmlmjFQeqI/NFq+39Dp6rJH2tKxs/XLxOGmb4qX92r8+RH7MYWnBSrf3ynlp/8V2jNPvij2rv5Jo+LtMWrNff+rUYf0CebkF+vPidRV/V7FN2w/rEw8b3hseC2KU5646hhoyKRcuXNDb2trKb/b6voWFhSlbRUQNAUMNUQ2QQo3xAL7UTTq4PyUlCENwEQe3yuJnt8vzd50tNBxkDzQeZEsHvx7S4yat1ydeEtEjUx9/OF6fmR0vH6gviBExyODUJilMeCzXZyuBSg5PQmGiXF4em6kvzEzU75IO+sW6C/My9fsXiwP65dJaqx5qDAf4HvLBvkGmfrm0zWJdZeeJ58DwTXopVkgbYNgHsV3Z8cul5SbpE+UZEiX0LZdSR9ntii8q5+nXi20TwUV5zpLbGSteY7FvyusRsuusMkevP79LCh7SdohXtPJQk6ePj9qljxWvuxRML8WLv5Ex1FS+vXmJ0jxpfWLdhxdLAcy4v4IUpsRy6xMvyq8rQqKUGdI2RYnQZAi21cHuZ2QyxKgi999/vzwogCkQ59tIwUYpEZG5c73fAZreLuVuop6I7p7ofjZrVzwunT+Ls2fF7RIKd81AZ/la2C2k2zu4T+mWZPPAKFGJlIx8FN6QYoDmCTSXa5rjL2vXY+DaCXBvayMtOwCfHxedlIxnwFgo98B9PfoCCb/iT53huZ3aiOeQWDhDIx1Ji85cFjaWuHBgFuyk57S0aYUn3zwItG4KS8OSFbtc8SknVxIisWLDf6X1iq7x4/CQYYMlNujwmHQn72fpeeJ5PJ7sathqXaG8nUU8usPZuDt2DnhQnih/pk96mrTNMp28T7ghLZNzEvsTgIPBXvLrKW5eUyLlfRPkroAPtpKnxStxcN1aTJoy0LCJlbJAYeb/MF687pY2aOsp/kYtYFijpJLtlXZL+jvckLbuCo5/loCB0otf9FeyMSx36bqhy9/AB9vK90IrF/GifYbT1RyxgKGGTMLNmzfh4uIi35uS1157DVu3blVKRGTOXJ0d8Gwfl3I3UU9Ed08OFg8+iDYdOqJjR3FrU3RwW3gjVTooXo5LhYXIzs5DXuZZ7I+KwUueRclAkYNrDv3xtbRc5nkx2MAoLJryJLb+el1ev71DcRw5/8sP0jofQbuiJykOBMYzchM2vIYpy9wQIwKWXo/zUSFSYrnd+brWcBkqPS54I06XOvUmH1FLRiB452kldyTIYcooQ9q9YtZFoUletLLByhJKRRx5/1o0Ux5pbVxDDpJ2S1mlbBqxbgMn6W7S9kRpt/OQnZeHS4mHEbVgIOwMSxS/HjnH8c9ID4zr1cFQVhQFD4Xu3FfwGvsOxkUlSuvTQ58Xi4HSVhW9WrfbXpkU7vpIQSs9SylLdLkQQz21bWZ4tpJhMftCkvTfUehc9i1wjxhqyCR07twZ169fV0qmZcyYMYiLi1NKREREdEclgkVJ93f3lQ6KI7Av8QqaSwexP218BU9q/lFBi8ifWOLeBWMj4tGyQ1f4DO4LD1HdzAUvDgSC3/oU4nx6caL+ylGfwWNUd6WFp2KFN8Shd2s80KENdBeOYL5mmSgizzC7AhZ4anqUdL8MXf6yBMcuXEF+zgXsWfI3jP0MWPD35+B4/6PSNn2G8G3H5JP+L/x3LaYcBKYOcpPXcHdE+8ebWPiFGE0tB3tWvI6DmIT+XQx7kxDxFU7n6HAuejWmJBjaueSIJFqRrl5CvsUDeG4SsHZBJM7mW6O5LgVh7n2g+SylXFhJj4vEQY+p6N5SqRBrSziJQ8eO4diRYzhy7AiOHElA+jVDk0knV2c0t0hH5ILx0jYB16+JVHab7ZX/5GlIvQJ0e04Kje9MQ+QJw+AEkQsnSfEvBL5dm8NaPG3wfERLf0DdlQR8ErIImNUXbcTDq0PphkZUb+bPn68Xb0VTvjk4OOhv3bqlbDERERFVSDmPY018+TM1DPL0UYsNAwIYbh769bGGsymKzxkxSNw+q8Ry4sT4TfI5MIXnY0qft6Ocr6PPi5frxbkqBobzcuTzPU7t0ktZqOgxIbMMJ9d7LI8t97wlXYrdJO9P0XNJ27s4KlGZq9ef2mU46d94m7TmsHweiXzuiTjPx7BY6eco2s4SAwqUuC2OOiUvll1qmwfqx5U4dyZ2jWFQgoHLxYAA8fpZ4vwj47IDF+gTK3g9okKgH7fdsG4hfr1hHWVvy2N/0y9XTuYXt4GTZsnPLc57+eM225t3ynB+lFguU/rfphCPEssN1G+PF9uRrV9fYt2G2yR9zPmis2+qrJH4j7RConqRlZWFdu3a1eqQzTXlrbfewrvvvquUiIiIqKryr6QjUwe0atkG1mWbFErQ5VzBpWt5gGULdGhTsi0mH+kXMlEIG7Tt0LJcq0SFdDlIv5QHm1Zt0NxaFHOgs25+2+c3yMeV9EzkFVqiRVvpsWWWN26jOFenTcvbn61SVs6xFbAb3xTZ8YHIu3AFFtK2lVqF2OYrhbBr2bLcdubn58PC2lrZd520jZegs2ghbcPt2qzulnF9yj7p8pGjk57pt9V32N586dWykLbVsFU56ReQKf35WnXooLxuOfhkkB22vhiPfYEP4pK0b23b3OXf7w4YaqheTZ8+HatWrVJKpo//XIiIiKim5BxbAjsvIFM/A0W9wkxY9bc3Bysa2SF48WHoZ/RW6moGz6mheqWmQCO8/vrryhQRERFR9Vjf/xS2Rz0FG6Vs6qq/vdZ4LmYXYv7ykFKuOWypoXoTHh6OyZMnKyX1sLS0xJtvvil3R7OyslJqiYiIiKi+MNRQvbGwsDC5IZzvhQg0sbGxeOSRR5QaIiIiIqoPDDVUL0SYEaFG7cRFrjIyMtCqlfHCVkRERERU1xhqqF6sX78ef/3rX5WSunl5eeHnn39WSkRkisQIi9nZ2cjJySm6Gctl78UtLy8PNjY2aN68uXyzs7Or8L7k/KZNi663TUREdYyhhurF8OHD8fXXXysl9RNDU9vb2yslIqpvOp0OZ8+excmTJ/HLL7/I0yJ82NraVnhf8ibqRKARwSY3N7co6IhbybJx2nj/wAMP4NFHH8VDDz0kT5tDazQRkVow1FC96Nq1q3ywYS6eeOIJHD16VCkRUX24cuWKHGASEhKQlJSEtm3bolOnTujSpQvc3d3l7qK1RXyVJiYm4tSpUzhz5gwuXboENzc3eHh4yEGnZUs1DNZKRKReDDVUL8SvoeLXTXPCf0pEdU98jogBOw4fPiyf3yZ+MBEBRtxbW9/bRfBqkrgo3okTJ+SgI+4dHR3Rp08fubuqaAkiIqKaxVBDdU4chIhQY274T4mo7mRmZmLv3r346aef5BDTs2dPuLq61mprTFWJz4bk5GR5W0XIEds6ZMgQDjBCRFSDGk2aNIlHYtUkrrdCdy81NRX333+/UjIfojud6G5CRLVHtIB88803OHToELy9vTFgwAA0a9ZMmWv6rl+/ju+++65o+5977rl6bVEiIjIXcqgJCwtTinSvQkNDGWrukfjF0hwP/vfs2SP/+kpEtUN0M9u2bRsefvhhaDQaVbf4ioEFoqKi8Ntvv2H06NFytzQiIqq6xso9UZ0pLCxUpsyL6A5DRDVPtG6sXbtWbqERQ8GPGjVK9V1YxfaL/RD7I/ZL7J/YTyIiqhqGGqpzptjnvSY0bsx/TkQ17fz581i4cKE8ZLpoGTe3rqtif8R+if0T+yn2l4iI7h27n1UTu5/du3PnzsnXcDA34tfWZ599VikRUXWJ4ZHF56ufnx8ee+wxpdZ8/e9//8OOHTsQFBQkD0NNZI5u6fVIOZ+FU2czcUN3U6mtPU0tmqDLA63gcp8DGpvpj6pkwFBTTQw1905002rdurVSMh+iv3+PHj2UEhFVhxhQZNmyZQgICGhQB/giyGm1WoSEhMDZ2VmpJTIPYmSqT7b8hPikPw0VdcjTrR0mj+kJxhrzxVBTTQw1904Mb2qOXbVEf3hxFXIiqh4xwtm7774rjwzWrVs3pbbhOH78uNzy+/bbb3NkNDIrv51Ox8ebjsLSohHcnJvByrL2I0ZBoR5JqddRqNPj/8b2wsOd2yhzyNww1FQTQ03VODk54c8/6/6XmtrE69QQ1YxNmzZBp9PJJ9I3VNu3b4eFhQXGjh2r1BCp3zcxSdh9MAndujTH4w/ZKbW17+eT2Th+KgdDB7rhOR9eesFc8cxmqhfsVkFEFfnjjz/kc0uGDRum1DRMYv/F6yBeDyJzYfztr3Ed9wEzPh9/ezRvbKmpJrbUVI24LoP4JdKcsKWGqPpWr14NV1dX9O3bV6lpuH744Qf5ul5Tp05VaojUbfd3SfhGuvVwbY4ebtVvqbl4+QYuZt5QSpW7eLlAXtbVpTXcHjC/c3qrS7wmbtJro3YMNdXEUFM1onvJuHHjlJL6vfLKK9iwYYNSIqKquHz5sjys8dy5c+WuVw2d6II3f/58zJ492ywHV6GGp6ZDzbHkHBxLylZKVFXPDXDDUOmmdgw11cRQUzW5ubmqv3heSadPn0anTp2UEhFVxb///W+kpaXhhRdeUGroiy++kM9BfPrpp5UaIvWqrVDTvlVTtHe0Umrpbl3MKJBbuhhqSMZQU3XmdBFOdj0jqr4VK1agd+/eePTRR5Ua+uWXX3DkyBG8+uqrSg2RetVWqBHrEuuke2N8/RhqSMZQU3WPP/64fG0XtbOyspKHoCWi6nnzzTflg/eWLVsqNXTlyhU57C1evFipIVKv2g41dnZ28o0ql52dLd8EhhoqhaGman7//XeMHz8eMTExSo162dvby78si77vTz75pFJLRPdKnBAvDt6bNGmi1NDNmzflsCcGUCBSO2OokbuLtW6q1Fad6DolBgAwhpoOHTqgffv2ylyqyMWLF3HhwgV5mqGGSmGouXf79+/HU089pZTMh+hOJ84V4gU4iwUFBSlTVNvM4XNIvF/4fVQev2fIXBhDTU1jqLl7DDVUKX7Z3LspU6bgk08+UUrm5fDhw/I5AWTAg9S6YS6fQ+L9smjRIl5FvwTRtXXWrFn8niGzwJaa+mfOoYYX36Q6J4YpNVeZmZnKFBFVRWpqqjJFAl8PMkci0MhBpJq39q054hkVY6ihOjdgwABlyvw0a9ZMmSKiqjCHwUNqEl8PIqK7w1BDdW7w4MFo3Ng833ru7u7KFBFVxa+//opLly4ppYZNvA7i9SAiojtjqKE6165dO/j6+iol8/HII4/I+0ZEVTd06FBs2rRJHvWrIRP7L14H8XqQafjpeBry8s23+zSR2jHUUL3Yvn27MmU+xJDORFQ9TzzxhHwF/c8//7zBXtRW7LfYf/E6iNeD6t9/Ys5hoN82vDTlGylw8mLLRKaIoYbqhYODA5ydnZWSefjLX/6iTBFRdYwePVoe9Uur1Zr1wCIVEfsr9lvsv3gdqP7tPZiC4a98het5Ouzacxoh7xxQ5hCRKWGooXpjTsM6d+vWTZkiouoSF9+cMGECWrRogY8++gh//PGHMse8if0U+yv2W+w/L0Ja/77d/zueHx9ZqtvZyk+P45+fJSglIjIVDDVUbzQajTKlfmylIapZ4oB+5MiRGD58ODZu3Ch3x8rKylLmmhexX2L/xH6K/RX7zUBjGpo0aQTdzVtKqdj/zYlGbPyfSomITAFDDdUbcxoBrVevXsoUEdWkrl27YsaMGfJF9ZYvX44tW7YgLS1NmatuYj/E/oj9Evsn9lPsL5mOIQNdsPzdQUqpWMGNm/Cf8i1yrxcqNURU3xhqiGqAj4+PMkVENc3CwkK+vpW4sr44F+/TTz/F6tWr5Wu43LhxQ1lKHcT2iu0W2y/2Q+yP2C+xf2I/yfRMHf8Y/vrSo0qpWNKZK5i18HulRET1jaGmnhTqyjdnk3pZWfGqxkS1rWnTpujXr58cAp588kn89ttvWLBgAcLDw3HgwAGcP3/e5EZME9sjtktsn9hOsb1iu8X2i/0Q+yP2i0zD9z+eR2Fh+e/nlQt94eHuqJSKrVp/XB7qmYjqH0NNPckr0GHNzngkp5pnH/G7tWzZMmVKvcTBCRHVnUaNGuGhhx7Cyy+/jHfeeQcDBw5ETk4Otm7dirfeegurVq3Crl27cOzYMfkClnUVdMTziOcTzyueX2yH2B6xXWL7xHaK7RXbLbZf7AeZjh3fJsP3he2YOmu/UlPMxtoCm1c/C6umpc91unVLj5B3Dkp/e6WCiOpNEy8vr3nPPPOMUqw5iVuD8Zepi5DWYRD6d3FQaiW5sQh8agz+8UMTjB7+GCr/fUqH1Pg4/NmkNVo3s0D86mEY9f1DmNCngzLfNOzduxfDhg1TSndPfDCe+zMbW/cn4ZQUbFrZW6N1C2tlbsMhzkXp2LEjzp49i6tXr6pq+NaHH34YkydPxpo1a9htpBK7d+9GbXy+UGlV/RwyNVV5v4gT6h0dHeWQ0KdPH7nlo23btnI3r9OnT+PgwYP45ptvcPToUbnbV0JCAhITE3Hq1Cn5c+fixYvIyMiQP3+uX79e9BkkzvkTwyqL+vT0dHm5c+fOyesUj4+Pj5fXd+TIEcTExCA6Ohrffvut3AojnltciLdHjx7y36V///7y9ontrMoAAOby9zVl2yKT8NKUb6W//y0cS7iEdm2aoWc3J2WuQVvHZtLfrzH2f39OqTH440I2eni0xUNdWik1VJmks5eRLN3at24q3arfw+Fi5g1cvHxDXpdYp52dnXyjyokfWLKzs+Vp4+vn5tJavqldo0mTJunDwsKUYs0RoSZoVRzgHIiozQGwVerTDizC6LlR5erLK4DWZzAiAsIRE+iOjOSjOK3rjF4VNP/Wp9DQULlLQVVcy72BeZ8eKeqK5ursAE0fF/m+IRozZoz8i6YaiF9Yb91iF8I7CQoKQm18vlBp1fkcMiW19X4RQUV8kYvQIm65ubny7XbTItBYW1ujWbNmsLW1lW8VTZe8b968ea38wGEuf19TtXnHCbwSvEcONEbih8fD37yE7o+2VWoMRNe07oM34teTl5Uag1492uOItDzd3u7vkvCNdOvh2hw93KofPo4l5+BYkhQqpXWJdYoBN9q3b6/MpYqIH2guXLggTxtfv+cGuGGodFO72ut+VqDcp27Hj0XdTQtw6Csp0JSShQMRM+UTrcVtZsT3yJVqk3csQoSYrZW+5A6kIudMLA6dviJqoMuIR1jgMOUxgdgaqzyBLgVhwcGI2BqB4GGG9c3bGgtT/e2/hW1T9PUobnkSXdFWbD8u3xpit7RHHy1/Iqap8vDwUKaIyNSJoCEu+CsOeLp06YLHHnsM3t7eeOqppzBixAj4+/sjMDAQwdL3x+zZs/Hee+/hH//4h3wvyqJezBfLieXF48TjxXpcXV3l9Yr1s8VWnZo1syjXRVGMbjZuWhTyC0ofQVhaNkbY/IFKqdjRYxdxJPaiUiKi+lCL59RI0cRZA43zVXx1KNlQlXUc6+PsMW3GSCDbMGJNbMRUzNX+ipCwdVi3dBoOaWfjbxHx6NBjAERmtPcOgM+DzXHtjyjsPHdNqknFUr/p2AkNVmq1mB9gi1Who7EjWXq+gmv4NS4O2lVaeL22FPMDvRG9KhRfJhsTlukZ3LMjLC1K/xkaargRXTXUwhxGO+NgFXQv+H4hwRzfB88/0wXvz+ynlIr9lnQZ74UdVUrFBg94QL6VFbHZdC/IyX+/1BDUYqi5DjTrhKdf8UXc+u/k1pe0o1G4aj8KvTq3Bq5KFQWJWKNNxcil6+Hn5QrXXi9CG9Idqbt+BFy8MdgZsHu4L7xcRHcsO9jDErmJ0YiSpsKWT4WniwsGBc5HgD2wft9pQPmRTLNwGwIG9cIg/4lyMMrOyzPMMEFlW2tKamjhRvQ5V4vBgwcrU+q176dziDqSIg9aQXQnfL+QYK7vgxnTemL4kM5Kqdg/1vyM0ynlv3/fDu2tTBXb/nUS8vJN83Xhv19qCGp39DMp13TupZECjBZxGVn4eXs03Cb4oL2NMl9nvGhVcZN9ew8vaflTSNfpDD3YbpS9sJVo4dGgc9HJODZw6iTdKSMOSE+JNq2VfpoWHeAjBR5Tv4pBRa01JTWUcNO5c2e5T7oadO/eXZlSr36eHeQvurnrjvDLju6I7xcSzOF9sGvPaaT8IXp+FBMD0UV8+LQ8GEBJohvanA9+UErF+ve6D090Lz2QwLXsG9hzIEUpmRZT+7uJk9PFuRzVvV28bLo9caju1W6oyS6AjUM3THMGVq9cg/AkYJSPC5rkFccMEULsWlgaCpKLJ2MB+y5oU1nXZDnjnJRCj1ySZaYrE0aFxUFIDZdlu11rTUkNIdz07NlTmTJdYmSl+++/Xympl/F9J77cvj2cwoNVui2+X0hQ+/tg666TeOFvX+OFwK/lwFJSm9Y2+HDeAKVUTLTAnDiVqZSKBb3sqUwV27XnlDJlWkzt7yZG3ZJPUq/mTYQjIqPaDTVSpNDBCn39fZEaLbqeBaCXI1D0MWLbEc9IgUf74edIlcK2GABgw5I42Pt6wFakl2zp/9mXi8YcEGw7dIU94rApMl4eACDt6EZEpEphqW/5ZmM1uVNrTUnmHG6mT5+uTJkuX19fZUr9Sr7v1HqQQnWH7xcS1Po+2LQjEWOnGYZtjo3/E28vLt8CM9bPvVwLjLgWzYqIOKVU7IWhbrC2Kv0L7N6DZ032mjWm9Hdr36qpYQS0at7EMM5ERnd3FF0lzYB2hm5gzv00kLILvCcMgDg7Rv6nYy/+4wD/j5aie5IW/oN94Os3HdFuY/Dx1F7yvG6juuPqzrmYEJGIorYcx374eM5IRC+bDl8fH4x+QwvvwDD4u4v+aJZoY1iqiHi7Ny1+dI1r3Kyt/MFQ3dv38Rdwn+O9db0yx3Dj5+enTJmuRYsWKVPqV1EroZoOUqhu8f1CghrfB19+k4xXXt2DmzeLE8dH4bE4/mvprh6iG9q8v/dRSsU27zxR7nyZFnZN8ZRPR6VkkHYpFydPl2/VMQWm9HcTYUQehrmat5q41g2Zj1q7Ts29KUBG2hUp7FjD0cmhxBk20pyCAjSxsipVJ+hys5CRnQ8L65ZwdKi/N/Xf3/8UTRxNYyhic7nOzQsvvIAvv/xSKZkWS0tL+cJ65qTs9ZLKsrGywKAezhjY3Vmevhe8Tk3dqMvrmPD9UvdM8To1tfk+qA2/n7sKr6c34crVfKXG4Mn+HfGfbS8oJQPR0uLef70UTgyXkTDauX64PFJaSaIFJ/jtA0rJYP2yIRj/4iNKybTU99+touvUGC+YKS4Iabwo5N2Su6El8To194LXqal1VlKYcYJTmUAjWFUQaAQLWwdpead6DTSmxlxabr744gtlyvSIq4Wbm4p+vSvJ1H+BpbrF9wsJansfPNjRHqs/eFIpFdv/33M49JPhAM9ItNYEjHpYKRXbE11+EIC+T5R/Dcq2/pgSU/u7iTDj5uYmBxFxL8pEVWUioYZqkjHciA8ktRo3bpwyZTratWsnX7jPHN3NOV2mdpBC9YfvFxLU9j4Y8/xDcstMWWv+9T9lqlhFwzv/UCb8CI92dYRFmdcgMemyMmWaTOnvVjbEMNRQddz+XU2qJLqfvTqqGzS9XZQa9Vm+fLnc1cuU7NixQ5kyP3f69a6k6n3Z5WJrsA98fALxfYZSpUj7Pky+qGmwNhEoiIe/NB2RKK5wRaam7t4vZMpM5X0gRiZbuPwovJ7+DO08PsHUmfvx3eFU+QT/sua+Xv58mV17T+NGYemR0B55yBGtHKyVkoF4nrLLWTVtAuf2pc+HLTtctKkxpX+/Zbub3Wv3M6KSavWcGnHeS1aeDhYWdnAw025iPKem9ixYsABz585VSvVrwIABOHjwoFKqfaK1LfmPuu1CWCB9WUfH/qGU7t7t+mCXP0dCCjWBGqxKArxnaPHBUGPwLsDu4MFYEge4Ba5EREBHxB+Ig41Hf7g61n9/fFN3t+dc1OT7qm7eLyTUx9/3btXG++BeRH9/Dk+OqrjL8pvTe+KDOf2VUjG3vuuRfKb0+TL/3fUi+j1xn1Iy8Hl+K/579LxSMjh1+K/oLF8QvJj3sM9x+OeLSglobmuJ7FP/p5TurCH93XhOTf0z53NqainU5OLA6tmYu6XEEIhuI7Hyg/+Dp5kdoLw+ZxGGjZ6olKonMSUTKWn3/guPuYWZksQHlPgHWJ8aNWokD1hRly1H4pcx8auYmlT0ZVdRqNFKoSbiT2nSLhCRmwPkERGRFYvA4aGQso4h1Pi3QsR7G9E18DX0c7ZC6vdazJgdgVRpvrN3AObPDETHrN2YsSETg93PYMmqVKyMikCrX7Zixhur5OXsu4/BkvmT4O5wU/o8mou9BR1h/esWREtP0n3kDLwdOhSOuhSsfv0TNPV+GEdWRaD3ykiM73AOH8+cg51JV8XWYFrYe3jRyzDEa0Xb4SrtQFbyAXwgBfBD0gxR//bM8dLzWkCXESuta17Rumas/ABDPR0rrZfWhAMRH2Cu9pA0LR0sBSzE24H9YFvBdgZ6Fv97v9uDXlN6X93d+4UENf5971ZF74O7Ja4z495/gzwIQEUaN26EY/8eh8ceKT0u6v/NicbKT48rJYOVC30xbUI3pWTw0pRvsOWrk0rJ4Oi3/uWGfH7mpR3Ye7D0637jXIj0nXF3nWEa0t+tolBTHQw1944DBdyjrKNrpUBzBiFhWkTt24cd2qXwTdqJ6a9+KR3SmJdb1y/hWSlQVPcmrvZ7PiNHWevdMXYzEzdzDDRCUpI4zK1fhw4dMrmucKborrspSIFmTNA0OKdGIC7NsEza0a+RZO8LX+kz9boYXK4gE9HRUYjPzENu4lb4S0GiY+BCrFs5B20OaTFx/VHo8jIRFx0hB5qAkPFw+ENaTgo0YjmtNgy+6VsQNPxjpEGHP44dwqGdW4Dnw7AuLARndi7BhLCj0vNcw7G4Q9BKQcF5TAgGdLyKpX7TsRMarNRqMT/AFqtCR2NHcm6l24GM7/HyxLk413OGdOC5FB7ntAh6eS0yUIDImaHYaTsK6zZrMWfkdSyZPgHxUkCuuB6IjZgqBZpfpc/OdVi3dBoOaWfjbxHxFWznvQ3/bopqu1sLqUN13gfixP3KAo0gup+Fb5T+/ZQhupaVlXqx/PevbbPyn/tlu58JTZo0UqaKXc8rvgi4OeK/XzJFtRJqziX8BNiPwBAvF9haWcHRpRdmrQtBdw9xLRlBh/gdYRjmI/rWD8M87fdFYSd59yIEL4rA6pn+cv/6YcERSFGuvpnyvVbuZ2+sl44zZOKinWGBw+R60Vd/a2yaXF+QshvB87TYvXWeXB9vwolq30/nKh1isayGEGaMmjdvjgceeEAp1Y/evXsrU3Q3jF92H3z2s1JTmsgszTv3xQtSgNn03e9SqQDf/Ssa3SdoIF9uSlB++BPXmTp94DPAeRreDugHV88heHtpALxxXbkorz0WRkYg0K8f0qOl5dxC8J60nIuLF0JXL5Xm7sR34oPiurSo73zMG+oFVy8//HO+L67ujEWG8jy+czZj3lQ/dLj4HaKkR4UtnwpPFxcMCpyPAHtg/b7TlW7H/77dgKsYiY9Ch8LdvRdeWzIDuLoFsan5yBEtUjZWgHV7DAldjfCwJejYRFdxvS4Ra7SpGLl0Pfy8XOHa60VoQ7ojddePyC2zna4O9/aLtikr+X5pZGl8A1BDU/J9kHmt9LDLlbmb68GUHZZZaNG8/AUby16DRqjonByLJuUPmyr67r5ZwWPNUVX+bkS1pVZCTduuPaUvdS00/jMRsWMv4pNToXvQD8tnDYX4ykrZ/RamL9uJEXPCsHLhKERHzDacHCzRZZ5GXJQWJzu+grCF02AXp8Vs8UtLQTxmz45AzzkrsVm7FN5S/cTZu6V4lFrpL6tlf8ntYKKn9Yhx439IKD+qSlkNKcyUJLqk1Jd+/fopU3S3RFcE0fo4c9zjSk15NyzawHuUN5I+O4ys3F/wWSowyqczLMv98HAdx6OuwvkZT/mzQ3DsFYgPQgfB8M/ZDi3kH1Oz8KtYzse9eAh4mxZoJ91dzjMcrDg7t5bvhZbO7tJ/o3BWyTvOHVvK9YbIpUHnomNrGzh1ku6a5lW6HU3lmp0YrfzgMth/iTz/j0zpdZg3Dc6HVmGi32Bp3sv46tfLYjz6iuth/GW3OLC09/CSPktPIV3ahdLbaT5Kvl/0hSb8yxPVqpLvg1YtSp+gX5n27Yr+oVaqQwXLZEvfuWU1syn/Q4HovlaW7mb5AFPRSGJNKnisOarK342ottRKqHHqFwrt0hD4tjkH7bL3MX2iPzS+Pli0WwSXLPwn/BCcA1YicIgXPPsFYGWgG5K2/yDNkdyQvrq7h+DDqUPg1e9FzBxjj2zx+aMzfOHnFxaiefteeG3HOqyc/DgKEqMr/WXVoPiXXFM9nedOrTQNNcwYPfbYY8pU3RMDBNDdMX65zZ/YWx55T5QrcyNPfE4Mhf3V7VizYg2u2gegu6MdCsWReylN0O4RIPV88RCpWfG7sVp7VGmpMbIxLHe5xDlpuuuipxtaKwcrJU8/zf7zjPRfXzxgPN6RPlcM9+I/J+UQYZQpX3Ki8u3IvSEtIG3/jmjpsyhqH/ZFbsbC+Uvx/MNATote+KdUH7ltHRaG+CIqYjYiEy9VXH8yXw4udoaUJrt4MlZadxe0Mb6Uxu00A/fyfiHzVZ33wXNPdZKv6n87Y/8ifsAoLTG5fAtPx/taKFPFcq+X//fW1LKJMlXs5s3yrTLNbMy7yzL//ZIpqpVQk5uRgTZefpi3fDNiovdhmzYMgb7OiFryLmIvncaRq9LBgXa6/KumuE2PSJK+yQ0fTOIjxN6jS9FvlZZNlRPJbLtiaoC3tI5QDB/sg8GvrkTiNXHkUdkvq4ZS8S+5pul2rTQNPcwY2dre+de42nLffaVHw6krrvc7yF8UdXnz9bpfefZ7U7UvN+nfrm13jHO7KgWBJHQfN0Bu7ygdVAQrPDbEF4hajL3JWdDlJmPN9CXYcl7MMTAcdljhkUHScjvfk5cTAxLsXTEPV6Xg0tfVFlbNROPxCnyfWgBdViI2Lo6SPjZ6omzPetsOXWGPOGyKjBdbiLSjGxEhWpH6ule6HS4eomV6F2KkevFWPf7FDMye+09cQTo+mRiA4M2/wcHJFb19ekrrFjIqrrdxxjPOgPbDzyFtptytdsOSONj7ehS1DlVXTb6v6vb9QnfD/D83ShNDLn/8vvTvshIvjeyKZwaVv7TBv8uc1C90KzOYgHC+gvNsyg7zLFzLKf3JJUY/u9tBAoSG9ncjqi21MPpZFlb7DMeWMSsRM9VTqZNkfQ+f4bMxZ+OnOPDyX4EZ6/DeMx1RcBPIO/cLEjJboH8vV/wW4Y85N2bia+Wx8Up55yut8Hu6NVxd7JCa/At++OJDrIpywyfLnTE5OAHropfDVf63VQCt/2Bs912JLX2PQxO0ByujNsOzlo6L73ZUmsp8efAUDsaJsZSKiQBjrqOZVcXevXvxzDPPKKW6Jf5thISEKCXzVtF78XbEl9mdRr+pcPSzYRrkvB+JqZ4OSN27CP7vH8L8bTsxyEn829Vgj/Rvd/PLlggeHAQPeZQvYPeiqVgSpWybvS9WbnwLnS9ulv59xyB8XwTc5YSThR3zXsayaOOJw86YEb4aQ90ti4aRLuaNpdveQ6+WySWex/DvLWVvGALe3ylPC96BYXgvwAsW0vor2g5PeXS1aZi7xfgE9pi2cj1e9HSUzxGcuEQKUAp77xBs/MAP6ZXUN087itdHvyHFKoXbGGhXTYULEsttZ0nV/Ryqirp5v1SFuBaS9PeOc8PCHRHoVyK5imshjZ69E90Dw7E8oPwv+EV0WYiPPYeOXp5wuBkP/8HT4RsehcCik77qVn38fe9WbbwP7tXBQ3/gH2ti8e3+M9Drga5dWuHvUx7HuBfc5evIlHQk9iL6DP1cKRm0tLfGnwmTSwURsR7Hh1cjM6v4PBExIEDumVfLrfPBJyJKXZvGrVNLnPxhglIyTfX1d+PoZ/WPo5/dEwd4jXEGtsyB9mgKCnQ65GalYvea1dK87ujo5IJB3sCh8H1ILbCCre4c/jkxFHN3ppboSV7ezXN7MDHAD3tTdHB29ULf3h5yfbNKf1ktvhqwqXbYKNtKw5aZiqWm3v0Hb037/XdxIrv5u9vzugTxhVb1X+psEfB1jBxoBOchsxAT87UUaMQ6pHmbY7BZpBgrdyyPiVEO4B0wdNZmREXuwI7IKMR8PU8KEhawdQ+QHmsMNIID/OZ9jagd27B58zZERW+WAo3heQquS88lHciKEdW27YhEdMwH6CWes9TzGLgMCUV0VCS2bdsmPd8+fCAHGqHi7RCtRIOmRmCfVL9txw7si/5aDjSC69BZRevatiMKX0vBRTxTZfUWTr2k7dmHHaJ+m7SdEVKgEftXwXbWp7p7v1SRfGpOEnaXGia3AD9vN4TV3Dt+K5zD9Dem45wY6MqqI2bOn48BbYreaKQwlffBQO/7sXvj80j/dSqSpDDxW8x4TPR/tFz4EN4NO6JMFfN7rku5lpVfT2aUCjSCCCtl1ymGlS47cprL/eW7spkSk//3S1RFtdL9rNfUjxDia4eINwIw2NcXmuH+ED9KTgubJR2AWGDI2+HQYAsCND7w0UxElPNIrJs/SH5s2Z5ixrKV+/OYJoWh9wM0cpc1/7lR0MwYC5d2/fDxnJGIXjYdvlL96De08i+r/kW/qDVDMxP9N2g8l4Zh5vaioop/0a5rP/zwgzJl3u5m9L36/nKzdXCEo8Odfym3dXSCs7MTbEts3g0pF6fmXIeFhS2cHB1u+wOKYGHrACcnJ+n5yh/IVrYdVlK9k6Mjyr4sxnU5OZZ+TGX1IiQ5inqnO29nfTH194vcGcgeOCSF5KJLGmb9gq9KXDpNqHDkTF0KwgKmy/OnvzAPiVdz8ON3R/BnvmEo39SjW0uMwrkaiVmGE7BuN3KnuTK190HrltZwlYJHo0rO0f9qzyl8u7/8D1VTx5e+Po0Qudd4Xm4x757lr8L/y4kM6Mq8Bu5uxYOSmCI1fN4TVUUtXXzToCArA+k5+bCwbg7HcgcSOmRlSB8GFnZ3daBilJuRhux8wLqlIxxKHLXocrOQIc2wsG5Z4YFIbalqtwDxS8mmf5/AUz07MsjcgYWFBW7eLH9tgLqiF/0QzJh4L8779EilX3Liy6yq3Q5M42KKOqQc3Y8/2/VCrzJXAjcXddk9yfTfL0oXx6Bp+H7JKvxtW7TcEpi2dx5GrwR820UjqfdKbA5shUU+/ohyG4OVbz2Ly/8Jw1xtHELWfQH31EjMmLsLI+bMwwu9LTF12HT0WxmJV2z2QjNxFbwDF2Kyjw12zg7FztSR2BYTiivaQARFJKH7mDkI8MzCh7NXAQHieUp0w64iU+x+Vpvvg9pwPi0HPQZ/hksZpUcjGTq4E77WPq+UDMRHvnv/9eWGg97+z6F4YWjpLjorIuIQ/PYBpWSwftkQjH/xEaVkWur771bb3c/s7OzkG1UuOztbvgnsfnYPxC+Xzs7OlfwyagEHR/FL6N0HGkH8Cuvk7FQq0Ai3+2XVFIkPiykjPRlo7kBcyb8+A41Q389f2yr71U68R83jlzoLuPQaYraBpq6p4f1yN9dCyq105Mw06YC2L6RDIzwx0AvG88LF2DMn9t3mWkiVjdxpptT2ufHdoVSkXy4daMRIZkvf8VFKxfYc+L1coBEn/2t8H1RKxfbFnFWmivX2Mt1zOsz9814crIvzRXir/GYMNOaoVkMNVa6ice2pvMcfr/xaJ3XFz89PmTI/4le7sn2rzeXLjWqemt4vd74W0m1GzrxpOOem0NCzTHH1NtdCKqx85E4zpMbPDX+/rli2YFCprmlzQnrJgwqUJFpp5v3jsFIq9uKIh2DbrHQH+WtSav1PzDmlZODU1hYPdS69TlNhzp/3FzMKDK0OdXT77n9X8c2RzBq/ifVW9Hy1dROvmznhkTWZLPGLwi+//KKU6k9kZCRu3DDPn1xL/mpnLl9uVHvU9H6547WQ5NxS0TWJilmW2iXr21wLSTnYLfExYaoD1NQEtX5uvBrYHR/NHyhP9+91H2a/+oQ8XdKmHYn4MS5NKRmIIBQc2EMpFftidxLyC0olXwwZ+ECl5/TUN3P+vL+YeUPuRlVXt+TU67h4uaDGb2K9FT1fbd3E62ZOavWcmobAlIfaVDNxHkvXrl2RlFRqHN56M2bMGHz+eelhQNXO2LfaoknjWutDbRrn1Ji/uvgcUs/7JRcRwzS48X4UxJUBjMN5d5+2Dstf7CgP+S8PG/78NQzzmw2vkJV4y88TGUcj5IFmAsOjENDxNPw10/FC+A74dbpgGNJ5ZSSeubgM/u/HYs66jRjiaom9i8bg/SgvbI6Zh8xKLkdgLFeHKX3P1MX7oLat/SwewwZ3Rvt2pbu/p1/Ow6MD/1XuvJuRmi7Y8elwpVSs17ObywUgsZxY3tSYyt+tps+puXj5xl0dmBtCww24urSG2wPVH8gh6exlJKdcRvtWTdHesfqnPYgWE7EfNbV990o8p5v03GrHUFNNDDW14+mnn8a+ffuUkmkQo7DV1/VyasO3h1PkXxRr88uNoaZu1MXnkHreL3d5LaRAz8qvSaRLwaKRAYi6ao+wr5ZA+3zxNZMqvhaSAxKlEDOjRIgpW64OU/qeqYv3QX0Q3c6en7Cr3KhnYqjn/+0PgLtr6S5l/z16Hj7Pb1VKBi3smiItfjJsrE3vdTGVv1tNh5q7JbdMJOfU2AnxRfuhDFBQXXJ3MGkbzeWE/frC7mdkMm7duiUHmebNm5tcoBE0Gg0+/PBDefACczC4Z0d2M6O7pp73y11eC0lS6TWJLFww6+to6XNoJ7xalb5mUmXXQnIP3FwqwJQtmwtz/dxYsuqnCodxfnVi93KBRqjoejejhrmZZKAR+HlPDQFDDdU7cb7KjBkz5NHrRAtNbm7Rmbwm5+9//ztatmyJv/3tbygsVHeveQ5WQffCXN8vlY+caQGrSg4AK7oWUkNhju8Dcf2aOR98r5SKdXnQAfPf8FZKxfZ9d1a+lRXob7gouCni5z01BHyXU71JSUlB+/btpQMHKyxduhTp6WXO0jVReXl5iIiIQNOmTeWAEx8fr8whIiK1yb1e/gcqCykEbPxYU27Es8LCWwide1ApFevVo71JD+VM1BAw1FCd+u233zB9+nQ0adIEDz74INLSSp9kqTZZWVl47LHH0KhRIwQGBjLgEBGpzFg/d2hXaKTvpeJhyz6Y07/CkPKPNT/j15OXlVKxikZSI6K6xVBDdWLBggVwcXHBI488glWrVsnnz5ibdevWyQHnvvvuk7upmXI3OiIiKiauYyNaZkQLjZh+LchLmVPslxMZmP9h+WvYePfsgGFPd1ZKRFRfOPpZNXH0s8olJyejb9++qulWVhssLCzwww8/4IknGuaveBz9rG6Yy+dQbb5fknfMxMRlh5SSgb3bSMx7byq8nO4wJKsuC/Gx59DRyxMO9XAeDb9n6s6/vzsLn973wbrM+VR5+Tp5COeExAylxqBx40Y48s1L6NnNSamh2/kmJgm7DyahW5fmePyhuhv97OeT2Th+KgdDB7rhOR/D6GLX8wtx+PgfyCtzraG7kZRyGclnL6N966bysM7VJYZzloecruLQymIAiD7d7kcz69LdJRsahppq4pdNaefOncMnn3yCRYsWKTVkNGXKFAQHB+Ohhx5SaswfQ03dYKi5s0RtIIIiOiNM+xJaiEE+8v7E7hWzsTPJGQu3adFPHh2tErp4+PhOx8p9MfCs/iUp7hm/Z+rfxNf+jU8/L38x6P+b2B0r3huklOhOfjudjo83HYWlRSO4OTeDlWVxl7/aUlCoR1LqdRTq9Pi/sb3wcOc2yL+hQ9i/DuPcRePw7OrXsb09Ql/pA+umDXAEEwVDTTXxy8ZAXHV/7ty5OH78uFJDlRGhJiQkBJMnT1ZqzBdDTd1gqLmzRK0/grY/g6ivA1B8ycVULPLxR5RmIWJm9UNuyvfSAepiRCVJBzr2bgh47S0E9gfCAgKwM1Va3N4X4VvmoWN6BcsNcjGsshbwe6Z+rd7wP0ybtV8pFXPr1BLH9o0rN5gAVU4v3T7Z8hPik/40VNQhT7d2mDymJ27evIVVn/+IE2cyYGPVGA/d3wyNaz9b1Zpb0ot68o/ryCu4ha6dHDHtpSfki6w2RAw11dTQv2wWLlyIOXPmKCW6V6+88go2bNiglMwPQ03dYKi5s4pDjeHK/9N3+SLy65fwhY8G2u6BCA/1weWjGzB7VRLCov6JZj9+jhlzd2HEnHl44cmu+MK3ouU2w6v0BeprDENN/dl7MAVDX/4KOl3p80CtmjbBD1+PgZdnO6WG7tYtvR4p57Nw6mwmbuhuKrW1p6lFE3R5oBVc7nOAyC7rvoxD7G8X0MyqCYZ5t4ZdsybycsYLdJqKkhcovd22ieVcnZvh60OXcb3gJrwe7oCJf+kuD2DU0HCgALpnqampciuD+AfDQFM9//rXv+TXsX///oiLi1NqiaiuWDZtpkxZoO/8OVj59otwd26Prp6PK/W2cO/fF3bS/54Y6AUHi8qWI3N086a+wl+9P37fl4GmihpL33mdnFvi6b6d5avn1/ZNPI94PvG82/b8KgeaphaN8cwTLYsCjdqJ/RD7I/ZL7J/Yz4aILTXV1JB+QRPXlRk/fjy+++47pYZqmru7O5YsWYKhQ4cqNerGlpq6wZaaO6uspeb7RT6YfToE+yKG4+SOjzFn2U4U97J3w8qoCHhaxMN/8Ad4XW6N0SG+suXYUmOWRGvNyAmR8mABwvS/dpNDDalL1H+TEXngJJo0biQFgFbySf7mRgw2sOfHTNy8pcfwQQ9B099VmdMwMNRUU0P4ssnPz0e7du1w7do1pYbqwq+//oqHH35YKakTQ03dYKi5M2Oo2SeFmqJz/XPjEaiZjuuB4dD6noav/xKMmb8Or3i7SsGnRJBRQs3MfZvxcPruypdjqDFb/4k5hxHjv8LgAQ/gSykAl7ymDZm+74+dw6bd8RA9sp7s0RIuTtbKHNPrdlZSyS5owp26oYllU9Lysf/YFej1wNihnujXo6OyhPlj9zOqlLgw5rBhw2BjY8NAUw/ENX1EmDxw4IBSQ0RV1wy4eh7HE5ORmJiI+KO7MXPMdCShO2b+xR038wzXler4YAfYNsnA3o/mQIwNkJddAMg/0Kfi1JmM2y9HZuspn444uGM0Pl/zHAONyhw/kYbPv0mQp/s+al8q0JgjsX9iPwWx32L/Gwq21FSTOf6CdvPmTfmcmYiICKWG6punpye++OILuLqqqymZLTV1gy01d5a8dSYmripznZruI/HWG1PRy1m03aQhInA0tEmGec7eGrT5NQpxV8cgMvpZrBkZgKir9vLAAXHBlSwXMxUOhuoaxZYaoqoR15IRQ0gX6m7B6yE7dO/SXJlj/uJO5SD2ZDYsLRrLQ1mLa+CYO4aaajK3L5szZ86gc2deGdlUjRw5Ejt27FBKpo+hpm4w1NQUHbIyMqCzaAlHByno6AqQe7MJbOULMepQUABYKdOVL1fzGGqI7l3qn9fw0YZD8sU1H3axhfcjLZQ51VdTXdbKdi+7W3fTDU049Os1/JaSK1+c87Xx3nBuV3OvgSli9zOS5ebmQqPRMNCYuJ07d8qjpe3fX/6aCURUXRZwcHQyBBW5aFUiqFgogcYwXflyRFTfMrKuY+Wmo3Kg6dTeGn0eNu+D+cqI/Rb7L14H8XqI18WcsaWmmszhF7RTp06hZ8+eyMrKUmpIDUaNGoVt27YpJdPElpq6wZYa88aWGqK7dy23AG9+uE8pAY91aY6GfBrUTT3wv1PFrTqLXx+MFrbKDzJmhqGmmtT+ZSO2vSFc2d6cFRYWwsLCNH8lFgepVDcYasyXeYWaHGwYYYcJj0ShcOEzkD+50qMxqO2TcF4fj43jPQxLJXwCO8/V2LHHH37PNEamfgZaynPuQn4CXrbxRN/4bEz2aDjnUJDBkfhU/Our40qJynrl+W7o7emslMwLQ001qfnLZu7cuViwYIFSIrVq1qwZfv75Z/kaN0RqNnXqVCxevBhNmpjHBfFqghi45c0338Tq1auVGvU79skIeE15BOf1C9FBKl/YMxv3aRYBA9cg+8BkiBiSsGEEPCd0wslLQUhNAHx8uxoC0N3IOYZBdl4YGZuJV3vcdRQiMyEGBfgh7hyuZudLnyU8y8Lo5s1bsLezRt/uHeXBA8wRQ001qTXUSH93/POf/1RKpHaipeb06dPo2LHhjEdP5kccvL/66qto2ZIHokZXrlzBihUr5LBnLoytMPsvxcO3jQ6RQZYYkTQQOAjEZB5A/5b52DzCBmM77UL2dODtzcC7bw9H6hezEXamIzonTMEPPWOx61VPHNu8COPHvoMEeCBkzTK8O9kXzfOlUGNTHGqunNiDmVM0WCutf+Ck5VjxwVR4tBQR6Qoil8zEiDfXytsVsj4Gi8b3h3Wl9URkyhhhGyDxBclAY150Oh0eeOAB5OSY5gXEiO7Gfffdh/PnzyslEsTrIV4Xc9LctS+GSzHkhxNXpNJZbJeyw3oR3KRUE/WLqEtBVKQUJoZ0A66ewLJ3UlAo1RZm/Iq1b07BZ1iAiU844fQX0+AlBZrAXYcRu38qlk15EmM/MVyPpEh6NAa4a5Dkux3x8THokxQMzwEfIV2adWHPAim4XEdU/CnE71+OZRN8sOC/VyqtJyLTxlDTwKSkpCAkJEQpkbnp2rUrCsS4s0QqJN6/J06cUEokiNdDvC5mxfpBjBwObD/8O/LPHZVCynD09vCAzwJgUdQvyL+QJNUBQzw7AJaG9hFL+b/X5C5qhza+jeG9bfDNgrUYuDwWrw7vjR6+kxG7ZjgiVx9AyfiR8OVyKT4twKa3X4CHR3+886/tUuWbOHxOh2tpZ5SlbODuOxXn4w/jpQekZ6mknohMm9z9TJmmKlJT97OHH35Yvpo2ma/XX38d//jHP5QSkXpcvnwZCxculM/3M9XBL+qSaIGdP38+Zs+ejdatzevCeSc2jID7zicRpfkJmigNCnf5I/vIu2jVB4jangnNKBv5nJsWCStg5wlk619F0opBGJ//IeJn9AByjmCEXR9EKusrIoWezKgn4Kd0Pxv046vwnCIiUmnLY7PxqtvveHfsWLwTaWjdGThpMT587zX0sEmsuL4N35NEpqyRXqJMk5m7ceMGrKzMcxg/Ko3/rEmtxAnxrq6u6Nu3r1LTcP3www9ITk6WB1AwN/knNsPGfaw8HbL9FMJe6FwqqHgs2I/4t32RU1mo0Z1GkGUXYHsiVj3vgnwdkJdyHLHpDniq53UMVkJNv+/94BUxEpeOTYWNtJBF4SUcOnoWHk/1h82FE/jTxgUP2GQjMe47rPQZhcOLY3FoTLMK6+XnJSKTxe5nDcgzzzyjTJG5W7JkiTJFpC7Dhg3Dvn37kJ+fr9Q0TGL/xesgXg9zZN2lBybJUx4Y9ITSt6v5o9AMN0yOGmgY2rlSFg/gOWkFaxdE4my+NZrrUhDm3geaz1JKjZJ2f3dfICEC+xKvoHlz4KeNr+BJzT9wWZr3y7/c0eXJtbhk3QYe/Z/EgHGGx1RWT0SmjaGmATlw4IAyReburbfeUqaI1OX+++/HY489hq+//lqpaZjE/ovXQbweZsnCBYNFqvEYhcc7GmNIc/QdKRLEQAx8tI2hSlDyjeG8GiMLDP8wHrPwJrrYNUIjO3csGrgAicvFj3eWMF6Fo03/NxC1+EGM9WyLRo1s4BN8GetjI9BVesrHX9mP4QnBuM9SenyjVhj72TgsG/dwpfVEZNrY/awBadSoAV9StwHiP21SK9FK8e677+K5555Dt27dlNqG4/jx4/jmm2/w9ttvw9qaAwnfng5X0i9BZ9ECbVpWfqHN/CvpyNQBrVq2gXXJphxdPtIvZaJQCkKtOkjzlOpK64nIZDHUNBBiqF87OzulRA1BYWEhT7Ym1UpNTcWyZcsQEBCALl26KLXm79SpU9BqtfIolc7O5nnVbyKi2sDuZw1EbGysMkUNRVxcnDJFpD7igH7y5MnYuHEj/ve//ym15k3sp9hfsd8MNERE94ahpoHgMM4NT0M5ECTzJVpoRIuF6IolzjG5efOmMse8iP0S+yf2U+xvQ2qZIiKqKQw1DcTp06eVKWooRDcWIrUTV9MX12m5evUqwsLC8McffyhzzIPYH7FfYv/Efor9JSKie8dQ00Ckp6crU9RQXLp0SZkiUrdmzZph0qRJ8sABn376KbZv3y6fJ6hmYvvFfoj9Efsl9k/sp/nLwSeDxKhiFd9WHKv/v2vOsSXStizBFaV8L44t8USjd48oJSKqSxwooIEYNWoUvvjiC6VEDcELL7wgHzQRmRMxMpropnXo0CF4e3tjwIABqgoD169fx3fffVe0/SLQNKwRznS4cCIRlwstYZl7DKP7jMXQ7TGY+KgDrhcCrR/0QIfKBzGrE7orJxATB/j4di11zZu7kX7ivzhR2BX9PUoMSU1EdYKhpoH48MMPceQIfz1qSHr37o3XX39dKRGZl8zMTOzduxc//fQT3N3d0bNnT7i6usq/9psa8TWbnJwsb6s4v1Fs65AhQ9CqVStliQZKl4ARlp54Mj4br3oYksyJL2Yj7ExHdE6Ygh96xmLXVCdsXvQmxr7zmTx/3ILt+OjtF9BGdxrvTpgH+yd74qePgvFZAhCy/jCWju8tBZEriFwyEyPeXCs/JmR9DBaN7w+c/gJ/W3IBmu6/Y+yUZfAYtxjLpnXF17NGYNlBYNKaGKya3B+605GYtRl49+3hsE4/gkWBk/BOpPQEGI7tsRF4oUcb6CqpPx25BJtvDMfbL3SVljkmLTO+aJn1h9dgfO8OyJe344y0HVnSdiwyPD5xA17o2lKaJqKqYqghIiLVys3NlUd3PHz4MDIyMtC1a1c55Ij7+mwBES1KJ06ckEOMuHd0dESfPn3g5eUFW1tbZakGLv8YBtl4YWRsJl7tYTigT/hkBDynREqBYwHemzYRDx4fK5VbYFfsYrjd+AVv9hmFR/afx8In0jDCzguR0mPWRMXAJeUzaKasxfrEPDydMgv3aTIQFT8P96V/A88ngzErJhOzHbbCznOKlCEWI+bvnbDWZxREVJq1PgpPNf8JT456R378C9dXwM7LGpn6SYgaYYOxLdYg8f3BSPpXIEa8cxmxeT/ixIsV1ccDaz3hlb8W+hkdMLvRA1gkPVfsR3/BpW/mQRP8GTYlZmN44WeG7Ri4APsXDcTPi3zw5u/LkR3/Kuq5kYpI1RhqiIjILFy5cgW//PILEhISkJSUhLZt26JTp07yaGIi6NRmK474KhUBRgzQcebMGfmcNjc3N3h4eODRRx9Fy5b8Fb6cCkPNIHhufRHZBybLB/jpCdGILfTAM9L8nCunEDbAHdvHHUb8q00xQnqsHHB8OwC6Exhh6Y4npXU9HT8e7hNaSKFmMZ7yaItLCT/jsv1DePCqCDWrcTg7Hr2llR9bMQhe+/+Gwl3+sDC2GkmP/6vlRmk5IFv/V3zmaYcpfdYj8b0x6NomDwlHUuH8+IPY2qOieg/8vnoQxud/iEOaH0s9l/TuxArPVogYF1s0LyYzHv2l3c5P+AQ2nlGIzd6FHkw1RFXGUENERGZHp9Ph7NmzOHnypBx0xHTz5s3lVpKK7kveRJ2NjQ3y8vLkliBxUr/xVrJsnDbeP/DAA3KAeeihh+RpXvz2DioINSJoiFAQP6OHXL6SEImZY0dgrejBpRi+PBa7JsHw2KKuazn4RAog1zZkYoZbKt4dO1bp9gUMnLQYH773GtzSVkthIh+Z+hkQz5YgPddYSM/1qvRcJbalONS8irwjGzC6zwQclNfkgVlrluGNyb7QVVL/u7L9hzTfl3ou6Qnwxcs2WNBTCjWDxDzD+uUtl0KNnedWKdQcYKghqgaOfkZmL/NavjJFRA2FCBSdO3fGs88+ixkzZsjDJov7V155RT6fpVu3bmjXrp287MWLF+WL1X777bfyaGSLFi3CG2+8Id+LsqgX88Vy4ndA8TjxeLEesb6S6xfPJ56XgaYm5GCjFGgOD92F85l50mufh/UDgWvKXFlhoTIB3FDuczIt4R/xIwqzLyE+Zjvc1r6J8evjlbnWsFSm5Efe9ushB9cc+uNr6Tkyzydi/6ZRWDTlSWxNSKukvsTIbfLKE/CnTi7JMlKVCSKqFQw1ZNbyCnRYvv24fE9EDVfTpk3RunVruQXlkUceQa9evfDUU0/h+eefx8svv4wpU6bIoWTBggX46KOPsGbNGvlelEW9mC+WE8uLx4nHi/WI9Yn1ivVTTTMElgfdnNG2pQVOR6/FBNE0km+MLxX75V/u6PLkWlyybgOP/k9iwDhlxj37E0vcu2BsRDxadugKn8F94SHXX6qkvljz+x+V6j5D+LZjEN8+F/67FlOkbZ86yM2wQAVuv1dEdCcMNWTWDsalyi014p6IiEyJJVooU0bGVhSDluj3WggiJ3jBspEluoT8hAUhA3HwzVk4kmMJZ2UpIxErRTvM46/sx/CEYNxnKa590wpjPxuHZeMeNixUIn2Ufi7j+pRaebnOCN0+C5FTvKT1NIJl2yeBSZvwoodnJfXNi9fZxhc7dy3AsrFi2xvhPp9gTFpzGIHKKG/lUpD0SjRl4x5RtfCcGjJbonVm7roj8r2NlQXmT+wt3xMRkXrkX0lHts4CLdu0hAV0yMnJh3Xz5re/howuH+mXMlEoxYxWHdpIYafqdDlXcOlanpR3WqBDm+KTXiqrL8m4jKVNK7Rp2ZCuR0RU9xhqyGxFHUnBt4dTlBLwbB8XaHq7KCUiIiIiMhfsfkZmSbTOHDhWusuZKPPcGiIiIiLzw1BDZkmcQ1M2wIgyz60hIiIiMj8MNWR2KmqlMWJrDREREZH5Yaghs1NRK40RW2uIiIiIzA9DDZmV27XSGLG1hoiIiMi8MNSQWbldK40RW2uIiIiIzAtDDZmNu2mlMWJrDREREZH5YKghs3E3rTRGbK0hIiIiMh8MNWQW7qWVxoitNURERETmgaGGzMK9tNIYsbWGiIiIyDww1JDqVaWVxoitNURERETqx1BDqleVVhojttYQERERqR9DDaladVppjNhaQ0RERKRuDDWkatVppTFiaw0RERGRujHUkGrVRCuNEVtriIiIiNSLoYZUqyZaaYzYWkNERESkXgw1pEqVtdJYWjTGwO7O8PW6X6kpTdSL+WK5sthaQ0RERKRODDWkSmVbaYxhZt5fe+MvA7vAyrKJMqc0US/mi+XKhhu21hARERGpE0MNqU7JVpqyYaaFbVO5/k7EchWFG7bWEBEREakPQw2pjmhN0d28VaUwU1bZcCPWy9YaIiIiInVhqCFVKdTdgl6PaoeZskqGG7F+8TxEREREpA4MNaQqopvYs31caizMlCXWK9Zf8lwbIiIiIjJtPHIjIiIiIiJVY6ghIiIiIiJVY6ghIiIiIiJVY6ghIiIiIiJVY6ghIiIiIiJVY6ghIiIiIiJVY6ghIiIiIiJVY6ghIiIiIiJVY6ghIiIiIiJVY6ghIiIiIiJVY6ghIiIiIiJVY6ghIiIiIiJVY6ghIiIiIiJVY6ghIiIiIiJVY6ghIiIiIiJVY6ghIiIiIiJVY6ghIiIiIiJVY6ghIiIiIiJVY6ghIiIiIiJVY6ghIiIiIiJVY6ghIiIiIiJVY6ghIiIiIiJVY6ghIiIiIiJVY6ghIiIiIiJVY6ghIiIiIiJVY6ghIiIiIiJVY6ghIiIiIiJVY6ghIiIiIiJVY6ghIiIiIiJVY6ghIiIiIiJVY6ghIiIiIiJVY6ghIiIiIiJVY6ghIiIiIiJVa6SXKNNEVRIUFKRMmY5GzdqicbN2SqnYret/Qn/9klIyHeHh4coUEREREd0rhhqqNhFqwsLClBLdq9DQUIYaIiIiompg9zMiIiIiIlI1hhoiIiIiIlI1hhoiIiIiIlI1hhoiIiIiIlI1hhoiIiIiIlI1hhoiIiIiIlI1hhoiIiIiIlI1hhoiIiIiIlI1hhoiIiIiIlI1hhoiIiIiIlI1hhoiIiIiIlI1hhoiIiIiIlI1hhoiIiIiIlI1hhoiIiIiIlI1hhoiIiIiIlI1hhoiIiIiIlI1hhoiIiIiIlI1hhoiIiIiIlI1hhoiIiIiIlI1hhoiIiIiIlI1hhoiIiIiIlI1hhoiIiIiIlI1hhoiIiIiIlI1hhoiIiIiIlI1hhoiIiIiIlI1hhoiIiIiIlI1hhoiIiIiIlI1hhoyWYlbg+Hj44NFe1OUGkVuLAKlep9ALXKVqorpkBofi+SMArkUv3oYfMJi5WkiIiIiMh8MNWTyov4VUyq8pP34bySJiety8TZuInp6KCZ+dUYudRj8FpY+84A8TURERETmg6GGTJehgQVI3Y4f05RpqfLQV1HKtFEWDkTMlFt1xG1mxPdyCEresQgRYrY2CGEHUpFzJhaHTl8RNdBlxCMscJjymEBsjVWeQJeCsOBgRGyNQPAww/rmbY2FzjCXiIiIiEwQQw2ZMCmaOGugcb6Krw4lG6qyjmN9nD2mzRgJZN+Qq2IjpmKu9leEhK3DuqXTcEg7G3+LiEeHHgPgJs239w6Az4PNce2PKOw8d02qScVSv+nYCQ1WarWYH2CLVaGjsSNZer6Ca/g1Lg7aVVp4vbYU8wO9Eb0qFF8mGxMWEREREZkahhoyYdeBZp3w9Cu+iFv/ndz6knY0ClftR6FX59bAVamiIBFrtKkYuXQ9/Lxc4drrRWhDuiN114+AizcGOwN2D/eFl4uDtLAd7GGJ3MRoRElTYcunwtPFBYMC5yPAHli/7zRgIZ4X0CzchoBBvTDIf6IcjLLz8gwziIiIiMjkMNSQaZNyTedeGinAaBGXkYWft0fDbYIP2tso83WFyoSSRiTtPbyk5U8hXacz9GC7YVzGSLTwaNDZ1lACbODUSbpraiiJU3XatLYzFCw6wEcKPIY2ISIiIiIyRQw1ZNqyC2Dj0A3TnIHVK9cgPAkY5eOCJnnFMUOEELsWloaC5OLJWMC+C9oU55zS5IxzUgo9ckmWma5MGBUWByEGGiIiIiLTxlBDJu4GdLBCX39fpEaLrmcB6OUoxjVT2HbEM1Lg0X74OVILDAMAbFgSB3tfD9iK9JIt/T/7ctGYA4Jth66wRxw2RcbLAwCkHd2IiFQpLPXtbFiAiIiIiFSFoYZMWDOgnaEbmHM/DaTsAu8JAyDOjpEbWezFfxzg/9FSdE/Swn+wD3z9piPabQw+ntpLntdtVHdc3TkXEyISUdSW49gPH88Ziehl0+Hr44PRb2jhHRgGf3fRH80SbQxLFRG90poWP5qIiIiITEwjvUSZJqqSoKAghIWFKaX6UoCMtCtS2LGGo5NDiTNspDkFBWhiZVWqTtDlZiEjOx8W1i3h6GCl1Na90NBQhIeHKyUiIiIiuldsqSEzYSWFGSc4lQk0glUFgUawsHWQlneq10BDRERERNXHUENERERERKrGUENERERERKrGUEMmTT7vJSMDWVm8oj8RERERVYyhhkxULg6sDoavZjj8/PwwfPhg+ASGIT6jxMVliIiIiIgkDDVkkrKOrsXcLWcQEqZF1L592KFdCt+knZj+6pdS3CEiIiIiKsZQQybpXMJPgP0IDPFyga2VFRxdemHWuhB09xDXkhF0iN8RhmE+PvDxGYZ52u+Lwk7y7kUIXhSB1TP9pXk+GBYcgRSl91rK91r4y48x1CcrDxIX7QwLHCbX+/gEYmtsmlxfkLIbwfO02L11nlwfz0RFREREZHIYasgkte3aE7iqhcZ/JiJ27EV8cip0D/ph+ayhELEmZfdbmL5sJ0bMCcPKhaMQHTEbwdpE+bG6zNOIi9LiZMdXELZwGuzitJi9MV5KKPGYPTsCPeesxGbtUnhL9RNn75biUSqW+k3HTmiwUqvF/ABbrAodjR1S4tHlZSIuOgJLVqUiIGQ8OnD0ZyIiIiKTw1BDJsmpXyi0S0Pg2+YctMvex/SJ/tD4+mDRbhFcsvCf8ENwDliJwCFe8OwXgJWBbkja/oM0R3LjOtA9BB9OHQKvfi9i5hh7ZN+Q6nWFYi7yCwvRvH0vvLZjHVZOfhwFidGIgj3Clk+Fp4sLBgXOR4A9sH7faXl5SPMWRkYg0K8fHCu64A0RERER1SuGGjJJuRkZaOPlh3nLNyMmeh+2acMQ6OuMqCXvIvbSaRy5CqRqpyvdxXwwPSIJsGsqP1ZEF3uPLkUX3LRsameYsO2KqQHe0jpCMXywDwa/uhKJ18TAAyLxaNDZ2LMNNnDqJN0ZViexQwtLZZKIiIiITA5DDZmgLPzLzw+atfGGooUVnFy8EBAyVSqkIiPPHo7SlPeMdYiWAo88kMC6MMwP7oPm8gMkIqcoDO0zYnjoK2j31N8RE7MPm6Xlp3mkY9UbETibL+aeRHqJgdUy05UJIiIiIjJ5DDVkghzgNcYZ2DIH2qMpKNDpkJuVit1rVkvzuqOjkwsGeQOHwvchtcAKtrpz+OfEUMzdmVrUOlORm+f2YGKAH/am6ODs6oW+vT3k+mYdusIecdgUGQ+Ra9KObkREKjCqb2d5vmAMRkRERERkehhqyCT1mvoRQnztEPFGAAb7+kIz3B9LooBpYbPgbmWBIW+HQ4MtCND4wEczEVHOI7Fu/iD5sWV7ihnLVu7PY5oUht4P0Mhd1vznRkEzYyxc2vXDx3NGInrZdPhK9aPf0MI7MAz+7sb+aM3QjOfSEBEREZmsRnqJMk1UJUFBQQgLC1NKNasgKwPpOfmwsG4OR0eHMi0xOmRlZEBnYQdHh6ITYu4oNyMN2fmAdUtHONgWr1GXm4UMaYaFdUtpfXU3zFloaCjCw8OVEhERERHdK7bUkEmzcnCEs7MznMoFGsECDo5O9xRoBFvpMU7OTqUCjWBh6wAnJ7E+jttMREREpCYMNUREREREpGoMNUREREREpGoMNUREREREpGoMNUREREREpGoMNUREREREpGoMNUREREREpGoMNUREREREpGoMNUREREREpGoMNUREREREpGoMNUREREREpGoMNUREREREpGoMNUREREREpGoMNUREREREpGoMNUREREREpGoMNUREREREpGoMNUREREREpGoMNUREREREpGoMNUREREREpGoMNUREREREpGoMNUREREREpGoMNUREREREpGoMNUREREREpGoMNUREREREpGoMNUREREREpGoMNUREREREpGoMNUREREREpGqN9BJlmqhKgoKClCmqqvDwcGWKiIiIiO4N8P/2T6Iyq3Xa/QAAAABJRU5ErkJggg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data:image/png;base64,iVBORw0KGgoAAAANSUhEUgAAAzUAAAF9CAYAAAA9eEbEAAAAAXNSR0IArs4c6QAAAARnQU1BAACxjwv8YQUAAAAJcEhZcwAADsMAAA7DAcdvqGQAAG00SURBVHhe7d0LQBR14gfwrwoCIoKKikZGKiQVpJKpqKiU2ZaP5NIMjfTkxNc/oC7zUfmoNPUKNR/hYXprmo/SJAs9TzSufFSIBxUKamioJIgoICCr+5/f7CxvfPDcWb6fu23n95vZ2Zll3Z3v/n7zm0Z6CYiqISgoSJmiqgoPD1emiIiIiOheMdRQtYlQExYWppToXoWGhjLUEBEREVVDY+WeiIiIiIhIlRhqiIiIiIhI1RhqiIiIiIhI1RhqiIiIiIhI1RhqiIiIiIhI1RhqiIiIiIhI1RhqiIiIiIhI1RhqiIiIiIhI1RhqiIiIiIhI1RhqiIiIiIhI1RhqiIiIiIhI1RhqiIiIiIhI1RhqiIiIiIhI1RhqiIiIiIhI1RhqiIiIiIhI1RhqiIiIiIhI1RhqiIiIiIhI1RhqiIiIiIhI1RhqiIiIiIhI1RhqiIiIiIhI1RhqiIiIiIhI1RhqiIiIiIhI1RhqiIiIiIhI1RhqiIiIiIhI1RhqiIiIiIhI1RhqiIiIiIhI1RhqiIiIiIhI1RhqyGQlbg2Gj48PFu1NUWoUubEIlOp9ArXIVaoqpkNqfCySMwrkUvzqYfAJi5WniYiIiMh8NNJLlGmiKgkKCkJYWJhSqjki1AStigOcAxG1OQC2Sn3agUUYPTeqXH15BdD6DEZEQDhiAt2RkXwUp3Wd0cvdUZlvGkJDQxEeHq6UiMyP+IygusHPEiJqqBhqqNpqLdRopVATIYUa2GP+tq8xyEnUFmBH8GAsE9VFoSYLByI+wFztIbEAvAMW4u3AfriwYx4mLouW60bO34yRNyKxs3AwQoe6QpcRj49nzsHOpKvSXDdMC3sPL3pJT6BLQdjrYbDz9kDCZ1rESbN9p4XhrRe9YCGvqeYx1JC5q63PCCqNnyVE1JCx+xmZsFwpuGigcb6Krw4lG6qyjmN9nD2mzRgJZN+Qq2IjpkqB5leEhK3DuqXTcEg7G3+LiEeHHgOkuCJFIu8A+DzYHNf+iMLOc9ekmlQs9ZuOndBgpVaL+QG2WBU6GjuSpecruIZf4+KgXaWF12tLMT/QG9GrQvFlsqELGxERERGZHoYaMmHXgWad8PQrvohb/518/kza0ShctR+FXp1bA6KRpSARa7SpGLl0Pfy8XOHa60VoQ7ojddePgIs3BjsDdg/3hZeLg7SwHexhidzEaERJU2HLp8LTxQWDAucjwB5Yv+80jM0xmoXbEDCoFwb5T5SDUXZenmEGEREREZkchhoybVKu6dxLIwUYLeIysvDz9mi4TfBBextlvq5QmSjuHNbew0ta/hTSdTrI7Ss3jMsYiRYeDToXnYxjA6dO0l1TQ0l6SrRpbWcoWHSAjxR4DG1CRERERGSKGGrItGUXwMahG6Y5A6tXrkF4EjDKxwVN8opjhgghdi0sDQXJxZOxgH0XtKnsJBg545yUQo9ckmWmKxNGhcVBiIGGiIiIyLQx1JCJuwEdrNDX3xep0aLrWQB6OQI3lbmw7YhnpMCj/fBzpBZAHgBgw5I42Pt6wFakl2zp/9mXDS02CtsOXWGPOGyKjJfWLbq0bUREqhSW+nY2LEBEREREqsJQQyasGdDO0A3MuZ8GUnaB94QBEGfHyI0s9uI/DvD/aCm6J2nhP9gHvn7TEe02Bh9P7SXP6zaqO67unIsJEYkoastx7IeP54xE9LLp8PXxweg3tPAODIO/u+iPZok2hqWKiF5pTYsfTUREREQmhkM6U7WZxnCtBchIuyKFHWs4OjmUGn65oKAATaysyg3JrMvNQkZ2PiysW8LRwUqprXschpXMHYd0rhv8LCGihowtNWQmrKQw4wSnMoFGsKog0AgWtg7S8k71GmiIiIiIqPoYaoiIiIiISNUYaoiIiIiISNUYasikyee9ZGQgK4tX9CciIiKiijHUkInKxYHVwfDVDIefnx+GDx8Mn8AwxGeUuLgMEREREZGEoYZMUtbRtZi75QxCwrSI2rcPO7RL4Zu0E9Nf/VKKO0RERERExRhqyCSdS/gJsB+BIV4usLWygqNLL8xaF4LuHuJaMoIO8TvCMMzHBz4+wzBP+31R2EnevQjBiyKweqa/NM8Hw4IjkKL0Xkv5Xgt/+TGG+mTlQeKinWGBw+R6H59AbI1Nk+sLUnYjeJ4Wu7fOk+vjmaiIiIiITA5DDZmktl17Ale10PjPRMSOvYhPToXuQT8snzUUItak7H4L05ftxIg5YVi5cBSiI2YjWJsoP1aXeRpxUVqc7PgKwhZOg12cFrM3xksJJR6zZ0eg55yV2KxdCm+pfuLs3VI8SsVSv+nYCQ1WarWYH2CLVaGjsUNKPLq8TMRFR2DJqlQEhIxHB47+TERERGRyGGrIJDn1C4V2aQh825yDdtn7mD7RHxpfHyzaLYJLFv4TfgjOASsROMQLnv0CsDLQDUnbf5DmSG5cB7qH4MOpQ+DV70XMHGOP7BtSva5QzEV+YSGat++F13asw8rJj6MgMRpRsEfY8qnwdHHBoMD5CLAH1u87LS8Pad7CyAgE+vWDY0UXvCEiIiKiesVQQyYpNyMDbbz8MG/5ZsRE78M2bRgCfZ0RteRdxF46jSNXgVTtdKW7mA+mRyQBdk3lx4roYu/RpeiCm5ZN7QwTtl0xNcBbWkcohg/2weBXVyLxmhh4QCQeDTobe7bBBk6dpDvD6iR2aGGpTBIRERGRyWGoIROUhX/5+UGzNt5QtLCCk4sXAkKmSoVUZOTZw1Ga8p6xDtFS4JEHElgXhvnBfdBcfoBE5BSFoX1GDA99Be2e+jtiYvZhs7T8NI90rHojAmfzxdyTSC8xsFpmujJBRERERCaPoYZMkAO8xjgDW+ZAezQFBTodcrNSsXvNamled3R0csEgb+BQ+D6kFljBVncO/5wYirk7U4taZypy89weTAzww94UHZxdvdC3t4dc36xDV9gjDpsi4yFyTdrRjYhIBUb17SzPF4zBiIiIiIhMD0MNmaReUz9CiK8dIt4IwGBfX2iG+2NJFDAtbBbcrSww5O1waLAFARof+GgmIsp5JNbNHyQ/tmxPMWPZyv15TJPC0PsBGrnLmv/cKGhmjIVLu374eM5IRC+bDl+pfvQbWngHhsHf3dgfrRma8VwaIiIiIpPVSC9RpomqJCgoCGFhYUqpZhVkZSA9Jx8W1s3h6OhQpiVGh6yMDOgs7ODoUHRCzB3lZqQhOx+wbukIB9viNepys5AhzbCwbimtr+6GOQsNDUV4eLhSIjI/tfkZQcX4WUJEDRlbasikWTk4wtnZGU7lAo1gAQdHp3sKNIKt9BgnZ6dSgUawsHWAk5NYH8dtJiIiIlIThhoiIiIiIlI1hhoiIlK93KwMZGRkILdAqaiuglxkpBnWWVOrJCKi2sNQQ0REqqXLikdYoA80w/3gJ4aCH+yD4NUHkCvPzcXWYMO1rEreZq7eiwx5fsUSd4fBZ7AGfqMN6xzs44+tsWnK3KpL1Ppj2GplqHoiIqpRDDVERKRSOuz/YDp2Xh+D8G2R2LcvCuvmByBuy1wEb02WlyhIB+w1M7BOq5Vu6xA2PxC/bnkffoFbkSUvUVryjpkIWrITmpAw7Ijah6jIzZgzphlWhY7G3rQSF7OqAg6iSERUexhqiIhIpXLwx6+A8zOD4O7kACsrW7gOCsTSMd7oXGL8ELs2neHq4iLdXOE1KABfhE8DklZhb3KZjmW6ZKxbdghugeGY5ecFR1sr2Do4Y8jUDxDQ3RmnTxnadxL3RsBfafUZFrgIsUrYSd69CDNXa7E62AeBEaJFJgt7VwfLy/kHL8KmPamwayovSkRENYyhhoiIVMoG9z8CpEYEIXBeGHYfOIqUtCz0kkLIrKGuyjJC6cvnWrn3hUa6P3TsnKHCKOtPSBkJg/t0NJSLOCJw+WZM7ecEXeoOBL2vhVvIUmzWrsQI2yiEvvWlfN6NLvM0Dm2JQBRGYlT31vh+0ct4f8sZBM5fir95XUV0KtCMoYaIqFYw1BARkUpZYch7OzB/2kggdieWzH0DAaOHw8cnGAdSb3d6f0t0cgbOZOcpZYPc9BO4Cje4d7zNMPHNPTBnThje8OsFp/Yd0fUhaUV/ZsOwpuuAcyC2LA/FEC89/ht1FZqF6xEwqBcGBXyA+b7SojfkBYmIqIYx1BARkUoVICPLAoNeDEXE1zHYFxWJdUtD4G0fh7kztiqDBVRAdw77UgFN99ItMrYdn4AzknD8TNlH6hC7IwJbj6bCwsYSfx7+EBofH/gOHo7ZW6QV2TWFpbRUoRRY7Pt1gxyJcjORIO5LcBJJiqGGiKhWMNQQEZE65f4CP7/h2JFiOKfFytYBrr38MHmcG5B9o0SnMxE5iqUd2SNFFylktLAxVBhZ2KCNdLd9zy+GslHu//DhMi0Ss4DEre8hIrojlm7egeiYGGwTzS/Sc1WmTevi57h+OVuZIiKimsZQQ0RE6mTbTj43ZtnspYhNy4VOV4CMlKPYsEqKLJ2cYIwTqamJSExORmJiPL7fEYbRs3cCvnMw3NVKWUJh5YrpId64uvMNzNR+j4zcAmSlxmLR30KRCjf49XNG4Y3r0oL2uM/JETfTYrFsbjRgB6X7WQm2HfGMM6D98HOkFEi5KOUAPtx5lQMFEBHVEoYaIiJSKWe8tnkhvLOjEDpaA1/fwfALeAPRbiMRPn8oRGSxEk0v0csQNHEigoKmY/aynfAeMwc73hpS4RDLrn7zsTTQF4ciZsNPMxjD/UMRle2LpZtXwdMWeOipV6RnjYK/rw8Gjw6FtcZbSk1aTIiIL9Me5AD/jxaie5IWAYN9oAmYKwUjDhRARFRbGuklyjRRlQQFBSEsLEwp0b0KDQ1FeHi4UiIyP7X/GaFDVloacnQWsG7eEo4OZVpgqqIgC2lX8gELazg6OpQOQLpcZGTkwaalI2ylp9Ll5uKmlS2sKkpJ8rLZsJCWdahwgZrDzxIiasjYUkNERCpnAQcnZzg7O9VMoBGsHODk5ASnsoFGsLCFo5Mh0BiKlQQaQV7WqdYDDRFRQ8dQQ0REREREqsZQQ0REREREqsZQQ0REREREqsZQQ0REREREqsZQQ0REREREqsZQQ0REREREqsZQQ0REREREqsZQQ0REREREqsZQQ0REREREqsZQQ0REREREqsZQQ0REREREqsZQQ0REREREqsZQQ0REREREqtZIL1GmiaokKChImaKqCg8PV6aIzI/4jAgLC1NKVFtCQ0P5WUJEDRZDDZmlbw+nIOpIilIqpuntgmf7uCglIqoLDDV1g6GGiBoydj8jIiIiIiJVY6ghIiIiIiJVY6ghIiIiIiJVY6ghIiIiIiJVY6ghIiIiIiJVY6ghIiIiIiJVY6ghIiIiIiJVY6ghIiIiIiJV48U3ySzx4ptEpkNcfJPqBi++SUQNFUMNmSWGGiKqqrwCHT747GfMHPc4bKwslFoiIjJl7H5GRERUwsG4VGRey5fviYhIHRhqiIiIFKKV5sAxQ5gR96JMRESmj6GGiIhIIVpnjEFG3LO1hohIHRhqSFUKdbfk82Wu5d5QamqWWK9Yv3geImpYSrbSGLG1hohIHRhqSFUsLRqjUSNg3qdH8OXBUzUWbsR6xPrEesX6xfMQUcNSspXGiK01RETqwCM3Up2B3Z1h0aSxfKBR3XBTMsyI9Yn1ivUTUcNSUSuNEVtriIhMH0MNqY4YYnVQD0PwEN3EqhJuyoYZY3czsV4O4UrU8IjPgcqCC1triIhMH69TQ6okDjLmrjtS7iBEdBvr69EBjRs3QnTsH0ptMV+v+3Hrlh4/JFwod96MCDPzJ/ZmqCFqYCr7PCmJnw9ERKaNLTWkSuLAwthaU5Kx5aaiQCOI+pItMyWxlYaoYbpdK42RmM/WGiIi08VQQ6olzn2pqRAi1sNzaYgaHhFWKjuXpiyeW0NEZLoYaki1KmutqQq20hA1THfTSmPE1hoiItPFUEOqVhOtNWylIWqY7qWVxoitNUREpomhhlStJlpr2EpD1DDdSyuNEVtriIhME0MNqV51WmvYSkPUMFWllcaIrTVERKaHoYZUrzqtNWylIWqYqtJKY8TWGiIi08NQQ2ahKq01bKUhapiq00pjxNYaIiLTwlBDZqEqrTVspSFqmKrTSmPE1hoiItPCUENm415aa9hKQ9Qw1UQrjRFba4iITAdDDZmNe2mtYSsNUcNUE600RmytISIyHQw1ZFbuprWGrTREDVNlrTSWFo3lzwRfr/uVmtJEvZgvliuLrTVERKaBoYbMyt201rCVhqhhKttKYwwz8/7aG38Z2AVWlk2UOaWJejFfLFc23LC1hojINDDUkNkRBx2VhRa20hA1TCVbacqGmRa2TeX6OxHLVRRu2FpDRFT/GGrI7NyutYatNEQNk2hN0d28VaUwU1bZcCPWy9YaIqL6xVBDZkkcaJQNL2ylIWqYCnW3oNej2mGmrJLhRqxfPA8REdUPhhoySxW11rCVhqhhEt3Enu3jUmNhpiyxXrH+kufaEBFR3eInMJmtkq01bKUhIiIiMl8MNWS2SrbWsJWGiIiIyHwx1JBZE60zrVpYs5WGiIiIyIwx1JBZE60zwaO6sZWGiIiIyIwx1JDZEy01RERERGS+GGqIiIiIiEjVGGqIiIiIiEjVGGpIlc6dO4cJEybAysoKjRo1uqtb48aNMWzYMBw5ckRZCxEREdGd6HAlPR3p0u1Kvk6pI1PDUEOqkJubiy1btqBTp05yQHnggQewYcMG3LhxQ1nizvR6PXbv3o0+ffrI62jdujWWLVuGtLQ0ZQkiIiKqlvxjeLnED4rGW+iGI1I0ME0JKwbBc8kxpVRazuk90v5YolXbtmgr3VrZWCJoRTRylPn1Q4dzx47gRHq+Ur5H6Xvg2SgIketGoNGgT2psX3RXTuO/R07X29+ZoYZMnmiRadWqFV566SX8/vvvSm31ZWZmIjQ0FPfddx8GDRqEjIwMZQ4RERFV1TXpFrLpME6dSkRiYiL2b1qAZRP64J09FwwLmJhC5b4s3YU98O6iwWeT1iDxUibysjORuH8N1gY/ibEbTihL1QcdvvXqA/fPk5XyvTm9bxMSJj2HjoXSX+qyUlkTUr+ET58vGWqIygoPD5d/3bnXFpl7devWLRw8eBBt2rTB008/rdQSERFRVYhQ86BHN3Tu3BVdu3aFr/8bWOMB7I4/J8+/cmIPggYZWnAGBa1AwhXDYfCJL2YjaMknWPJyI4xYcQy69CN4d4Sn0tozAl8cS5eXk9aAPSuClPpGxS0nutN49+WXsWLDCrzsWb6FKCFyBQYpj/EcMRtHLtzu8FsKDks1SMACXAqfjK5tWsK6eUt09Z2M+PUhuPa/Y/Jz6tKPldrGDUcMwS3/9Bd4Wdq3zZ+EGp7v5SWIPhKJUGW/gz75r7xdYrmgoCX45N2XDesYFIr/njO0wJzYHIrQzQnytHBi82ypfEK6n4UpoiLYE+/uEa+pDsc2vwtPeRs8EfpJ8eux5OUg6fX4BCOkeSuOXZEqc7Dvg88wa1wfNBHLVCLndDRmG/fLcwRW7Dkt11e2vTknNmOw55vSEm9CE7RZfv5z/91Q/HpL+2/4O+djz5IgBL27BKEjDPNefvcLGP+y1aInMjH5+fn6nj176sXbsz5uVlZW+ri4OGVriKih+ObQ7/rpHx0odxP1RHSX8mL1w6Xv0sUx5/X6wjx9Xl6e/nzsJr2UafSz9kt1l/bL0wMXbNfHx8foZw2Uvns9FusvSQ+NXzNc/h72GLdAv+vwGf2m4dK8cWv0iWdP6XctGCjN89DH5un1h5cbpjcdTtQnxqyXHzNweaxen214blFeExWjj1ozSZ5en5inLzy7SZ4O2RSjP3sqVr98nLTc8PV6aXX6WGl9Houlx5eSrV8jbZu83kqd1c8Szzd8sT721Cl91PJx8nNsSszWZ8evkafFvJiY7fpxYlq6zVofpd+/fUHRdhUtJ/ZT2q7F4vVAiP5UodguDz0WH1aeq7icfSpK3k+PScv1h09l6k9tN+zn8l2H9bH7Desbvia+1OsRsniTPjFTWmlmjFQeqI/NFq+39Dp6rJH2tKxs/XLxOGmb4qX92r8+RH7MYWnBSrf3ynlp/8V2jNPvij2rv5Jo+LtMWrNff+rUYf0CebkF+vPidRV/V7FN2w/rEw8b3hseC2KU5646hhoyKRcuXNDb2trKb/b6voWFhSlbRUQNAUMNUQ2QQo3xAL7UTTq4PyUlCENwEQe3yuJnt8vzd50tNBxkDzQeZEsHvx7S4yat1ydeEtEjUx9/OF6fmR0vH6gviBExyODUJilMeCzXZyuBSg5PQmGiXF4em6kvzEzU75IO+sW6C/My9fsXiwP65dJaqx5qDAf4HvLBvkGmfrm0zWJdZeeJ58DwTXopVkgbYNgHsV3Z8cul5SbpE+UZEiX0LZdSR9ntii8q5+nXi20TwUV5zpLbGSteY7FvyusRsuusMkevP79LCh7SdohXtPJQk6ePj9qljxWvuxRML8WLv5Ex1FS+vXmJ0jxpfWLdhxdLAcy4v4IUpsRy6xMvyq8rQqKUGdI2RYnQZAi21cHuZ2QyxKgi999/vzwogCkQ59tIwUYpEZG5c73fAZreLuVuop6I7p7ofjZrVzwunT+Ls2fF7RIKd81AZ/la2C2k2zu4T+mWZPPAKFGJlIx8FN6QYoDmCTSXa5rjL2vXY+DaCXBvayMtOwCfHxedlIxnwFgo98B9PfoCCb/iT53huZ3aiOeQWDhDIx1Ji85cFjaWuHBgFuyk57S0aYUn3zwItG4KS8OSFbtc8SknVxIisWLDf6X1iq7x4/CQYYMlNujwmHQn72fpeeJ5PJ7sathqXaG8nUU8usPZuDt2DnhQnih/pk96mrTNMp28T7ghLZNzEvsTgIPBXvLrKW5eUyLlfRPkroAPtpKnxStxcN1aTJoy0LCJlbJAYeb/MF687pY2aOsp/kYtYFijpJLtlXZL+jvckLbuCo5/loCB0otf9FeyMSx36bqhy9/AB9vK90IrF/GifYbT1RyxgKGGTMLNmzfh4uIi35uS1157DVu3blVKRGTOXJ0d8Gwfl3I3UU9Ed08OFg8+iDYdOqJjR3FrU3RwW3gjVTooXo5LhYXIzs5DXuZZ7I+KwUueRclAkYNrDv3xtbRc5nkx2MAoLJryJLb+el1ev71DcRw5/8sP0jofQbuiJykOBMYzchM2vIYpy9wQIwKWXo/zUSFSYrnd+brWcBkqPS54I06XOvUmH1FLRiB452kldyTIYcooQ9q9YtZFoUletLLByhJKRRx5/1o0Ux5pbVxDDpJ2S1mlbBqxbgMn6W7S9kRpt/OQnZeHS4mHEbVgIOwMSxS/HjnH8c9ID4zr1cFQVhQFD4Xu3FfwGvsOxkUlSuvTQ58Xi4HSVhW9WrfbXpkU7vpIQSs9SylLdLkQQz21bWZ4tpJhMftCkvTfUehc9i1wjxhqyCR07twZ169fV0qmZcyYMYiLi1NKREREdEclgkVJ93f3lQ6KI7Av8QqaSwexP218BU9q/lFBi8ifWOLeBWMj4tGyQ1f4DO4LD1HdzAUvDgSC3/oU4nx6caL+ylGfwWNUd6WFp2KFN8Shd2s80KENdBeOYL5mmSgizzC7AhZ4anqUdL8MXf6yBMcuXEF+zgXsWfI3jP0MWPD35+B4/6PSNn2G8G3H5JP+L/x3LaYcBKYOcpPXcHdE+8ebWPiFGE0tB3tWvI6DmIT+XQx7kxDxFU7n6HAuejWmJBjaueSIJFqRrl5CvsUDeG4SsHZBJM7mW6O5LgVh7n2g+SylXFhJj4vEQY+p6N5SqRBrSziJQ8eO4diRYzhy7AiOHElA+jVDk0knV2c0t0hH5ILx0jYB16+JVHab7ZX/5GlIvQJ0e04Kje9MQ+QJw+AEkQsnSfEvBL5dm8NaPG3wfERLf0DdlQR8ErIImNUXbcTDq0PphkZUb+bPn68Xb0VTvjk4OOhv3bqlbDERERFVSDmPY018+TM1DPL0UYsNAwIYbh769bGGsymKzxkxSNw+q8Ry4sT4TfI5MIXnY0qft6Ocr6PPi5frxbkqBobzcuTzPU7t0ktZqOgxIbMMJ9d7LI8t97wlXYrdJO9P0XNJ27s4KlGZq9ef2mU46d94m7TmsHweiXzuiTjPx7BY6eco2s4SAwqUuC2OOiUvll1qmwfqx5U4dyZ2jWFQgoHLxYAA8fpZ4vwj47IDF+gTK3g9okKgH7fdsG4hfr1hHWVvy2N/0y9XTuYXt4GTZsnPLc57+eM225t3ynB+lFguU/rfphCPEssN1G+PF9uRrV9fYt2G2yR9zPmis2+qrJH4j7RConqRlZWFdu3a1eqQzTXlrbfewrvvvquUiIiIqKryr6QjUwe0atkG1mWbFErQ5VzBpWt5gGULdGhTsi0mH+kXMlEIG7Tt0LJcq0SFdDlIv5QHm1Zt0NxaFHOgs25+2+c3yMeV9EzkFVqiRVvpsWWWN26jOFenTcvbn61SVs6xFbAb3xTZ8YHIu3AFFtK2lVqF2OYrhbBr2bLcdubn58PC2lrZd520jZegs2ghbcPt2qzulnF9yj7p8pGjk57pt9V32N586dWykLbVsFU56ReQKf35WnXooLxuOfhkkB22vhiPfYEP4pK0b23b3OXf7w4YaqheTZ8+HatWrVJKpo//XIiIiKim5BxbAjsvIFM/A0W9wkxY9bc3Bysa2SF48WHoZ/RW6moGz6mheqWmQCO8/vrryhQRERFR9Vjf/xS2Rz0FG6Vs6qq/vdZ4LmYXYv7ykFKuOWypoXoTHh6OyZMnKyX1sLS0xJtvvil3R7OyslJqiYiIiKi+MNRQvbGwsDC5IZzvhQg0sbGxeOSRR5QaIiIiIqoPDDVUL0SYEaFG7cRFrjIyMtCqlfHCVkRERERU1xhqqF6sX78ef/3rX5WSunl5eeHnn39WSkRkisQIi9nZ2cjJySm6Gctl78UtLy8PNjY2aN68uXyzs7Or8L7k/KZNi663TUREdYyhhurF8OHD8fXXXysl9RNDU9vb2yslIqpvOp0OZ8+excmTJ/HLL7/I0yJ82NraVnhf8ibqRKARwSY3N7co6IhbybJx2nj/wAMP4NFHH8VDDz0kT5tDazQRkVow1FC96Nq1q3ywYS6eeOIJHD16VCkRUX24cuWKHGASEhKQlJSEtm3bolOnTujSpQvc3d3l7qK1RXyVJiYm4tSpUzhz5gwuXboENzc3eHh4yEGnZUs1DNZKRKReDDVUL8SvoeLXTXPCf0pEdU98jogBOw4fPiyf3yZ+MBEBRtxbW9/bRfBqkrgo3okTJ+SgI+4dHR3Rp08fubuqaAkiIqKaxVBDdU4chIhQY274T4mo7mRmZmLv3r346aef5BDTs2dPuLq61mprTFWJz4bk5GR5W0XIEds6ZMgQDjBCRFSDGk2aNIlHYtUkrrdCdy81NRX333+/UjIfojud6G5CRLVHtIB88803OHToELy9vTFgwAA0a9ZMmWv6rl+/ju+++65o+5977rl6bVEiIjIXcqgJCwtTinSvQkNDGWrukfjF0hwP/vfs2SP/+kpEtUN0M9u2bRsefvhhaDQaVbf4ioEFoqKi8Ntvv2H06NFytzQiIqq6xso9UZ0pLCxUpsyL6A5DRDVPtG6sXbtWbqERQ8GPGjVK9V1YxfaL/RD7I/ZL7J/YTyIiqhqGGqpzptjnvSY0bsx/TkQ17fz581i4cKE8ZLpoGTe3rqtif8R+if0T+yn2l4iI7h27n1UTu5/du3PnzsnXcDA34tfWZ599VikRUXWJ4ZHF56ufnx8ee+wxpdZ8/e9//8OOHTsQFBQkD0NNZI5u6fVIOZ+FU2czcUN3U6mtPU0tmqDLA63gcp8DGpvpj6pkwFBTTQw1905002rdurVSMh+iv3+PHj2UEhFVhxhQZNmyZQgICGhQB/giyGm1WoSEhMDZ2VmpJTIPYmSqT7b8hPikPw0VdcjTrR0mj+kJxhrzxVBTTQw1904Mb2qOXbVEf3hxFXIiqh4xwtm7774rjwzWrVs3pbbhOH78uNzy+/bbb3NkNDIrv51Ox8ebjsLSohHcnJvByrL2I0ZBoR5JqddRqNPj/8b2wsOd2yhzyNww1FQTQ03VODk54c8/6/6XmtrE69QQ1YxNmzZBp9PJJ9I3VNu3b4eFhQXGjh2r1BCp3zcxSdh9MAndujTH4w/ZKbW17+eT2Th+KgdDB7rhOR9eesFc8cxmqhfsVkFEFfnjjz/kc0uGDRum1DRMYv/F6yBeDyJzYfztr3Ed9wEzPh9/ezRvbKmpJrbUVI24LoP4JdKcsKWGqPpWr14NV1dX9O3bV6lpuH744Qf5ul5Tp05VaojUbfd3SfhGuvVwbY4ebtVvqbl4+QYuZt5QSpW7eLlAXtbVpTXcHjC/c3qrS7wmbtJro3YMNdXEUFM1onvJuHHjlJL6vfLKK9iwYYNSIqKquHz5sjys8dy5c+WuVw2d6II3f/58zJ492ywHV6GGp6ZDzbHkHBxLylZKVFXPDXDDUOmmdgw11cRQUzW5ubmqv3heSadPn0anTp2UEhFVxb///W+kpaXhhRdeUGroiy++kM9BfPrpp5UaIvWqrVDTvlVTtHe0Umrpbl3MKJBbuhhqSMZQU3XmdBFOdj0jqr4VK1agd+/eePTRR5Ua+uWXX3DkyBG8+uqrSg2RetVWqBHrEuuke2N8/RhqSMZQU3WPP/64fG0XtbOyspKHoCWi6nnzzTflg/eWLVsqNXTlyhU57C1evFipIVKv2g41dnZ28o0ql52dLd8EhhoqhaGman7//XeMHz8eMTExSo162dvby78si77vTz75pFJLRPdKnBAvDt6bNGmi1NDNmzflsCcGUCBSO2OokbuLtW6q1Fad6DolBgAwhpoOHTqgffv2ylyqyMWLF3HhwgV5mqGGSmGouXf79+/HU089pZTMh+hOJ84V4gU4iwUFBSlTVNvM4XNIvF/4fVQev2fIXBhDTU1jqLl7DDVUKX7Z3LspU6bgk08+UUrm5fDhw/I5AWTAg9S6YS6fQ+L9smjRIl5FvwTRtXXWrFn8niGzwJaa+mfOoYYX36Q6J4YpNVeZmZnKFBFVRWpqqjJFAl8PMkci0MhBpJq39q054hkVY6ihOjdgwABlyvw0a9ZMmSKiqjCHwUNqEl8PIqK7w1BDdW7w4MFo3Ng833ru7u7KFBFVxa+//opLly4ppYZNvA7i9SAiojtjqKE6165dO/j6+iol8/HII4/I+0ZEVTd06FBs2rRJHvWrIRP7L14H8XqQafjpeBry8s23+zSR2jHUUL3Yvn27MmU+xJDORFQ9TzzxhHwF/c8//7zBXtRW7LfYf/E6iNeD6t9/Ys5hoN82vDTlGylw8mLLRKaIoYbqhYODA5ydnZWSefjLX/6iTBFRdYwePVoe9Uur1Zr1wCIVEfsr9lvsv3gdqP7tPZiC4a98het5Ouzacxoh7xxQ5hCRKWGooXpjTsM6d+vWTZkiouoSF9+cMGECWrRogY8++gh//PGHMse8if0U+yv2W+w/L0Ja/77d/zueHx9ZqtvZyk+P45+fJSglIjIVDDVUbzQajTKlfmylIapZ4oB+5MiRGD58ODZu3Ch3x8rKylLmmhexX2L/xH6K/RX7zUBjGpo0aQTdzVtKqdj/zYlGbPyfSomITAFDDdUbcxoBrVevXsoUEdWkrl27YsaMGfJF9ZYvX44tW7YgLS1NmatuYj/E/oj9Evsn9lPsL5mOIQNdsPzdQUqpWMGNm/Cf8i1yrxcqNURU3xhqiGqAj4+PMkVENc3CwkK+vpW4sr44F+/TTz/F6tWr5Wu43LhxQ1lKHcT2iu0W2y/2Q+yP2C+xf2I/yfRMHf8Y/vrSo0qpWNKZK5i18HulRET1jaGmnhTqyjdnk3pZWfGqxkS1rWnTpujXr58cAp588kn89ttvWLBgAcLDw3HgwAGcP3/e5EZME9sjtktsn9hOsb1iu8X2i/0Q+yP2i0zD9z+eR2Fh+e/nlQt94eHuqJSKrVp/XB7qmYjqH0NNPckr0GHNzngkp5pnH/G7tWzZMmVKvcTBCRHVnUaNGuGhhx7Cyy+/jHfeeQcDBw5ETk4Otm7dirfeegurVq3Crl27cOzYMfkClnUVdMTziOcTzyueX2yH2B6xXWL7xHaK7RXbLbZf7AeZjh3fJsP3he2YOmu/UlPMxtoCm1c/C6umpc91unVLj5B3Dkp/e6WCiOpNEy8vr3nPPPOMUqw5iVuD8Zepi5DWYRD6d3FQaiW5sQh8agz+8UMTjB7+GCr/fUqH1Pg4/NmkNVo3s0D86mEY9f1DmNCngzLfNOzduxfDhg1TSndPfDCe+zMbW/cn4ZQUbFrZW6N1C2tlbsMhzkXp2LEjzp49i6tXr6pq+NaHH34YkydPxpo1a9htpBK7d+9GbXy+UGlV/RwyNVV5v4gT6h0dHeWQ0KdPH7nlo23btnI3r9OnT+PgwYP45ptvcPToUbnbV0JCAhITE3Hq1Cn5c+fixYvIyMiQP3+uX79e9BkkzvkTwyqL+vT0dHm5c+fOyesUj4+Pj5fXd+TIEcTExCA6Ohrffvut3AojnltciLdHjx7y36V///7y9ontrMoAAOby9zVl2yKT8NKUb6W//y0cS7iEdm2aoWc3J2WuQVvHZtLfrzH2f39OqTH440I2eni0xUNdWik1VJmks5eRLN3at24q3arfw+Fi5g1cvHxDXpdYp52dnXyjyokfWLKzs+Vp4+vn5tJavqldo0mTJunDwsKUYs0RoSZoVRzgHIiozQGwVerTDizC6LlR5erLK4DWZzAiAsIRE+iOjOSjOK3rjF4VNP/Wp9DQULlLQVVcy72BeZ8eKeqK5ursAE0fF/m+IRozZoz8i6YaiF9Yb91iF8I7CQoKQm18vlBp1fkcMiW19X4RQUV8kYvQIm65ubny7XbTItBYW1ujWbNmsLW1lW8VTZe8b968ea38wGEuf19TtXnHCbwSvEcONEbih8fD37yE7o+2VWoMRNe07oM34teTl5Uag1492uOItDzd3u7vkvCNdOvh2hw93KofPo4l5+BYkhQqpXWJdYoBN9q3b6/MpYqIH2guXLggTxtfv+cGuGGodFO72ut+VqDcp27Hj0XdTQtw6Csp0JSShQMRM+UTrcVtZsT3yJVqk3csQoSYrZW+5A6kIudMLA6dviJqoMuIR1jgMOUxgdgaqzyBLgVhwcGI2BqB4GGG9c3bGgtT/e2/hW1T9PUobnkSXdFWbD8u3xpit7RHHy1/Iqap8vDwUKaIyNSJoCEu+CsOeLp06YLHHnsM3t7eeOqppzBixAj4+/sjMDAQwdL3x+zZs/Hee+/hH//4h3wvyqJezBfLieXF48TjxXpcXV3l9Yr1s8VWnZo1syjXRVGMbjZuWhTyC0ofQVhaNkbY/IFKqdjRYxdxJPaiUiKi+lCL59RI0cRZA43zVXx1KNlQlXUc6+PsMW3GSCDbMGJNbMRUzNX+ipCwdVi3dBoOaWfjbxHx6NBjAERmtPcOgM+DzXHtjyjsPHdNqknFUr/p2AkNVmq1mB9gi1Who7EjWXq+gmv4NS4O2lVaeL22FPMDvRG9KhRfJhsTlukZ3LMjLC1K/xkaargRXTXUwhxGO+NgFXQv+H4hwRzfB88/0wXvz+ynlIr9lnQZ74UdVUrFBg94QL6VFbHZdC/IyX+/1BDUYqi5DjTrhKdf8UXc+u/k1pe0o1G4aj8KvTq3Bq5KFQWJWKNNxcil6+Hn5QrXXi9CG9Idqbt+BFy8MdgZsHu4L7xcRHcsO9jDErmJ0YiSpsKWT4WniwsGBc5HgD2wft9pQPmRTLNwGwIG9cIg/4lyMMrOyzPMMEFlW2tKamjhRvQ5V4vBgwcrU+q176dziDqSIg9aQXQnfL+QYK7vgxnTemL4kM5Kqdg/1vyM0ynlv3/fDu2tTBXb/nUS8vJN83Xhv19qCGp39DMp13TupZECjBZxGVn4eXs03Cb4oL2NMl9nvGhVcZN9ew8vaflTSNfpDD3YbpS9sJVo4dGgc9HJODZw6iTdKSMOSE+JNq2VfpoWHeAjBR5Tv4pBRa01JTWUcNO5c2e5T7oadO/eXZlSr36eHeQvurnrjvDLju6I7xcSzOF9sGvPaaT8IXp+FBMD0UV8+LQ8GEBJohvanA9+UErF+ve6D090Lz2QwLXsG9hzIEUpmRZT+7uJk9PFuRzVvV28bLo9caju1W6oyS6AjUM3THMGVq9cg/AkYJSPC5rkFccMEULsWlgaCpKLJ2MB+y5oU1nXZDnjnJRCj1ySZaYrE0aFxUFIDZdlu11rTUkNIdz07NlTmTJdYmSl+++/Xympl/F9J77cvj2cwoNVui2+X0hQ+/tg666TeOFvX+OFwK/lwFJSm9Y2+HDeAKVUTLTAnDiVqZSKBb3sqUwV27XnlDJlWkzt7yZG3ZJPUq/mTYQjIqPaDTVSpNDBCn39fZEaLbqeBaCXI1D0MWLbEc9IgUf74edIlcK2GABgw5I42Pt6wFakl2zp/9mXi8YcEGw7dIU94rApMl4eACDt6EZEpEphqW/5ZmM1uVNrTUnmHG6mT5+uTJkuX19fZUr9Sr7v1HqQQnWH7xcS1Po+2LQjEWOnGYZtjo3/E28vLt8CM9bPvVwLjLgWzYqIOKVU7IWhbrC2Kv0L7N6DZ032mjWm9Hdr36qpYQS0at7EMM5ERnd3FF0lzYB2hm5gzv00kLILvCcMgDg7Rv6nYy/+4wD/j5aie5IW/oN94Os3HdFuY/Dx1F7yvG6juuPqzrmYEJGIorYcx374eM5IRC+bDl8fH4x+QwvvwDD4u4v+aJZoY1iqiHi7Ny1+dI1r3Kyt/MFQ3dv38Rdwn+O9db0yx3Dj5+enTJmuRYsWKVPqV1EroZoOUqhu8f1CghrfB19+k4xXXt2DmzeLE8dH4bE4/mvprh6iG9q8v/dRSsU27zxR7nyZFnZN8ZRPR6VkkHYpFydPl2/VMQWm9HcTYUQehrmat5q41g2Zj1q7Ts29KUBG2hUp7FjD0cmhxBk20pyCAjSxsipVJ+hys5CRnQ8L65ZwdKi/N/Xf3/8UTRxNYyhic7nOzQsvvIAvv/xSKZkWS0tL+cJ65qTs9ZLKsrGywKAezhjY3Vmevhe8Tk3dqMvrmPD9UvdM8To1tfk+qA2/n7sKr6c34crVfKXG4Mn+HfGfbS8oJQPR0uLef70UTgyXkTDauX64PFJaSaIFJ/jtA0rJYP2yIRj/4iNKybTU99+touvUGC+YKS4Iabwo5N2Su6El8To194LXqal1VlKYcYJTmUAjWFUQaAQLWwdpead6DTSmxlxabr744gtlyvSIq4Wbm4p+vSvJ1H+BpbrF9wsJansfPNjRHqs/eFIpFdv/33M49JPhAM9ItNYEjHpYKRXbE11+EIC+T5R/Dcq2/pgSU/u7iTDj5uYmBxFxL8pEVWUioYZqkjHciA8ktRo3bpwyZTratWsnX7jPHN3NOV2mdpBC9YfvFxLU9j4Y8/xDcstMWWv+9T9lqlhFwzv/UCb8CI92dYRFmdcgMemyMmWaTOnvVjbEMNRQddz+XU2qJLqfvTqqGzS9XZQa9Vm+fLnc1cuU7NixQ5kyP3f69a6k6n3Z5WJrsA98fALxfYZSpUj7Pky+qGmwNhEoiIe/NB2RKK5wRaam7t4vZMpM5X0gRiZbuPwovJ7+DO08PsHUmfvx3eFU+QT/sua+Xv58mV17T+NGYemR0B55yBGtHKyVkoF4nrLLWTVtAuf2pc+HLTtctKkxpX+/Zbub3Wv3M6KSavWcGnHeS1aeDhYWdnAw025iPKem9ixYsABz585VSvVrwIABOHjwoFKqfaK1LfmPuu1CWCB9WUfH/qGU7t7t+mCXP0dCCjWBGqxKArxnaPHBUGPwLsDu4MFYEge4Ba5EREBHxB+Ig41Hf7g61n9/fFN3t+dc1OT7qm7eLyTUx9/3btXG++BeRH9/Dk+OqrjL8pvTe+KDOf2VUjG3vuuRfKb0+TL/3fUi+j1xn1Iy8Hl+K/579LxSMjh1+K/oLF8QvJj3sM9x+OeLSglobmuJ7FP/p5TurCH93XhOTf0z53NqainU5OLA6tmYu6XEEIhuI7Hyg/+Dp5kdoLw+ZxGGjZ6olKonMSUTKWn3/guPuYWZksQHlPgHWJ8aNWokD1hRly1H4pcx8auYmlT0ZVdRqNFKoSbiT2nSLhCRmwPkERGRFYvA4aGQso4h1Pi3QsR7G9E18DX0c7ZC6vdazJgdgVRpvrN3AObPDETHrN2YsSETg93PYMmqVKyMikCrX7Zixhur5OXsu4/BkvmT4O5wU/o8mou9BR1h/esWREtP0n3kDLwdOhSOuhSsfv0TNPV+GEdWRaD3ykiM73AOH8+cg51JV8XWYFrYe3jRyzDEa0Xb4SrtQFbyAXwgBfBD0gxR//bM8dLzWkCXESuta17Rumas/ABDPR0rrZfWhAMRH2Cu9pA0LR0sBSzE24H9YFvBdgZ6Fv97v9uDXlN6X93d+4UENf5971ZF74O7Ja4z495/gzwIQEUaN26EY/8eh8ceKT0u6v/NicbKT48rJYOVC30xbUI3pWTw0pRvsOWrk0rJ4Oi3/uWGfH7mpR3Ye7D0637jXIj0nXF3nWEa0t+tolBTHQw1944DBdyjrKNrpUBzBiFhWkTt24cd2qXwTdqJ6a9+KR3SmJdb1y/hWSlQVPcmrvZ7PiNHWevdMXYzEzdzDDRCUpI4zK1fhw4dMrmucKborrspSIFmTNA0OKdGIC7NsEza0a+RZO8LX+kz9boYXK4gE9HRUYjPzENu4lb4S0GiY+BCrFs5B20OaTFx/VHo8jIRFx0hB5qAkPFw+ENaTgo0YjmtNgy+6VsQNPxjpEGHP44dwqGdW4Dnw7AuLARndi7BhLCj0vNcw7G4Q9BKQcF5TAgGdLyKpX7TsRMarNRqMT/AFqtCR2NHcm6l24GM7/HyxLk413OGdOC5FB7ntAh6eS0yUIDImaHYaTsK6zZrMWfkdSyZPgHxUkCuuB6IjZgqBZpfpc/OdVi3dBoOaWfjbxHxFWznvQ3/bopqu1sLqUN13gfixP3KAo0gup+Fb5T+/ZQhupaVlXqx/PevbbPyn/tlu58JTZo0UqaKXc8rvgi4OeK/XzJFtRJqziX8BNiPwBAvF9haWcHRpRdmrQtBdw9xLRlBh/gdYRjmI/rWD8M87fdFYSd59yIEL4rA6pn+cv/6YcERSFGuvpnyvVbuZ2+sl44zZOKinWGBw+R60Vd/a2yaXF+QshvB87TYvXWeXB9vwolq30/nKh1isayGEGaMmjdvjgceeEAp1Y/evXsrU3Q3jF92H3z2s1JTmsgszTv3xQtSgNn03e9SqQDf/Ssa3SdoIF9uSlB++BPXmTp94DPAeRreDugHV88heHtpALxxXbkorz0WRkYg0K8f0qOl5dxC8J60nIuLF0JXL5Xm7sR34oPiurSo73zMG+oFVy8//HO+L67ujEWG8jy+czZj3lQ/dLj4HaKkR4UtnwpPFxcMCpyPAHtg/b7TlW7H/77dgKsYiY9Ch8LdvRdeWzIDuLoFsan5yBEtUjZWgHV7DAldjfCwJejYRFdxvS4Ra7SpGLl0Pfy8XOHa60VoQ7ojddePyC2zna4O9/aLtikr+X5pZGl8A1BDU/J9kHmt9LDLlbmb68GUHZZZaNG8/AUby16DRqjonByLJuUPmyr67r5ZwWPNUVX+bkS1pVZCTduuPaUvdS00/jMRsWMv4pNToXvQD8tnDYX4ykrZ/RamL9uJEXPCsHLhKERHzDacHCzRZZ5GXJQWJzu+grCF02AXp8Vs8UtLQTxmz45AzzkrsVm7FN5S/cTZu6V4lFrpL6tlf8ntYKKn9Yhx439IKD+qSlkNKcyUJLqk1Jd+/fopU3S3RFcE0fo4c9zjSk15NyzawHuUN5I+O4ys3F/wWSowyqczLMv98HAdx6OuwvkZT/mzQ3DsFYgPQgfB8M/ZDi3kH1Oz8KtYzse9eAh4mxZoJ91dzjMcrDg7t5bvhZbO7tJ/o3BWyTvOHVvK9YbIpUHnomNrGzh1ku6a5lW6HU3lmp0YrfzgMth/iTz/j0zpdZg3Dc6HVmGi32Bp3sv46tfLYjz6iuth/GW3OLC09/CSPktPIV3ahdLbaT5Kvl/0hSb8yxPVqpLvg1YtSp+gX5n27Yr+oVaqQwXLZEvfuWU1syn/Q4HovlaW7mb5AFPRSGJNKnisOarK342ottRKqHHqFwrt0hD4tjkH7bL3MX2iPzS+Pli0WwSXLPwn/BCcA1YicIgXPPsFYGWgG5K2/yDNkdyQvrq7h+DDqUPg1e9FzBxjj2zx+aMzfOHnFxaiefteeG3HOqyc/DgKEqMr/WXVoPiXXFM9nedOrTQNNcwYPfbYY8pU3RMDBNDdMX65zZ/YWx55T5QrcyNPfE4Mhf3V7VizYg2u2gegu6MdCsWReylN0O4RIPV88RCpWfG7sVp7VGmpMbIxLHe5xDlpuuuipxtaKwcrJU8/zf7zjPRfXzxgPN6RPlcM9+I/J+UQYZQpX3Ki8u3IvSEtIG3/jmjpsyhqH/ZFbsbC+Uvx/MNATote+KdUH7ltHRaG+CIqYjYiEy9VXH8yXw4udoaUJrt4MlZadxe0Mb6Uxu00A/fyfiHzVZ33wXNPdZKv6n87Y/8ifsAoLTG5fAtPx/taKFPFcq+X//fW1LKJMlXs5s3yrTLNbMy7yzL//ZIpqpVQk5uRgTZefpi3fDNiovdhmzYMgb7OiFryLmIvncaRq9LBgXa6/KumuE2PSJK+yQ0fTOIjxN6jS9FvlZZNlRPJbLtiaoC3tI5QDB/sg8GvrkTiNXHkUdkvq4ZS8S+5pul2rTQNPcwY2dre+de42nLffaVHw6krrvc7yF8UdXnz9bpfefZ7U7UvN+nfrm13jHO7KgWBJHQfN0Bu7ygdVAQrPDbEF4hajL3JWdDlJmPN9CXYcl7MMTAcdljhkUHScjvfk5cTAxLsXTEPV6Xg0tfVFlbNROPxCnyfWgBdViI2Lo6SPjZ6omzPetsOXWGPOGyKjBdbiLSjGxEhWpH6ule6HS4eomV6F2KkevFWPf7FDMye+09cQTo+mRiA4M2/wcHJFb19ekrrFjIqrrdxxjPOgPbDzyFtptytdsOSONj7ehS1DlVXTb6v6vb9QnfD/D83ShNDLn/8vvTvshIvjeyKZwaVv7TBv8uc1C90KzOYgHC+gvNsyg7zLFzLKf3JJUY/u9tBAoSG9ncjqi21MPpZFlb7DMeWMSsRM9VTqZNkfQ+f4bMxZ+OnOPDyX4EZ6/DeMx1RcBPIO/cLEjJboH8vV/wW4Y85N2bia+Wx8Up55yut8Hu6NVxd7JCa/At++OJDrIpywyfLnTE5OAHropfDVf63VQCt/2Bs912JLX2PQxO0ByujNsOzlo6L73ZUmsp8efAUDsaJsZSKiQBjrqOZVcXevXvxzDPPKKW6Jf5thISEKCXzVtF78XbEl9mdRr+pcPSzYRrkvB+JqZ4OSN27CP7vH8L8bTsxyEn829Vgj/Rvd/PLlggeHAQPeZQvYPeiqVgSpWybvS9WbnwLnS9ulv59xyB8XwTc5YSThR3zXsayaOOJw86YEb4aQ90ti4aRLuaNpdveQ6+WySWex/DvLWVvGALe3ylPC96BYXgvwAsW0vor2g5PeXS1aZi7xfgE9pi2cj1e9HSUzxGcuEQKUAp77xBs/MAP6ZXUN087itdHvyHFKoXbGGhXTYULEsttZ0nV/Ryqirp5v1SFuBaS9PeOc8PCHRHoVyK5imshjZ69E90Dw7E8oPwv+EV0WYiPPYeOXp5wuBkP/8HT4RsehcCik77qVn38fe9WbbwP7tXBQ3/gH2ti8e3+M9Drga5dWuHvUx7HuBfc5evIlHQk9iL6DP1cKRm0tLfGnwmTSwURsR7Hh1cjM6v4PBExIEDumVfLrfPBJyJKXZvGrVNLnPxhglIyTfX1d+PoZ/WPo5/dEwd4jXEGtsyB9mgKCnQ65GalYvea1dK87ujo5IJB3sCh8H1ILbCCre4c/jkxFHN3ppboSV7ezXN7MDHAD3tTdHB29ULf3h5yfbNKf1ktvhqwqXbYKNtKw5aZiqWm3v0Hb037/XdxIrv5u9vzugTxhVb1X+psEfB1jBxoBOchsxAT87UUaMQ6pHmbY7BZpBgrdyyPiVEO4B0wdNZmREXuwI7IKMR8PU8KEhawdQ+QHmsMNIID/OZ9jagd27B58zZERW+WAo3heQquS88lHciKEdW27YhEdMwH6CWes9TzGLgMCUV0VCS2bdsmPd8+fCAHGqHi7RCtRIOmRmCfVL9txw7si/5aDjSC69BZRevatiMKX0vBRTxTZfUWTr2k7dmHHaJ+m7SdEVKgEftXwXbWp7p7v1SRfGpOEnaXGia3AD9vN4TV3Dt+K5zD9Dem45wY6MqqI2bOn48BbYreaKQwlffBQO/7sXvj80j/dSqSpDDxW8x4TPR/tFz4EN4NO6JMFfN7rku5lpVfT2aUCjSCCCtl1ymGlS47cprL/eW7spkSk//3S1RFtdL9rNfUjxDia4eINwIw2NcXmuH+ED9KTgubJR2AWGDI2+HQYAsCND7w0UxElPNIrJs/SH5s2Z5ixrKV+/OYJoWh9wM0cpc1/7lR0MwYC5d2/fDxnJGIXjYdvlL96De08i+r/kW/qDVDMxP9N2g8l4Zh5vaioop/0a5rP/zwgzJl3u5m9L36/nKzdXCEo8Odfym3dXSCs7MTbEts3g0pF6fmXIeFhS2cHB1u+wOKYGHrACcnJ+n5yh/IVrYdVlK9k6Mjyr4sxnU5OZZ+TGX1IiQ5inqnO29nfTH194vcGcgeOCSF5KJLGmb9gq9KXDpNqHDkTF0KwgKmy/OnvzAPiVdz8ON3R/BnvmEo39SjW0uMwrkaiVmGE7BuN3KnuTK190HrltZwlYJHo0rO0f9qzyl8u7/8D1VTx5e+Po0Qudd4Xm4x757lr8L/y4kM6Mq8Bu5uxYOSmCI1fN4TVUUtXXzToCArA+k5+bCwbg7HcgcSOmRlSB8GFnZ3daBilJuRhux8wLqlIxxKHLXocrOQIc2wsG5Z4YFIbalqtwDxS8mmf5/AUz07MsjcgYWFBW7eLH9tgLqiF/0QzJh4L8779EilX3Liy6yq3Q5M42KKOqQc3Y8/2/VCrzJXAjcXddk9yfTfL0oXx6Bp+H7JKvxtW7TcEpi2dx5GrwR820UjqfdKbA5shUU+/ohyG4OVbz2Ly/8Jw1xtHELWfQH31EjMmLsLI+bMwwu9LTF12HT0WxmJV2z2QjNxFbwDF2Kyjw12zg7FztSR2BYTiivaQARFJKH7mDkI8MzCh7NXAQHieUp0w64iU+x+Vpvvg9pwPi0HPQZ/hksZpUcjGTq4E77WPq+UDMRHvnv/9eWGg97+z6F4YWjpLjorIuIQ/PYBpWSwftkQjH/xEaVkWur771bb3c/s7OzkG1UuOztbvgnsfnYPxC+Xzs7OlfwyagEHR/FL6N0HGkH8Cuvk7FQq0Ai3+2XVFIkPiykjPRlo7kBcyb8+A41Q389f2yr71U68R83jlzoLuPQaYraBpq6p4f1yN9dCyq105Mw06YC2L6RDIzwx0AvG88LF2DMn9t3mWkiVjdxpptT2ufHdoVSkXy4daMRIZkvf8VFKxfYc+L1coBEn/2t8H1RKxfbFnFWmivX2Mt1zOsz9814crIvzRXir/GYMNOaoVkMNVa6ice2pvMcfr/xaJ3XFz89PmTI/4le7sn2rzeXLjWqemt4vd74W0m1GzrxpOOem0NCzTHH1NtdCKqx85E4zpMbPDX+/rli2YFCprmlzQnrJgwqUJFpp5v3jsFIq9uKIh2DbrHQH+WtSav1PzDmlZODU1hYPdS69TlNhzp/3FzMKDK0OdXT77n9X8c2RzBq/ifVW9Hy1dROvmznhkTWZLPGLwi+//KKU6k9kZCRu3DDPn1xL/mpnLl9uVHvU9H6547WQ5NxS0TWJilmW2iXr21wLSTnYLfExYaoD1NQEtX5uvBrYHR/NHyhP9+91H2a/+oQ8XdKmHYn4MS5NKRmIIBQc2EMpFftidxLyC0olXwwZ+ECl5/TUN3P+vL+YeUPuRlVXt+TU67h4uaDGb2K9FT1fbd3E62ZOavWcmobAlIfaVDNxHkvXrl2RlFRqHN56M2bMGHz+eelhQNXO2LfaoknjWutDbRrn1Ji/uvgcUs/7JRcRwzS48X4UxJUBjMN5d5+2Dstf7CgP+S8PG/78NQzzmw2vkJV4y88TGUcj5IFmAsOjENDxNPw10/FC+A74dbpgGNJ5ZSSeubgM/u/HYs66jRjiaom9i8bg/SgvbI6Zh8xKLkdgLFeHKX3P1MX7oLat/SwewwZ3Rvt2pbu/p1/Ow6MD/1XuvJuRmi7Y8elwpVSs17ObywUgsZxY3tSYyt+tps+puXj5xl0dmBtCww24urSG2wPVH8gh6exlJKdcRvtWTdHesfqnPYgWE7EfNbV990o8p5v03GrHUFNNDDW14+mnn8a+ffuUkmkQo7DV1/VyasO3h1PkXxRr88uNoaZu1MXnkHreL3d5LaRAz8qvSaRLwaKRAYi6ao+wr5ZA+3zxNZMqvhaSAxKlEDOjRIgpW64OU/qeqYv3QX0Q3c6en7Cr3KhnYqjn/+0PgLtr6S5l/z16Hj7Pb1VKBi3smiItfjJsrE3vdTGVv1tNh5q7JbdMJOfU2AnxRfuhDFBQXXJ3MGkbzeWE/frC7mdkMm7duiUHmebNm5tcoBE0Gg0+/PBDefACczC4Z0d2M6O7pp73y11eC0lS6TWJLFww6+to6XNoJ7xalb5mUmXXQnIP3FwqwJQtmwtz/dxYsuqnCodxfnVi93KBRqjoejejhrmZZKAR+HlPDQFDDdU7cb7KjBkz5NHrRAtNbm7Rmbwm5+9//ztatmyJv/3tbygsVHeveQ5WQffCXN8vlY+caQGrSg4AK7oWUkNhju8Dcf2aOR98r5SKdXnQAfPf8FZKxfZ9d1a+lRXob7gouCni5z01BHyXU71JSUlB+/btpQMHKyxduhTp6WXO0jVReXl5iIiIQNOmTeWAEx8fr8whIiK1yb1e/gcqCykEbPxYU27Es8LCWwide1ApFevVo71JD+VM1BAw1FCd+u233zB9+nQ0adIEDz74INLSSp9kqTZZWVl47LHH0KhRIwQGBjLgEBGpzFg/d2hXaKTvpeJhyz6Y07/CkPKPNT/j15OXlVKxikZSI6K6xVBDdWLBggVwcXHBI488glWrVsnnz5ibdevWyQHnvvvuk7upmXI3OiIiKiauYyNaZkQLjZh+LchLmVPslxMZmP9h+WvYePfsgGFPd1ZKRFRfOPpZNXH0s8olJyejb9++qulWVhssLCzwww8/4IknGuaveBz9rG6Yy+dQbb5fknfMxMRlh5SSgb3bSMx7byq8nO4wJKsuC/Gx59DRyxMO9XAeDb9n6s6/vzsLn973wbrM+VR5+Tp5COeExAylxqBx40Y48s1L6NnNSamh2/kmJgm7DyahW5fmePyhuhv97OeT2Th+KgdDB7rhOR/D6GLX8wtx+PgfyCtzraG7kZRyGclnL6N966bysM7VJYZzloecruLQymIAiD7d7kcz69LdJRsahppq4pdNaefOncMnn3yCRYsWKTVkNGXKFAQHB+Ohhx5SaswfQ03dYKi5s0RtIIIiOiNM+xJaiEE+8v7E7hWzsTPJGQu3adFPHh2tErp4+PhOx8p9MfCs/iUp7hm/Z+rfxNf+jU8/L38x6P+b2B0r3huklOhOfjudjo83HYWlRSO4OTeDlWVxl7/aUlCoR1LqdRTq9Pi/sb3wcOc2yL+hQ9i/DuPcRePw7OrXsb09Ql/pA+umDXAEEwVDTTXxy8ZAXHV/7ty5OH78uFJDlRGhJiQkBJMnT1ZqzBdDTd1gqLmzRK0/grY/g6ivA1B8ycVULPLxR5RmIWJm9UNuyvfSAepiRCVJBzr2bgh47S0E9gfCAgKwM1Va3N4X4VvmoWN6BcsNcjGsshbwe6Z+rd7wP0ybtV8pFXPr1BLH9o0rN5gAVU4v3T7Z8hPik/40VNQhT7d2mDymJ27evIVVn/+IE2cyYGPVGA/d3wyNaz9b1Zpb0ot68o/ryCu4ha6dHDHtpSfki6w2RAw11dTQv2wWLlyIOXPmKCW6V6+88go2bNiglMwPQ03dYKi5s4pDjeHK/9N3+SLy65fwhY8G2u6BCA/1weWjGzB7VRLCov6JZj9+jhlzd2HEnHl44cmu+MK3ouU2w6v0BeprDENN/dl7MAVDX/4KOl3p80CtmjbBD1+PgZdnO6WG7tYtvR4p57Nw6mwmbuhuKrW1p6lFE3R5oBVc7nOAyC7rvoxD7G8X0MyqCYZ5t4ZdsybycsYLdJqKkhcovd22ieVcnZvh60OXcb3gJrwe7oCJf+kuD2DU0HCgALpnqampciuD+AfDQFM9//rXv+TXsX///oiLi1NqiaiuWDZtpkxZoO/8OVj59otwd26Prp6PK/W2cO/fF3bS/54Y6AUHi8qWI3N086a+wl+9P37fl4GmihpL33mdnFvi6b6d5avn1/ZNPI94PvG82/b8KgeaphaN8cwTLYsCjdqJ/RD7I/ZL7J/Yz4aILTXV1JB+QRPXlRk/fjy+++47pYZqmru7O5YsWYKhQ4cqNerGlpq6wZaaO6uspeb7RT6YfToE+yKG4+SOjzFn2U4U97J3w8qoCHhaxMN/8Ad4XW6N0SG+suXYUmOWRGvNyAmR8mABwvS/dpNDDalL1H+TEXngJJo0biQFgFbySf7mRgw2sOfHTNy8pcfwQQ9B099VmdMwMNRUU0P4ssnPz0e7du1w7do1pYbqwq+//oqHH35YKakTQ03dYKi5M2Oo2SeFmqJz/XPjEaiZjuuB4dD6noav/xKMmb8Or3i7SsGnRJBRQs3MfZvxcPruypdjqDFb/4k5hxHjv8LgAQ/gSykAl7ymDZm+74+dw6bd8RA9sp7s0RIuTtbKHNPrdlZSyS5owp26oYllU9Lysf/YFej1wNihnujXo6OyhPlj9zOqlLgw5rBhw2BjY8NAUw/ENX1EmDxw4IBSQ0RV1wy4eh7HE5ORmJiI+KO7MXPMdCShO2b+xR038wzXler4YAfYNsnA3o/mQIwNkJddAMg/0Kfi1JmM2y9HZuspn444uGM0Pl/zHAONyhw/kYbPv0mQp/s+al8q0JgjsX9iPwWx32L/Gwq21FSTOf6CdvPmTfmcmYiICKWG6punpye++OILuLqqqymZLTV1gy01d5a8dSYmripznZruI/HWG1PRy1m03aQhInA0tEmGec7eGrT5NQpxV8cgMvpZrBkZgKir9vLAAXHBlSwXMxUOhuoaxZYaoqoR15IRQ0gX6m7B6yE7dO/SXJlj/uJO5SD2ZDYsLRrLQ1mLa+CYO4aaajK3L5szZ86gc2deGdlUjRw5Ejt27FBKpo+hpm4w1NQUHbIyMqCzaAlHByno6AqQe7MJbOULMepQUABYKdOVL1fzGGqI7l3qn9fw0YZD8sU1H3axhfcjLZQ51VdTXdbKdi+7W3fTDU049Os1/JaSK1+c87Xx3nBuV3OvgSli9zOS5ebmQqPRMNCYuJ07d8qjpe3fX/6aCURUXRZwcHQyBBW5aFUiqFgogcYwXflyRFTfMrKuY+Wmo3Kg6dTeGn0eNu+D+cqI/Rb7L14H8XqI18WcsaWmmszhF7RTp06hZ8+eyMrKUmpIDUaNGoVt27YpJdPElpq6wZYa88aWGqK7dy23AG9+uE8pAY91aY6GfBrUTT3wv1PFrTqLXx+MFrbKDzJmhqGmmtT+ZSO2vSFc2d6cFRYWwsLCNH8lFgepVDcYasyXeYWaHGwYYYcJj0ShcOEzkD+50qMxqO2TcF4fj43jPQxLJXwCO8/V2LHHH37PNEamfgZaynPuQn4CXrbxRN/4bEz2aDjnUJDBkfhU/Our40qJynrl+W7o7emslMwLQ001qfnLZu7cuViwYIFSIrVq1qwZfv75Z/kaN0RqNnXqVCxevBhNmpjHBfFqghi45c0338Tq1auVGvU79skIeE15BOf1C9FBKl/YMxv3aRYBA9cg+8BkiBiSsGEEPCd0wslLQUhNAHx8uxoC0N3IOYZBdl4YGZuJV3vcdRQiMyEGBfgh7hyuZudLnyU8y8Lo5s1bsLezRt/uHeXBA8wRQ001qTXUSH93/POf/1RKpHaipeb06dPo2LHhjEdP5kccvL/66qto2ZIHokZXrlzBihUr5LBnLoytMPsvxcO3jQ6RQZYYkTQQOAjEZB5A/5b52DzCBmM77UL2dODtzcC7bw9H6hezEXamIzonTMEPPWOx61VPHNu8COPHvoMEeCBkzTK8O9kXzfOlUGNTHGqunNiDmVM0WCutf+Ck5VjxwVR4tBQR6Qoil8zEiDfXytsVsj4Gi8b3h3Wl9URkyhhhGyDxBclAY150Oh0eeOAB5OSY5gXEiO7Gfffdh/PnzyslEsTrIV4Xc9LctS+GSzHkhxNXpNJZbJeyw3oR3KRUE/WLqEtBVKQUJoZ0A66ewLJ3UlAo1RZm/Iq1b07BZ1iAiU844fQX0+AlBZrAXYcRu38qlk15EmM/MVyPpEh6NAa4a5Dkux3x8THokxQMzwEfIV2adWHPAim4XEdU/CnE71+OZRN8sOC/VyqtJyLTxlDTwKSkpCAkJEQpkbnp2rUrCsS4s0QqJN6/J06cUEokiNdDvC5mxfpBjBwObD/8O/LPHZVCynD09vCAzwJgUdQvyL+QJNUBQzw7AJaG9hFL+b/X5C5qhza+jeG9bfDNgrUYuDwWrw7vjR6+kxG7ZjgiVx9AyfiR8OVyKT4twKa3X4CHR3+886/tUuWbOHxOh2tpZ5SlbODuOxXn4w/jpQekZ6mknohMm9z9TJmmKlJT97OHH35Yvpo2ma/XX38d//jHP5QSkXpcvnwZCxculM/3M9XBL+qSaIGdP38+Zs+ejdatzevCeSc2jID7zicRpfkJmigNCnf5I/vIu2jVB4jangnNKBv5nJsWCStg5wlk619F0opBGJ//IeJn9AByjmCEXR9EKusrIoWezKgn4Kd0Pxv046vwnCIiUmnLY7PxqtvveHfsWLwTaWjdGThpMT587zX0sEmsuL4N35NEpqyRXqJMk5m7ceMGrKzMcxg/Ko3/rEmtxAnxrq6u6Nu3r1LTcP3www9ITk6WB1AwN/knNsPGfaw8HbL9FMJe6FwqqHgs2I/4t32RU1mo0Z1GkGUXYHsiVj3vgnwdkJdyHLHpDniq53UMVkJNv+/94BUxEpeOTYWNtJBF4SUcOnoWHk/1h82FE/jTxgUP2GQjMe47rPQZhcOLY3FoTLMK6+XnJSKTxe5nDcgzzzyjTJG5W7JkiTJFpC7Dhg3Dvn37kJ+fr9Q0TGL/xesgXg9zZN2lBybJUx4Y9ITSt6v5o9AMN0yOGmgY2rlSFg/gOWkFaxdE4my+NZrrUhDm3geaz1JKjZJ2f3dfICEC+xKvoHlz4KeNr+BJzT9wWZr3y7/c0eXJtbhk3QYe/Z/EgHGGx1RWT0SmjaGmATlw4IAyReburbfeUqaI1OX+++/HY489hq+//lqpaZjE/ovXQbweZsnCBYNFqvEYhcc7GmNIc/QdKRLEQAx8tI2hSlDyjeG8GiMLDP8wHrPwJrrYNUIjO3csGrgAicvFj3eWMF6Fo03/NxC1+EGM9WyLRo1s4BN8GetjI9BVesrHX9mP4QnBuM9SenyjVhj72TgsG/dwpfVEZNrY/awBadSoAV9StwHiP21SK9FK8e677+K5555Dt27dlNqG4/jx4/jmm2/w9ttvw9qaAwnfng5X0i9BZ9ECbVpWfqHN/CvpyNQBrVq2gXXJphxdPtIvZaJQCkKtOkjzlOpK64nIZDHUNBBiqF87OzulRA1BYWEhT7Ym1UpNTcWyZcsQEBCALl26KLXm79SpU9BqtfIolc7O5nnVbyKi2sDuZw1EbGysMkUNRVxcnDJFpD7igH7y5MnYuHEj/ve//ym15k3sp9hfsd8MNERE94ahpoHgMM4NT0M5ECTzJVpoRIuF6IolzjG5efOmMse8iP0S+yf2U+xvQ2qZIiKqKQw1DcTp06eVKWooRDcWIrUTV9MX12m5evUqwsLC8McffyhzzIPYH7FfYv/Efor9JSKie8dQ00Ckp6crU9RQXLp0SZkiUrdmzZph0qRJ8sABn376KbZv3y6fJ6hmYvvFfoj9Efsl9k/sp/nLwSeDxKhiFd9WHKv/v2vOsSXStizBFaV8L44t8USjd48oJSKqSxwooIEYNWoUvvjiC6VEDcELL7wgHzQRmRMxMpropnXo0CF4e3tjwIABqgoD169fx3fffVe0/SLQNKwRznS4cCIRlwstYZl7DKP7jMXQ7TGY+KgDrhcCrR/0QIfKBzGrE7orJxATB/j4di11zZu7kX7ivzhR2BX9PUoMSU1EdYKhpoH48MMPceQIfz1qSHr37o3XX39dKRGZl8zMTOzduxc//fQT3N3d0bNnT7i6usq/9psa8TWbnJwsb6s4v1Fs65AhQ9CqVStliQZKl4ARlp54Mj4br3oYksyJL2Yj7ExHdE6Ygh96xmLXVCdsXvQmxr7zmTx/3ILt+OjtF9BGdxrvTpgH+yd74qePgvFZAhCy/jCWju8tBZEriFwyEyPeXCs/JmR9DBaN7w+c/gJ/W3IBmu6/Y+yUZfAYtxjLpnXF17NGYNlBYNKaGKya3B+605GYtRl49+3hsE4/gkWBk/BOpPQEGI7tsRF4oUcb6CqpPx25BJtvDMfbL3SVljkmLTO+aJn1h9dgfO8OyJe344y0HVnSdiwyPD5xA17o2lKaJqKqYqghIiLVys3NlUd3PHz4MDIyMtC1a1c55Ij7+mwBES1KJ06ckEOMuHd0dESfPn3g5eUFW1tbZakGLv8YBtl4YWRsJl7tYTigT/hkBDynREqBYwHemzYRDx4fK5VbYFfsYrjd+AVv9hmFR/afx8In0jDCzguR0mPWRMXAJeUzaKasxfrEPDydMgv3aTIQFT8P96V/A88ngzErJhOzHbbCznOKlCEWI+bvnbDWZxREVJq1PgpPNf8JT456R378C9dXwM7LGpn6SYgaYYOxLdYg8f3BSPpXIEa8cxmxeT/ixIsV1ccDaz3hlb8W+hkdMLvRA1gkPVfsR3/BpW/mQRP8GTYlZmN44WeG7Ri4APsXDcTPi3zw5u/LkR3/Kuq5kYpI1RhqiIjILFy5cgW//PILEhISkJSUhLZt26JTp07yaGIi6NRmK474KhUBRgzQcebMGfmcNjc3N3h4eODRRx9Fy5b8Fb6cCkPNIHhufRHZBybLB/jpCdGILfTAM9L8nCunEDbAHdvHHUb8q00xQnqsHHB8OwC6Exhh6Y4npXU9HT8e7hNaSKFmMZ7yaItLCT/jsv1DePCqCDWrcTg7Hr2llR9bMQhe+/+Gwl3+sDC2GkmP/6vlRmk5IFv/V3zmaYcpfdYj8b0x6NomDwlHUuH8+IPY2qOieg/8vnoQxud/iEOaH0s9l/TuxArPVogYF1s0LyYzHv2l3c5P+AQ2nlGIzd6FHkw1RFXGUENERGZHp9Ph7NmzOHnypBx0xHTz5s3lVpKK7kveRJ2NjQ3y8vLkliBxUr/xVrJsnDbeP/DAA3KAeeihh+RpXvz2DioINSJoiFAQP6OHXL6SEImZY0dgrejBpRi+PBa7JsHw2KKuazn4RAog1zZkYoZbKt4dO1bp9gUMnLQYH773GtzSVkthIh+Z+hkQz5YgPddYSM/1qvRcJbalONS8irwjGzC6zwQclNfkgVlrluGNyb7QVVL/u7L9hzTfl3ou6Qnwxcs2WNBTCjWDxDzD+uUtl0KNnedWKdQcYKghqgaOfkZmL/NavjJFRA2FCBSdO3fGs88+ixkzZsjDJov7V155RT6fpVu3bmjXrp287MWLF+WL1X777bfyaGSLFi3CG2+8Id+LsqgX88Vy4ndA8TjxeLEesb6S6xfPJ56XgaYm5GCjFGgOD92F85l50mufh/UDgWvKXFlhoTIB3FDuczIt4R/xIwqzLyE+Zjvc1r6J8evjlbnWsFSm5Efe9ushB9cc+uNr6Tkyzydi/6ZRWDTlSWxNSKukvsTIbfLKE/CnTi7JMlKVCSKqFQw1ZNbyCnRYvv24fE9EDVfTpk3RunVruQXlkUceQa9evfDUU0/h+eefx8svv4wpU6bIoWTBggX46KOPsGbNGvlelEW9mC+WE8uLx4nHi/WI9Yn1ivVTTTMElgfdnNG2pQVOR6/FBNE0km+MLxX75V/u6PLkWlyybgOP/k9iwDhlxj37E0vcu2BsRDxadugKn8F94SHXX6qkvljz+x+V6j5D+LZjEN8+F/67FlOkbZ86yM2wQAVuv1dEdCcMNWTWDsalyi014p6IiEyJJVooU0bGVhSDluj3WggiJ3jBspEluoT8hAUhA3HwzVk4kmMJZ2UpIxErRTvM46/sx/CEYNxnKa590wpjPxuHZeMeNixUIn2Ufi7j+pRaebnOCN0+C5FTvKT1NIJl2yeBSZvwoodnJfXNi9fZxhc7dy3AsrFi2xvhPp9gTFpzGIHKKG/lUpD0SjRl4x5RtfCcGjJbonVm7roj8r2NlQXmT+wt3xMRkXrkX0lHts4CLdu0hAV0yMnJh3Xz5re/howuH+mXMlEoxYxWHdpIYafqdDlXcOlanpR3WqBDm+KTXiqrL8m4jKVNK7Rp2ZCuR0RU9xhqyGxFHUnBt4dTlBLwbB8XaHq7KCUiIiIiMhfsfkZmSbTOHDhWusuZKPPcGiIiIiLzw1BDZkmcQ1M2wIgyz60hIiIiMj8MNWR2KmqlMWJrDREREZH5Yaghs1NRK40RW2uIiIiIzA9DDZmV27XSGLG1hoiIiMi8MNSQWbldK40RW2uIiIiIzAtDDZmNu2mlMWJrDREREZH5YKghs3E3rTRGbK0hIiIiMh8MNWQW7qWVxoitNURERETmgaGGzMK9tNIYsbWGiIiIyDww1JDqVaWVxoitNURERETqx1BDqleVVhojttYQERERqR9DDaladVppjNhaQ0RERKRuDDWkatVppTFiaw0RERGRujHUkGrVRCuNEVtriIiIiNSLoYZUqyZaaYzYWkNERESkXgw1pEqVtdJYWjTGwO7O8PW6X6kpTdSL+WK5sthaQ0RERKRODDWkSmVbaYxhZt5fe+MvA7vAyrKJMqc0US/mi+XKhhu21hARERGpE0MNqU7JVpqyYaaFbVO5/k7EchWFG7bWEBEREakPQw2pjmhN0d28VaUwU1bZcCPWy9YaIiIiInVhqCFVKdTdgl6PaoeZskqGG7F+8TxEREREpA4MNaQqopvYs31caizMlCXWK9Zf8lwbIiIiIjJtPHIjIiIiIiJVY6ghIiIiIiJVY6ghIiIiIiJVY6ghIiIiIiJVY6ghIiIiIiJVY6ghIiIiIiJVY6ghIiIiIiJVY6ghIiIiIiJVY6ghIiIiIiJVY6ghIiIiIiJVY6ghIiIiIiJVY6ghIiIiIiJVY6ghIiIiIiJVY6ghIiIiIiJVY6ghIiIiIiJVY6ghIiIiIiJVY6ghIiIiIiJVY6ghIiIiIiJVY6ghIiIiIiJVY6ghIiIiIiJVY6ghIiIiIiJVY6ghIiIiIiJVY6ghIiIiIiJVY6ghIiIiIiJVY6ghIiIiIiJVY6ghIiIiIiJVY6ghIiIiIiJVY6ghIiIiIiJVY6ghIiIiIiJVY6ghIiIiIiJVY6ghIiIiIiJVY6ghIiIiIiJVY6ghIiIiIiJVa6SXKNNEVRIUFKRMmY5GzdqicbN2SqnYret/Qn/9klIyHeHh4coUEREREd0rhhqqNhFqwsLClBLdq9DQUIYaIiIiompg9zMiIiIiIlI1hhoiIiIiIlI1hhoiIiIiIlI1hhoiIiIiIlI1hhoiIiIiIlI1hhoiIiIiIlI1hhoiIiIiIlI1hhoiIiIiIlI1hhoiIiIiIlI1hhoiIiIiIlI1hhoiIiIiIlI1hhoiIiIiIlI1hhoiIiIiIlI1hhoiIiIiIlI1hhoiIiIiIlI1hhoiIiIiIlI1hhoiIiIiIlI1hhoiIiIiIlI1hhoiIiIiIlI1hhoiIiIiIlI1hhoiIiIiIlI1hhoiIiIiIlI1hhoiIiIiIlI1hhoiIiIiIlI1hhoiIiIiIlI1hhoiIiIiIlI1hhoiIiIiIlI1hhoyWYlbg+Hj44NFe1OUGkVuLAKlep9ALXKVqorpkBofi+SMArkUv3oYfMJi5WkiIiIiMh8MNWTyov4VUyq8pP34bySJiety8TZuInp6KCZ+dUYudRj8FpY+84A8TURERETmg6GGTJehgQVI3Y4f05RpqfLQV1HKtFEWDkTMlFt1xG1mxPdyCEresQgRYrY2CGEHUpFzJhaHTl8RNdBlxCMscJjymEBsjVWeQJeCsOBgRGyNQPAww/rmbY2FzjCXiIiIiEwQQw2ZMCmaOGugcb6Krw4lG6qyjmN9nD2mzRgJZN+Qq2IjpmKu9leEhK3DuqXTcEg7G3+LiEeHHgPgJs239w6Az4PNce2PKOw8d02qScVSv+nYCQ1WarWYH2CLVaGjsSNZer6Ca/g1Lg7aVVp4vbYU8wO9Eb0qFF8mGxMWEREREZkahhoyYdeBZp3w9Cu+iFv/ndz6knY0ClftR6FX59bAVamiIBFrtKkYuXQ9/Lxc4drrRWhDuiN114+AizcGOwN2D/eFl4uDtLAd7GGJ3MRoRElTYcunwtPFBYMC5yPAHli/7zRgIZ4X0CzchoBBvTDIf6IcjLLz8gwziIiIiMjkMNSQaZNyTedeGinAaBGXkYWft0fDbYIP2tso83WFyoSSRiTtPbyk5U8hXacz9GC7YVzGSLTwaNDZ1lACbODUSbpraiiJU3XatLYzFCw6wEcKPIY2ISIiIiIyRQw1ZNqyC2Dj0A3TnIHVK9cgPAkY5eOCJnnFMUOEELsWloaC5OLJWMC+C9oU55zS5IxzUgo9ckmWma5MGBUWByEGGiIiIiLTxlBDJu4GdLBCX39fpEaLrmcB6OUoxjVT2HbEM1Lg0X74OVILDAMAbFgSB3tfD9iK9JIt/T/7ctGYA4Jth66wRxw2RcbLAwCkHd2IiFQpLPXtbFiAiIiIiFSFoYZMWDOgnaEbmHM/DaTsAu8JAyDOjpEbWezFfxzg/9FSdE/Swn+wD3z9piPabQw+ntpLntdtVHdc3TkXEyISUdSW49gPH88Ziehl0+Hr44PRb2jhHRgGf3fRH80SbQxLFRG90poWP5qIiIiITEwjvUSZJqqSoKAghIWFKaX6UoCMtCtS2LGGo5NDiTNspDkFBWhiZVWqTtDlZiEjOx8W1i3h6GCl1Na90NBQhIeHKyUiIiIiuldsqSEzYSWFGSc4lQk0glUFgUawsHWQlneq10BDRERERNXHUENERERERKrGUENERERERKrGUEMmTT7vJSMDWVm8oj8RERERVYyhhkxULg6sDoavZjj8/PwwfPhg+ASGIT6jxMVliIiIiIgkDDVkkrKOrsXcLWcQEqZF1L592KFdCt+knZj+6pdS3CEiIiIiKsZQQybpXMJPgP0IDPFyga2VFRxdemHWuhB09xDXkhF0iN8RhmE+PvDxGYZ52u+Lwk7y7kUIXhSB1TP9pXk+GBYcgRSl91rK91r4y48x1CcrDxIX7QwLHCbX+/gEYmtsmlxfkLIbwfO02L11nlwfz0RFREREZHIYasgkte3aE7iqhcZ/JiJ27EV8cip0D/ph+ayhELEmZfdbmL5sJ0bMCcPKhaMQHTEbwdpE+bG6zNOIi9LiZMdXELZwGuzitJi9MV5KKPGYPTsCPeesxGbtUnhL9RNn75biUSqW+k3HTmiwUqvF/ABbrAodjR1S4tHlZSIuOgJLVqUiIGQ8OnD0ZyIiIiKTw1BDJsmpXyi0S0Pg2+YctMvex/SJ/tD4+mDRbhFcsvCf8ENwDliJwCFe8OwXgJWBbkja/oM0R3LjOtA9BB9OHQKvfi9i5hh7ZN+Q6nWFYi7yCwvRvH0vvLZjHVZOfhwFidGIgj3Clk+Fp4sLBgXOR4A9sH7faXl5SPMWRkYg0K8fHCu64A0RERER1SuGGjJJuRkZaOPlh3nLNyMmeh+2acMQ6OuMqCXvIvbSaRy5CqRqpyvdxXwwPSIJsGsqP1ZEF3uPLkUX3LRsameYsO2KqQHe0jpCMXywDwa/uhKJ18TAAyLxaNDZ2LMNNnDqJN0ZViexQwtLZZKIiIiITA5DDZmgLPzLzw+atfGGooUVnFy8EBAyVSqkIiPPHo7SlPeMdYiWAo88kMC6MMwP7oPm8gMkIqcoDO0zYnjoK2j31N8RE7MPm6Xlp3mkY9UbETibL+aeRHqJgdUy05UJIiIiIjJ5DDVkghzgNcYZ2DIH2qMpKNDpkJuVit1rVkvzuqOjkwsGeQOHwvchtcAKtrpz+OfEUMzdmVrUOlORm+f2YGKAH/am6ODs6oW+vT3k+mYdusIecdgUGQ+Ra9KObkREKjCqb2d5vmAMRkRERERkehhqyCT1mvoRQnztEPFGAAb7+kIz3B9LooBpYbPgbmWBIW+HQ4MtCND4wEczEVHOI7Fu/iD5sWV7ihnLVu7PY5oUht4P0Mhd1vznRkEzYyxc2vXDx3NGInrZdPhK9aPf0MI7MAz+7sb+aM3QjOfSEBEREZmsRnqJMk1UJUFBQQgLC1NKNasgKwPpOfmwsG4OR0eHMi0xOmRlZEBnYQdHh6ITYu4oNyMN2fmAdUtHONgWr1GXm4UMaYaFdUtpfXU3zFloaCjCw8OVEhERERHdK7bUkEmzcnCEs7MznMoFGsECDo5O9xRoBFvpMU7OTqUCjWBh6wAnJ7E+jttMREREpCYMNUREREREpGoMNUREREREpGoMNUREREREpGoMNUREREREpGoMNUREREREpGoMNUREREREpGoMNUREREREpGoMNUREREREpGoMNUREREREpGoMNUREREREpGoMNUREREREpGoMNUREREREpGoMNUREREREpGoMNUREREREpGoMNUREREREpGoMNUREREREpGoMNUREREREpGoMNUREREREpGoMNUREREREpGoMNUREREREpGoMNUREREREpGoMNUREREREpGoMNUREREREpGoMNUREREREpGoMNUREREREpGoMNUREREREpGqN9BJlmqhKgoKClCmqqvDwcGWKiIiIiO4N8P/2T6Iyq3Xa/QAAAABJRU5ErkJggg==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9099" y="2044146"/>
            <a:ext cx="2514600" cy="2603500"/>
          </a:xfrm>
          <a:prstGeom prst="rect">
            <a:avLst/>
          </a:prstGeom>
        </p:spPr>
      </p:pic>
      <p:sp>
        <p:nvSpPr>
          <p:cNvPr id="68" name="Google Shape;66;p3">
            <a:extLst>
              <a:ext uri="{FF2B5EF4-FFF2-40B4-BE49-F238E27FC236}">
                <a16:creationId xmlns:a16="http://schemas.microsoft.com/office/drawing/2014/main" id="{3B7AEDA0-9113-42CE-B213-C011D0B72A42}"/>
              </a:ext>
            </a:extLst>
          </p:cNvPr>
          <p:cNvSpPr txBox="1"/>
          <p:nvPr/>
        </p:nvSpPr>
        <p:spPr>
          <a:xfrm>
            <a:off x="378130" y="12855172"/>
            <a:ext cx="10553260" cy="11079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3;p3">
            <a:extLst>
              <a:ext uri="{FF2B5EF4-FFF2-40B4-BE49-F238E27FC236}">
                <a16:creationId xmlns:a16="http://schemas.microsoft.com/office/drawing/2014/main" id="{EBBCDA61-128F-47A1-BDE8-14667E910760}"/>
              </a:ext>
            </a:extLst>
          </p:cNvPr>
          <p:cNvSpPr/>
          <p:nvPr/>
        </p:nvSpPr>
        <p:spPr>
          <a:xfrm>
            <a:off x="3387316" y="12807568"/>
            <a:ext cx="4601028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/>
          </a:p>
        </p:txBody>
      </p:sp>
      <p:sp>
        <p:nvSpPr>
          <p:cNvPr id="76" name="Google Shape;132;p3">
            <a:extLst>
              <a:ext uri="{FF2B5EF4-FFF2-40B4-BE49-F238E27FC236}">
                <a16:creationId xmlns:a16="http://schemas.microsoft.com/office/drawing/2014/main" id="{DEE8F156-7E2F-4C6D-B5D2-8D636088DCE7}"/>
              </a:ext>
            </a:extLst>
          </p:cNvPr>
          <p:cNvSpPr txBox="1"/>
          <p:nvPr/>
        </p:nvSpPr>
        <p:spPr>
          <a:xfrm>
            <a:off x="619858" y="13996408"/>
            <a:ext cx="9976270" cy="6063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360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The current industry standard for motion capture is a marker system that requires a 360-degree field of view, the wearer to be covered in restrictive equipment, and several high-resolution cameras</a:t>
            </a:r>
            <a:r>
              <a:rPr lang="en-US" sz="320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.</a:t>
            </a:r>
            <a:r>
              <a:rPr lang="en-US" sz="360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 </a:t>
            </a:r>
            <a:endParaRPr lang="en-US" sz="3600">
              <a:solidFill>
                <a:schemeClr val="dk1"/>
              </a:solidFill>
              <a:latin typeface="Calibri"/>
              <a:cs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Our system:</a:t>
            </a:r>
            <a:endParaRPr lang="en-US" sz="3600" b="1">
              <a:solidFill>
                <a:schemeClr val="dk1"/>
              </a:solidFill>
              <a:latin typeface="Calibri"/>
              <a:cs typeface="Calibri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60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Is minimally invasive and does not require excessive equipment</a:t>
            </a:r>
            <a:endParaRPr lang="en-US" sz="3600">
              <a:solidFill>
                <a:schemeClr val="dk1"/>
              </a:solidFill>
              <a:latin typeface="Calibri"/>
              <a:cs typeface="Calibri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60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Operates in dynamic environments</a:t>
            </a:r>
            <a:endParaRPr lang="en-US" sz="3600">
              <a:solidFill>
                <a:schemeClr val="dk1"/>
              </a:solidFill>
              <a:latin typeface="Calibri"/>
              <a:cs typeface="Calibri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60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Low cost which will greatly enhance the availability of training for municipalities</a:t>
            </a:r>
            <a:endParaRPr lang="en-US" sz="3600">
              <a:solidFill>
                <a:schemeClr val="dk1"/>
              </a:solidFill>
              <a:latin typeface="Calibri"/>
              <a:cs typeface="Calibri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0D6E05-B399-407A-88A6-7FF1809055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74798" y="2031614"/>
            <a:ext cx="2185151" cy="26198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69D449E-2FFB-4438-86BE-6350255577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65642" y="2073136"/>
            <a:ext cx="2256719" cy="264867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C8AE04A-B6EB-4CE9-BA66-C4E0AA26346B}"/>
              </a:ext>
            </a:extLst>
          </p:cNvPr>
          <p:cNvSpPr txBox="1"/>
          <p:nvPr/>
        </p:nvSpPr>
        <p:spPr>
          <a:xfrm>
            <a:off x="3483092" y="76227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CE9F1C3E-A472-0C41-BB51-F5C92C6053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7419" y="-242944"/>
            <a:ext cx="3693118" cy="4811706"/>
          </a:xfrm>
          <a:prstGeom prst="rect">
            <a:avLst/>
          </a:prstGeom>
        </p:spPr>
      </p:pic>
      <p:sp>
        <p:nvSpPr>
          <p:cNvPr id="91" name="Google Shape;144;p3">
            <a:extLst>
              <a:ext uri="{FF2B5EF4-FFF2-40B4-BE49-F238E27FC236}">
                <a16:creationId xmlns:a16="http://schemas.microsoft.com/office/drawing/2014/main" id="{5FD412B1-A69D-A24C-B507-1D774F10C4B1}"/>
              </a:ext>
            </a:extLst>
          </p:cNvPr>
          <p:cNvSpPr txBox="1"/>
          <p:nvPr/>
        </p:nvSpPr>
        <p:spPr>
          <a:xfrm>
            <a:off x="11465093" y="16951140"/>
            <a:ext cx="21131596" cy="11079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145;p3">
            <a:extLst>
              <a:ext uri="{FF2B5EF4-FFF2-40B4-BE49-F238E27FC236}">
                <a16:creationId xmlns:a16="http://schemas.microsoft.com/office/drawing/2014/main" id="{06D8C804-EC4D-954F-ACE3-6DF2F257DEA7}"/>
              </a:ext>
            </a:extLst>
          </p:cNvPr>
          <p:cNvSpPr/>
          <p:nvPr/>
        </p:nvSpPr>
        <p:spPr>
          <a:xfrm>
            <a:off x="18169626" y="16868715"/>
            <a:ext cx="9029316" cy="1205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Detailed Functionality</a:t>
            </a:r>
            <a:endParaRPr sz="660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25448A00-2DED-8E4F-87FE-34655F6726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528" y="6453587"/>
            <a:ext cx="19103450" cy="10497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27" name="Picture 27" descr="A close up of a map&#10;&#10;Description generated with high confidence">
            <a:extLst>
              <a:ext uri="{FF2B5EF4-FFF2-40B4-BE49-F238E27FC236}">
                <a16:creationId xmlns:a16="http://schemas.microsoft.com/office/drawing/2014/main" id="{36E7A8C3-10DA-4DDF-8AA2-73D0FD7CFA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226903" y="21070187"/>
            <a:ext cx="10217311" cy="6179529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B80DFEE-42B4-4C5C-9D8C-633A6A2E52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386924" y="6870332"/>
            <a:ext cx="10036255" cy="6024317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8BBD0F-9D50-4E5D-A96D-E963B49C69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324461" y="13823768"/>
            <a:ext cx="10125019" cy="617952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4D24E4E-7DB4-AB43-8A58-6EA1ADCF68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589" y="18200444"/>
            <a:ext cx="21101886" cy="9070087"/>
          </a:xfrm>
          <a:prstGeom prst="rect">
            <a:avLst/>
          </a:prstGeom>
        </p:spPr>
      </p:pic>
      <p:sp>
        <p:nvSpPr>
          <p:cNvPr id="99" name="Google Shape;84;p3">
            <a:extLst>
              <a:ext uri="{FF2B5EF4-FFF2-40B4-BE49-F238E27FC236}">
                <a16:creationId xmlns:a16="http://schemas.microsoft.com/office/drawing/2014/main" id="{4199F7E1-786C-47D7-964A-EB9549B70624}"/>
              </a:ext>
            </a:extLst>
          </p:cNvPr>
          <p:cNvSpPr txBox="1"/>
          <p:nvPr/>
        </p:nvSpPr>
        <p:spPr>
          <a:xfrm>
            <a:off x="32957056" y="20375452"/>
            <a:ext cx="10250092" cy="69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6000"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Ideal Sample Rate – 40 Hz</a:t>
            </a:r>
            <a:endParaRPr lang="en-US" sz="40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lvl="0" algn="ctr">
              <a:buClr>
                <a:schemeClr val="dk1"/>
              </a:buClr>
              <a:buSzPts val="6000"/>
            </a:pPr>
            <a:endParaRPr lang="en-US" sz="4000" b="1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Clr>
                <a:schemeClr val="dk1"/>
              </a:buClr>
              <a:buSzPts val="6000"/>
            </a:pPr>
            <a:r>
              <a:rPr lang="en-US" sz="4000" dirty="0">
                <a:solidFill>
                  <a:schemeClr val="dk1"/>
                </a:solidFill>
                <a:latin typeface="Calibri"/>
                <a:cs typeface="Calibri"/>
              </a:rPr>
              <a:t>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DF24B93-59BE-47DD-87F1-F25086AB14BE}"/>
              </a:ext>
            </a:extLst>
          </p:cNvPr>
          <p:cNvSpPr txBox="1"/>
          <p:nvPr/>
        </p:nvSpPr>
        <p:spPr>
          <a:xfrm>
            <a:off x="35469555" y="27539390"/>
            <a:ext cx="58709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	</a:t>
            </a:r>
            <a:r>
              <a:rPr lang="en-US" sz="2800" b="1" dirty="0"/>
              <a:t>40 Hz sampling rate minimized angular deviation</a:t>
            </a:r>
            <a:r>
              <a:rPr lang="en-US" sz="2800" dirty="0"/>
              <a:t>	          	</a:t>
            </a:r>
          </a:p>
        </p:txBody>
      </p:sp>
      <p:sp>
        <p:nvSpPr>
          <p:cNvPr id="80" name="Google Shape;144;p3">
            <a:extLst>
              <a:ext uri="{FF2B5EF4-FFF2-40B4-BE49-F238E27FC236}">
                <a16:creationId xmlns:a16="http://schemas.microsoft.com/office/drawing/2014/main" id="{47DD54A7-6CE6-8C44-A949-E8689B6091DB}"/>
              </a:ext>
            </a:extLst>
          </p:cNvPr>
          <p:cNvSpPr txBox="1"/>
          <p:nvPr/>
        </p:nvSpPr>
        <p:spPr>
          <a:xfrm>
            <a:off x="11473543" y="27366268"/>
            <a:ext cx="21127424" cy="11079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145;p3">
            <a:extLst>
              <a:ext uri="{FF2B5EF4-FFF2-40B4-BE49-F238E27FC236}">
                <a16:creationId xmlns:a16="http://schemas.microsoft.com/office/drawing/2014/main" id="{7A3A45B2-3B6B-484B-9C4B-26B20A74431F}"/>
              </a:ext>
            </a:extLst>
          </p:cNvPr>
          <p:cNvSpPr/>
          <p:nvPr/>
        </p:nvSpPr>
        <p:spPr>
          <a:xfrm>
            <a:off x="16102892" y="27346089"/>
            <a:ext cx="1198497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Project Goals</a:t>
            </a:r>
            <a:endParaRPr sz="660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D90E6A5-320C-9A49-A043-83D9F87AB9E5}"/>
              </a:ext>
            </a:extLst>
          </p:cNvPr>
          <p:cNvSpPr txBox="1"/>
          <p:nvPr/>
        </p:nvSpPr>
        <p:spPr>
          <a:xfrm>
            <a:off x="11499081" y="28481868"/>
            <a:ext cx="21131596" cy="3901068"/>
          </a:xfrm>
          <a:prstGeom prst="rect">
            <a:avLst/>
          </a:prstGeom>
          <a:noFill/>
        </p:spPr>
        <p:txBody>
          <a:bodyPr wrap="square" numCol="2" rtlCol="0" anchor="ctr" anchorCtr="0">
            <a:spAutoFit/>
          </a:bodyPr>
          <a:lstStyle/>
          <a:p>
            <a:pPr marL="1028700" lvl="1" indent="-571500">
              <a:spcBef>
                <a:spcPts val="300"/>
              </a:spcBef>
              <a:buSzPct val="100000"/>
              <a:buFont typeface="Courier New" panose="02070309020205020404" pitchFamily="49" charset="0"/>
              <a:buChar char="o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kern="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Record motion and orientation of the </a:t>
            </a:r>
            <a:r>
              <a:rPr lang="en-US" sz="4000" b="1" u="sng" kern="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body</a:t>
            </a:r>
            <a:r>
              <a:rPr lang="en-US" sz="4000" kern="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, </a:t>
            </a:r>
            <a:r>
              <a:rPr lang="en-US" sz="4000" b="1" u="sng" kern="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gun</a:t>
            </a:r>
            <a:r>
              <a:rPr lang="en-US" sz="4000" kern="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, and </a:t>
            </a:r>
            <a:r>
              <a:rPr lang="en-US" sz="4000" b="1" u="sng" kern="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head</a:t>
            </a:r>
            <a:r>
              <a:rPr lang="en-US" sz="4000" kern="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of the </a:t>
            </a:r>
            <a:r>
              <a:rPr lang="en-US" sz="4000" dirty="0">
                <a:latin typeface="Calibri"/>
                <a:ea typeface="ＭＳ Ｐゴシック"/>
                <a:cs typeface="Calibri"/>
              </a:rPr>
              <a:t>responder</a:t>
            </a:r>
            <a:endParaRPr lang="en-US" sz="4000" kern="0" dirty="0">
              <a:solidFill>
                <a:srgbClr val="000000"/>
              </a:solidFill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  <a:p>
            <a:pPr marL="1028700" lvl="1" indent="-571500">
              <a:spcBef>
                <a:spcPts val="300"/>
              </a:spcBef>
              <a:buSzPct val="100000"/>
              <a:buFont typeface="Courier New" panose="02070309020205020404" pitchFamily="49" charset="0"/>
              <a:buChar char="o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kern="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Non-intrusive design/integration with ALERRT Center equipment</a:t>
            </a:r>
          </a:p>
          <a:p>
            <a:pPr marL="1028700" lvl="1" indent="-571500">
              <a:spcBef>
                <a:spcPts val="300"/>
              </a:spcBef>
              <a:buSzPct val="100000"/>
              <a:buFont typeface="Courier New" panose="02070309020205020404" pitchFamily="49" charset="0"/>
              <a:buChar char="o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dirty="0">
                <a:latin typeface="Calibri"/>
                <a:ea typeface="ＭＳ Ｐゴシック"/>
                <a:cs typeface="Calibri"/>
              </a:rPr>
              <a:t>2-hour</a:t>
            </a:r>
            <a:r>
              <a:rPr lang="en-US" sz="4000" kern="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battery </a:t>
            </a:r>
            <a:r>
              <a:rPr lang="en-US" sz="4000" dirty="0">
                <a:latin typeface="Calibri"/>
                <a:ea typeface="ＭＳ Ｐゴシック"/>
                <a:cs typeface="Calibri"/>
              </a:rPr>
              <a:t>l</a:t>
            </a:r>
            <a:r>
              <a:rPr lang="en-US" sz="4000" kern="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ife </a:t>
            </a:r>
            <a:r>
              <a:rPr lang="en-US" sz="4000" dirty="0">
                <a:latin typeface="Calibri"/>
                <a:ea typeface="ＭＳ Ｐゴシック"/>
                <a:cs typeface="Calibri"/>
              </a:rPr>
              <a:t>– </a:t>
            </a:r>
            <a:r>
              <a:rPr lang="en-US" sz="4000" kern="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minimum</a:t>
            </a:r>
          </a:p>
          <a:p>
            <a:pPr marL="1028700" lvl="1" indent="-571500">
              <a:spcBef>
                <a:spcPts val="300"/>
              </a:spcBef>
              <a:buSzPct val="100000"/>
              <a:buFont typeface="Courier New" panose="02070309020205020404" pitchFamily="49" charset="0"/>
              <a:buChar char="o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4000" kern="0" dirty="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  <a:p>
            <a:pPr marL="1028700" lvl="1" indent="-571500">
              <a:spcBef>
                <a:spcPts val="300"/>
              </a:spcBef>
              <a:buSzPct val="100000"/>
              <a:buFont typeface="Courier New" panose="02070309020205020404" pitchFamily="49" charset="0"/>
              <a:buChar char="o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dirty="0">
                <a:latin typeface="Calibri"/>
                <a:ea typeface="ＭＳ Ｐゴシック"/>
                <a:cs typeface="Calibri"/>
              </a:rPr>
              <a:t>Scalable design</a:t>
            </a:r>
          </a:p>
          <a:p>
            <a:pPr marL="1028700" lvl="1" indent="-571500">
              <a:spcBef>
                <a:spcPts val="300"/>
              </a:spcBef>
              <a:buSzPct val="100000"/>
              <a:buFont typeface="Courier New" panose="02070309020205020404" pitchFamily="49" charset="0"/>
              <a:buChar char="o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kern="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Simple and intuitive user interface</a:t>
            </a:r>
          </a:p>
          <a:p>
            <a:pPr marL="1028700" lvl="1" indent="-571500">
              <a:spcBef>
                <a:spcPts val="300"/>
              </a:spcBef>
              <a:buSzPct val="100000"/>
              <a:buFont typeface="Courier New" panose="02070309020205020404" pitchFamily="49" charset="0"/>
              <a:buChar char="o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dirty="0">
                <a:latin typeface="Calibri"/>
                <a:cs typeface="Calibri"/>
              </a:rPr>
              <a:t>Virtualize the motion of the body, head, and gun</a:t>
            </a:r>
            <a:endParaRPr lang="en-US" sz="4000" kern="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  <a:p>
            <a:pPr lvl="1">
              <a:spcBef>
                <a:spcPts val="300"/>
              </a:spcBef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4400" kern="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102" name="Google Shape;84;p3">
            <a:extLst>
              <a:ext uri="{FF2B5EF4-FFF2-40B4-BE49-F238E27FC236}">
                <a16:creationId xmlns:a16="http://schemas.microsoft.com/office/drawing/2014/main" id="{603E70DD-5585-5E44-A904-E5DCEF547113}"/>
              </a:ext>
            </a:extLst>
          </p:cNvPr>
          <p:cNvSpPr txBox="1"/>
          <p:nvPr/>
        </p:nvSpPr>
        <p:spPr>
          <a:xfrm>
            <a:off x="33226903" y="13014198"/>
            <a:ext cx="10250092" cy="69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6000"/>
            </a:pPr>
            <a:r>
              <a:rPr lang="en-US" sz="40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Storage Capacity – 8.64 MB</a:t>
            </a:r>
            <a:endParaRPr lang="en-US" sz="40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lvl="0" algn="ctr">
              <a:buClr>
                <a:schemeClr val="dk1"/>
              </a:buClr>
              <a:buSzPts val="6000"/>
            </a:pPr>
            <a:endParaRPr lang="en-US" sz="4000" b="1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Clr>
                <a:schemeClr val="dk1"/>
              </a:buClr>
              <a:buSzPts val="6000"/>
            </a:pPr>
            <a:r>
              <a:rPr lang="en-US" sz="4000" dirty="0">
                <a:solidFill>
                  <a:schemeClr val="dk1"/>
                </a:solidFill>
                <a:latin typeface="Calibri"/>
                <a:cs typeface="Calibri"/>
              </a:rPr>
              <a:t> 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887BDBA-4084-E040-A697-71085D96FB8F}"/>
              </a:ext>
            </a:extLst>
          </p:cNvPr>
          <p:cNvGrpSpPr/>
          <p:nvPr/>
        </p:nvGrpSpPr>
        <p:grpSpPr>
          <a:xfrm>
            <a:off x="685205" y="27317010"/>
            <a:ext cx="9141030" cy="5354832"/>
            <a:chOff x="3344175" y="162172"/>
            <a:chExt cx="8406981" cy="6504902"/>
          </a:xfrm>
        </p:grpSpPr>
        <p:pic>
          <p:nvPicPr>
            <p:cNvPr id="104" name="Picture 6" descr="A screenshot of a cell phone&#10;&#10;Description generated with high confidence">
              <a:extLst>
                <a:ext uri="{FF2B5EF4-FFF2-40B4-BE49-F238E27FC236}">
                  <a16:creationId xmlns:a16="http://schemas.microsoft.com/office/drawing/2014/main" id="{BE35D89B-A7CB-1E4A-AA13-56DC2D767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344175" y="162172"/>
              <a:ext cx="7530859" cy="6504902"/>
            </a:xfrm>
            <a:prstGeom prst="rect">
              <a:avLst/>
            </a:prstGeom>
          </p:spPr>
        </p:pic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8F72629-69E6-FF4C-AC8B-644FBFAAC87C}"/>
                </a:ext>
              </a:extLst>
            </p:cNvPr>
            <p:cNvSpPr/>
            <p:nvPr/>
          </p:nvSpPr>
          <p:spPr>
            <a:xfrm>
              <a:off x="10225177" y="2468591"/>
              <a:ext cx="1423359" cy="2889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" name="Picture 7" descr="A picture containing drawing&#10;&#10;Description generated with very high confidence">
              <a:extLst>
                <a:ext uri="{FF2B5EF4-FFF2-40B4-BE49-F238E27FC236}">
                  <a16:creationId xmlns:a16="http://schemas.microsoft.com/office/drawing/2014/main" id="{F43E6004-3CB3-3143-BE3D-093C7DDB6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407770" y="2549556"/>
              <a:ext cx="1066800" cy="752475"/>
            </a:xfrm>
            <a:prstGeom prst="rect">
              <a:avLst/>
            </a:prstGeom>
          </p:spPr>
        </p:pic>
        <p:pic>
          <p:nvPicPr>
            <p:cNvPr id="107" name="Picture 9" descr="A picture containing mirror&#10;&#10;Description generated with very high confidence">
              <a:extLst>
                <a:ext uri="{FF2B5EF4-FFF2-40B4-BE49-F238E27FC236}">
                  <a16:creationId xmlns:a16="http://schemas.microsoft.com/office/drawing/2014/main" id="{F66BEEC8-4A1D-7A4C-81BA-412A81D85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407770" y="3551118"/>
              <a:ext cx="1066800" cy="733425"/>
            </a:xfrm>
            <a:prstGeom prst="rect">
              <a:avLst/>
            </a:prstGeom>
          </p:spPr>
        </p:pic>
        <p:pic>
          <p:nvPicPr>
            <p:cNvPr id="108" name="Picture 11" descr="A picture containing screenshot, drawing&#10;&#10;Description generated with very high confidence">
              <a:extLst>
                <a:ext uri="{FF2B5EF4-FFF2-40B4-BE49-F238E27FC236}">
                  <a16:creationId xmlns:a16="http://schemas.microsoft.com/office/drawing/2014/main" id="{E0799543-893D-C14D-801B-60C41F681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0288708" y="4447366"/>
              <a:ext cx="1304925" cy="752475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D15AA06-115F-3042-9EF9-10E98D4F67F9}"/>
                </a:ext>
              </a:extLst>
            </p:cNvPr>
            <p:cNvSpPr txBox="1"/>
            <p:nvPr/>
          </p:nvSpPr>
          <p:spPr>
            <a:xfrm>
              <a:off x="10503200" y="2624409"/>
              <a:ext cx="1247956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cs typeface="Calibri"/>
                </a:rPr>
                <a:t>Sensor System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E6AEB7C-2616-0C43-8355-6709CFE4AFCA}"/>
                </a:ext>
              </a:extLst>
            </p:cNvPr>
            <p:cNvSpPr txBox="1"/>
            <p:nvPr/>
          </p:nvSpPr>
          <p:spPr>
            <a:xfrm>
              <a:off x="10516679" y="3601168"/>
              <a:ext cx="946031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cs typeface="Calibri"/>
                </a:rPr>
                <a:t>User System</a:t>
              </a:r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184A3F8-421D-D349-9181-CA1EE7387DD7}"/>
                </a:ext>
              </a:extLst>
            </p:cNvPr>
            <p:cNvSpPr txBox="1"/>
            <p:nvPr/>
          </p:nvSpPr>
          <p:spPr>
            <a:xfrm>
              <a:off x="10501403" y="4506044"/>
              <a:ext cx="1132936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cs typeface="Calibri"/>
                </a:rPr>
                <a:t>Admin System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edical Poster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09DD641D3D8D40AB6448F6EC30A192" ma:contentTypeVersion="8" ma:contentTypeDescription="Create a new document." ma:contentTypeScope="" ma:versionID="ab665997696e8496edf2f34206c9f14d">
  <xsd:schema xmlns:xsd="http://www.w3.org/2001/XMLSchema" xmlns:xs="http://www.w3.org/2001/XMLSchema" xmlns:p="http://schemas.microsoft.com/office/2006/metadata/properties" xmlns:ns2="3685c6f6-695f-41ed-baab-2bf3750a994c" xmlns:ns3="6907636b-ed32-4748-8af7-1b1e126590e9" targetNamespace="http://schemas.microsoft.com/office/2006/metadata/properties" ma:root="true" ma:fieldsID="6cba16eccfe403fca5432aa2674034d6" ns2:_="" ns3:_="">
    <xsd:import namespace="3685c6f6-695f-41ed-baab-2bf3750a994c"/>
    <xsd:import namespace="6907636b-ed32-4748-8af7-1b1e126590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85c6f6-695f-41ed-baab-2bf3750a99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07636b-ed32-4748-8af7-1b1e126590e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629C81-916C-48B1-8001-8B3A07A741A3}">
  <ds:schemaRefs>
    <ds:schemaRef ds:uri="3685c6f6-695f-41ed-baab-2bf3750a994c"/>
    <ds:schemaRef ds:uri="6907636b-ed32-4748-8af7-1b1e126590e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F567213-27F8-44E5-B7E5-7CC5B5C7D5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8E3B60-D526-4004-9372-87E329E3B316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3685c6f6-695f-41ed-baab-2bf3750a994c"/>
    <ds:schemaRef ds:uri="http://schemas.openxmlformats.org/package/2006/metadata/core-properties"/>
    <ds:schemaRef ds:uri="6907636b-ed32-4748-8af7-1b1e126590e9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347</Words>
  <Application>Microsoft Macintosh PowerPoint</Application>
  <PresentationFormat>Custom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</vt:lpstr>
      <vt:lpstr>Courier New</vt:lpstr>
      <vt:lpstr>Noto Sans Symbols</vt:lpstr>
      <vt:lpstr>Times New Roman</vt:lpstr>
      <vt:lpstr>Medical Poster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Grassel, Christopher</dc:creator>
  <cp:lastModifiedBy>Heyse, David B</cp:lastModifiedBy>
  <cp:revision>5</cp:revision>
  <cp:lastPrinted>2019-04-28T04:30:05Z</cp:lastPrinted>
  <dcterms:modified xsi:type="dcterms:W3CDTF">2019-11-24T22:45:21Z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0x010100B709DD641D3D8D40AB6448F6EC30A192</vt:lpwstr>
  </property>
</Properties>
</file>