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28" y="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8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0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5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4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0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1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5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33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7A8C-9A39-4FD4-BF0D-A1F0F15E354F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F099-1D5F-48CE-9C57-831C465D2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ve@myst.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90871" y="2211847"/>
            <a:ext cx="1875170" cy="8564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LDAP Request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800598" y="2329372"/>
            <a:ext cx="1615736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OpenLDAP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810128" y="2182888"/>
            <a:ext cx="1615736" cy="9144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Library Management 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5" idx="3"/>
            <a:endCxn id="6" idx="1"/>
          </p:cNvCxnSpPr>
          <p:nvPr/>
        </p:nvCxnSpPr>
        <p:spPr>
          <a:xfrm>
            <a:off x="2266041" y="2640089"/>
            <a:ext cx="1534557" cy="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416334" y="2640089"/>
            <a:ext cx="1393794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303712" y="3646967"/>
            <a:ext cx="2227413" cy="1115165"/>
          </a:xfrm>
          <a:prstGeom prst="round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E-Mail </a:t>
            </a:r>
            <a:r>
              <a:rPr lang="de-DE" dirty="0" err="1" smtClean="0">
                <a:solidFill>
                  <a:schemeClr val="tx1"/>
                </a:solidFill>
              </a:rPr>
              <a:t>program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Fetch</a:t>
            </a:r>
            <a:r>
              <a:rPr lang="de-DE" dirty="0" smtClean="0">
                <a:solidFill>
                  <a:schemeClr val="tx1"/>
                </a:solidFill>
              </a:rPr>
              <a:t> mail </a:t>
            </a:r>
            <a:r>
              <a:rPr lang="de-DE" dirty="0" err="1" smtClean="0">
                <a:solidFill>
                  <a:schemeClr val="tx1"/>
                </a:solidFill>
              </a:rPr>
              <a:t>address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594021" y="4140696"/>
            <a:ext cx="1615736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OpenLDAP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233865" y="5516734"/>
            <a:ext cx="1615736" cy="9144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Library Management 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stCxn id="12" idx="3"/>
            <a:endCxn id="13" idx="1"/>
          </p:cNvCxnSpPr>
          <p:nvPr/>
        </p:nvCxnSpPr>
        <p:spPr>
          <a:xfrm>
            <a:off x="2531125" y="4204550"/>
            <a:ext cx="1062896" cy="24686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8" idx="3"/>
            <a:endCxn id="14" idx="0"/>
          </p:cNvCxnSpPr>
          <p:nvPr/>
        </p:nvCxnSpPr>
        <p:spPr>
          <a:xfrm>
            <a:off x="7056311" y="5067672"/>
            <a:ext cx="985422" cy="4490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4687454" y="4604183"/>
            <a:ext cx="1615736" cy="31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 Shell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209756" y="4909723"/>
            <a:ext cx="1846555" cy="315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Program</a:t>
            </a:r>
            <a:r>
              <a:rPr lang="de-DE" dirty="0" smtClean="0">
                <a:solidFill>
                  <a:schemeClr val="tx1"/>
                </a:solidFill>
              </a:rPr>
              <a:t>/Skript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722250" y="2304477"/>
            <a:ext cx="762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Query</a:t>
            </a:r>
          </a:p>
          <a:p>
            <a:pPr algn="ctr"/>
            <a:r>
              <a:rPr lang="de-DE" dirty="0" smtClean="0"/>
              <a:t>LDAP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5525878" y="2292505"/>
            <a:ext cx="126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Query 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Somehow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03711" y="5292203"/>
            <a:ext cx="2227413" cy="10837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Shibboleth</a:t>
            </a:r>
            <a:r>
              <a:rPr lang="de-DE" dirty="0" smtClean="0">
                <a:solidFill>
                  <a:schemeClr val="tx1"/>
                </a:solidFill>
              </a:rPr>
              <a:t> IDP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Fetch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like </a:t>
            </a:r>
            <a:r>
              <a:rPr lang="de-DE" dirty="0" err="1" smtClean="0">
                <a:solidFill>
                  <a:schemeClr val="tx1"/>
                </a:solidFill>
              </a:rPr>
              <a:t>expire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stCxn id="19" idx="3"/>
          </p:cNvCxnSpPr>
          <p:nvPr/>
        </p:nvCxnSpPr>
        <p:spPr>
          <a:xfrm flipV="1">
            <a:off x="2531124" y="4636367"/>
            <a:ext cx="1062897" cy="119768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8825938">
            <a:off x="2436459" y="4465244"/>
            <a:ext cx="99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LDAP</a:t>
            </a:r>
          </a:p>
          <a:p>
            <a:pPr algn="ctr"/>
            <a:r>
              <a:rPr lang="de-DE" dirty="0" smtClean="0"/>
              <a:t>Request </a:t>
            </a:r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275907" y="445126"/>
            <a:ext cx="2568788" cy="1275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Outlook / Thunderbird,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Shibboleth</a:t>
            </a:r>
            <a:r>
              <a:rPr lang="de-DE" dirty="0" smtClean="0">
                <a:solidFill>
                  <a:schemeClr val="tx1"/>
                </a:solidFill>
              </a:rPr>
              <a:t> IDP,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Printer Login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416334" y="625660"/>
            <a:ext cx="1615736" cy="9144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Library Management 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/>
          <p:cNvCxnSpPr>
            <a:stCxn id="31" idx="3"/>
            <a:endCxn id="33" idx="1"/>
          </p:cNvCxnSpPr>
          <p:nvPr/>
        </p:nvCxnSpPr>
        <p:spPr>
          <a:xfrm>
            <a:off x="3844695" y="1082861"/>
            <a:ext cx="157163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158367" y="744291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LDAP</a:t>
            </a:r>
          </a:p>
          <a:p>
            <a:pPr algn="ctr"/>
            <a:r>
              <a:rPr lang="de-DE" dirty="0" smtClean="0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05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4" y="1143000"/>
            <a:ext cx="7731277" cy="511628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4" y="90319"/>
            <a:ext cx="875194" cy="87519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838511" y="1596481"/>
            <a:ext cx="3171890" cy="550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6458" y="1596480"/>
            <a:ext cx="2192172" cy="550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76599" y="1796143"/>
            <a:ext cx="463943" cy="351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122770" y="1227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1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40803" y="177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2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57727" y="1426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3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48799" y="346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4</a:t>
            </a:r>
            <a:endParaRPr lang="de-DE" b="1" dirty="0">
              <a:solidFill>
                <a:srgbClr val="92D05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27883" y="646073"/>
            <a:ext cx="493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 smtClean="0"/>
              <a:t>example </a:t>
            </a:r>
            <a:r>
              <a:rPr lang="en-US" dirty="0"/>
              <a:t>with ALMA backend and sandbox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52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20837" y="2543815"/>
            <a:ext cx="1124555" cy="613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 </a:t>
            </a:r>
          </a:p>
          <a:p>
            <a:pPr algn="ctr"/>
            <a:r>
              <a:rPr lang="de-DE" dirty="0" smtClean="0"/>
              <a:t>Shell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213712" y="2678471"/>
            <a:ext cx="1846555" cy="315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Program</a:t>
            </a:r>
            <a:r>
              <a:rPr lang="de-DE" dirty="0" smtClean="0">
                <a:solidFill>
                  <a:schemeClr val="tx1"/>
                </a:solidFill>
              </a:rPr>
              <a:t>/Skript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306319" y="2393562"/>
            <a:ext cx="1615736" cy="9144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Library Management 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303837" y="2792653"/>
            <a:ext cx="1792985" cy="2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713181" y="24670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&lt;STDIN&gt;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1303838" y="2925583"/>
            <a:ext cx="1792985" cy="27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711645" y="291922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  <a:r>
              <a:rPr lang="de-DE" dirty="0" smtClean="0"/>
              <a:t>STDOUT&gt;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355324" y="3233429"/>
            <a:ext cx="39298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# 501224, </a:t>
            </a:r>
            <a:r>
              <a:rPr lang="de-DE" sz="1200" i="1" dirty="0" err="1" smtClean="0"/>
              <a:t>lms.library</a:t>
            </a:r>
            <a:endParaRPr lang="de-DE" sz="1200" i="1" dirty="0"/>
          </a:p>
          <a:p>
            <a:r>
              <a:rPr lang="de-DE" sz="1200" i="1" dirty="0" err="1"/>
              <a:t>dn</a:t>
            </a:r>
            <a:r>
              <a:rPr lang="de-DE" sz="1200" i="1" dirty="0"/>
              <a:t>: </a:t>
            </a:r>
            <a:r>
              <a:rPr lang="de-DE" sz="1200" i="1" dirty="0" err="1" smtClean="0"/>
              <a:t>uid</a:t>
            </a:r>
            <a:r>
              <a:rPr lang="de-DE" sz="1200" i="1" dirty="0" smtClean="0"/>
              <a:t>=501224,dc=</a:t>
            </a:r>
            <a:r>
              <a:rPr lang="de-DE" sz="1200" i="1" dirty="0" err="1" smtClean="0"/>
              <a:t>lms,dc</a:t>
            </a:r>
            <a:r>
              <a:rPr lang="de-DE" sz="1200" i="1" dirty="0" smtClean="0"/>
              <a:t>=</a:t>
            </a:r>
            <a:r>
              <a:rPr lang="de-DE" sz="1200" i="1" dirty="0" err="1" smtClean="0"/>
              <a:t>library</a:t>
            </a:r>
            <a:endParaRPr lang="de-DE" sz="1200" i="1" dirty="0"/>
          </a:p>
          <a:p>
            <a:r>
              <a:rPr lang="de-DE" sz="1200" i="1" dirty="0" err="1"/>
              <a:t>objectClass</a:t>
            </a:r>
            <a:r>
              <a:rPr lang="de-DE" sz="1200" i="1" dirty="0"/>
              <a:t>: top</a:t>
            </a:r>
          </a:p>
          <a:p>
            <a:r>
              <a:rPr lang="de-DE" sz="1200" i="1" dirty="0" err="1"/>
              <a:t>objectClass</a:t>
            </a:r>
            <a:r>
              <a:rPr lang="de-DE" sz="1200" i="1" dirty="0"/>
              <a:t>: </a:t>
            </a:r>
            <a:r>
              <a:rPr lang="de-DE" sz="1200" i="1" dirty="0" err="1"/>
              <a:t>person</a:t>
            </a:r>
            <a:endParaRPr lang="de-DE" sz="1200" i="1" dirty="0"/>
          </a:p>
          <a:p>
            <a:r>
              <a:rPr lang="de-DE" sz="1200" i="1" dirty="0" err="1"/>
              <a:t>objectClass</a:t>
            </a:r>
            <a:r>
              <a:rPr lang="de-DE" sz="1200" i="1" dirty="0"/>
              <a:t>: </a:t>
            </a:r>
            <a:r>
              <a:rPr lang="de-DE" sz="1200" i="1" dirty="0" err="1"/>
              <a:t>organizationalPerson</a:t>
            </a:r>
            <a:endParaRPr lang="de-DE" sz="1200" i="1" dirty="0"/>
          </a:p>
          <a:p>
            <a:r>
              <a:rPr lang="de-DE" sz="1200" i="1" dirty="0" err="1"/>
              <a:t>objectClass</a:t>
            </a:r>
            <a:r>
              <a:rPr lang="de-DE" sz="1200" i="1" dirty="0"/>
              <a:t>: </a:t>
            </a:r>
            <a:r>
              <a:rPr lang="de-DE" sz="1200" i="1" dirty="0" err="1"/>
              <a:t>inetOrgPerson</a:t>
            </a:r>
            <a:endParaRPr lang="de-DE" sz="1200" i="1" dirty="0"/>
          </a:p>
          <a:p>
            <a:r>
              <a:rPr lang="de-DE" sz="1200" i="1" dirty="0" err="1"/>
              <a:t>objectClass</a:t>
            </a:r>
            <a:r>
              <a:rPr lang="de-DE" sz="1200" i="1" dirty="0"/>
              <a:t>: </a:t>
            </a:r>
            <a:r>
              <a:rPr lang="de-DE" sz="1200" i="1" dirty="0" err="1"/>
              <a:t>officePerson</a:t>
            </a:r>
            <a:endParaRPr lang="de-DE" sz="1200" i="1" dirty="0"/>
          </a:p>
          <a:p>
            <a:r>
              <a:rPr lang="de-DE" sz="1200" i="1" dirty="0" err="1"/>
              <a:t>objectClass</a:t>
            </a:r>
            <a:r>
              <a:rPr lang="de-DE" sz="1200" i="1" dirty="0"/>
              <a:t>: </a:t>
            </a:r>
            <a:r>
              <a:rPr lang="de-DE" sz="1200" i="1" dirty="0" err="1" smtClean="0"/>
              <a:t>mozillaAddressBookEntry</a:t>
            </a:r>
            <a:endParaRPr lang="de-DE" sz="1200" i="1" dirty="0" smtClean="0"/>
          </a:p>
          <a:p>
            <a:r>
              <a:rPr lang="de-DE" sz="1200" i="1" dirty="0" err="1" smtClean="0"/>
              <a:t>displayName</a:t>
            </a:r>
            <a:r>
              <a:rPr lang="de-DE" sz="1200" i="1" dirty="0" smtClean="0"/>
              <a:t>: </a:t>
            </a:r>
            <a:r>
              <a:rPr lang="de-DE" sz="1200" i="1" dirty="0" err="1" smtClean="0"/>
              <a:t>Mysteri</a:t>
            </a:r>
            <a:r>
              <a:rPr lang="de-DE" sz="1200" i="1" dirty="0" smtClean="0"/>
              <a:t> Eve 501224</a:t>
            </a:r>
          </a:p>
          <a:p>
            <a:r>
              <a:rPr lang="de-DE" sz="1200" i="1" dirty="0" err="1" smtClean="0"/>
              <a:t>uid</a:t>
            </a:r>
            <a:r>
              <a:rPr lang="de-DE" sz="1200" i="1" dirty="0"/>
              <a:t>: 501224</a:t>
            </a:r>
          </a:p>
          <a:p>
            <a:r>
              <a:rPr lang="de-DE" sz="1200" i="1" dirty="0" err="1"/>
              <a:t>ou</a:t>
            </a:r>
            <a:r>
              <a:rPr lang="de-DE" sz="1200" i="1" dirty="0"/>
              <a:t>: </a:t>
            </a:r>
            <a:r>
              <a:rPr lang="de-DE" sz="1200" i="1" dirty="0" err="1"/>
              <a:t>library</a:t>
            </a:r>
            <a:endParaRPr lang="de-DE" sz="1200" i="1" dirty="0"/>
          </a:p>
          <a:p>
            <a:r>
              <a:rPr lang="de-DE" sz="1200" i="1" dirty="0" err="1"/>
              <a:t>departmentNumber</a:t>
            </a:r>
            <a:r>
              <a:rPr lang="de-DE" sz="1200" i="1" dirty="0"/>
              <a:t>: </a:t>
            </a:r>
            <a:r>
              <a:rPr lang="de-DE" sz="1200" i="1" dirty="0" err="1"/>
              <a:t>lms</a:t>
            </a:r>
            <a:endParaRPr lang="de-DE" sz="1200" i="1" dirty="0"/>
          </a:p>
          <a:p>
            <a:r>
              <a:rPr lang="de-DE" sz="1200" i="1" dirty="0" err="1"/>
              <a:t>cn</a:t>
            </a:r>
            <a:r>
              <a:rPr lang="de-DE" sz="1200" i="1" dirty="0"/>
              <a:t>: </a:t>
            </a:r>
            <a:r>
              <a:rPr lang="de-DE" sz="1200" i="1" dirty="0" err="1"/>
              <a:t>Mysteri</a:t>
            </a:r>
            <a:r>
              <a:rPr lang="de-DE" sz="1200" i="1" dirty="0"/>
              <a:t> Eve 501224</a:t>
            </a:r>
          </a:p>
          <a:p>
            <a:r>
              <a:rPr lang="de-DE" sz="1200" i="1" dirty="0" err="1" smtClean="0"/>
              <a:t>sn</a:t>
            </a:r>
            <a:r>
              <a:rPr lang="de-DE" sz="1200" i="1" dirty="0"/>
              <a:t>: </a:t>
            </a:r>
            <a:r>
              <a:rPr lang="de-DE" sz="1200" i="1" dirty="0" err="1"/>
              <a:t>Mysteri</a:t>
            </a:r>
            <a:endParaRPr lang="de-DE" sz="1200" i="1" dirty="0"/>
          </a:p>
          <a:p>
            <a:r>
              <a:rPr lang="de-DE" sz="1200" i="1" dirty="0" err="1"/>
              <a:t>givenName</a:t>
            </a:r>
            <a:r>
              <a:rPr lang="de-DE" sz="1200" i="1" dirty="0"/>
              <a:t>: Eve</a:t>
            </a:r>
          </a:p>
          <a:p>
            <a:r>
              <a:rPr lang="de-DE" sz="1200" i="1" dirty="0"/>
              <a:t>mail: </a:t>
            </a:r>
            <a:r>
              <a:rPr lang="de-DE" sz="1200" i="1" dirty="0" err="1" smtClean="0">
                <a:hlinkClick r:id="rId2"/>
              </a:rPr>
              <a:t>eve@myst.test</a:t>
            </a:r>
            <a:endParaRPr lang="de-DE" sz="1200" i="1" dirty="0" smtClean="0"/>
          </a:p>
          <a:p>
            <a:endParaRPr lang="de-DE" sz="1200" dirty="0" smtClean="0"/>
          </a:p>
          <a:p>
            <a:r>
              <a:rPr lang="de-DE" sz="1200" dirty="0" smtClean="0"/>
              <a:t>RESULT</a:t>
            </a:r>
          </a:p>
          <a:p>
            <a:r>
              <a:rPr lang="de-DE" sz="1200" dirty="0" err="1" smtClean="0"/>
              <a:t>code</a:t>
            </a:r>
            <a:r>
              <a:rPr lang="de-DE" sz="1200" dirty="0" smtClean="0"/>
              <a:t>: 0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104191" y="2172447"/>
            <a:ext cx="221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Query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</a:p>
          <a:p>
            <a:r>
              <a:rPr lang="de-DE" dirty="0" smtClean="0"/>
              <a:t>e.g. SQL, </a:t>
            </a:r>
            <a:r>
              <a:rPr lang="de-DE" dirty="0" err="1" smtClean="0"/>
              <a:t>RESTful</a:t>
            </a:r>
            <a:r>
              <a:rPr lang="de-DE" dirty="0" smtClean="0"/>
              <a:t>, CVS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5177157" y="2792653"/>
            <a:ext cx="2072177" cy="7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5218344" y="2994367"/>
            <a:ext cx="2030991" cy="6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34192" y="3283734"/>
            <a:ext cx="1925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Lastname</a:t>
            </a:r>
            <a:r>
              <a:rPr lang="de-DE" sz="1200" dirty="0" smtClean="0"/>
              <a:t>: </a:t>
            </a:r>
            <a:r>
              <a:rPr lang="de-DE" sz="1200" i="1" dirty="0" err="1" smtClean="0"/>
              <a:t>Mysteri</a:t>
            </a:r>
            <a:endParaRPr lang="de-DE" sz="1200" dirty="0" smtClean="0"/>
          </a:p>
          <a:p>
            <a:r>
              <a:rPr lang="de-DE" sz="1200" dirty="0" smtClean="0"/>
              <a:t>Firstname: Eve</a:t>
            </a:r>
          </a:p>
          <a:p>
            <a:r>
              <a:rPr lang="de-DE" sz="1200" dirty="0" err="1" smtClean="0"/>
              <a:t>LibID</a:t>
            </a:r>
            <a:r>
              <a:rPr lang="de-DE" sz="1200" dirty="0" smtClean="0"/>
              <a:t>: </a:t>
            </a:r>
            <a:r>
              <a:rPr lang="de-DE" sz="1200" i="1" dirty="0"/>
              <a:t>501224 </a:t>
            </a:r>
            <a:endParaRPr lang="de-DE" sz="1200" i="1" dirty="0" smtClean="0"/>
          </a:p>
          <a:p>
            <a:r>
              <a:rPr lang="de-DE" sz="1200" dirty="0" err="1" smtClean="0"/>
              <a:t>Emailadress</a:t>
            </a:r>
            <a:r>
              <a:rPr lang="de-DE" sz="1200" dirty="0" smtClean="0"/>
              <a:t>: </a:t>
            </a:r>
            <a:r>
              <a:rPr lang="de-DE" sz="1200" i="1" dirty="0" err="1" smtClean="0"/>
              <a:t>eve@myst.test</a:t>
            </a:r>
            <a:endParaRPr lang="de-DE" sz="12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042174" y="4347153"/>
            <a:ext cx="3985408" cy="2270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Program</a:t>
            </a:r>
            <a:r>
              <a:rPr lang="de-DE" dirty="0" smtClean="0">
                <a:solidFill>
                  <a:schemeClr val="tx1"/>
                </a:solidFill>
              </a:rPr>
              <a:t>/Skript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do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mapping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output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sz="1400" i="1" dirty="0" err="1" smtClean="0">
                <a:solidFill>
                  <a:schemeClr val="tx1"/>
                </a:solidFill>
              </a:rPr>
              <a:t>openLALDAP</a:t>
            </a:r>
            <a:r>
              <a:rPr lang="de-DE" sz="1400" i="1" dirty="0" smtClean="0">
                <a:solidFill>
                  <a:schemeClr val="tx1"/>
                </a:solidFill>
              </a:rPr>
              <a:t> </a:t>
            </a:r>
            <a:r>
              <a:rPr lang="de-DE" sz="1400" i="1" dirty="0" err="1" smtClean="0">
                <a:solidFill>
                  <a:schemeClr val="tx1"/>
                </a:solidFill>
              </a:rPr>
              <a:t>attributes</a:t>
            </a:r>
            <a:r>
              <a:rPr lang="de-DE" sz="1400" i="1" dirty="0" smtClean="0">
                <a:solidFill>
                  <a:schemeClr val="tx1"/>
                </a:solidFill>
              </a:rPr>
              <a:t> &lt;- -&gt; </a:t>
            </a:r>
            <a:r>
              <a:rPr lang="de-DE" sz="1400" i="1" dirty="0" err="1" smtClean="0">
                <a:solidFill>
                  <a:schemeClr val="tx1"/>
                </a:solidFill>
              </a:rPr>
              <a:t>your</a:t>
            </a:r>
            <a:r>
              <a:rPr lang="de-DE" sz="1400" i="1" dirty="0" smtClean="0">
                <a:solidFill>
                  <a:schemeClr val="tx1"/>
                </a:solidFill>
              </a:rPr>
              <a:t> </a:t>
            </a:r>
            <a:r>
              <a:rPr lang="de-DE" sz="1400" i="1" dirty="0" err="1" smtClean="0">
                <a:solidFill>
                  <a:schemeClr val="tx1"/>
                </a:solidFill>
              </a:rPr>
              <a:t>attributes</a:t>
            </a:r>
            <a:r>
              <a:rPr lang="de-DE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c</a:t>
            </a:r>
            <a:r>
              <a:rPr lang="de-DE" sz="1400" dirty="0" err="1" smtClean="0">
                <a:solidFill>
                  <a:schemeClr val="tx1"/>
                </a:solidFill>
              </a:rPr>
              <a:t>n</a:t>
            </a:r>
            <a:r>
              <a:rPr lang="de-DE" sz="1400" dirty="0" smtClean="0">
                <a:solidFill>
                  <a:schemeClr val="tx1"/>
                </a:solidFill>
              </a:rPr>
              <a:t> &lt;- -&gt; Benutzernummer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</a:t>
            </a:r>
            <a:r>
              <a:rPr lang="de-DE" sz="1400" dirty="0" err="1" smtClean="0">
                <a:solidFill>
                  <a:schemeClr val="tx1"/>
                </a:solidFill>
              </a:rPr>
              <a:t>n</a:t>
            </a:r>
            <a:r>
              <a:rPr lang="de-DE" sz="1400" dirty="0" smtClean="0">
                <a:solidFill>
                  <a:schemeClr val="tx1"/>
                </a:solidFill>
              </a:rPr>
              <a:t> &lt;- -&gt; Nachname</a:t>
            </a:r>
          </a:p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givenName</a:t>
            </a:r>
            <a:r>
              <a:rPr lang="de-DE" sz="1400" dirty="0" smtClean="0">
                <a:solidFill>
                  <a:schemeClr val="tx1"/>
                </a:solidFill>
              </a:rPr>
              <a:t> &lt;- -&gt; Vorname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mail &lt;- -&gt; Emailaddresse1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276106" y="3001007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Return Data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143236" y="3050458"/>
            <a:ext cx="428764" cy="126736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337496" y="452181"/>
            <a:ext cx="17256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SEARCH</a:t>
            </a:r>
          </a:p>
          <a:p>
            <a:r>
              <a:rPr lang="de-DE" sz="1200" dirty="0" err="1" smtClean="0"/>
              <a:t>msgid</a:t>
            </a:r>
            <a:r>
              <a:rPr lang="de-DE" sz="1200" dirty="0" smtClean="0"/>
              <a:t>: 2</a:t>
            </a:r>
          </a:p>
          <a:p>
            <a:r>
              <a:rPr lang="de-DE" sz="1200" dirty="0" err="1" smtClean="0"/>
              <a:t>suffix</a:t>
            </a:r>
            <a:r>
              <a:rPr lang="de-DE" sz="1200" dirty="0" smtClean="0"/>
              <a:t>: dc=</a:t>
            </a:r>
            <a:r>
              <a:rPr lang="de-DE" sz="1200" dirty="0" err="1" smtClean="0"/>
              <a:t>lms,dc</a:t>
            </a:r>
            <a:r>
              <a:rPr lang="de-DE" sz="1200" dirty="0" smtClean="0"/>
              <a:t>=</a:t>
            </a:r>
            <a:r>
              <a:rPr lang="de-DE" sz="1200" dirty="0" err="1" smtClean="0"/>
              <a:t>library</a:t>
            </a:r>
            <a:endParaRPr lang="de-DE" sz="1200" dirty="0" smtClean="0"/>
          </a:p>
          <a:p>
            <a:r>
              <a:rPr lang="de-DE" sz="1200" b="1" dirty="0" err="1" smtClean="0"/>
              <a:t>base</a:t>
            </a:r>
            <a:r>
              <a:rPr lang="de-DE" sz="1200" b="1" dirty="0" smtClean="0"/>
              <a:t>: dc=</a:t>
            </a:r>
            <a:r>
              <a:rPr lang="de-DE" sz="1200" b="1" dirty="0" err="1" smtClean="0"/>
              <a:t>lms,dc</a:t>
            </a:r>
            <a:r>
              <a:rPr lang="de-DE" sz="1200" b="1" dirty="0" smtClean="0"/>
              <a:t>=</a:t>
            </a:r>
            <a:r>
              <a:rPr lang="de-DE" sz="1200" b="1" dirty="0" err="1" smtClean="0"/>
              <a:t>library</a:t>
            </a:r>
            <a:endParaRPr lang="de-DE" sz="1200" b="1" dirty="0" smtClean="0"/>
          </a:p>
          <a:p>
            <a:r>
              <a:rPr lang="de-DE" sz="1200" dirty="0" err="1" smtClean="0"/>
              <a:t>scope</a:t>
            </a:r>
            <a:r>
              <a:rPr lang="de-DE" sz="1200" dirty="0" smtClean="0"/>
              <a:t>: 2</a:t>
            </a:r>
          </a:p>
          <a:p>
            <a:r>
              <a:rPr lang="de-DE" sz="1200" dirty="0" err="1" smtClean="0"/>
              <a:t>deref</a:t>
            </a:r>
            <a:r>
              <a:rPr lang="de-DE" sz="1200" dirty="0" smtClean="0"/>
              <a:t>: 0</a:t>
            </a:r>
          </a:p>
          <a:p>
            <a:r>
              <a:rPr lang="de-DE" sz="1200" dirty="0" err="1" smtClean="0"/>
              <a:t>sizelimit</a:t>
            </a:r>
            <a:r>
              <a:rPr lang="de-DE" sz="1200" dirty="0" smtClean="0"/>
              <a:t>: 500</a:t>
            </a:r>
          </a:p>
          <a:p>
            <a:r>
              <a:rPr lang="de-DE" sz="1200" dirty="0" err="1" smtClean="0"/>
              <a:t>timelimit</a:t>
            </a:r>
            <a:r>
              <a:rPr lang="de-DE" sz="1200" dirty="0" smtClean="0"/>
              <a:t>: 3600</a:t>
            </a:r>
          </a:p>
          <a:p>
            <a:r>
              <a:rPr lang="de-DE" sz="1200" b="1" dirty="0" err="1" smtClean="0"/>
              <a:t>filter</a:t>
            </a:r>
            <a:r>
              <a:rPr lang="de-DE" sz="1200" b="1" dirty="0" smtClean="0"/>
              <a:t>: (</a:t>
            </a:r>
            <a:r>
              <a:rPr lang="de-DE" sz="1200" b="1" dirty="0" err="1" smtClean="0"/>
              <a:t>sn</a:t>
            </a:r>
            <a:r>
              <a:rPr lang="de-DE" sz="1200" b="1" dirty="0" smtClean="0"/>
              <a:t>=</a:t>
            </a:r>
            <a:r>
              <a:rPr lang="de-DE" sz="1200" i="1" dirty="0" err="1" smtClean="0"/>
              <a:t>Mysteri</a:t>
            </a:r>
            <a:r>
              <a:rPr lang="de-DE" sz="1200" i="1" dirty="0" smtClean="0"/>
              <a:t>*</a:t>
            </a:r>
            <a:r>
              <a:rPr lang="de-DE" sz="1200" b="1" dirty="0" smtClean="0"/>
              <a:t>)</a:t>
            </a:r>
          </a:p>
          <a:p>
            <a:r>
              <a:rPr lang="de-DE" sz="1200" dirty="0" err="1" smtClean="0"/>
              <a:t>attrsonly</a:t>
            </a:r>
            <a:r>
              <a:rPr lang="de-DE" sz="1200" dirty="0" smtClean="0"/>
              <a:t>: 0</a:t>
            </a:r>
          </a:p>
          <a:p>
            <a:r>
              <a:rPr lang="de-DE" sz="1200" dirty="0" err="1"/>
              <a:t>a</a:t>
            </a:r>
            <a:r>
              <a:rPr lang="de-DE" sz="1200" dirty="0" err="1" smtClean="0"/>
              <a:t>ttrs</a:t>
            </a:r>
            <a:r>
              <a:rPr lang="de-DE" sz="1200" dirty="0" smtClean="0"/>
              <a:t>: all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4768445" y="378986"/>
            <a:ext cx="3471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/>
              <a:t>Data </a:t>
            </a:r>
            <a:r>
              <a:rPr lang="de-DE" sz="6600" dirty="0" err="1" smtClean="0"/>
              <a:t>flow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281373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5314" y="0"/>
            <a:ext cx="18210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lass </a:t>
            </a:r>
            <a:r>
              <a:rPr lang="de-DE" b="1" dirty="0" err="1" smtClean="0"/>
              <a:t>person</a:t>
            </a:r>
            <a:endParaRPr lang="de-DE" b="1" dirty="0" smtClean="0"/>
          </a:p>
          <a:p>
            <a:r>
              <a:rPr lang="de-DE" sz="1400" dirty="0" smtClean="0"/>
              <a:t>Must: </a:t>
            </a:r>
            <a:r>
              <a:rPr lang="de-DE" sz="1400" b="1" dirty="0" err="1" smtClean="0"/>
              <a:t>cn</a:t>
            </a:r>
            <a:r>
              <a:rPr lang="de-DE" sz="1400" b="1" dirty="0" smtClean="0"/>
              <a:t>, </a:t>
            </a:r>
            <a:r>
              <a:rPr lang="de-DE" sz="1400" b="1" dirty="0" err="1" smtClean="0"/>
              <a:t>sn</a:t>
            </a:r>
            <a:r>
              <a:rPr lang="de-DE" sz="1400" b="1" dirty="0" smtClean="0"/>
              <a:t> </a:t>
            </a:r>
          </a:p>
          <a:p>
            <a:r>
              <a:rPr lang="de-DE" sz="1400" dirty="0" smtClean="0"/>
              <a:t>May: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userPassword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telephoneNumber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seeAlso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description</a:t>
            </a:r>
            <a:endParaRPr lang="de-DE" sz="14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86336" y="1723994"/>
            <a:ext cx="27632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lass </a:t>
            </a:r>
            <a:r>
              <a:rPr lang="de-DE" b="1" dirty="0" err="1" smtClean="0"/>
              <a:t>organizationalPerson</a:t>
            </a:r>
            <a:r>
              <a:rPr lang="de-DE" dirty="0" smtClean="0"/>
              <a:t> 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subclass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sz="1400" dirty="0" smtClean="0"/>
              <a:t>May</a:t>
            </a:r>
            <a:r>
              <a:rPr lang="de-DE" sz="1400" dirty="0"/>
              <a:t>: 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x121Address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registeredAddress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destinationIndicator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preferredDeliveryMethod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telexNumber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teletexTerminalIdentifier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telephoneNumber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internationaliSDNNumber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facsimileTelephoneNumber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street</a:t>
            </a:r>
            <a:r>
              <a:rPr lang="de-DE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postOfficeBox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postalCode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postalAddress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physicalDeliveryOfficeName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</a:t>
            </a:r>
            <a:r>
              <a:rPr lang="de-DE" sz="1400" dirty="0" err="1" smtClean="0"/>
              <a:t>u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st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3063466" y="0"/>
            <a:ext cx="279758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lass </a:t>
            </a:r>
            <a:r>
              <a:rPr lang="de-DE" b="1" dirty="0" err="1" smtClean="0"/>
              <a:t>inetOrgPerson</a:t>
            </a:r>
            <a:r>
              <a:rPr lang="de-DE" dirty="0" smtClean="0"/>
              <a:t> 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subclass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organizationalPerson</a:t>
            </a:r>
            <a:r>
              <a:rPr lang="de-DE" dirty="0" smtClean="0"/>
              <a:t>)</a:t>
            </a:r>
          </a:p>
          <a:p>
            <a:r>
              <a:rPr lang="de-DE" sz="1400" dirty="0" smtClean="0"/>
              <a:t>MAY</a:t>
            </a:r>
            <a:r>
              <a:rPr lang="de-DE" sz="1400" dirty="0"/>
              <a:t>: 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</a:t>
            </a:r>
            <a:r>
              <a:rPr lang="de-DE" sz="1400" dirty="0" err="1" smtClean="0"/>
              <a:t>udio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businessCategory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carLicense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departmentNumber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displayName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employeeNumber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employeeType</a:t>
            </a:r>
            <a:r>
              <a:rPr lang="de-DE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givenName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homePhone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homePostalAddress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i</a:t>
            </a:r>
            <a:r>
              <a:rPr lang="de-DE" sz="1400" dirty="0" err="1" smtClean="0"/>
              <a:t>nitials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jpegPhoto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labeledURI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</a:t>
            </a:r>
            <a:r>
              <a:rPr lang="de-DE" sz="1400" dirty="0" err="1" smtClean="0"/>
              <a:t>anager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</a:t>
            </a:r>
            <a:r>
              <a:rPr lang="de-DE" sz="1400" dirty="0" smtClean="0"/>
              <a:t>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o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</a:t>
            </a:r>
            <a:r>
              <a:rPr lang="de-DE" sz="1400" dirty="0" smtClean="0"/>
              <a:t>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</a:t>
            </a:r>
            <a:r>
              <a:rPr lang="de-DE" sz="1400" dirty="0" err="1" smtClean="0"/>
              <a:t>hoto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roomNumber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Secretary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uid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userCertificate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x500uniqueIdentifier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preferredLanguage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userSMIMECertificate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userPKCS12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739047" y="355971"/>
            <a:ext cx="706170" cy="2082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250150" y="3867381"/>
            <a:ext cx="1427557" cy="236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52415" y="2587501"/>
            <a:ext cx="1427557" cy="236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575357" y="1712945"/>
            <a:ext cx="31628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Class </a:t>
            </a:r>
            <a:r>
              <a:rPr lang="de-DE" b="1" dirty="0" err="1" smtClean="0"/>
              <a:t>officePerson</a:t>
            </a:r>
            <a:r>
              <a:rPr lang="de-DE" dirty="0" smtClean="0"/>
              <a:t> (Outlook)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inetOrgPerson</a:t>
            </a:r>
            <a:r>
              <a:rPr lang="de-DE" dirty="0" smtClean="0"/>
              <a:t>)</a:t>
            </a:r>
            <a:endParaRPr lang="de-DE" dirty="0"/>
          </a:p>
          <a:p>
            <a:r>
              <a:rPr lang="en-US" sz="1400" dirty="0" smtClean="0"/>
              <a:t>MAY: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rdn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otherFacsimiletelephoneNumber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IPPhone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comment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reports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conferenceInformation</a:t>
            </a:r>
            <a:r>
              <a:rPr lang="en-US" sz="1400" dirty="0" smtClean="0"/>
              <a:t> 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517902" y="4016590"/>
            <a:ext cx="31628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Class </a:t>
            </a:r>
            <a:r>
              <a:rPr lang="de-DE" b="1" dirty="0" err="1"/>
              <a:t>mozillaAddressBookEntry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inetOrgPerson</a:t>
            </a:r>
            <a:r>
              <a:rPr lang="de-DE" dirty="0" smtClean="0"/>
              <a:t>)</a:t>
            </a:r>
            <a:endParaRPr lang="de-DE" dirty="0"/>
          </a:p>
          <a:p>
            <a:r>
              <a:rPr lang="en-US" sz="1400" dirty="0" smtClean="0"/>
              <a:t>MAY: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Custom1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Custom2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Custom3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Custom4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xmozillanickname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xmozillasecondemail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xmozillausehtmlmail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nsAIMid</a:t>
            </a:r>
            <a:endParaRPr lang="de-DE" sz="1400" dirty="0"/>
          </a:p>
        </p:txBody>
      </p:sp>
      <p:sp>
        <p:nvSpPr>
          <p:cNvPr id="3" name="Textfeld 2"/>
          <p:cNvSpPr txBox="1"/>
          <p:nvPr/>
        </p:nvSpPr>
        <p:spPr>
          <a:xfrm>
            <a:off x="5825519" y="374222"/>
            <a:ext cx="254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7030A0"/>
                </a:solidFill>
              </a:rPr>
              <a:t>Primary Attributes</a:t>
            </a:r>
            <a:endParaRPr lang="de-DE" sz="2400" b="1" dirty="0" smtClean="0">
              <a:solidFill>
                <a:srgbClr val="7030A0"/>
              </a:solidFill>
            </a:endParaRPr>
          </a:p>
          <a:p>
            <a:pPr algn="ctr"/>
            <a:r>
              <a:rPr lang="de-DE" sz="2400" b="1" dirty="0" err="1" smtClean="0">
                <a:solidFill>
                  <a:srgbClr val="7030A0"/>
                </a:solidFill>
              </a:rPr>
              <a:t>openLDAP</a:t>
            </a:r>
            <a:endParaRPr lang="de-DE" sz="2400" b="1" dirty="0" smtClean="0">
              <a:solidFill>
                <a:srgbClr val="7030A0"/>
              </a:solidFill>
            </a:endParaRPr>
          </a:p>
          <a:p>
            <a:pPr algn="ctr"/>
            <a:r>
              <a:rPr lang="de-DE" sz="2400" b="1" dirty="0" smtClean="0">
                <a:solidFill>
                  <a:srgbClr val="7030A0"/>
                </a:solidFill>
              </a:rPr>
              <a:t>(</a:t>
            </a:r>
            <a:r>
              <a:rPr lang="de-DE" sz="2400" b="1" dirty="0" err="1" smtClean="0">
                <a:solidFill>
                  <a:srgbClr val="7030A0"/>
                </a:solidFill>
              </a:rPr>
              <a:t>for</a:t>
            </a:r>
            <a:r>
              <a:rPr lang="de-DE" sz="2400" b="1" dirty="0" smtClean="0">
                <a:solidFill>
                  <a:srgbClr val="7030A0"/>
                </a:solidFill>
              </a:rPr>
              <a:t> mail </a:t>
            </a:r>
            <a:r>
              <a:rPr lang="de-DE" sz="2400" b="1" dirty="0" err="1" smtClean="0">
                <a:solidFill>
                  <a:srgbClr val="7030A0"/>
                </a:solidFill>
              </a:rPr>
              <a:t>address</a:t>
            </a:r>
            <a:r>
              <a:rPr lang="de-DE" sz="2400" b="1" dirty="0" smtClean="0">
                <a:solidFill>
                  <a:srgbClr val="7030A0"/>
                </a:solidFill>
              </a:rPr>
              <a:t>)</a:t>
            </a:r>
            <a:endParaRPr lang="de-DE" sz="2400" b="1" dirty="0">
              <a:solidFill>
                <a:srgbClr val="7030A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50149" y="1947561"/>
            <a:ext cx="1427557" cy="236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9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6" y="2447718"/>
            <a:ext cx="6319417" cy="174514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0" y="5826358"/>
            <a:ext cx="3704128" cy="103164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57718" y="3227416"/>
            <a:ext cx="5781305" cy="643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1" y="1019364"/>
            <a:ext cx="1595785" cy="160936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17506" y="1548709"/>
            <a:ext cx="2238375" cy="293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15" y="1257571"/>
            <a:ext cx="2495435" cy="591024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>
            <a:off x="2934586" y="1088296"/>
            <a:ext cx="2129729" cy="35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3" idx="1"/>
            <a:endCxn id="6" idx="3"/>
          </p:cNvCxnSpPr>
          <p:nvPr/>
        </p:nvCxnSpPr>
        <p:spPr>
          <a:xfrm flipH="1">
            <a:off x="3255881" y="1553083"/>
            <a:ext cx="1808434" cy="142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124857"/>
            <a:ext cx="1018908" cy="75474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200577" y="128586"/>
            <a:ext cx="780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Thunderbird – Add </a:t>
            </a:r>
            <a:r>
              <a:rPr lang="de-DE" sz="4000" dirty="0" err="1" smtClean="0"/>
              <a:t>account</a:t>
            </a:r>
            <a:r>
              <a:rPr lang="de-DE" sz="4000" dirty="0" smtClean="0"/>
              <a:t> LDAP</a:t>
            </a:r>
            <a:endParaRPr lang="de-DE" sz="40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261417" y="1824047"/>
            <a:ext cx="2607755" cy="1689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02" y="4312255"/>
            <a:ext cx="3551274" cy="254574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9" y="4048137"/>
            <a:ext cx="3241731" cy="1851539"/>
          </a:xfrm>
          <a:prstGeom prst="rect">
            <a:avLst/>
          </a:prstGeom>
        </p:spPr>
      </p:pic>
      <p:cxnSp>
        <p:nvCxnSpPr>
          <p:cNvPr id="28" name="Gerade Verbindung mit Pfeil 27"/>
          <p:cNvCxnSpPr/>
          <p:nvPr/>
        </p:nvCxnSpPr>
        <p:spPr>
          <a:xfrm flipH="1">
            <a:off x="3863163" y="3731251"/>
            <a:ext cx="1835888" cy="95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3947458" y="4778314"/>
            <a:ext cx="1378237" cy="425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505044" y="5372709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dc=</a:t>
            </a:r>
            <a:r>
              <a:rPr lang="de-DE" sz="1400" b="1" dirty="0" err="1" smtClean="0"/>
              <a:t>lms,dc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library</a:t>
            </a:r>
            <a:endParaRPr lang="de-DE" sz="14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6539024" y="5961465"/>
            <a:ext cx="2271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cn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query,dc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lms,dc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library</a:t>
            </a:r>
            <a:endParaRPr lang="de-DE" sz="1400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3822864" y="5853743"/>
            <a:ext cx="170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</a:p>
          <a:p>
            <a:pPr algn="r"/>
            <a:r>
              <a:rPr lang="de-DE" sz="1600" dirty="0" err="1" smtClean="0"/>
              <a:t>select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</a:p>
          <a:p>
            <a:pPr algn="r"/>
            <a:r>
              <a:rPr lang="de-DE" sz="1600" dirty="0" err="1" smtClean="0"/>
              <a:t>new</a:t>
            </a:r>
            <a:r>
              <a:rPr lang="de-DE" sz="1600" dirty="0" smtClean="0"/>
              <a:t> „LMS“ LDAP</a:t>
            </a:r>
            <a:endParaRPr lang="de-DE" sz="1600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255882" y="5393537"/>
            <a:ext cx="2146628" cy="1028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29" y="3732704"/>
            <a:ext cx="4238625" cy="30384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1957168"/>
            <a:ext cx="4191000" cy="16668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7" y="1176834"/>
            <a:ext cx="5324475" cy="6381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479285" y="1176834"/>
            <a:ext cx="2701517" cy="4816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52401" y="1957168"/>
            <a:ext cx="1978581" cy="6728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530982" y="3030114"/>
            <a:ext cx="1978581" cy="276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385488" y="3759506"/>
            <a:ext cx="2602541" cy="2077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139043" y="1562821"/>
            <a:ext cx="648587" cy="39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863414" y="3176224"/>
            <a:ext cx="29461" cy="539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799262" y="6329854"/>
            <a:ext cx="847986" cy="276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6988029" y="5015614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dc=</a:t>
            </a:r>
            <a:r>
              <a:rPr lang="de-DE" sz="1400" b="1" dirty="0" err="1" smtClean="0"/>
              <a:t>lms,dc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library</a:t>
            </a:r>
            <a:endParaRPr lang="de-DE" sz="1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6988029" y="5529332"/>
            <a:ext cx="2271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cn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query,dc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lms,dc</a:t>
            </a:r>
            <a:r>
              <a:rPr lang="de-DE" sz="1400" b="1" dirty="0" smtClean="0"/>
              <a:t>=</a:t>
            </a:r>
            <a:r>
              <a:rPr lang="de-DE" sz="1400" b="1" dirty="0" err="1" smtClean="0"/>
              <a:t>library</a:t>
            </a:r>
            <a:endParaRPr lang="de-DE" sz="1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338801" y="182036"/>
            <a:ext cx="780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Thunderbird – Add </a:t>
            </a:r>
            <a:r>
              <a:rPr lang="de-DE" sz="4000" dirty="0" err="1"/>
              <a:t>A</a:t>
            </a:r>
            <a:r>
              <a:rPr lang="de-DE" sz="4000" dirty="0" err="1" smtClean="0"/>
              <a:t>dressbook</a:t>
            </a:r>
            <a:r>
              <a:rPr lang="de-DE" sz="4000" dirty="0" smtClean="0"/>
              <a:t> LDAP</a:t>
            </a:r>
            <a:endParaRPr lang="de-DE" sz="40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157893"/>
            <a:ext cx="1018908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8" y="417252"/>
            <a:ext cx="875194" cy="875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91" y="251732"/>
            <a:ext cx="4552950" cy="27622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78000" y="175349"/>
            <a:ext cx="668172" cy="4124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088886" y="973321"/>
            <a:ext cx="1615228" cy="4962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89793" y="1811473"/>
            <a:ext cx="2944647" cy="11167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4724928" y="572955"/>
            <a:ext cx="171572" cy="281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193013" y="1491910"/>
            <a:ext cx="511101" cy="3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" y="2498650"/>
            <a:ext cx="5444626" cy="4359349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412086" y="3300002"/>
            <a:ext cx="936091" cy="401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4997302" y="2503663"/>
            <a:ext cx="1753713" cy="796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53005" y="3500581"/>
            <a:ext cx="668172" cy="4124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endCxn id="19" idx="3"/>
          </p:cNvCxnSpPr>
          <p:nvPr/>
        </p:nvCxnSpPr>
        <p:spPr>
          <a:xfrm flipH="1">
            <a:off x="821177" y="3514891"/>
            <a:ext cx="3590910" cy="19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57966" y="2928257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Account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42852" y="529639"/>
            <a:ext cx="3010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Outlook 2010</a:t>
            </a:r>
          </a:p>
          <a:p>
            <a:pPr algn="ctr"/>
            <a:r>
              <a:rPr lang="de-DE" sz="2000" dirty="0" smtClean="0"/>
              <a:t>(German)</a:t>
            </a:r>
            <a:endParaRPr lang="de-DE" sz="2000" dirty="0"/>
          </a:p>
        </p:txBody>
      </p:sp>
      <p:sp>
        <p:nvSpPr>
          <p:cNvPr id="26" name="Textfeld 25"/>
          <p:cNvSpPr txBox="1"/>
          <p:nvPr/>
        </p:nvSpPr>
        <p:spPr>
          <a:xfrm>
            <a:off x="4582236" y="3708964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Addressbook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800535" y="3763586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15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15" y="527788"/>
            <a:ext cx="6200775" cy="44577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9456" y="1433195"/>
            <a:ext cx="4020971" cy="550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1" y="362462"/>
            <a:ext cx="875194" cy="87519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150428" y="4480607"/>
            <a:ext cx="859974" cy="550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844143" y="1983874"/>
            <a:ext cx="1643743" cy="2496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5497033" y="5031286"/>
            <a:ext cx="990853" cy="1295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064662" y="1496950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Directory </a:t>
            </a:r>
            <a:r>
              <a:rPr lang="de-DE" dirty="0" err="1" smtClean="0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8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48" y="150163"/>
            <a:ext cx="6210300" cy="44481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51266" y="1487623"/>
            <a:ext cx="2667792" cy="1299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553870" y="1542246"/>
            <a:ext cx="197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YOUR </a:t>
            </a:r>
            <a:r>
              <a:rPr lang="de-DE" b="1" dirty="0" err="1" smtClean="0"/>
              <a:t>server</a:t>
            </a:r>
            <a:r>
              <a:rPr lang="de-DE" b="1" dirty="0" smtClean="0"/>
              <a:t> </a:t>
            </a:r>
            <a:r>
              <a:rPr lang="de-DE" b="1" dirty="0" err="1" smtClean="0"/>
              <a:t>name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553870" y="2170799"/>
            <a:ext cx="280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cn</a:t>
            </a:r>
            <a:r>
              <a:rPr lang="de-DE" b="1" dirty="0" smtClean="0"/>
              <a:t>=</a:t>
            </a:r>
            <a:r>
              <a:rPr lang="de-DE" b="1" dirty="0" err="1" smtClean="0"/>
              <a:t>query,dc</a:t>
            </a:r>
            <a:r>
              <a:rPr lang="de-DE" b="1" dirty="0" smtClean="0"/>
              <a:t>=</a:t>
            </a:r>
            <a:r>
              <a:rPr lang="de-DE" b="1" dirty="0" err="1" smtClean="0"/>
              <a:t>lms,dc</a:t>
            </a:r>
            <a:r>
              <a:rPr lang="de-DE" b="1" dirty="0" smtClean="0"/>
              <a:t>=</a:t>
            </a:r>
            <a:r>
              <a:rPr lang="de-DE" b="1" dirty="0" err="1" smtClean="0"/>
              <a:t>library</a:t>
            </a:r>
            <a:endParaRPr lang="de-DE" b="1" dirty="0" smtClean="0"/>
          </a:p>
          <a:p>
            <a:r>
              <a:rPr lang="de-DE" b="1" dirty="0" smtClean="0"/>
              <a:t>YOUR </a:t>
            </a:r>
            <a:r>
              <a:rPr lang="de-DE" b="1" dirty="0" err="1" smtClean="0"/>
              <a:t>Credentials</a:t>
            </a:r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5570488" y="2876437"/>
            <a:ext cx="1352826" cy="550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4876799" y="2817130"/>
            <a:ext cx="642259" cy="334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8" y="3465513"/>
            <a:ext cx="3695700" cy="32289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1" y="362462"/>
            <a:ext cx="875194" cy="87519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987601" y="5459938"/>
            <a:ext cx="333402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33303" y="5582305"/>
            <a:ext cx="18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</a:t>
            </a:r>
            <a:r>
              <a:rPr lang="de-DE" b="1" dirty="0" smtClean="0"/>
              <a:t>c=</a:t>
            </a:r>
            <a:r>
              <a:rPr lang="de-DE" b="1" dirty="0" err="1" smtClean="0"/>
              <a:t>lms,dc</a:t>
            </a:r>
            <a:r>
              <a:rPr lang="de-DE" b="1" dirty="0" smtClean="0"/>
              <a:t>=</a:t>
            </a:r>
            <a:r>
              <a:rPr lang="de-DE" b="1" dirty="0" err="1" smtClean="0"/>
              <a:t>library</a:t>
            </a:r>
            <a:endParaRPr lang="de-DE" b="1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2536371" y="3193173"/>
            <a:ext cx="3652244" cy="485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98440" y="3779433"/>
            <a:ext cx="428331" cy="270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1924678" y="4068337"/>
            <a:ext cx="1101551" cy="1300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139400" y="6310766"/>
            <a:ext cx="886829" cy="270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628064" y="6322710"/>
            <a:ext cx="886829" cy="270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233057" y="5712610"/>
            <a:ext cx="674914" cy="598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3" idx="1"/>
          </p:cNvCxnSpPr>
          <p:nvPr/>
        </p:nvCxnSpPr>
        <p:spPr>
          <a:xfrm flipH="1" flipV="1">
            <a:off x="3113314" y="6457736"/>
            <a:ext cx="51475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2536371" y="4433371"/>
            <a:ext cx="4990411" cy="1797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55521" y="3678730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Search/</a:t>
            </a:r>
            <a:r>
              <a:rPr lang="de-DE" dirty="0" err="1" smtClean="0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75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25" y="0"/>
            <a:ext cx="5676900" cy="45529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1" y="362462"/>
            <a:ext cx="875194" cy="87519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8" y="2276475"/>
            <a:ext cx="6200775" cy="446722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439886" y="2002970"/>
            <a:ext cx="2950028" cy="163287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022770" y="4093029"/>
            <a:ext cx="838209" cy="4170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914900" y="6248401"/>
            <a:ext cx="838209" cy="4170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747286" y="5810599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Finish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</a:p>
          <a:p>
            <a:pPr algn="ctr"/>
            <a:r>
              <a:rPr lang="de-DE" b="1" dirty="0" err="1"/>
              <a:t>r</a:t>
            </a:r>
            <a:r>
              <a:rPr lang="de-DE" b="1" dirty="0" err="1" smtClean="0"/>
              <a:t>estart</a:t>
            </a:r>
            <a:r>
              <a:rPr lang="de-DE" b="1" dirty="0" smtClean="0"/>
              <a:t> Outlook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2895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Office PowerPoint</Application>
  <PresentationFormat>Bildschirmpräsentation (4:3)</PresentationFormat>
  <Paragraphs>184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73</cp:revision>
  <dcterms:created xsi:type="dcterms:W3CDTF">2020-12-07T06:30:54Z</dcterms:created>
  <dcterms:modified xsi:type="dcterms:W3CDTF">2021-02-12T07:41:16Z</dcterms:modified>
</cp:coreProperties>
</file>