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18"/>
  </p:notesMasterIdLst>
  <p:handoutMasterIdLst>
    <p:handoutMasterId r:id="rId19"/>
  </p:handoutMasterIdLst>
  <p:sldIdLst>
    <p:sldId id="374" r:id="rId3"/>
    <p:sldId id="527" r:id="rId4"/>
    <p:sldId id="528" r:id="rId5"/>
    <p:sldId id="519" r:id="rId6"/>
    <p:sldId id="517" r:id="rId7"/>
    <p:sldId id="522" r:id="rId8"/>
    <p:sldId id="524" r:id="rId9"/>
    <p:sldId id="518" r:id="rId10"/>
    <p:sldId id="531" r:id="rId11"/>
    <p:sldId id="529" r:id="rId12"/>
    <p:sldId id="526" r:id="rId13"/>
    <p:sldId id="523" r:id="rId14"/>
    <p:sldId id="525" r:id="rId15"/>
    <p:sldId id="520" r:id="rId16"/>
    <p:sldId id="487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5" userDrawn="1">
          <p15:clr>
            <a:srgbClr val="A4A3A4"/>
          </p15:clr>
        </p15:guide>
        <p15:guide id="2" orient="horz" pos="36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0B050DA-46D2-7EEB-EC0F-779D35BEEDDB}" name="Timo Bohnstedt" initials="TB" userId="b8d88141ba79fa5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48D"/>
    <a:srgbClr val="E46C0A"/>
    <a:srgbClr val="4A7EBB"/>
    <a:srgbClr val="D0D8E8"/>
    <a:srgbClr val="FFFFFF"/>
    <a:srgbClr val="D5DCEA"/>
    <a:srgbClr val="9731CB"/>
    <a:srgbClr val="E84DF7"/>
    <a:srgbClr val="E87722"/>
    <a:srgbClr val="E44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27" autoAdjust="0"/>
    <p:restoredTop sz="88000" autoAdjust="0"/>
  </p:normalViewPr>
  <p:slideViewPr>
    <p:cSldViewPr snapToGrid="0">
      <p:cViewPr varScale="1">
        <p:scale>
          <a:sx n="106" d="100"/>
          <a:sy n="106" d="100"/>
        </p:scale>
        <p:origin x="610" y="86"/>
      </p:cViewPr>
      <p:guideLst>
        <p:guide pos="415"/>
        <p:guide orient="horz" pos="36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51" d="100"/>
          <a:sy n="151" d="100"/>
        </p:scale>
        <p:origin x="61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8/10/relationships/authors" Target="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19A93-25D2-8047-9505-ABC3E58B8E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E026661-F7C6-024D-BECE-F35EAA7EE09B}">
      <dgm:prSet custT="1"/>
      <dgm:spPr>
        <a:solidFill>
          <a:srgbClr val="41748D"/>
        </a:solidFill>
      </dgm:spPr>
      <dgm:t>
        <a:bodyPr/>
        <a:lstStyle/>
        <a:p>
          <a:r>
            <a:rPr lang="de-DE" sz="1800" b="1" baseline="0" dirty="0">
              <a:solidFill>
                <a:schemeClr val="bg1"/>
              </a:solidFill>
              <a:latin typeface="Corbel" panose="020B0503020204020204" pitchFamily="34" charset="0"/>
            </a:rPr>
            <a:t>Podcasts</a:t>
          </a:r>
          <a:endParaRPr lang="de-DE" sz="1800" dirty="0">
            <a:solidFill>
              <a:schemeClr val="bg1"/>
            </a:solidFill>
            <a:latin typeface="Corbel" panose="020B0503020204020204" pitchFamily="34" charset="0"/>
          </a:endParaRPr>
        </a:p>
      </dgm:t>
    </dgm:pt>
    <dgm:pt modelId="{92768953-9631-CD47-9CCC-4EF5193C10EE}" type="parTrans" cxnId="{088B6F38-4964-1C42-B69A-0AA1F4FC27C4}">
      <dgm:prSet/>
      <dgm:spPr/>
      <dgm:t>
        <a:bodyPr/>
        <a:lstStyle/>
        <a:p>
          <a:endParaRPr lang="de-DE" sz="1800">
            <a:latin typeface="Corbel" panose="020B0503020204020204" pitchFamily="34" charset="0"/>
          </a:endParaRPr>
        </a:p>
      </dgm:t>
    </dgm:pt>
    <dgm:pt modelId="{19BB4144-8FC9-474B-BB90-3418D52045E1}" type="sibTrans" cxnId="{088B6F38-4964-1C42-B69A-0AA1F4FC27C4}">
      <dgm:prSet/>
      <dgm:spPr/>
      <dgm:t>
        <a:bodyPr/>
        <a:lstStyle/>
        <a:p>
          <a:endParaRPr lang="de-DE" sz="1800">
            <a:latin typeface="Corbel" panose="020B0503020204020204" pitchFamily="34" charset="0"/>
          </a:endParaRPr>
        </a:p>
      </dgm:t>
    </dgm:pt>
    <dgm:pt modelId="{097CA5F4-B8A5-704A-ACB8-7F21CFD3B186}">
      <dgm:prSet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>
            <a:buNone/>
          </a:pPr>
          <a:r>
            <a:rPr lang="de-DE" sz="1800" b="1" dirty="0">
              <a:solidFill>
                <a:srgbClr val="41748D"/>
              </a:solidFill>
              <a:latin typeface="Corbel" panose="020B0503020204020204" pitchFamily="34" charset="0"/>
            </a:rPr>
            <a:t>30 </a:t>
          </a:r>
          <a:r>
            <a:rPr lang="de-DE" sz="1800" b="1" dirty="0" err="1">
              <a:solidFill>
                <a:srgbClr val="41748D"/>
              </a:solidFill>
              <a:latin typeface="Corbel" panose="020B0503020204020204" pitchFamily="34" charset="0"/>
            </a:rPr>
            <a:t>Healthcare</a:t>
          </a:r>
          <a:r>
            <a:rPr lang="de-DE" sz="1800" b="1" dirty="0">
              <a:solidFill>
                <a:srgbClr val="41748D"/>
              </a:solidFill>
              <a:latin typeface="Corbel" panose="020B0503020204020204" pitchFamily="34" charset="0"/>
            </a:rPr>
            <a:t> Podcasts</a:t>
          </a:r>
        </a:p>
      </dgm:t>
    </dgm:pt>
    <dgm:pt modelId="{E88C83AA-2D7D-484F-823D-028099DF1A1A}" type="parTrans" cxnId="{CAB82EBC-C7F1-0F47-9DA0-9DEAEE57F027}">
      <dgm:prSet/>
      <dgm:spPr/>
      <dgm:t>
        <a:bodyPr/>
        <a:lstStyle/>
        <a:p>
          <a:endParaRPr lang="de-DE" sz="1800">
            <a:latin typeface="Corbel" panose="020B0503020204020204" pitchFamily="34" charset="0"/>
          </a:endParaRPr>
        </a:p>
      </dgm:t>
    </dgm:pt>
    <dgm:pt modelId="{2A5E7251-020A-2E49-8689-EF346A127E19}" type="sibTrans" cxnId="{CAB82EBC-C7F1-0F47-9DA0-9DEAEE57F027}">
      <dgm:prSet/>
      <dgm:spPr/>
      <dgm:t>
        <a:bodyPr/>
        <a:lstStyle/>
        <a:p>
          <a:endParaRPr lang="de-DE" sz="1800">
            <a:latin typeface="Corbel" panose="020B0503020204020204" pitchFamily="34" charset="0"/>
          </a:endParaRPr>
        </a:p>
      </dgm:t>
    </dgm:pt>
    <dgm:pt modelId="{A6428FE7-6A3E-5F4C-819E-5FCC434AF794}">
      <dgm:prSet custT="1"/>
      <dgm:spPr>
        <a:solidFill>
          <a:srgbClr val="41748D"/>
        </a:solidFill>
      </dgm:spPr>
      <dgm:t>
        <a:bodyPr/>
        <a:lstStyle/>
        <a:p>
          <a:r>
            <a:rPr lang="de-DE" sz="1800" b="1" dirty="0" err="1">
              <a:solidFill>
                <a:schemeClr val="bg1"/>
              </a:solidFill>
              <a:latin typeface="Corbel" panose="020B0503020204020204" pitchFamily="34" charset="0"/>
            </a:rPr>
            <a:t>Episodes</a:t>
          </a:r>
          <a:endParaRPr lang="de-DE" sz="1800" b="1" dirty="0">
            <a:solidFill>
              <a:schemeClr val="bg1"/>
            </a:solidFill>
            <a:latin typeface="Corbel" panose="020B0503020204020204" pitchFamily="34" charset="0"/>
          </a:endParaRPr>
        </a:p>
      </dgm:t>
    </dgm:pt>
    <dgm:pt modelId="{0CE08B6E-5A64-F240-A575-705910BB9AD6}" type="parTrans" cxnId="{81D37C60-C498-A54B-8113-D3A10814DAFD}">
      <dgm:prSet/>
      <dgm:spPr/>
      <dgm:t>
        <a:bodyPr/>
        <a:lstStyle/>
        <a:p>
          <a:endParaRPr lang="de-DE" sz="1800">
            <a:latin typeface="Corbel" panose="020B0503020204020204" pitchFamily="34" charset="0"/>
          </a:endParaRPr>
        </a:p>
      </dgm:t>
    </dgm:pt>
    <dgm:pt modelId="{6FFB96F0-DB77-AA4D-8873-9A3BD68A7DFC}" type="sibTrans" cxnId="{81D37C60-C498-A54B-8113-D3A10814DAFD}">
      <dgm:prSet/>
      <dgm:spPr/>
      <dgm:t>
        <a:bodyPr/>
        <a:lstStyle/>
        <a:p>
          <a:endParaRPr lang="de-DE" sz="1800">
            <a:latin typeface="Corbel" panose="020B0503020204020204" pitchFamily="34" charset="0"/>
          </a:endParaRPr>
        </a:p>
      </dgm:t>
    </dgm:pt>
    <dgm:pt modelId="{21DCDB18-4FC9-194F-A5A5-6452C41D24EA}">
      <dgm:prSet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None/>
          </a:pPr>
          <a:r>
            <a:rPr lang="de-DE" sz="1800" b="1" dirty="0">
              <a:solidFill>
                <a:srgbClr val="41748D"/>
              </a:solidFill>
              <a:latin typeface="Corbel" panose="020B0503020204020204" pitchFamily="34" charset="0"/>
            </a:rPr>
            <a:t>~ 1500 </a:t>
          </a:r>
          <a:r>
            <a:rPr lang="de-DE" sz="1800" b="1" dirty="0" err="1">
              <a:solidFill>
                <a:srgbClr val="41748D"/>
              </a:solidFill>
              <a:latin typeface="Corbel" panose="020B0503020204020204" pitchFamily="34" charset="0"/>
            </a:rPr>
            <a:t>Episodes</a:t>
          </a:r>
          <a:endParaRPr lang="de-DE" sz="1800" b="1" dirty="0">
            <a:solidFill>
              <a:srgbClr val="41748D"/>
            </a:solidFill>
            <a:latin typeface="Corbel" panose="020B0503020204020204" pitchFamily="34" charset="0"/>
          </a:endParaRPr>
        </a:p>
      </dgm:t>
    </dgm:pt>
    <dgm:pt modelId="{532BC8A4-CE86-1143-B73E-2504424D73E3}" type="parTrans" cxnId="{0D8641FB-6718-C843-919F-30D02E7597D4}">
      <dgm:prSet/>
      <dgm:spPr/>
      <dgm:t>
        <a:bodyPr/>
        <a:lstStyle/>
        <a:p>
          <a:endParaRPr lang="de-DE" sz="1800">
            <a:latin typeface="Corbel" panose="020B0503020204020204" pitchFamily="34" charset="0"/>
          </a:endParaRPr>
        </a:p>
      </dgm:t>
    </dgm:pt>
    <dgm:pt modelId="{5C7E67FF-A9EB-7C40-9CFA-4A7A3E426AB8}" type="sibTrans" cxnId="{0D8641FB-6718-C843-919F-30D02E7597D4}">
      <dgm:prSet/>
      <dgm:spPr/>
      <dgm:t>
        <a:bodyPr/>
        <a:lstStyle/>
        <a:p>
          <a:endParaRPr lang="de-DE" sz="1800">
            <a:latin typeface="Corbel" panose="020B0503020204020204" pitchFamily="34" charset="0"/>
          </a:endParaRPr>
        </a:p>
      </dgm:t>
    </dgm:pt>
    <dgm:pt modelId="{AB1FBA97-6387-504B-8F07-A26A84B5456B}">
      <dgm:prSet custT="1"/>
      <dgm:spPr>
        <a:solidFill>
          <a:srgbClr val="41748D"/>
        </a:solidFill>
      </dgm:spPr>
      <dgm:t>
        <a:bodyPr/>
        <a:lstStyle/>
        <a:p>
          <a:r>
            <a:rPr lang="de-DE" sz="1800" b="1" dirty="0">
              <a:solidFill>
                <a:schemeClr val="bg1"/>
              </a:solidFill>
              <a:latin typeface="Corbel" panose="020B0503020204020204" pitchFamily="34" charset="0"/>
            </a:rPr>
            <a:t>Date</a:t>
          </a:r>
        </a:p>
      </dgm:t>
    </dgm:pt>
    <dgm:pt modelId="{825D723F-1FDF-7247-B5D9-B4C5095290AC}" type="parTrans" cxnId="{3C268032-D9C1-A147-87D4-0525B0B298CF}">
      <dgm:prSet/>
      <dgm:spPr/>
      <dgm:t>
        <a:bodyPr/>
        <a:lstStyle/>
        <a:p>
          <a:endParaRPr lang="de-DE" sz="1800">
            <a:latin typeface="Corbel" panose="020B0503020204020204" pitchFamily="34" charset="0"/>
          </a:endParaRPr>
        </a:p>
      </dgm:t>
    </dgm:pt>
    <dgm:pt modelId="{5E45AD13-ED54-2242-8B4F-226403502BB9}" type="sibTrans" cxnId="{3C268032-D9C1-A147-87D4-0525B0B298CF}">
      <dgm:prSet/>
      <dgm:spPr/>
      <dgm:t>
        <a:bodyPr/>
        <a:lstStyle/>
        <a:p>
          <a:endParaRPr lang="de-DE" sz="1800">
            <a:latin typeface="Corbel" panose="020B0503020204020204" pitchFamily="34" charset="0"/>
          </a:endParaRPr>
        </a:p>
      </dgm:t>
    </dgm:pt>
    <dgm:pt modelId="{88D909D4-1D47-7547-B199-76D9EFAEE2CB}">
      <dgm:prSet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None/>
          </a:pPr>
          <a:r>
            <a:rPr lang="de-DE" sz="1800" b="1" dirty="0">
              <a:solidFill>
                <a:srgbClr val="41748D"/>
              </a:solidFill>
              <a:latin typeface="Corbel" panose="020B0503020204020204" pitchFamily="34" charset="0"/>
            </a:rPr>
            <a:t>2010 </a:t>
          </a:r>
          <a:r>
            <a:rPr lang="de-DE" sz="1800" b="1" dirty="0" err="1">
              <a:solidFill>
                <a:srgbClr val="41748D"/>
              </a:solidFill>
              <a:latin typeface="Corbel" panose="020B0503020204020204" pitchFamily="34" charset="0"/>
            </a:rPr>
            <a:t>to</a:t>
          </a:r>
          <a:r>
            <a:rPr lang="de-DE" sz="1800" b="1" dirty="0">
              <a:solidFill>
                <a:srgbClr val="41748D"/>
              </a:solidFill>
              <a:latin typeface="Corbel" panose="020B0503020204020204" pitchFamily="34" charset="0"/>
            </a:rPr>
            <a:t> 2021</a:t>
          </a:r>
        </a:p>
      </dgm:t>
    </dgm:pt>
    <dgm:pt modelId="{18A2023A-67C7-2649-8D88-8A895BE42672}" type="parTrans" cxnId="{6F05D2CF-E30F-7049-8A09-D278C8711311}">
      <dgm:prSet/>
      <dgm:spPr/>
      <dgm:t>
        <a:bodyPr/>
        <a:lstStyle/>
        <a:p>
          <a:endParaRPr lang="de-DE" sz="1800">
            <a:latin typeface="Corbel" panose="020B0503020204020204" pitchFamily="34" charset="0"/>
          </a:endParaRPr>
        </a:p>
      </dgm:t>
    </dgm:pt>
    <dgm:pt modelId="{E1F4273A-2D7C-C846-94C6-F253D6A9409F}" type="sibTrans" cxnId="{6F05D2CF-E30F-7049-8A09-D278C8711311}">
      <dgm:prSet/>
      <dgm:spPr/>
      <dgm:t>
        <a:bodyPr/>
        <a:lstStyle/>
        <a:p>
          <a:endParaRPr lang="de-DE" sz="1800">
            <a:latin typeface="Corbel" panose="020B0503020204020204" pitchFamily="34" charset="0"/>
          </a:endParaRPr>
        </a:p>
      </dgm:t>
    </dgm:pt>
    <dgm:pt modelId="{973A380E-D212-AF4E-8371-1D33DDA168D9}" type="pres">
      <dgm:prSet presAssocID="{45519A93-25D2-8047-9505-ABC3E58B8EB3}" presName="Name0" presStyleCnt="0">
        <dgm:presLayoutVars>
          <dgm:dir/>
          <dgm:animLvl val="lvl"/>
          <dgm:resizeHandles val="exact"/>
        </dgm:presLayoutVars>
      </dgm:prSet>
      <dgm:spPr/>
    </dgm:pt>
    <dgm:pt modelId="{2182E525-C411-DA4E-903D-4B63FD946D51}" type="pres">
      <dgm:prSet presAssocID="{4E026661-F7C6-024D-BECE-F35EAA7EE09B}" presName="linNode" presStyleCnt="0"/>
      <dgm:spPr/>
    </dgm:pt>
    <dgm:pt modelId="{095316D6-F976-014C-8DB8-DA4D3F4CF179}" type="pres">
      <dgm:prSet presAssocID="{4E026661-F7C6-024D-BECE-F35EAA7EE09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4E4B093-5188-6D4E-846B-72E9393BA262}" type="pres">
      <dgm:prSet presAssocID="{4E026661-F7C6-024D-BECE-F35EAA7EE09B}" presName="descendantText" presStyleLbl="alignAccFollowNode1" presStyleIdx="0" presStyleCnt="3" custLinFactNeighborX="-466">
        <dgm:presLayoutVars>
          <dgm:bulletEnabled val="1"/>
        </dgm:presLayoutVars>
      </dgm:prSet>
      <dgm:spPr/>
    </dgm:pt>
    <dgm:pt modelId="{0D96601A-1710-FD42-92C9-BF2551EAF1FD}" type="pres">
      <dgm:prSet presAssocID="{19BB4144-8FC9-474B-BB90-3418D52045E1}" presName="sp" presStyleCnt="0"/>
      <dgm:spPr/>
    </dgm:pt>
    <dgm:pt modelId="{1C5E1EA2-4545-3B45-AC8B-151A39FA47BA}" type="pres">
      <dgm:prSet presAssocID="{A6428FE7-6A3E-5F4C-819E-5FCC434AF794}" presName="linNode" presStyleCnt="0"/>
      <dgm:spPr/>
    </dgm:pt>
    <dgm:pt modelId="{5330A249-4161-474A-8D94-47E18BE6790E}" type="pres">
      <dgm:prSet presAssocID="{A6428FE7-6A3E-5F4C-819E-5FCC434AF79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21ED5FA-D0E0-D84A-A214-7ACC968703E0}" type="pres">
      <dgm:prSet presAssocID="{A6428FE7-6A3E-5F4C-819E-5FCC434AF794}" presName="descendantText" presStyleLbl="alignAccFollowNode1" presStyleIdx="1" presStyleCnt="3">
        <dgm:presLayoutVars>
          <dgm:bulletEnabled val="1"/>
        </dgm:presLayoutVars>
      </dgm:prSet>
      <dgm:spPr/>
    </dgm:pt>
    <dgm:pt modelId="{E9A9E6E7-B810-6E4C-8BC0-BD726CA92196}" type="pres">
      <dgm:prSet presAssocID="{6FFB96F0-DB77-AA4D-8873-9A3BD68A7DFC}" presName="sp" presStyleCnt="0"/>
      <dgm:spPr/>
    </dgm:pt>
    <dgm:pt modelId="{4DB07212-BEF0-FF4D-857B-69B1D237B755}" type="pres">
      <dgm:prSet presAssocID="{AB1FBA97-6387-504B-8F07-A26A84B5456B}" presName="linNode" presStyleCnt="0"/>
      <dgm:spPr/>
    </dgm:pt>
    <dgm:pt modelId="{762D6BF6-51E1-BA46-8ED7-3AE730CB43D7}" type="pres">
      <dgm:prSet presAssocID="{AB1FBA97-6387-504B-8F07-A26A84B5456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330F049-D2C7-C748-82FE-65C8D38D0D65}" type="pres">
      <dgm:prSet presAssocID="{AB1FBA97-6387-504B-8F07-A26A84B5456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81B72324-DAFA-8244-B757-EFC11F32B802}" type="presOf" srcId="{88D909D4-1D47-7547-B199-76D9EFAEE2CB}" destId="{1330F049-D2C7-C748-82FE-65C8D38D0D65}" srcOrd="0" destOrd="0" presId="urn:microsoft.com/office/officeart/2005/8/layout/vList5"/>
    <dgm:cxn modelId="{3C268032-D9C1-A147-87D4-0525B0B298CF}" srcId="{45519A93-25D2-8047-9505-ABC3E58B8EB3}" destId="{AB1FBA97-6387-504B-8F07-A26A84B5456B}" srcOrd="2" destOrd="0" parTransId="{825D723F-1FDF-7247-B5D9-B4C5095290AC}" sibTransId="{5E45AD13-ED54-2242-8B4F-226403502BB9}"/>
    <dgm:cxn modelId="{088B6F38-4964-1C42-B69A-0AA1F4FC27C4}" srcId="{45519A93-25D2-8047-9505-ABC3E58B8EB3}" destId="{4E026661-F7C6-024D-BECE-F35EAA7EE09B}" srcOrd="0" destOrd="0" parTransId="{92768953-9631-CD47-9CCC-4EF5193C10EE}" sibTransId="{19BB4144-8FC9-474B-BB90-3418D52045E1}"/>
    <dgm:cxn modelId="{81D37C60-C498-A54B-8113-D3A10814DAFD}" srcId="{45519A93-25D2-8047-9505-ABC3E58B8EB3}" destId="{A6428FE7-6A3E-5F4C-819E-5FCC434AF794}" srcOrd="1" destOrd="0" parTransId="{0CE08B6E-5A64-F240-A575-705910BB9AD6}" sibTransId="{6FFB96F0-DB77-AA4D-8873-9A3BD68A7DFC}"/>
    <dgm:cxn modelId="{9341966D-1DA9-4440-98D8-24915053DBE7}" type="presOf" srcId="{097CA5F4-B8A5-704A-ACB8-7F21CFD3B186}" destId="{D4E4B093-5188-6D4E-846B-72E9393BA262}" srcOrd="0" destOrd="0" presId="urn:microsoft.com/office/officeart/2005/8/layout/vList5"/>
    <dgm:cxn modelId="{37495F70-E0DB-EE4C-BEA6-2B91DBC9FA6F}" type="presOf" srcId="{A6428FE7-6A3E-5F4C-819E-5FCC434AF794}" destId="{5330A249-4161-474A-8D94-47E18BE6790E}" srcOrd="0" destOrd="0" presId="urn:microsoft.com/office/officeart/2005/8/layout/vList5"/>
    <dgm:cxn modelId="{EEAD6485-78D3-EB41-A6A8-8F728BE4CE9E}" type="presOf" srcId="{21DCDB18-4FC9-194F-A5A5-6452C41D24EA}" destId="{C21ED5FA-D0E0-D84A-A214-7ACC968703E0}" srcOrd="0" destOrd="0" presId="urn:microsoft.com/office/officeart/2005/8/layout/vList5"/>
    <dgm:cxn modelId="{DB778E9E-2025-2347-95E5-852B1962AC24}" type="presOf" srcId="{AB1FBA97-6387-504B-8F07-A26A84B5456B}" destId="{762D6BF6-51E1-BA46-8ED7-3AE730CB43D7}" srcOrd="0" destOrd="0" presId="urn:microsoft.com/office/officeart/2005/8/layout/vList5"/>
    <dgm:cxn modelId="{CAB82EBC-C7F1-0F47-9DA0-9DEAEE57F027}" srcId="{4E026661-F7C6-024D-BECE-F35EAA7EE09B}" destId="{097CA5F4-B8A5-704A-ACB8-7F21CFD3B186}" srcOrd="0" destOrd="0" parTransId="{E88C83AA-2D7D-484F-823D-028099DF1A1A}" sibTransId="{2A5E7251-020A-2E49-8689-EF346A127E19}"/>
    <dgm:cxn modelId="{6F05D2CF-E30F-7049-8A09-D278C8711311}" srcId="{AB1FBA97-6387-504B-8F07-A26A84B5456B}" destId="{88D909D4-1D47-7547-B199-76D9EFAEE2CB}" srcOrd="0" destOrd="0" parTransId="{18A2023A-67C7-2649-8D88-8A895BE42672}" sibTransId="{E1F4273A-2D7C-C846-94C6-F253D6A9409F}"/>
    <dgm:cxn modelId="{9B6CD2CF-B164-5B41-8961-045593FF1DEF}" type="presOf" srcId="{45519A93-25D2-8047-9505-ABC3E58B8EB3}" destId="{973A380E-D212-AF4E-8371-1D33DDA168D9}" srcOrd="0" destOrd="0" presId="urn:microsoft.com/office/officeart/2005/8/layout/vList5"/>
    <dgm:cxn modelId="{5E0F24E7-09FB-8541-BB19-C7CEAF2C9DA3}" type="presOf" srcId="{4E026661-F7C6-024D-BECE-F35EAA7EE09B}" destId="{095316D6-F976-014C-8DB8-DA4D3F4CF179}" srcOrd="0" destOrd="0" presId="urn:microsoft.com/office/officeart/2005/8/layout/vList5"/>
    <dgm:cxn modelId="{0D8641FB-6718-C843-919F-30D02E7597D4}" srcId="{A6428FE7-6A3E-5F4C-819E-5FCC434AF794}" destId="{21DCDB18-4FC9-194F-A5A5-6452C41D24EA}" srcOrd="0" destOrd="0" parTransId="{532BC8A4-CE86-1143-B73E-2504424D73E3}" sibTransId="{5C7E67FF-A9EB-7C40-9CFA-4A7A3E426AB8}"/>
    <dgm:cxn modelId="{5C39C3AF-5B9E-6D46-AA28-99FCCCFC2E33}" type="presParOf" srcId="{973A380E-D212-AF4E-8371-1D33DDA168D9}" destId="{2182E525-C411-DA4E-903D-4B63FD946D51}" srcOrd="0" destOrd="0" presId="urn:microsoft.com/office/officeart/2005/8/layout/vList5"/>
    <dgm:cxn modelId="{5B37CE57-2361-AC4F-97D3-A70F91AE1C8F}" type="presParOf" srcId="{2182E525-C411-DA4E-903D-4B63FD946D51}" destId="{095316D6-F976-014C-8DB8-DA4D3F4CF179}" srcOrd="0" destOrd="0" presId="urn:microsoft.com/office/officeart/2005/8/layout/vList5"/>
    <dgm:cxn modelId="{1A542290-78D1-5C42-8EFE-2F8BE4BE0C8A}" type="presParOf" srcId="{2182E525-C411-DA4E-903D-4B63FD946D51}" destId="{D4E4B093-5188-6D4E-846B-72E9393BA262}" srcOrd="1" destOrd="0" presId="urn:microsoft.com/office/officeart/2005/8/layout/vList5"/>
    <dgm:cxn modelId="{B033377B-7B2D-5043-B520-21058C9CF02C}" type="presParOf" srcId="{973A380E-D212-AF4E-8371-1D33DDA168D9}" destId="{0D96601A-1710-FD42-92C9-BF2551EAF1FD}" srcOrd="1" destOrd="0" presId="urn:microsoft.com/office/officeart/2005/8/layout/vList5"/>
    <dgm:cxn modelId="{F78CC8FD-0623-4A43-B86F-2E1ECFBB963F}" type="presParOf" srcId="{973A380E-D212-AF4E-8371-1D33DDA168D9}" destId="{1C5E1EA2-4545-3B45-AC8B-151A39FA47BA}" srcOrd="2" destOrd="0" presId="urn:microsoft.com/office/officeart/2005/8/layout/vList5"/>
    <dgm:cxn modelId="{AC5DA459-051A-954B-9760-56211A9714B0}" type="presParOf" srcId="{1C5E1EA2-4545-3B45-AC8B-151A39FA47BA}" destId="{5330A249-4161-474A-8D94-47E18BE6790E}" srcOrd="0" destOrd="0" presId="urn:microsoft.com/office/officeart/2005/8/layout/vList5"/>
    <dgm:cxn modelId="{BF331D1F-ECB5-1441-9EB6-AD0CC2DC7B5E}" type="presParOf" srcId="{1C5E1EA2-4545-3B45-AC8B-151A39FA47BA}" destId="{C21ED5FA-D0E0-D84A-A214-7ACC968703E0}" srcOrd="1" destOrd="0" presId="urn:microsoft.com/office/officeart/2005/8/layout/vList5"/>
    <dgm:cxn modelId="{9C0D7328-D598-D94A-97A5-E7ADCDF279D5}" type="presParOf" srcId="{973A380E-D212-AF4E-8371-1D33DDA168D9}" destId="{E9A9E6E7-B810-6E4C-8BC0-BD726CA92196}" srcOrd="3" destOrd="0" presId="urn:microsoft.com/office/officeart/2005/8/layout/vList5"/>
    <dgm:cxn modelId="{10DDF3F8-50D4-5C4D-A8A5-FC2D0E7CF840}" type="presParOf" srcId="{973A380E-D212-AF4E-8371-1D33DDA168D9}" destId="{4DB07212-BEF0-FF4D-857B-69B1D237B755}" srcOrd="4" destOrd="0" presId="urn:microsoft.com/office/officeart/2005/8/layout/vList5"/>
    <dgm:cxn modelId="{A876C1D6-82F4-3F4D-BEFB-FFB6BEC75BC5}" type="presParOf" srcId="{4DB07212-BEF0-FF4D-857B-69B1D237B755}" destId="{762D6BF6-51E1-BA46-8ED7-3AE730CB43D7}" srcOrd="0" destOrd="0" presId="urn:microsoft.com/office/officeart/2005/8/layout/vList5"/>
    <dgm:cxn modelId="{EECCB51B-8B31-064D-9E73-3C48737D0E29}" type="presParOf" srcId="{4DB07212-BEF0-FF4D-857B-69B1D237B755}" destId="{1330F049-D2C7-C748-82FE-65C8D38D0D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ECC6A2-004D-49EE-AC40-F88664FDB13D}" type="doc">
      <dgm:prSet loTypeId="urn:microsoft.com/office/officeart/2005/8/layout/hierarchy5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C93B4-9A4C-4FF7-B975-64BFC58D9438}">
      <dgm:prSet phldrT="[Text]" custT="1"/>
      <dgm:spPr>
        <a:solidFill>
          <a:schemeClr val="accent6">
            <a:lumMod val="20000"/>
            <a:lumOff val="80000"/>
          </a:schemeClr>
        </a:solidFill>
        <a:effectLst/>
      </dgm:spPr>
      <dgm:t>
        <a:bodyPr/>
        <a:lstStyle/>
        <a:p>
          <a:r>
            <a:rPr lang="de-DE" sz="1800" dirty="0">
              <a:solidFill>
                <a:srgbClr val="41748D"/>
              </a:solidFill>
              <a:latin typeface="Corbel" panose="020B0503020204020204" pitchFamily="34" charset="0"/>
            </a:rPr>
            <a:t>.</a:t>
          </a:r>
          <a:r>
            <a:rPr lang="de-DE" sz="1800" dirty="0" err="1">
              <a:solidFill>
                <a:srgbClr val="41748D"/>
              </a:solidFill>
              <a:latin typeface="Corbel" panose="020B0503020204020204" pitchFamily="34" charset="0"/>
            </a:rPr>
            <a:t>wav</a:t>
          </a:r>
          <a:r>
            <a:rPr lang="de-DE" sz="1800" dirty="0">
              <a:solidFill>
                <a:srgbClr val="41748D"/>
              </a:solidFill>
              <a:latin typeface="Corbel" panose="020B0503020204020204" pitchFamily="34" charset="0"/>
            </a:rPr>
            <a:t> </a:t>
          </a:r>
          <a:r>
            <a:rPr lang="de-DE" sz="1800" dirty="0" err="1">
              <a:solidFill>
                <a:srgbClr val="41748D"/>
              </a:solidFill>
              <a:latin typeface="Corbel" panose="020B0503020204020204" pitchFamily="34" charset="0"/>
            </a:rPr>
            <a:t>snippet</a:t>
          </a:r>
          <a:endParaRPr lang="en-US" sz="1800" dirty="0">
            <a:solidFill>
              <a:srgbClr val="41748D"/>
            </a:solidFill>
            <a:latin typeface="Corbel" panose="020B0503020204020204" pitchFamily="34" charset="0"/>
          </a:endParaRPr>
        </a:p>
      </dgm:t>
    </dgm:pt>
    <dgm:pt modelId="{E353FF56-9C6E-4C4C-8966-1CFF29CB8FDC}" type="parTrans" cxnId="{85A7410E-36FA-4F7D-B408-EED41C550F1A}">
      <dgm:prSet/>
      <dgm:spPr/>
      <dgm:t>
        <a:bodyPr/>
        <a:lstStyle/>
        <a:p>
          <a:endParaRPr lang="en-US" sz="1800"/>
        </a:p>
      </dgm:t>
    </dgm:pt>
    <dgm:pt modelId="{78633475-4456-4F0E-AE53-B5367E3676AE}" type="sibTrans" cxnId="{85A7410E-36FA-4F7D-B408-EED41C550F1A}">
      <dgm:prSet/>
      <dgm:spPr/>
      <dgm:t>
        <a:bodyPr/>
        <a:lstStyle/>
        <a:p>
          <a:endParaRPr lang="en-US" sz="1800"/>
        </a:p>
      </dgm:t>
    </dgm:pt>
    <dgm:pt modelId="{8FCA8F4E-9BA6-4EF8-AA80-5A70C294B54B}">
      <dgm:prSet phldrT="[Text]" custT="1"/>
      <dgm:spPr>
        <a:solidFill>
          <a:schemeClr val="accent6">
            <a:lumMod val="20000"/>
            <a:lumOff val="80000"/>
          </a:schemeClr>
        </a:solidFill>
        <a:effectLst/>
      </dgm:spPr>
      <dgm:t>
        <a:bodyPr/>
        <a:lstStyle/>
        <a:p>
          <a:r>
            <a:rPr lang="de-DE" sz="1800" dirty="0" err="1"/>
            <a:t>Deepspeech</a:t>
          </a:r>
          <a:endParaRPr lang="en-US" sz="1800" dirty="0"/>
        </a:p>
      </dgm:t>
    </dgm:pt>
    <dgm:pt modelId="{04B23B68-736F-402D-8B9C-D5008A7AA59D}" type="parTrans" cxnId="{33485F85-F4A1-4B1E-82DE-572F432DC4E7}">
      <dgm:prSet custT="1"/>
      <dgm:spPr/>
      <dgm:t>
        <a:bodyPr/>
        <a:lstStyle/>
        <a:p>
          <a:endParaRPr lang="en-US" sz="1800"/>
        </a:p>
      </dgm:t>
    </dgm:pt>
    <dgm:pt modelId="{638FA21B-4A8E-4BA2-8D86-9D133D481CF5}" type="sibTrans" cxnId="{33485F85-F4A1-4B1E-82DE-572F432DC4E7}">
      <dgm:prSet/>
      <dgm:spPr/>
      <dgm:t>
        <a:bodyPr/>
        <a:lstStyle/>
        <a:p>
          <a:endParaRPr lang="en-US" sz="1800"/>
        </a:p>
      </dgm:t>
    </dgm:pt>
    <dgm:pt modelId="{A50AA786-99E0-409F-A89A-B4D10964C051}">
      <dgm:prSet phldrT="[Text]" custT="1"/>
      <dgm:spPr>
        <a:solidFill>
          <a:schemeClr val="accent6">
            <a:lumMod val="20000"/>
            <a:lumOff val="80000"/>
          </a:schemeClr>
        </a:solidFill>
        <a:effectLst/>
      </dgm:spPr>
      <dgm:t>
        <a:bodyPr/>
        <a:lstStyle/>
        <a:p>
          <a:r>
            <a:rPr lang="de-DE" sz="1800" dirty="0" err="1">
              <a:solidFill>
                <a:srgbClr val="41748D"/>
              </a:solidFill>
              <a:latin typeface="Corbel" panose="020B0503020204020204" pitchFamily="34" charset="0"/>
            </a:rPr>
            <a:t>Deepspeech</a:t>
          </a:r>
          <a:br>
            <a:rPr lang="de-DE" sz="1800" dirty="0">
              <a:solidFill>
                <a:srgbClr val="41748D"/>
              </a:solidFill>
              <a:latin typeface="Corbel" panose="020B0503020204020204" pitchFamily="34" charset="0"/>
            </a:rPr>
          </a:br>
          <a:r>
            <a:rPr lang="de-DE" sz="1800" dirty="0">
              <a:solidFill>
                <a:srgbClr val="41748D"/>
              </a:solidFill>
              <a:latin typeface="Corbel" panose="020B0503020204020204" pitchFamily="34" charset="0"/>
            </a:rPr>
            <a:t>WER</a:t>
          </a:r>
          <a:endParaRPr lang="en-US" sz="1800" dirty="0">
            <a:solidFill>
              <a:srgbClr val="41748D"/>
            </a:solidFill>
            <a:latin typeface="Corbel" panose="020B0503020204020204" pitchFamily="34" charset="0"/>
          </a:endParaRPr>
        </a:p>
      </dgm:t>
    </dgm:pt>
    <dgm:pt modelId="{9C75B31F-B8EF-403D-AF33-BBAF1E1997AA}" type="parTrans" cxnId="{3C2193BD-6C60-4B4D-950E-FC8D8C5F8315}">
      <dgm:prSet custT="1"/>
      <dgm:spPr/>
      <dgm:t>
        <a:bodyPr/>
        <a:lstStyle/>
        <a:p>
          <a:endParaRPr lang="en-US" sz="1800"/>
        </a:p>
      </dgm:t>
    </dgm:pt>
    <dgm:pt modelId="{C69AC82E-8D72-4DB7-8203-613B166FAB6C}" type="sibTrans" cxnId="{3C2193BD-6C60-4B4D-950E-FC8D8C5F8315}">
      <dgm:prSet/>
      <dgm:spPr/>
      <dgm:t>
        <a:bodyPr/>
        <a:lstStyle/>
        <a:p>
          <a:endParaRPr lang="en-US" sz="1800"/>
        </a:p>
      </dgm:t>
    </dgm:pt>
    <dgm:pt modelId="{DB824A1D-2FD2-4916-9AF0-276E2854A9F5}">
      <dgm:prSet phldrT="[Text]" custT="1"/>
      <dgm:spPr>
        <a:solidFill>
          <a:schemeClr val="accent6">
            <a:lumMod val="20000"/>
            <a:lumOff val="80000"/>
          </a:schemeClr>
        </a:solidFill>
        <a:effectLst/>
      </dgm:spPr>
      <dgm:t>
        <a:bodyPr/>
        <a:lstStyle/>
        <a:p>
          <a:r>
            <a:rPr lang="de-DE" sz="1800" dirty="0">
              <a:solidFill>
                <a:srgbClr val="41748D"/>
              </a:solidFill>
              <a:latin typeface="Corbel" panose="020B0503020204020204" pitchFamily="34" charset="0"/>
            </a:rPr>
            <a:t>Human </a:t>
          </a:r>
          <a:r>
            <a:rPr lang="de-DE" sz="1800" dirty="0" err="1">
              <a:solidFill>
                <a:srgbClr val="41748D"/>
              </a:solidFill>
              <a:latin typeface="Corbel" panose="020B0503020204020204" pitchFamily="34" charset="0"/>
            </a:rPr>
            <a:t>Transcription</a:t>
          </a:r>
          <a:endParaRPr lang="en-US" sz="1800" dirty="0">
            <a:solidFill>
              <a:srgbClr val="41748D"/>
            </a:solidFill>
            <a:latin typeface="Corbel" panose="020B0503020204020204" pitchFamily="34" charset="0"/>
          </a:endParaRPr>
        </a:p>
      </dgm:t>
    </dgm:pt>
    <dgm:pt modelId="{CB94964B-476D-461A-B45D-F03E1A4C8CAF}" type="parTrans" cxnId="{3B54D10E-95C7-4925-ABDC-B2E4CF97B8A2}">
      <dgm:prSet custT="1"/>
      <dgm:spPr/>
      <dgm:t>
        <a:bodyPr/>
        <a:lstStyle/>
        <a:p>
          <a:endParaRPr lang="en-US" sz="1800"/>
        </a:p>
      </dgm:t>
    </dgm:pt>
    <dgm:pt modelId="{7056AE48-ED98-4609-8097-CD1DD7837138}" type="sibTrans" cxnId="{3B54D10E-95C7-4925-ABDC-B2E4CF97B8A2}">
      <dgm:prSet/>
      <dgm:spPr/>
      <dgm:t>
        <a:bodyPr/>
        <a:lstStyle/>
        <a:p>
          <a:endParaRPr lang="en-US" sz="1800"/>
        </a:p>
      </dgm:t>
    </dgm:pt>
    <dgm:pt modelId="{676E0878-A4E8-4412-A79A-0A1E27C61F1D}">
      <dgm:prSet phldrT="[Text]" custT="1"/>
      <dgm:spPr>
        <a:solidFill>
          <a:schemeClr val="bg1"/>
        </a:solidFill>
        <a:ln>
          <a:solidFill>
            <a:schemeClr val="bg1"/>
          </a:solidFill>
        </a:ln>
        <a:effectLst/>
      </dgm:spPr>
      <dgm:t>
        <a:bodyPr/>
        <a:lstStyle/>
        <a:p>
          <a:endParaRPr lang="de-DE" sz="1800" b="1" dirty="0">
            <a:solidFill>
              <a:srgbClr val="41748D"/>
            </a:solidFill>
            <a:latin typeface="Corbel" panose="020B0503020204020204" pitchFamily="34" charset="0"/>
          </a:endParaRPr>
        </a:p>
        <a:p>
          <a:endParaRPr lang="de-DE" sz="1800" b="1" dirty="0">
            <a:solidFill>
              <a:srgbClr val="41748D"/>
            </a:solidFill>
            <a:latin typeface="Corbel" panose="020B0503020204020204" pitchFamily="34" charset="0"/>
          </a:endParaRPr>
        </a:p>
        <a:p>
          <a:endParaRPr lang="de-DE" sz="1800" b="1" dirty="0">
            <a:solidFill>
              <a:srgbClr val="41748D"/>
            </a:solidFill>
            <a:latin typeface="Corbel" panose="020B0503020204020204" pitchFamily="34" charset="0"/>
          </a:endParaRPr>
        </a:p>
        <a:p>
          <a:endParaRPr lang="de-DE" sz="1800" b="1" dirty="0">
            <a:solidFill>
              <a:srgbClr val="41748D"/>
            </a:solidFill>
            <a:latin typeface="Corbel" panose="020B0503020204020204" pitchFamily="34" charset="0"/>
          </a:endParaRPr>
        </a:p>
        <a:p>
          <a:endParaRPr lang="de-DE" sz="1800" b="1" dirty="0">
            <a:solidFill>
              <a:srgbClr val="41748D"/>
            </a:solidFill>
            <a:latin typeface="Corbel" panose="020B0503020204020204" pitchFamily="34" charset="0"/>
          </a:endParaRPr>
        </a:p>
        <a:p>
          <a:endParaRPr lang="de-DE" sz="1800" b="1" dirty="0">
            <a:solidFill>
              <a:srgbClr val="41748D"/>
            </a:solidFill>
            <a:latin typeface="Corbel" panose="020B0503020204020204" pitchFamily="34" charset="0"/>
          </a:endParaRPr>
        </a:p>
        <a:p>
          <a:r>
            <a:rPr lang="de-DE" sz="1800" b="1" dirty="0">
              <a:solidFill>
                <a:srgbClr val="41748D"/>
              </a:solidFill>
              <a:latin typeface="Corbel" panose="020B0503020204020204" pitchFamily="34" charset="0"/>
            </a:rPr>
            <a:t>Podcasts</a:t>
          </a:r>
          <a:endParaRPr lang="en-US" sz="1800" b="1" dirty="0">
            <a:solidFill>
              <a:srgbClr val="41748D"/>
            </a:solidFill>
            <a:latin typeface="Corbel" panose="020B0503020204020204" pitchFamily="34" charset="0"/>
          </a:endParaRPr>
        </a:p>
      </dgm:t>
    </dgm:pt>
    <dgm:pt modelId="{172B5BBB-FAB3-4D1B-A0D3-67269A925B5E}" type="parTrans" cxnId="{10585180-3D83-45E8-AC07-83A6061101BE}">
      <dgm:prSet/>
      <dgm:spPr/>
      <dgm:t>
        <a:bodyPr/>
        <a:lstStyle/>
        <a:p>
          <a:endParaRPr lang="en-US" sz="1800"/>
        </a:p>
      </dgm:t>
    </dgm:pt>
    <dgm:pt modelId="{8484B86F-C206-46D1-9146-29214D1A73B0}" type="sibTrans" cxnId="{10585180-3D83-45E8-AC07-83A6061101BE}">
      <dgm:prSet/>
      <dgm:spPr/>
      <dgm:t>
        <a:bodyPr/>
        <a:lstStyle/>
        <a:p>
          <a:endParaRPr lang="en-US" sz="1800"/>
        </a:p>
      </dgm:t>
    </dgm:pt>
    <dgm:pt modelId="{25E43C9C-8E47-48B8-8872-536226F7C254}">
      <dgm:prSet phldrT="[Text]" custT="1"/>
      <dgm:spPr>
        <a:solidFill>
          <a:schemeClr val="bg1"/>
        </a:solidFill>
        <a:ln>
          <a:solidFill>
            <a:schemeClr val="bg1"/>
          </a:solidFill>
        </a:ln>
        <a:effectLst/>
      </dgm:spPr>
      <dgm:t>
        <a:bodyPr/>
        <a:lstStyle/>
        <a:p>
          <a:endParaRPr lang="de-DE" sz="1800" b="1" dirty="0">
            <a:solidFill>
              <a:srgbClr val="41748D"/>
            </a:solidFill>
            <a:latin typeface="Corbel" panose="020B0503020204020204" pitchFamily="34" charset="0"/>
          </a:endParaRPr>
        </a:p>
        <a:p>
          <a:r>
            <a:rPr lang="de-DE" sz="1800" b="1" dirty="0">
              <a:solidFill>
                <a:srgbClr val="41748D"/>
              </a:solidFill>
              <a:latin typeface="Corbel" panose="020B0503020204020204" pitchFamily="34" charset="0"/>
            </a:rPr>
            <a:t>Speech-</a:t>
          </a:r>
          <a:r>
            <a:rPr lang="de-DE" sz="1800" b="1" dirty="0" err="1">
              <a:solidFill>
                <a:srgbClr val="41748D"/>
              </a:solidFill>
              <a:latin typeface="Corbel" panose="020B0503020204020204" pitchFamily="34" charset="0"/>
            </a:rPr>
            <a:t>to</a:t>
          </a:r>
          <a:r>
            <a:rPr lang="de-DE" sz="1800" b="1" dirty="0">
              <a:solidFill>
                <a:srgbClr val="41748D"/>
              </a:solidFill>
              <a:latin typeface="Corbel" panose="020B0503020204020204" pitchFamily="34" charset="0"/>
            </a:rPr>
            <a:t>-Text</a:t>
          </a:r>
          <a:endParaRPr lang="en-US" sz="1800" b="1" dirty="0">
            <a:solidFill>
              <a:srgbClr val="41748D"/>
            </a:solidFill>
            <a:latin typeface="Corbel" panose="020B0503020204020204" pitchFamily="34" charset="0"/>
          </a:endParaRPr>
        </a:p>
      </dgm:t>
    </dgm:pt>
    <dgm:pt modelId="{DD27C91A-B134-494C-99C0-BA105C2B0C97}" type="parTrans" cxnId="{B66E7D8B-6839-4049-9C6D-A2253012F346}">
      <dgm:prSet/>
      <dgm:spPr/>
      <dgm:t>
        <a:bodyPr/>
        <a:lstStyle/>
        <a:p>
          <a:endParaRPr lang="en-US" sz="1800"/>
        </a:p>
      </dgm:t>
    </dgm:pt>
    <dgm:pt modelId="{C44A7B2C-AEB9-4844-B57E-7307B39AFE16}" type="sibTrans" cxnId="{B66E7D8B-6839-4049-9C6D-A2253012F346}">
      <dgm:prSet/>
      <dgm:spPr/>
      <dgm:t>
        <a:bodyPr/>
        <a:lstStyle/>
        <a:p>
          <a:endParaRPr lang="en-US" sz="1800"/>
        </a:p>
      </dgm:t>
    </dgm:pt>
    <dgm:pt modelId="{77AEAAFE-9496-4BE6-977F-62BE963CE2C6}">
      <dgm:prSet phldrT="[Text]" custT="1"/>
      <dgm:spPr>
        <a:solidFill>
          <a:schemeClr val="bg1"/>
        </a:solidFill>
        <a:ln>
          <a:solidFill>
            <a:schemeClr val="bg1"/>
          </a:solidFill>
        </a:ln>
        <a:effectLst/>
      </dgm:spPr>
      <dgm:t>
        <a:bodyPr/>
        <a:lstStyle/>
        <a:p>
          <a:endParaRPr lang="de-DE" sz="1800" b="1" dirty="0">
            <a:solidFill>
              <a:srgbClr val="41748D"/>
            </a:solidFill>
            <a:latin typeface="Corbel" panose="020B0503020204020204" pitchFamily="34" charset="0"/>
          </a:endParaRPr>
        </a:p>
        <a:p>
          <a:r>
            <a:rPr lang="de-DE" sz="1800" b="1" dirty="0">
              <a:solidFill>
                <a:srgbClr val="41748D"/>
              </a:solidFill>
              <a:latin typeface="Corbel" panose="020B0503020204020204" pitchFamily="34" charset="0"/>
            </a:rPr>
            <a:t>Word Error Rate</a:t>
          </a:r>
          <a:endParaRPr lang="en-US" sz="1800" b="1" dirty="0">
            <a:solidFill>
              <a:srgbClr val="41748D"/>
            </a:solidFill>
            <a:latin typeface="Corbel" panose="020B0503020204020204" pitchFamily="34" charset="0"/>
          </a:endParaRPr>
        </a:p>
      </dgm:t>
    </dgm:pt>
    <dgm:pt modelId="{B6C760B8-4EB5-4768-A205-C464E4889DFB}" type="parTrans" cxnId="{3AC96EAC-7890-4F36-AB69-9A6C809251DE}">
      <dgm:prSet/>
      <dgm:spPr/>
      <dgm:t>
        <a:bodyPr/>
        <a:lstStyle/>
        <a:p>
          <a:endParaRPr lang="en-US" sz="1800"/>
        </a:p>
      </dgm:t>
    </dgm:pt>
    <dgm:pt modelId="{089CA7C4-6825-4FED-81CC-12A0F06AF3E2}" type="sibTrans" cxnId="{3AC96EAC-7890-4F36-AB69-9A6C809251DE}">
      <dgm:prSet/>
      <dgm:spPr/>
      <dgm:t>
        <a:bodyPr/>
        <a:lstStyle/>
        <a:p>
          <a:endParaRPr lang="en-US" sz="1800"/>
        </a:p>
      </dgm:t>
    </dgm:pt>
    <dgm:pt modelId="{345925D9-33E7-4169-9CDF-58BE70740CE2}">
      <dgm:prSet phldrT="[Text]" custT="1"/>
      <dgm:spPr>
        <a:solidFill>
          <a:schemeClr val="accent6">
            <a:lumMod val="20000"/>
            <a:lumOff val="80000"/>
          </a:schemeClr>
        </a:solidFill>
        <a:effectLst/>
      </dgm:spPr>
      <dgm:t>
        <a:bodyPr/>
        <a:lstStyle/>
        <a:p>
          <a:r>
            <a:rPr lang="de-DE" sz="1800" dirty="0" err="1">
              <a:solidFill>
                <a:srgbClr val="41748D"/>
              </a:solidFill>
              <a:latin typeface="Corbel" panose="020B0503020204020204" pitchFamily="34" charset="0"/>
            </a:rPr>
            <a:t>Vosk</a:t>
          </a:r>
          <a:br>
            <a:rPr lang="de-DE" sz="1800" dirty="0">
              <a:solidFill>
                <a:srgbClr val="41748D"/>
              </a:solidFill>
              <a:latin typeface="Corbel" panose="020B0503020204020204" pitchFamily="34" charset="0"/>
            </a:rPr>
          </a:br>
          <a:r>
            <a:rPr lang="de-DE" sz="1800" dirty="0">
              <a:solidFill>
                <a:srgbClr val="41748D"/>
              </a:solidFill>
              <a:latin typeface="Corbel" panose="020B0503020204020204" pitchFamily="34" charset="0"/>
            </a:rPr>
            <a:t>WER</a:t>
          </a:r>
          <a:endParaRPr lang="en-US" sz="1800" dirty="0">
            <a:solidFill>
              <a:srgbClr val="41748D"/>
            </a:solidFill>
            <a:latin typeface="Corbel" panose="020B0503020204020204" pitchFamily="34" charset="0"/>
          </a:endParaRPr>
        </a:p>
      </dgm:t>
    </dgm:pt>
    <dgm:pt modelId="{E63C5EFE-E78F-484D-BC8E-455E8EFD2377}" type="parTrans" cxnId="{0D762345-66A6-469F-AEAD-F10E76F8399B}">
      <dgm:prSet custT="1"/>
      <dgm:spPr/>
      <dgm:t>
        <a:bodyPr/>
        <a:lstStyle/>
        <a:p>
          <a:endParaRPr lang="en-US" sz="1800"/>
        </a:p>
      </dgm:t>
    </dgm:pt>
    <dgm:pt modelId="{37D7622F-4829-41FD-AB88-3204DFCBAF4C}" type="sibTrans" cxnId="{0D762345-66A6-469F-AEAD-F10E76F8399B}">
      <dgm:prSet/>
      <dgm:spPr/>
      <dgm:t>
        <a:bodyPr/>
        <a:lstStyle/>
        <a:p>
          <a:endParaRPr lang="en-US" sz="1800"/>
        </a:p>
      </dgm:t>
    </dgm:pt>
    <dgm:pt modelId="{B6FD279A-1FC0-4C2F-9D6C-D11DA2903FB8}">
      <dgm:prSet phldrT="[Text]" custT="1"/>
      <dgm:spPr>
        <a:solidFill>
          <a:schemeClr val="accent6">
            <a:lumMod val="20000"/>
            <a:lumOff val="80000"/>
          </a:schemeClr>
        </a:solidFill>
        <a:effectLst/>
      </dgm:spPr>
      <dgm:t>
        <a:bodyPr/>
        <a:lstStyle/>
        <a:p>
          <a:endParaRPr lang="en-US" sz="1800" dirty="0"/>
        </a:p>
      </dgm:t>
    </dgm:pt>
    <dgm:pt modelId="{1DBBE9F4-376D-4690-B43C-DB77EE509CDF}" type="parTrans" cxnId="{21F6DB92-FD82-4F3D-A92E-5E816A317BE1}">
      <dgm:prSet/>
      <dgm:spPr/>
      <dgm:t>
        <a:bodyPr/>
        <a:lstStyle/>
        <a:p>
          <a:endParaRPr lang="en-US"/>
        </a:p>
      </dgm:t>
    </dgm:pt>
    <dgm:pt modelId="{AC57BC1E-DFDD-45F5-A266-FAF3891A2BA0}" type="sibTrans" cxnId="{21F6DB92-FD82-4F3D-A92E-5E816A317BE1}">
      <dgm:prSet/>
      <dgm:spPr/>
      <dgm:t>
        <a:bodyPr/>
        <a:lstStyle/>
        <a:p>
          <a:endParaRPr lang="en-US"/>
        </a:p>
      </dgm:t>
    </dgm:pt>
    <dgm:pt modelId="{28D89105-6643-46A2-ACED-0B8A58A8761C}" type="pres">
      <dgm:prSet presAssocID="{36ECC6A2-004D-49EE-AC40-F88664FDB13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8411AA3-A489-4009-A692-AE05F17E4F6E}" type="pres">
      <dgm:prSet presAssocID="{36ECC6A2-004D-49EE-AC40-F88664FDB13D}" presName="hierFlow" presStyleCnt="0"/>
      <dgm:spPr/>
    </dgm:pt>
    <dgm:pt modelId="{FC5BF139-FA67-4E7D-BF79-BA42DECED841}" type="pres">
      <dgm:prSet presAssocID="{36ECC6A2-004D-49EE-AC40-F88664FDB13D}" presName="firstBuf" presStyleCnt="0"/>
      <dgm:spPr/>
    </dgm:pt>
    <dgm:pt modelId="{9AF0E5DF-9241-4283-A8FF-6510CE65ECB9}" type="pres">
      <dgm:prSet presAssocID="{36ECC6A2-004D-49EE-AC40-F88664FDB13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181A1B4-E7A0-4894-87B7-C966F526AA47}" type="pres">
      <dgm:prSet presAssocID="{405C93B4-9A4C-4FF7-B975-64BFC58D9438}" presName="Name17" presStyleCnt="0"/>
      <dgm:spPr/>
    </dgm:pt>
    <dgm:pt modelId="{019FB2FD-CC95-4F44-881E-23B1ADC3CB38}" type="pres">
      <dgm:prSet presAssocID="{405C93B4-9A4C-4FF7-B975-64BFC58D9438}" presName="level1Shape" presStyleLbl="node0" presStyleIdx="0" presStyleCnt="1" custLinFactX="-13890" custLinFactNeighborX="-100000">
        <dgm:presLayoutVars>
          <dgm:chPref val="3"/>
        </dgm:presLayoutVars>
      </dgm:prSet>
      <dgm:spPr/>
    </dgm:pt>
    <dgm:pt modelId="{40CC4294-4D9D-4CA3-9AAE-00EC2BF97AD0}" type="pres">
      <dgm:prSet presAssocID="{405C93B4-9A4C-4FF7-B975-64BFC58D9438}" presName="hierChild2" presStyleCnt="0"/>
      <dgm:spPr/>
    </dgm:pt>
    <dgm:pt modelId="{EE28F7BB-194D-49DE-884E-CC0DE43910E1}" type="pres">
      <dgm:prSet presAssocID="{04B23B68-736F-402D-8B9C-D5008A7AA59D}" presName="Name25" presStyleLbl="parChTrans1D2" presStyleIdx="0" presStyleCnt="3"/>
      <dgm:spPr/>
    </dgm:pt>
    <dgm:pt modelId="{9C8BD905-978D-4DE5-B633-47174C1CFFBF}" type="pres">
      <dgm:prSet presAssocID="{04B23B68-736F-402D-8B9C-D5008A7AA59D}" presName="connTx" presStyleLbl="parChTrans1D2" presStyleIdx="0" presStyleCnt="3"/>
      <dgm:spPr/>
    </dgm:pt>
    <dgm:pt modelId="{DFC739DC-547A-4334-B634-D552C42C8501}" type="pres">
      <dgm:prSet presAssocID="{8FCA8F4E-9BA6-4EF8-AA80-5A70C294B54B}" presName="Name30" presStyleCnt="0"/>
      <dgm:spPr/>
    </dgm:pt>
    <dgm:pt modelId="{3128BCA3-95CF-4A7D-919A-5AAC15FF1FCA}" type="pres">
      <dgm:prSet presAssocID="{8FCA8F4E-9BA6-4EF8-AA80-5A70C294B54B}" presName="level2Shape" presStyleLbl="node2" presStyleIdx="0" presStyleCnt="3" custLinFactNeighborX="-14407"/>
      <dgm:spPr/>
    </dgm:pt>
    <dgm:pt modelId="{AA93EFBD-FEE3-4D94-9801-CD002AFA3AD4}" type="pres">
      <dgm:prSet presAssocID="{8FCA8F4E-9BA6-4EF8-AA80-5A70C294B54B}" presName="hierChild3" presStyleCnt="0"/>
      <dgm:spPr/>
    </dgm:pt>
    <dgm:pt modelId="{052ADD92-B927-4141-8180-A17C734B03B5}" type="pres">
      <dgm:prSet presAssocID="{9C75B31F-B8EF-403D-AF33-BBAF1E1997AA}" presName="Name25" presStyleLbl="parChTrans1D3" presStyleIdx="0" presStyleCnt="2"/>
      <dgm:spPr/>
    </dgm:pt>
    <dgm:pt modelId="{3F6533A7-079D-4818-93EB-DE93FA81DDAC}" type="pres">
      <dgm:prSet presAssocID="{9C75B31F-B8EF-403D-AF33-BBAF1E1997AA}" presName="connTx" presStyleLbl="parChTrans1D3" presStyleIdx="0" presStyleCnt="2"/>
      <dgm:spPr/>
    </dgm:pt>
    <dgm:pt modelId="{990DF259-74B9-4E9E-8057-0E2B7AAD9870}" type="pres">
      <dgm:prSet presAssocID="{A50AA786-99E0-409F-A89A-B4D10964C051}" presName="Name30" presStyleCnt="0"/>
      <dgm:spPr/>
    </dgm:pt>
    <dgm:pt modelId="{023DF306-E788-4116-8C0E-4224B397B7E7}" type="pres">
      <dgm:prSet presAssocID="{A50AA786-99E0-409F-A89A-B4D10964C051}" presName="level2Shape" presStyleLbl="node3" presStyleIdx="0" presStyleCnt="2" custLinFactNeighborX="86920"/>
      <dgm:spPr/>
    </dgm:pt>
    <dgm:pt modelId="{FAA9FC7C-C1A7-4B0B-8E63-6501F6FC4A02}" type="pres">
      <dgm:prSet presAssocID="{A50AA786-99E0-409F-A89A-B4D10964C051}" presName="hierChild3" presStyleCnt="0"/>
      <dgm:spPr/>
    </dgm:pt>
    <dgm:pt modelId="{71291F6B-B526-47FF-BF45-334A80CD4300}" type="pres">
      <dgm:prSet presAssocID="{1DBBE9F4-376D-4690-B43C-DB77EE509CDF}" presName="Name25" presStyleLbl="parChTrans1D2" presStyleIdx="1" presStyleCnt="3"/>
      <dgm:spPr/>
    </dgm:pt>
    <dgm:pt modelId="{0F4BE036-2E93-420F-925D-59B4289312A1}" type="pres">
      <dgm:prSet presAssocID="{1DBBE9F4-376D-4690-B43C-DB77EE509CDF}" presName="connTx" presStyleLbl="parChTrans1D2" presStyleIdx="1" presStyleCnt="3"/>
      <dgm:spPr/>
    </dgm:pt>
    <dgm:pt modelId="{D15531B3-24DB-4505-8CD6-8B1009D25487}" type="pres">
      <dgm:prSet presAssocID="{B6FD279A-1FC0-4C2F-9D6C-D11DA2903FB8}" presName="Name30" presStyleCnt="0"/>
      <dgm:spPr/>
    </dgm:pt>
    <dgm:pt modelId="{B93758D4-4A90-4CCA-855A-9A737488588D}" type="pres">
      <dgm:prSet presAssocID="{B6FD279A-1FC0-4C2F-9D6C-D11DA2903FB8}" presName="level2Shape" presStyleLbl="node2" presStyleIdx="1" presStyleCnt="3" custLinFactNeighborX="-14407"/>
      <dgm:spPr/>
    </dgm:pt>
    <dgm:pt modelId="{DD3630A5-6487-41E6-95A9-D07EEAA3C85E}" type="pres">
      <dgm:prSet presAssocID="{B6FD279A-1FC0-4C2F-9D6C-D11DA2903FB8}" presName="hierChild3" presStyleCnt="0"/>
      <dgm:spPr/>
    </dgm:pt>
    <dgm:pt modelId="{539538D1-C080-4654-8EB8-3FA6555A6DE5}" type="pres">
      <dgm:prSet presAssocID="{E63C5EFE-E78F-484D-BC8E-455E8EFD2377}" presName="Name25" presStyleLbl="parChTrans1D3" presStyleIdx="1" presStyleCnt="2"/>
      <dgm:spPr/>
    </dgm:pt>
    <dgm:pt modelId="{B46C6CEF-B69B-4860-B0D0-215948342BAF}" type="pres">
      <dgm:prSet presAssocID="{E63C5EFE-E78F-484D-BC8E-455E8EFD2377}" presName="connTx" presStyleLbl="parChTrans1D3" presStyleIdx="1" presStyleCnt="2"/>
      <dgm:spPr/>
    </dgm:pt>
    <dgm:pt modelId="{FB140983-03A1-4825-941A-10A80A6D35C9}" type="pres">
      <dgm:prSet presAssocID="{345925D9-33E7-4169-9CDF-58BE70740CE2}" presName="Name30" presStyleCnt="0"/>
      <dgm:spPr/>
    </dgm:pt>
    <dgm:pt modelId="{8BE44436-00C2-4C0D-AFDB-F55CCF62E552}" type="pres">
      <dgm:prSet presAssocID="{345925D9-33E7-4169-9CDF-58BE70740CE2}" presName="level2Shape" presStyleLbl="node3" presStyleIdx="1" presStyleCnt="2" custLinFactNeighborX="87397"/>
      <dgm:spPr/>
    </dgm:pt>
    <dgm:pt modelId="{03BA436E-501B-4240-A608-8E3A36FC1486}" type="pres">
      <dgm:prSet presAssocID="{345925D9-33E7-4169-9CDF-58BE70740CE2}" presName="hierChild3" presStyleCnt="0"/>
      <dgm:spPr/>
    </dgm:pt>
    <dgm:pt modelId="{C1A02191-C029-4CF2-828F-C129B1097F72}" type="pres">
      <dgm:prSet presAssocID="{CB94964B-476D-461A-B45D-F03E1A4C8CAF}" presName="Name25" presStyleLbl="parChTrans1D2" presStyleIdx="2" presStyleCnt="3"/>
      <dgm:spPr/>
    </dgm:pt>
    <dgm:pt modelId="{4A6C789C-F589-4916-B907-D1922CE2BB02}" type="pres">
      <dgm:prSet presAssocID="{CB94964B-476D-461A-B45D-F03E1A4C8CAF}" presName="connTx" presStyleLbl="parChTrans1D2" presStyleIdx="2" presStyleCnt="3"/>
      <dgm:spPr/>
    </dgm:pt>
    <dgm:pt modelId="{58C47739-3E80-4381-AFEF-5F7FEEE357F4}" type="pres">
      <dgm:prSet presAssocID="{DB824A1D-2FD2-4916-9AF0-276E2854A9F5}" presName="Name30" presStyleCnt="0"/>
      <dgm:spPr/>
    </dgm:pt>
    <dgm:pt modelId="{F88E4C41-58A2-4E97-8421-94FA34E6E6F9}" type="pres">
      <dgm:prSet presAssocID="{DB824A1D-2FD2-4916-9AF0-276E2854A9F5}" presName="level2Shape" presStyleLbl="node2" presStyleIdx="2" presStyleCnt="3" custLinFactNeighborX="-14407"/>
      <dgm:spPr/>
    </dgm:pt>
    <dgm:pt modelId="{53BA28AD-B04B-4D52-AE1B-21D0F500B215}" type="pres">
      <dgm:prSet presAssocID="{DB824A1D-2FD2-4916-9AF0-276E2854A9F5}" presName="hierChild3" presStyleCnt="0"/>
      <dgm:spPr/>
    </dgm:pt>
    <dgm:pt modelId="{6B6D7BB3-3B0C-480D-816C-012FE9C9A028}" type="pres">
      <dgm:prSet presAssocID="{36ECC6A2-004D-49EE-AC40-F88664FDB13D}" presName="bgShapesFlow" presStyleCnt="0"/>
      <dgm:spPr/>
    </dgm:pt>
    <dgm:pt modelId="{47FF8B8E-C202-4484-B673-2B4ADF775BE3}" type="pres">
      <dgm:prSet presAssocID="{676E0878-A4E8-4412-A79A-0A1E27C61F1D}" presName="rectComp" presStyleCnt="0"/>
      <dgm:spPr/>
    </dgm:pt>
    <dgm:pt modelId="{95B53B4B-B6EB-4E06-97F9-079BD7E25CCC}" type="pres">
      <dgm:prSet presAssocID="{676E0878-A4E8-4412-A79A-0A1E27C61F1D}" presName="bgRect" presStyleLbl="bgShp" presStyleIdx="0" presStyleCnt="3" custLinFactNeighborX="-95107"/>
      <dgm:spPr/>
    </dgm:pt>
    <dgm:pt modelId="{5FDC67C5-ABC1-4F12-A22F-CA52BD200566}" type="pres">
      <dgm:prSet presAssocID="{676E0878-A4E8-4412-A79A-0A1E27C61F1D}" presName="bgRectTx" presStyleLbl="bgShp" presStyleIdx="0" presStyleCnt="3">
        <dgm:presLayoutVars>
          <dgm:bulletEnabled val="1"/>
        </dgm:presLayoutVars>
      </dgm:prSet>
      <dgm:spPr/>
    </dgm:pt>
    <dgm:pt modelId="{A3221847-E0AD-408D-9A6D-5F22BB1CCDEC}" type="pres">
      <dgm:prSet presAssocID="{676E0878-A4E8-4412-A79A-0A1E27C61F1D}" presName="spComp" presStyleCnt="0"/>
      <dgm:spPr/>
    </dgm:pt>
    <dgm:pt modelId="{73CB4709-AE4B-4F31-BC45-AB2B66FD384C}" type="pres">
      <dgm:prSet presAssocID="{676E0878-A4E8-4412-A79A-0A1E27C61F1D}" presName="hSp" presStyleCnt="0"/>
      <dgm:spPr/>
    </dgm:pt>
    <dgm:pt modelId="{055BF9FD-DA40-4924-9AC1-20F359E92AE9}" type="pres">
      <dgm:prSet presAssocID="{25E43C9C-8E47-48B8-8872-536226F7C254}" presName="rectComp" presStyleCnt="0"/>
      <dgm:spPr/>
    </dgm:pt>
    <dgm:pt modelId="{527C95D2-C8DC-4972-8921-470DE81B0CD4}" type="pres">
      <dgm:prSet presAssocID="{25E43C9C-8E47-48B8-8872-536226F7C254}" presName="bgRect" presStyleLbl="bgShp" presStyleIdx="1" presStyleCnt="3" custLinFactNeighborX="-12006"/>
      <dgm:spPr/>
    </dgm:pt>
    <dgm:pt modelId="{E7EB46DF-D79A-48F9-9500-6E5509FEC1A6}" type="pres">
      <dgm:prSet presAssocID="{25E43C9C-8E47-48B8-8872-536226F7C254}" presName="bgRectTx" presStyleLbl="bgShp" presStyleIdx="1" presStyleCnt="3">
        <dgm:presLayoutVars>
          <dgm:bulletEnabled val="1"/>
        </dgm:presLayoutVars>
      </dgm:prSet>
      <dgm:spPr/>
    </dgm:pt>
    <dgm:pt modelId="{0959180A-C30C-4972-9431-7E89F4A424AC}" type="pres">
      <dgm:prSet presAssocID="{25E43C9C-8E47-48B8-8872-536226F7C254}" presName="spComp" presStyleCnt="0"/>
      <dgm:spPr/>
    </dgm:pt>
    <dgm:pt modelId="{7FE27596-B909-44A3-B9C1-948EEA13453D}" type="pres">
      <dgm:prSet presAssocID="{25E43C9C-8E47-48B8-8872-536226F7C254}" presName="hSp" presStyleCnt="0"/>
      <dgm:spPr/>
    </dgm:pt>
    <dgm:pt modelId="{559709F0-7ADB-41B5-BFBD-800DD5DB8B98}" type="pres">
      <dgm:prSet presAssocID="{77AEAAFE-9496-4BE6-977F-62BE963CE2C6}" presName="rectComp" presStyleCnt="0"/>
      <dgm:spPr/>
    </dgm:pt>
    <dgm:pt modelId="{E61A3436-4ABB-41E5-B5DA-968CF14B22A8}" type="pres">
      <dgm:prSet presAssocID="{77AEAAFE-9496-4BE6-977F-62BE963CE2C6}" presName="bgRect" presStyleLbl="bgShp" presStyleIdx="2" presStyleCnt="3" custLinFactNeighborX="72422"/>
      <dgm:spPr/>
    </dgm:pt>
    <dgm:pt modelId="{32D8BE49-2768-4FD8-B173-08138C779B88}" type="pres">
      <dgm:prSet presAssocID="{77AEAAFE-9496-4BE6-977F-62BE963CE2C6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85A7410E-36FA-4F7D-B408-EED41C550F1A}" srcId="{36ECC6A2-004D-49EE-AC40-F88664FDB13D}" destId="{405C93B4-9A4C-4FF7-B975-64BFC58D9438}" srcOrd="0" destOrd="0" parTransId="{E353FF56-9C6E-4C4C-8966-1CFF29CB8FDC}" sibTransId="{78633475-4456-4F0E-AE53-B5367E3676AE}"/>
    <dgm:cxn modelId="{3B54D10E-95C7-4925-ABDC-B2E4CF97B8A2}" srcId="{405C93B4-9A4C-4FF7-B975-64BFC58D9438}" destId="{DB824A1D-2FD2-4916-9AF0-276E2854A9F5}" srcOrd="2" destOrd="0" parTransId="{CB94964B-476D-461A-B45D-F03E1A4C8CAF}" sibTransId="{7056AE48-ED98-4609-8097-CD1DD7837138}"/>
    <dgm:cxn modelId="{2B0CBC0F-08EC-4F8A-B53A-7AE6FBE50423}" type="presOf" srcId="{8FCA8F4E-9BA6-4EF8-AA80-5A70C294B54B}" destId="{3128BCA3-95CF-4A7D-919A-5AAC15FF1FCA}" srcOrd="0" destOrd="0" presId="urn:microsoft.com/office/officeart/2005/8/layout/hierarchy5"/>
    <dgm:cxn modelId="{6C780E14-64D2-49A5-914E-D5ADD9F48DD5}" type="presOf" srcId="{77AEAAFE-9496-4BE6-977F-62BE963CE2C6}" destId="{32D8BE49-2768-4FD8-B173-08138C779B88}" srcOrd="1" destOrd="0" presId="urn:microsoft.com/office/officeart/2005/8/layout/hierarchy5"/>
    <dgm:cxn modelId="{F85C1029-659C-46BA-BF09-82F7FD47302A}" type="presOf" srcId="{B6FD279A-1FC0-4C2F-9D6C-D11DA2903FB8}" destId="{B93758D4-4A90-4CCA-855A-9A737488588D}" srcOrd="0" destOrd="0" presId="urn:microsoft.com/office/officeart/2005/8/layout/hierarchy5"/>
    <dgm:cxn modelId="{B4B75342-9C9D-422F-9968-3ADBDD9DCA37}" type="presOf" srcId="{E63C5EFE-E78F-484D-BC8E-455E8EFD2377}" destId="{539538D1-C080-4654-8EB8-3FA6555A6DE5}" srcOrd="0" destOrd="0" presId="urn:microsoft.com/office/officeart/2005/8/layout/hierarchy5"/>
    <dgm:cxn modelId="{2A13E542-A975-4430-8BB4-CDC6257BE451}" type="presOf" srcId="{CB94964B-476D-461A-B45D-F03E1A4C8CAF}" destId="{4A6C789C-F589-4916-B907-D1922CE2BB02}" srcOrd="1" destOrd="0" presId="urn:microsoft.com/office/officeart/2005/8/layout/hierarchy5"/>
    <dgm:cxn modelId="{0D762345-66A6-469F-AEAD-F10E76F8399B}" srcId="{B6FD279A-1FC0-4C2F-9D6C-D11DA2903FB8}" destId="{345925D9-33E7-4169-9CDF-58BE70740CE2}" srcOrd="0" destOrd="0" parTransId="{E63C5EFE-E78F-484D-BC8E-455E8EFD2377}" sibTransId="{37D7622F-4829-41FD-AB88-3204DFCBAF4C}"/>
    <dgm:cxn modelId="{198D1B49-8108-4A8B-B1BD-D86DDE8CE5A6}" type="presOf" srcId="{9C75B31F-B8EF-403D-AF33-BBAF1E1997AA}" destId="{052ADD92-B927-4141-8180-A17C734B03B5}" srcOrd="0" destOrd="0" presId="urn:microsoft.com/office/officeart/2005/8/layout/hierarchy5"/>
    <dgm:cxn modelId="{EBF1E36A-B498-404B-A57F-490239D31B9A}" type="presOf" srcId="{04B23B68-736F-402D-8B9C-D5008A7AA59D}" destId="{9C8BD905-978D-4DE5-B633-47174C1CFFBF}" srcOrd="1" destOrd="0" presId="urn:microsoft.com/office/officeart/2005/8/layout/hierarchy5"/>
    <dgm:cxn modelId="{26394E73-0E56-4AED-8553-42DE6CDA7E75}" type="presOf" srcId="{E63C5EFE-E78F-484D-BC8E-455E8EFD2377}" destId="{B46C6CEF-B69B-4860-B0D0-215948342BAF}" srcOrd="1" destOrd="0" presId="urn:microsoft.com/office/officeart/2005/8/layout/hierarchy5"/>
    <dgm:cxn modelId="{10585180-3D83-45E8-AC07-83A6061101BE}" srcId="{36ECC6A2-004D-49EE-AC40-F88664FDB13D}" destId="{676E0878-A4E8-4412-A79A-0A1E27C61F1D}" srcOrd="1" destOrd="0" parTransId="{172B5BBB-FAB3-4D1B-A0D3-67269A925B5E}" sibTransId="{8484B86F-C206-46D1-9146-29214D1A73B0}"/>
    <dgm:cxn modelId="{38757E84-D4E7-4155-866D-D3078E2F3279}" type="presOf" srcId="{77AEAAFE-9496-4BE6-977F-62BE963CE2C6}" destId="{E61A3436-4ABB-41E5-B5DA-968CF14B22A8}" srcOrd="0" destOrd="0" presId="urn:microsoft.com/office/officeart/2005/8/layout/hierarchy5"/>
    <dgm:cxn modelId="{33485F85-F4A1-4B1E-82DE-572F432DC4E7}" srcId="{405C93B4-9A4C-4FF7-B975-64BFC58D9438}" destId="{8FCA8F4E-9BA6-4EF8-AA80-5A70C294B54B}" srcOrd="0" destOrd="0" parTransId="{04B23B68-736F-402D-8B9C-D5008A7AA59D}" sibTransId="{638FA21B-4A8E-4BA2-8D86-9D133D481CF5}"/>
    <dgm:cxn modelId="{B66E7D8B-6839-4049-9C6D-A2253012F346}" srcId="{36ECC6A2-004D-49EE-AC40-F88664FDB13D}" destId="{25E43C9C-8E47-48B8-8872-536226F7C254}" srcOrd="2" destOrd="0" parTransId="{DD27C91A-B134-494C-99C0-BA105C2B0C97}" sibTransId="{C44A7B2C-AEB9-4844-B57E-7307B39AFE16}"/>
    <dgm:cxn modelId="{21F6DB92-FD82-4F3D-A92E-5E816A317BE1}" srcId="{405C93B4-9A4C-4FF7-B975-64BFC58D9438}" destId="{B6FD279A-1FC0-4C2F-9D6C-D11DA2903FB8}" srcOrd="1" destOrd="0" parTransId="{1DBBE9F4-376D-4690-B43C-DB77EE509CDF}" sibTransId="{AC57BC1E-DFDD-45F5-A266-FAF3891A2BA0}"/>
    <dgm:cxn modelId="{A77777AA-52FF-4A5A-9583-8F21FBE601E0}" type="presOf" srcId="{676E0878-A4E8-4412-A79A-0A1E27C61F1D}" destId="{5FDC67C5-ABC1-4F12-A22F-CA52BD200566}" srcOrd="1" destOrd="0" presId="urn:microsoft.com/office/officeart/2005/8/layout/hierarchy5"/>
    <dgm:cxn modelId="{F77FE3AA-ACC4-4F9A-8958-03B7296EFCDC}" type="presOf" srcId="{25E43C9C-8E47-48B8-8872-536226F7C254}" destId="{527C95D2-C8DC-4972-8921-470DE81B0CD4}" srcOrd="0" destOrd="0" presId="urn:microsoft.com/office/officeart/2005/8/layout/hierarchy5"/>
    <dgm:cxn modelId="{3AC96EAC-7890-4F36-AB69-9A6C809251DE}" srcId="{36ECC6A2-004D-49EE-AC40-F88664FDB13D}" destId="{77AEAAFE-9496-4BE6-977F-62BE963CE2C6}" srcOrd="3" destOrd="0" parTransId="{B6C760B8-4EB5-4768-A205-C464E4889DFB}" sibTransId="{089CA7C4-6825-4FED-81CC-12A0F06AF3E2}"/>
    <dgm:cxn modelId="{9B8437B7-5099-4DF2-8248-B328CE7FB201}" type="presOf" srcId="{A50AA786-99E0-409F-A89A-B4D10964C051}" destId="{023DF306-E788-4116-8C0E-4224B397B7E7}" srcOrd="0" destOrd="0" presId="urn:microsoft.com/office/officeart/2005/8/layout/hierarchy5"/>
    <dgm:cxn modelId="{B806D3B9-190E-48B6-845A-8DCBA4B1A160}" type="presOf" srcId="{CB94964B-476D-461A-B45D-F03E1A4C8CAF}" destId="{C1A02191-C029-4CF2-828F-C129B1097F72}" srcOrd="0" destOrd="0" presId="urn:microsoft.com/office/officeart/2005/8/layout/hierarchy5"/>
    <dgm:cxn modelId="{90B761BB-9012-4D46-AD70-D7A6F373B8E2}" type="presOf" srcId="{405C93B4-9A4C-4FF7-B975-64BFC58D9438}" destId="{019FB2FD-CC95-4F44-881E-23B1ADC3CB38}" srcOrd="0" destOrd="0" presId="urn:microsoft.com/office/officeart/2005/8/layout/hierarchy5"/>
    <dgm:cxn modelId="{3C2193BD-6C60-4B4D-950E-FC8D8C5F8315}" srcId="{8FCA8F4E-9BA6-4EF8-AA80-5A70C294B54B}" destId="{A50AA786-99E0-409F-A89A-B4D10964C051}" srcOrd="0" destOrd="0" parTransId="{9C75B31F-B8EF-403D-AF33-BBAF1E1997AA}" sibTransId="{C69AC82E-8D72-4DB7-8203-613B166FAB6C}"/>
    <dgm:cxn modelId="{C8863DCD-AA8D-4527-8003-5452DDBCCF85}" type="presOf" srcId="{DB824A1D-2FD2-4916-9AF0-276E2854A9F5}" destId="{F88E4C41-58A2-4E97-8421-94FA34E6E6F9}" srcOrd="0" destOrd="0" presId="urn:microsoft.com/office/officeart/2005/8/layout/hierarchy5"/>
    <dgm:cxn modelId="{F9D703D1-56AA-4589-9F36-D10B4DD39652}" type="presOf" srcId="{36ECC6A2-004D-49EE-AC40-F88664FDB13D}" destId="{28D89105-6643-46A2-ACED-0B8A58A8761C}" srcOrd="0" destOrd="0" presId="urn:microsoft.com/office/officeart/2005/8/layout/hierarchy5"/>
    <dgm:cxn modelId="{DB32C0D1-A93B-4002-B3AA-3D2030848D7F}" type="presOf" srcId="{25E43C9C-8E47-48B8-8872-536226F7C254}" destId="{E7EB46DF-D79A-48F9-9500-6E5509FEC1A6}" srcOrd="1" destOrd="0" presId="urn:microsoft.com/office/officeart/2005/8/layout/hierarchy5"/>
    <dgm:cxn modelId="{23660AE1-5269-4B01-8623-78F10807CE92}" type="presOf" srcId="{676E0878-A4E8-4412-A79A-0A1E27C61F1D}" destId="{95B53B4B-B6EB-4E06-97F9-079BD7E25CCC}" srcOrd="0" destOrd="0" presId="urn:microsoft.com/office/officeart/2005/8/layout/hierarchy5"/>
    <dgm:cxn modelId="{ACF55DE1-B498-484D-957C-13CC8736DCC4}" type="presOf" srcId="{1DBBE9F4-376D-4690-B43C-DB77EE509CDF}" destId="{0F4BE036-2E93-420F-925D-59B4289312A1}" srcOrd="1" destOrd="0" presId="urn:microsoft.com/office/officeart/2005/8/layout/hierarchy5"/>
    <dgm:cxn modelId="{D387F6F6-A963-4672-993B-8CA71ED6F9BA}" type="presOf" srcId="{345925D9-33E7-4169-9CDF-58BE70740CE2}" destId="{8BE44436-00C2-4C0D-AFDB-F55CCF62E552}" srcOrd="0" destOrd="0" presId="urn:microsoft.com/office/officeart/2005/8/layout/hierarchy5"/>
    <dgm:cxn modelId="{C1BF84F7-DF48-47E9-B84D-9C9EDF74713B}" type="presOf" srcId="{04B23B68-736F-402D-8B9C-D5008A7AA59D}" destId="{EE28F7BB-194D-49DE-884E-CC0DE43910E1}" srcOrd="0" destOrd="0" presId="urn:microsoft.com/office/officeart/2005/8/layout/hierarchy5"/>
    <dgm:cxn modelId="{FF94F6FD-4A76-46EE-84E8-794E78C78B2B}" type="presOf" srcId="{9C75B31F-B8EF-403D-AF33-BBAF1E1997AA}" destId="{3F6533A7-079D-4818-93EB-DE93FA81DDAC}" srcOrd="1" destOrd="0" presId="urn:microsoft.com/office/officeart/2005/8/layout/hierarchy5"/>
    <dgm:cxn modelId="{25A299FE-B5AB-4F57-AC8F-13E977B9B204}" type="presOf" srcId="{1DBBE9F4-376D-4690-B43C-DB77EE509CDF}" destId="{71291F6B-B526-47FF-BF45-334A80CD4300}" srcOrd="0" destOrd="0" presId="urn:microsoft.com/office/officeart/2005/8/layout/hierarchy5"/>
    <dgm:cxn modelId="{00C3B838-DABE-4DB9-9711-6934A05B2981}" type="presParOf" srcId="{28D89105-6643-46A2-ACED-0B8A58A8761C}" destId="{B8411AA3-A489-4009-A692-AE05F17E4F6E}" srcOrd="0" destOrd="0" presId="urn:microsoft.com/office/officeart/2005/8/layout/hierarchy5"/>
    <dgm:cxn modelId="{A0A906D1-1CD7-437B-8476-6CEF7730A20C}" type="presParOf" srcId="{B8411AA3-A489-4009-A692-AE05F17E4F6E}" destId="{FC5BF139-FA67-4E7D-BF79-BA42DECED841}" srcOrd="0" destOrd="0" presId="urn:microsoft.com/office/officeart/2005/8/layout/hierarchy5"/>
    <dgm:cxn modelId="{43EA51FB-4720-44A8-9602-63532A79C50D}" type="presParOf" srcId="{B8411AA3-A489-4009-A692-AE05F17E4F6E}" destId="{9AF0E5DF-9241-4283-A8FF-6510CE65ECB9}" srcOrd="1" destOrd="0" presId="urn:microsoft.com/office/officeart/2005/8/layout/hierarchy5"/>
    <dgm:cxn modelId="{BD84C249-B6BC-4AE1-A59F-9627647665F7}" type="presParOf" srcId="{9AF0E5DF-9241-4283-A8FF-6510CE65ECB9}" destId="{3181A1B4-E7A0-4894-87B7-C966F526AA47}" srcOrd="0" destOrd="0" presId="urn:microsoft.com/office/officeart/2005/8/layout/hierarchy5"/>
    <dgm:cxn modelId="{79CD863D-3FA3-41D9-A92E-F5DC5228DB6D}" type="presParOf" srcId="{3181A1B4-E7A0-4894-87B7-C966F526AA47}" destId="{019FB2FD-CC95-4F44-881E-23B1ADC3CB38}" srcOrd="0" destOrd="0" presId="urn:microsoft.com/office/officeart/2005/8/layout/hierarchy5"/>
    <dgm:cxn modelId="{43974C25-AC84-4640-8A8B-CEE461C4A7FE}" type="presParOf" srcId="{3181A1B4-E7A0-4894-87B7-C966F526AA47}" destId="{40CC4294-4D9D-4CA3-9AAE-00EC2BF97AD0}" srcOrd="1" destOrd="0" presId="urn:microsoft.com/office/officeart/2005/8/layout/hierarchy5"/>
    <dgm:cxn modelId="{86892269-7206-4945-80D2-AA41B3E3BBC6}" type="presParOf" srcId="{40CC4294-4D9D-4CA3-9AAE-00EC2BF97AD0}" destId="{EE28F7BB-194D-49DE-884E-CC0DE43910E1}" srcOrd="0" destOrd="0" presId="urn:microsoft.com/office/officeart/2005/8/layout/hierarchy5"/>
    <dgm:cxn modelId="{4DC28A16-E239-4839-81C9-EF8068B201B3}" type="presParOf" srcId="{EE28F7BB-194D-49DE-884E-CC0DE43910E1}" destId="{9C8BD905-978D-4DE5-B633-47174C1CFFBF}" srcOrd="0" destOrd="0" presId="urn:microsoft.com/office/officeart/2005/8/layout/hierarchy5"/>
    <dgm:cxn modelId="{0854955B-CF6F-495D-866D-453E0F9A9C0D}" type="presParOf" srcId="{40CC4294-4D9D-4CA3-9AAE-00EC2BF97AD0}" destId="{DFC739DC-547A-4334-B634-D552C42C8501}" srcOrd="1" destOrd="0" presId="urn:microsoft.com/office/officeart/2005/8/layout/hierarchy5"/>
    <dgm:cxn modelId="{C60C8CCC-9688-4540-B8F0-332EFE59D453}" type="presParOf" srcId="{DFC739DC-547A-4334-B634-D552C42C8501}" destId="{3128BCA3-95CF-4A7D-919A-5AAC15FF1FCA}" srcOrd="0" destOrd="0" presId="urn:microsoft.com/office/officeart/2005/8/layout/hierarchy5"/>
    <dgm:cxn modelId="{E4473D17-7E78-4527-B856-8332C669A593}" type="presParOf" srcId="{DFC739DC-547A-4334-B634-D552C42C8501}" destId="{AA93EFBD-FEE3-4D94-9801-CD002AFA3AD4}" srcOrd="1" destOrd="0" presId="urn:microsoft.com/office/officeart/2005/8/layout/hierarchy5"/>
    <dgm:cxn modelId="{F48F95DC-A683-4581-9799-D7225264062C}" type="presParOf" srcId="{AA93EFBD-FEE3-4D94-9801-CD002AFA3AD4}" destId="{052ADD92-B927-4141-8180-A17C734B03B5}" srcOrd="0" destOrd="0" presId="urn:microsoft.com/office/officeart/2005/8/layout/hierarchy5"/>
    <dgm:cxn modelId="{CDB5F974-8387-42F5-93FF-04EBAD274C9A}" type="presParOf" srcId="{052ADD92-B927-4141-8180-A17C734B03B5}" destId="{3F6533A7-079D-4818-93EB-DE93FA81DDAC}" srcOrd="0" destOrd="0" presId="urn:microsoft.com/office/officeart/2005/8/layout/hierarchy5"/>
    <dgm:cxn modelId="{7ED84802-ED4B-4C4C-8045-5EFFE53DC1BA}" type="presParOf" srcId="{AA93EFBD-FEE3-4D94-9801-CD002AFA3AD4}" destId="{990DF259-74B9-4E9E-8057-0E2B7AAD9870}" srcOrd="1" destOrd="0" presId="urn:microsoft.com/office/officeart/2005/8/layout/hierarchy5"/>
    <dgm:cxn modelId="{A50DCB2F-29E6-4137-9154-4149188172AF}" type="presParOf" srcId="{990DF259-74B9-4E9E-8057-0E2B7AAD9870}" destId="{023DF306-E788-4116-8C0E-4224B397B7E7}" srcOrd="0" destOrd="0" presId="urn:microsoft.com/office/officeart/2005/8/layout/hierarchy5"/>
    <dgm:cxn modelId="{D4372C92-AB3B-490A-B89C-78CC49E8B3A8}" type="presParOf" srcId="{990DF259-74B9-4E9E-8057-0E2B7AAD9870}" destId="{FAA9FC7C-C1A7-4B0B-8E63-6501F6FC4A02}" srcOrd="1" destOrd="0" presId="urn:microsoft.com/office/officeart/2005/8/layout/hierarchy5"/>
    <dgm:cxn modelId="{759A9C49-3F90-4BDA-B12C-DC6BD211E9F5}" type="presParOf" srcId="{40CC4294-4D9D-4CA3-9AAE-00EC2BF97AD0}" destId="{71291F6B-B526-47FF-BF45-334A80CD4300}" srcOrd="2" destOrd="0" presId="urn:microsoft.com/office/officeart/2005/8/layout/hierarchy5"/>
    <dgm:cxn modelId="{B7A9A4CC-5DCC-461A-9D25-870B0939A5B2}" type="presParOf" srcId="{71291F6B-B526-47FF-BF45-334A80CD4300}" destId="{0F4BE036-2E93-420F-925D-59B4289312A1}" srcOrd="0" destOrd="0" presId="urn:microsoft.com/office/officeart/2005/8/layout/hierarchy5"/>
    <dgm:cxn modelId="{1566813A-ADE7-46ED-948B-D00DCEAE053E}" type="presParOf" srcId="{40CC4294-4D9D-4CA3-9AAE-00EC2BF97AD0}" destId="{D15531B3-24DB-4505-8CD6-8B1009D25487}" srcOrd="3" destOrd="0" presId="urn:microsoft.com/office/officeart/2005/8/layout/hierarchy5"/>
    <dgm:cxn modelId="{7B9C160F-2FCF-4559-82A7-EBF01EB1CF4A}" type="presParOf" srcId="{D15531B3-24DB-4505-8CD6-8B1009D25487}" destId="{B93758D4-4A90-4CCA-855A-9A737488588D}" srcOrd="0" destOrd="0" presId="urn:microsoft.com/office/officeart/2005/8/layout/hierarchy5"/>
    <dgm:cxn modelId="{C8E66F4E-CDA8-4EA0-A79C-74F3AF899DCC}" type="presParOf" srcId="{D15531B3-24DB-4505-8CD6-8B1009D25487}" destId="{DD3630A5-6487-41E6-95A9-D07EEAA3C85E}" srcOrd="1" destOrd="0" presId="urn:microsoft.com/office/officeart/2005/8/layout/hierarchy5"/>
    <dgm:cxn modelId="{D17846B7-38E7-4752-A791-A38A860F32E4}" type="presParOf" srcId="{DD3630A5-6487-41E6-95A9-D07EEAA3C85E}" destId="{539538D1-C080-4654-8EB8-3FA6555A6DE5}" srcOrd="0" destOrd="0" presId="urn:microsoft.com/office/officeart/2005/8/layout/hierarchy5"/>
    <dgm:cxn modelId="{3AC29DF3-1FEF-4AFE-8796-1E2EC35C893A}" type="presParOf" srcId="{539538D1-C080-4654-8EB8-3FA6555A6DE5}" destId="{B46C6CEF-B69B-4860-B0D0-215948342BAF}" srcOrd="0" destOrd="0" presId="urn:microsoft.com/office/officeart/2005/8/layout/hierarchy5"/>
    <dgm:cxn modelId="{4D9146FA-7EB1-4EF7-A8DE-34BEF3925862}" type="presParOf" srcId="{DD3630A5-6487-41E6-95A9-D07EEAA3C85E}" destId="{FB140983-03A1-4825-941A-10A80A6D35C9}" srcOrd="1" destOrd="0" presId="urn:microsoft.com/office/officeart/2005/8/layout/hierarchy5"/>
    <dgm:cxn modelId="{FDA49D2A-6C4C-4CCC-981E-D429801B5425}" type="presParOf" srcId="{FB140983-03A1-4825-941A-10A80A6D35C9}" destId="{8BE44436-00C2-4C0D-AFDB-F55CCF62E552}" srcOrd="0" destOrd="0" presId="urn:microsoft.com/office/officeart/2005/8/layout/hierarchy5"/>
    <dgm:cxn modelId="{C9EA2AB8-83B5-4FA1-B965-FB02B1E89351}" type="presParOf" srcId="{FB140983-03A1-4825-941A-10A80A6D35C9}" destId="{03BA436E-501B-4240-A608-8E3A36FC1486}" srcOrd="1" destOrd="0" presId="urn:microsoft.com/office/officeart/2005/8/layout/hierarchy5"/>
    <dgm:cxn modelId="{31728442-AE56-4605-91E2-71561C7E6E7A}" type="presParOf" srcId="{40CC4294-4D9D-4CA3-9AAE-00EC2BF97AD0}" destId="{C1A02191-C029-4CF2-828F-C129B1097F72}" srcOrd="4" destOrd="0" presId="urn:microsoft.com/office/officeart/2005/8/layout/hierarchy5"/>
    <dgm:cxn modelId="{A8927321-1ADB-4306-B8F7-97D4D8DADA3F}" type="presParOf" srcId="{C1A02191-C029-4CF2-828F-C129B1097F72}" destId="{4A6C789C-F589-4916-B907-D1922CE2BB02}" srcOrd="0" destOrd="0" presId="urn:microsoft.com/office/officeart/2005/8/layout/hierarchy5"/>
    <dgm:cxn modelId="{07FAE34B-6E3D-4580-983C-FAA2F3CAD8AA}" type="presParOf" srcId="{40CC4294-4D9D-4CA3-9AAE-00EC2BF97AD0}" destId="{58C47739-3E80-4381-AFEF-5F7FEEE357F4}" srcOrd="5" destOrd="0" presId="urn:microsoft.com/office/officeart/2005/8/layout/hierarchy5"/>
    <dgm:cxn modelId="{2039C20B-A3A8-4A79-94A2-4B4DC06938B7}" type="presParOf" srcId="{58C47739-3E80-4381-AFEF-5F7FEEE357F4}" destId="{F88E4C41-58A2-4E97-8421-94FA34E6E6F9}" srcOrd="0" destOrd="0" presId="urn:microsoft.com/office/officeart/2005/8/layout/hierarchy5"/>
    <dgm:cxn modelId="{EA315B08-73EA-44B9-911F-8BF2CDDC1305}" type="presParOf" srcId="{58C47739-3E80-4381-AFEF-5F7FEEE357F4}" destId="{53BA28AD-B04B-4D52-AE1B-21D0F500B215}" srcOrd="1" destOrd="0" presId="urn:microsoft.com/office/officeart/2005/8/layout/hierarchy5"/>
    <dgm:cxn modelId="{5A3C45D2-6C8F-4A88-8C5E-E7D192ABF178}" type="presParOf" srcId="{28D89105-6643-46A2-ACED-0B8A58A8761C}" destId="{6B6D7BB3-3B0C-480D-816C-012FE9C9A028}" srcOrd="1" destOrd="0" presId="urn:microsoft.com/office/officeart/2005/8/layout/hierarchy5"/>
    <dgm:cxn modelId="{16F0C717-ADF2-4F01-9C30-A709E510BB9B}" type="presParOf" srcId="{6B6D7BB3-3B0C-480D-816C-012FE9C9A028}" destId="{47FF8B8E-C202-4484-B673-2B4ADF775BE3}" srcOrd="0" destOrd="0" presId="urn:microsoft.com/office/officeart/2005/8/layout/hierarchy5"/>
    <dgm:cxn modelId="{D84AD220-57C7-4CB0-9085-E90636D40FD9}" type="presParOf" srcId="{47FF8B8E-C202-4484-B673-2B4ADF775BE3}" destId="{95B53B4B-B6EB-4E06-97F9-079BD7E25CCC}" srcOrd="0" destOrd="0" presId="urn:microsoft.com/office/officeart/2005/8/layout/hierarchy5"/>
    <dgm:cxn modelId="{D5CEE425-BA08-4B99-BF57-918E4B5B1C8B}" type="presParOf" srcId="{47FF8B8E-C202-4484-B673-2B4ADF775BE3}" destId="{5FDC67C5-ABC1-4F12-A22F-CA52BD200566}" srcOrd="1" destOrd="0" presId="urn:microsoft.com/office/officeart/2005/8/layout/hierarchy5"/>
    <dgm:cxn modelId="{EB8F608C-6397-44FC-B570-CB28B6343600}" type="presParOf" srcId="{6B6D7BB3-3B0C-480D-816C-012FE9C9A028}" destId="{A3221847-E0AD-408D-9A6D-5F22BB1CCDEC}" srcOrd="1" destOrd="0" presId="urn:microsoft.com/office/officeart/2005/8/layout/hierarchy5"/>
    <dgm:cxn modelId="{8AEEF06A-0609-40EC-9863-100CC6D58F52}" type="presParOf" srcId="{A3221847-E0AD-408D-9A6D-5F22BB1CCDEC}" destId="{73CB4709-AE4B-4F31-BC45-AB2B66FD384C}" srcOrd="0" destOrd="0" presId="urn:microsoft.com/office/officeart/2005/8/layout/hierarchy5"/>
    <dgm:cxn modelId="{90362650-CD04-4DBA-A8C0-1E13647E571B}" type="presParOf" srcId="{6B6D7BB3-3B0C-480D-816C-012FE9C9A028}" destId="{055BF9FD-DA40-4924-9AC1-20F359E92AE9}" srcOrd="2" destOrd="0" presId="urn:microsoft.com/office/officeart/2005/8/layout/hierarchy5"/>
    <dgm:cxn modelId="{8723402F-8BD8-4F23-93CE-84745400BA67}" type="presParOf" srcId="{055BF9FD-DA40-4924-9AC1-20F359E92AE9}" destId="{527C95D2-C8DC-4972-8921-470DE81B0CD4}" srcOrd="0" destOrd="0" presId="urn:microsoft.com/office/officeart/2005/8/layout/hierarchy5"/>
    <dgm:cxn modelId="{F15EB50B-E94C-493F-9C2F-028B1DC8A102}" type="presParOf" srcId="{055BF9FD-DA40-4924-9AC1-20F359E92AE9}" destId="{E7EB46DF-D79A-48F9-9500-6E5509FEC1A6}" srcOrd="1" destOrd="0" presId="urn:microsoft.com/office/officeart/2005/8/layout/hierarchy5"/>
    <dgm:cxn modelId="{F0E0EC73-4260-4C70-9A12-5909D9897F64}" type="presParOf" srcId="{6B6D7BB3-3B0C-480D-816C-012FE9C9A028}" destId="{0959180A-C30C-4972-9431-7E89F4A424AC}" srcOrd="3" destOrd="0" presId="urn:microsoft.com/office/officeart/2005/8/layout/hierarchy5"/>
    <dgm:cxn modelId="{3273946A-814F-4768-8A51-BE3BD4C1D3F1}" type="presParOf" srcId="{0959180A-C30C-4972-9431-7E89F4A424AC}" destId="{7FE27596-B909-44A3-B9C1-948EEA13453D}" srcOrd="0" destOrd="0" presId="urn:microsoft.com/office/officeart/2005/8/layout/hierarchy5"/>
    <dgm:cxn modelId="{377D3ACD-BCA7-4803-856C-8BFD492F34D1}" type="presParOf" srcId="{6B6D7BB3-3B0C-480D-816C-012FE9C9A028}" destId="{559709F0-7ADB-41B5-BFBD-800DD5DB8B98}" srcOrd="4" destOrd="0" presId="urn:microsoft.com/office/officeart/2005/8/layout/hierarchy5"/>
    <dgm:cxn modelId="{E1DDD2DA-3F14-4A0D-9030-858013988174}" type="presParOf" srcId="{559709F0-7ADB-41B5-BFBD-800DD5DB8B98}" destId="{E61A3436-4ABB-41E5-B5DA-968CF14B22A8}" srcOrd="0" destOrd="0" presId="urn:microsoft.com/office/officeart/2005/8/layout/hierarchy5"/>
    <dgm:cxn modelId="{0D39B463-B9B1-4036-83DE-A01AA2904ED8}" type="presParOf" srcId="{559709F0-7ADB-41B5-BFBD-800DD5DB8B98}" destId="{32D8BE49-2768-4FD8-B173-08138C779B88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4B093-5188-6D4E-846B-72E9393BA262}">
      <dsp:nvSpPr>
        <dsp:cNvPr id="0" name=""/>
        <dsp:cNvSpPr/>
      </dsp:nvSpPr>
      <dsp:spPr>
        <a:xfrm rot="5400000">
          <a:off x="3033741" y="-1271560"/>
          <a:ext cx="408199" cy="3054917"/>
        </a:xfrm>
        <a:prstGeom prst="round2Same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800" b="1" kern="1200" dirty="0">
              <a:solidFill>
                <a:srgbClr val="41748D"/>
              </a:solidFill>
              <a:latin typeface="Corbel" panose="020B0503020204020204" pitchFamily="34" charset="0"/>
            </a:rPr>
            <a:t>30 </a:t>
          </a:r>
          <a:r>
            <a:rPr lang="de-DE" sz="1800" b="1" kern="1200" dirty="0" err="1">
              <a:solidFill>
                <a:srgbClr val="41748D"/>
              </a:solidFill>
              <a:latin typeface="Corbel" panose="020B0503020204020204" pitchFamily="34" charset="0"/>
            </a:rPr>
            <a:t>Healthcare</a:t>
          </a:r>
          <a:r>
            <a:rPr lang="de-DE" sz="1800" b="1" kern="1200" dirty="0">
              <a:solidFill>
                <a:srgbClr val="41748D"/>
              </a:solidFill>
              <a:latin typeface="Corbel" panose="020B0503020204020204" pitchFamily="34" charset="0"/>
            </a:rPr>
            <a:t> Podcasts</a:t>
          </a:r>
        </a:p>
      </dsp:txBody>
      <dsp:txXfrm rot="-5400000">
        <a:off x="1710383" y="71725"/>
        <a:ext cx="3034990" cy="368345"/>
      </dsp:txXfrm>
    </dsp:sp>
    <dsp:sp modelId="{095316D6-F976-014C-8DB8-DA4D3F4CF179}">
      <dsp:nvSpPr>
        <dsp:cNvPr id="0" name=""/>
        <dsp:cNvSpPr/>
      </dsp:nvSpPr>
      <dsp:spPr>
        <a:xfrm>
          <a:off x="0" y="773"/>
          <a:ext cx="1718390" cy="510249"/>
        </a:xfrm>
        <a:prstGeom prst="roundRect">
          <a:avLst/>
        </a:prstGeom>
        <a:solidFill>
          <a:srgbClr val="41748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baseline="0" dirty="0">
              <a:solidFill>
                <a:schemeClr val="bg1"/>
              </a:solidFill>
              <a:latin typeface="Corbel" panose="020B0503020204020204" pitchFamily="34" charset="0"/>
            </a:rPr>
            <a:t>Podcasts</a:t>
          </a:r>
          <a:endParaRPr lang="de-DE" sz="1800" kern="1200" dirty="0">
            <a:solidFill>
              <a:schemeClr val="bg1"/>
            </a:solidFill>
            <a:latin typeface="Corbel" panose="020B0503020204020204" pitchFamily="34" charset="0"/>
          </a:endParaRPr>
        </a:p>
      </dsp:txBody>
      <dsp:txXfrm>
        <a:off x="24908" y="25681"/>
        <a:ext cx="1668574" cy="460433"/>
      </dsp:txXfrm>
    </dsp:sp>
    <dsp:sp modelId="{C21ED5FA-D0E0-D84A-A214-7ACC968703E0}">
      <dsp:nvSpPr>
        <dsp:cNvPr id="0" name=""/>
        <dsp:cNvSpPr/>
      </dsp:nvSpPr>
      <dsp:spPr>
        <a:xfrm rot="5400000">
          <a:off x="3041749" y="-735798"/>
          <a:ext cx="408199" cy="3054917"/>
        </a:xfrm>
        <a:prstGeom prst="round2Same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800" b="1" kern="1200" dirty="0">
              <a:solidFill>
                <a:srgbClr val="41748D"/>
              </a:solidFill>
              <a:latin typeface="Corbel" panose="020B0503020204020204" pitchFamily="34" charset="0"/>
            </a:rPr>
            <a:t>~ 1500 </a:t>
          </a:r>
          <a:r>
            <a:rPr lang="de-DE" sz="1800" b="1" kern="1200" dirty="0" err="1">
              <a:solidFill>
                <a:srgbClr val="41748D"/>
              </a:solidFill>
              <a:latin typeface="Corbel" panose="020B0503020204020204" pitchFamily="34" charset="0"/>
            </a:rPr>
            <a:t>Episodes</a:t>
          </a:r>
          <a:endParaRPr lang="de-DE" sz="1800" b="1" kern="1200" dirty="0">
            <a:solidFill>
              <a:srgbClr val="41748D"/>
            </a:solidFill>
            <a:latin typeface="Corbel" panose="020B0503020204020204" pitchFamily="34" charset="0"/>
          </a:endParaRPr>
        </a:p>
      </dsp:txBody>
      <dsp:txXfrm rot="-5400000">
        <a:off x="1718391" y="607487"/>
        <a:ext cx="3034990" cy="368345"/>
      </dsp:txXfrm>
    </dsp:sp>
    <dsp:sp modelId="{5330A249-4161-474A-8D94-47E18BE6790E}">
      <dsp:nvSpPr>
        <dsp:cNvPr id="0" name=""/>
        <dsp:cNvSpPr/>
      </dsp:nvSpPr>
      <dsp:spPr>
        <a:xfrm>
          <a:off x="0" y="536535"/>
          <a:ext cx="1718390" cy="510249"/>
        </a:xfrm>
        <a:prstGeom prst="roundRect">
          <a:avLst/>
        </a:prstGeom>
        <a:solidFill>
          <a:srgbClr val="41748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 err="1">
              <a:solidFill>
                <a:schemeClr val="bg1"/>
              </a:solidFill>
              <a:latin typeface="Corbel" panose="020B0503020204020204" pitchFamily="34" charset="0"/>
            </a:rPr>
            <a:t>Episodes</a:t>
          </a:r>
          <a:endParaRPr lang="de-DE" sz="1800" b="1" kern="1200" dirty="0">
            <a:solidFill>
              <a:schemeClr val="bg1"/>
            </a:solidFill>
            <a:latin typeface="Corbel" panose="020B0503020204020204" pitchFamily="34" charset="0"/>
          </a:endParaRPr>
        </a:p>
      </dsp:txBody>
      <dsp:txXfrm>
        <a:off x="24908" y="561443"/>
        <a:ext cx="1668574" cy="460433"/>
      </dsp:txXfrm>
    </dsp:sp>
    <dsp:sp modelId="{1330F049-D2C7-C748-82FE-65C8D38D0D65}">
      <dsp:nvSpPr>
        <dsp:cNvPr id="0" name=""/>
        <dsp:cNvSpPr/>
      </dsp:nvSpPr>
      <dsp:spPr>
        <a:xfrm rot="5400000">
          <a:off x="3041749" y="-200035"/>
          <a:ext cx="408199" cy="3054917"/>
        </a:xfrm>
        <a:prstGeom prst="round2Same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800" b="1" kern="1200" dirty="0">
              <a:solidFill>
                <a:srgbClr val="41748D"/>
              </a:solidFill>
              <a:latin typeface="Corbel" panose="020B0503020204020204" pitchFamily="34" charset="0"/>
            </a:rPr>
            <a:t>2010 </a:t>
          </a:r>
          <a:r>
            <a:rPr lang="de-DE" sz="1800" b="1" kern="1200" dirty="0" err="1">
              <a:solidFill>
                <a:srgbClr val="41748D"/>
              </a:solidFill>
              <a:latin typeface="Corbel" panose="020B0503020204020204" pitchFamily="34" charset="0"/>
            </a:rPr>
            <a:t>to</a:t>
          </a:r>
          <a:r>
            <a:rPr lang="de-DE" sz="1800" b="1" kern="1200" dirty="0">
              <a:solidFill>
                <a:srgbClr val="41748D"/>
              </a:solidFill>
              <a:latin typeface="Corbel" panose="020B0503020204020204" pitchFamily="34" charset="0"/>
            </a:rPr>
            <a:t> 2021</a:t>
          </a:r>
        </a:p>
      </dsp:txBody>
      <dsp:txXfrm rot="-5400000">
        <a:off x="1718391" y="1143250"/>
        <a:ext cx="3034990" cy="368345"/>
      </dsp:txXfrm>
    </dsp:sp>
    <dsp:sp modelId="{762D6BF6-51E1-BA46-8ED7-3AE730CB43D7}">
      <dsp:nvSpPr>
        <dsp:cNvPr id="0" name=""/>
        <dsp:cNvSpPr/>
      </dsp:nvSpPr>
      <dsp:spPr>
        <a:xfrm>
          <a:off x="0" y="1072297"/>
          <a:ext cx="1718390" cy="510249"/>
        </a:xfrm>
        <a:prstGeom prst="roundRect">
          <a:avLst/>
        </a:prstGeom>
        <a:solidFill>
          <a:srgbClr val="41748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bg1"/>
              </a:solidFill>
              <a:latin typeface="Corbel" panose="020B0503020204020204" pitchFamily="34" charset="0"/>
            </a:rPr>
            <a:t>Date</a:t>
          </a:r>
        </a:p>
      </dsp:txBody>
      <dsp:txXfrm>
        <a:off x="24908" y="1097205"/>
        <a:ext cx="1668574" cy="460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A3436-4ABB-41E5-B5DA-968CF14B22A8}">
      <dsp:nvSpPr>
        <dsp:cNvPr id="0" name=""/>
        <dsp:cNvSpPr/>
      </dsp:nvSpPr>
      <dsp:spPr>
        <a:xfrm>
          <a:off x="7660906" y="0"/>
          <a:ext cx="1859034" cy="3873934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b="1" kern="1200" dirty="0">
            <a:solidFill>
              <a:srgbClr val="41748D"/>
            </a:solidFill>
            <a:latin typeface="Corbel" panose="020B0503020204020204" pitchFamily="34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rgbClr val="41748D"/>
              </a:solidFill>
              <a:latin typeface="Corbel" panose="020B0503020204020204" pitchFamily="34" charset="0"/>
            </a:rPr>
            <a:t>Word Error Rate</a:t>
          </a:r>
          <a:endParaRPr lang="en-US" sz="1800" b="1" kern="1200" dirty="0">
            <a:solidFill>
              <a:srgbClr val="41748D"/>
            </a:solidFill>
            <a:latin typeface="Corbel" panose="020B0503020204020204" pitchFamily="34" charset="0"/>
          </a:endParaRPr>
        </a:p>
      </dsp:txBody>
      <dsp:txXfrm>
        <a:off x="7660906" y="0"/>
        <a:ext cx="1859034" cy="1162180"/>
      </dsp:txXfrm>
    </dsp:sp>
    <dsp:sp modelId="{527C95D2-C8DC-4972-8921-470DE81B0CD4}">
      <dsp:nvSpPr>
        <dsp:cNvPr id="0" name=""/>
        <dsp:cNvSpPr/>
      </dsp:nvSpPr>
      <dsp:spPr>
        <a:xfrm>
          <a:off x="3922487" y="0"/>
          <a:ext cx="1859034" cy="3873934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b="1" kern="1200" dirty="0">
            <a:solidFill>
              <a:srgbClr val="41748D"/>
            </a:solidFill>
            <a:latin typeface="Corbel" panose="020B0503020204020204" pitchFamily="34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rgbClr val="41748D"/>
              </a:solidFill>
              <a:latin typeface="Corbel" panose="020B0503020204020204" pitchFamily="34" charset="0"/>
            </a:rPr>
            <a:t>Speech-</a:t>
          </a:r>
          <a:r>
            <a:rPr lang="de-DE" sz="1800" b="1" kern="1200" dirty="0" err="1">
              <a:solidFill>
                <a:srgbClr val="41748D"/>
              </a:solidFill>
              <a:latin typeface="Corbel" panose="020B0503020204020204" pitchFamily="34" charset="0"/>
            </a:rPr>
            <a:t>to</a:t>
          </a:r>
          <a:r>
            <a:rPr lang="de-DE" sz="1800" b="1" kern="1200" dirty="0">
              <a:solidFill>
                <a:srgbClr val="41748D"/>
              </a:solidFill>
              <a:latin typeface="Corbel" panose="020B0503020204020204" pitchFamily="34" charset="0"/>
            </a:rPr>
            <a:t>-Text</a:t>
          </a:r>
          <a:endParaRPr lang="en-US" sz="1800" b="1" kern="1200" dirty="0">
            <a:solidFill>
              <a:srgbClr val="41748D"/>
            </a:solidFill>
            <a:latin typeface="Corbel" panose="020B0503020204020204" pitchFamily="34" charset="0"/>
          </a:endParaRPr>
        </a:p>
      </dsp:txBody>
      <dsp:txXfrm>
        <a:off x="3922487" y="0"/>
        <a:ext cx="1859034" cy="1162180"/>
      </dsp:txXfrm>
    </dsp:sp>
    <dsp:sp modelId="{95B53B4B-B6EB-4E06-97F9-079BD7E25CCC}">
      <dsp:nvSpPr>
        <dsp:cNvPr id="0" name=""/>
        <dsp:cNvSpPr/>
      </dsp:nvSpPr>
      <dsp:spPr>
        <a:xfrm>
          <a:off x="208737" y="0"/>
          <a:ext cx="1859034" cy="3873934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b="1" kern="1200" dirty="0">
            <a:solidFill>
              <a:srgbClr val="41748D"/>
            </a:solidFill>
            <a:latin typeface="Corbel" panose="020B0503020204020204" pitchFamily="34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b="1" kern="1200" dirty="0">
            <a:solidFill>
              <a:srgbClr val="41748D"/>
            </a:solidFill>
            <a:latin typeface="Corbel" panose="020B0503020204020204" pitchFamily="34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b="1" kern="1200" dirty="0">
            <a:solidFill>
              <a:srgbClr val="41748D"/>
            </a:solidFill>
            <a:latin typeface="Corbel" panose="020B0503020204020204" pitchFamily="34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b="1" kern="1200" dirty="0">
            <a:solidFill>
              <a:srgbClr val="41748D"/>
            </a:solidFill>
            <a:latin typeface="Corbel" panose="020B0503020204020204" pitchFamily="34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b="1" kern="1200" dirty="0">
            <a:solidFill>
              <a:srgbClr val="41748D"/>
            </a:solidFill>
            <a:latin typeface="Corbel" panose="020B0503020204020204" pitchFamily="34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b="1" kern="1200" dirty="0">
            <a:solidFill>
              <a:srgbClr val="41748D"/>
            </a:solidFill>
            <a:latin typeface="Corbel" panose="020B0503020204020204" pitchFamily="34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rgbClr val="41748D"/>
              </a:solidFill>
              <a:latin typeface="Corbel" panose="020B0503020204020204" pitchFamily="34" charset="0"/>
            </a:rPr>
            <a:t>Podcasts</a:t>
          </a:r>
          <a:endParaRPr lang="en-US" sz="1800" b="1" kern="1200" dirty="0">
            <a:solidFill>
              <a:srgbClr val="41748D"/>
            </a:solidFill>
            <a:latin typeface="Corbel" panose="020B0503020204020204" pitchFamily="34" charset="0"/>
          </a:endParaRPr>
        </a:p>
      </dsp:txBody>
      <dsp:txXfrm>
        <a:off x="208737" y="0"/>
        <a:ext cx="1859034" cy="1162180"/>
      </dsp:txXfrm>
    </dsp:sp>
    <dsp:sp modelId="{019FB2FD-CC95-4F44-881E-23B1ADC3CB38}">
      <dsp:nvSpPr>
        <dsp:cNvPr id="0" name=""/>
        <dsp:cNvSpPr/>
      </dsp:nvSpPr>
      <dsp:spPr>
        <a:xfrm>
          <a:off x="367350" y="2053279"/>
          <a:ext cx="1549195" cy="774597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rgbClr val="41748D"/>
              </a:solidFill>
              <a:latin typeface="Corbel" panose="020B0503020204020204" pitchFamily="34" charset="0"/>
            </a:rPr>
            <a:t>.</a:t>
          </a:r>
          <a:r>
            <a:rPr lang="de-DE" sz="1800" kern="1200" dirty="0" err="1">
              <a:solidFill>
                <a:srgbClr val="41748D"/>
              </a:solidFill>
              <a:latin typeface="Corbel" panose="020B0503020204020204" pitchFamily="34" charset="0"/>
            </a:rPr>
            <a:t>wav</a:t>
          </a:r>
          <a:r>
            <a:rPr lang="de-DE" sz="1800" kern="1200" dirty="0">
              <a:solidFill>
                <a:srgbClr val="41748D"/>
              </a:solidFill>
              <a:latin typeface="Corbel" panose="020B0503020204020204" pitchFamily="34" charset="0"/>
            </a:rPr>
            <a:t> </a:t>
          </a:r>
          <a:r>
            <a:rPr lang="de-DE" sz="1800" kern="1200" dirty="0" err="1">
              <a:solidFill>
                <a:srgbClr val="41748D"/>
              </a:solidFill>
              <a:latin typeface="Corbel" panose="020B0503020204020204" pitchFamily="34" charset="0"/>
            </a:rPr>
            <a:t>snippet</a:t>
          </a:r>
          <a:endParaRPr lang="en-US" sz="1800" kern="1200" dirty="0">
            <a:solidFill>
              <a:srgbClr val="41748D"/>
            </a:solidFill>
            <a:latin typeface="Corbel" panose="020B0503020204020204" pitchFamily="34" charset="0"/>
          </a:endParaRPr>
        </a:p>
      </dsp:txBody>
      <dsp:txXfrm>
        <a:off x="390037" y="2075966"/>
        <a:ext cx="1503821" cy="729223"/>
      </dsp:txXfrm>
    </dsp:sp>
    <dsp:sp modelId="{EE28F7BB-194D-49DE-884E-CC0DE43910E1}">
      <dsp:nvSpPr>
        <dsp:cNvPr id="0" name=""/>
        <dsp:cNvSpPr/>
      </dsp:nvSpPr>
      <dsp:spPr>
        <a:xfrm rot="20255805">
          <a:off x="1828342" y="1977189"/>
          <a:ext cx="233727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2337270" y="1799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938545" y="1936753"/>
        <a:ext cx="116863" cy="116863"/>
      </dsp:txXfrm>
    </dsp:sp>
    <dsp:sp modelId="{3128BCA3-95CF-4A7D-919A-5AAC15FF1FCA}">
      <dsp:nvSpPr>
        <dsp:cNvPr id="0" name=""/>
        <dsp:cNvSpPr/>
      </dsp:nvSpPr>
      <dsp:spPr>
        <a:xfrm>
          <a:off x="4077409" y="1162492"/>
          <a:ext cx="1549195" cy="774597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Deepspeech</a:t>
          </a:r>
          <a:endParaRPr lang="en-US" sz="1800" kern="1200" dirty="0"/>
        </a:p>
      </dsp:txBody>
      <dsp:txXfrm>
        <a:off x="4100096" y="1185179"/>
        <a:ext cx="1503821" cy="729223"/>
      </dsp:txXfrm>
    </dsp:sp>
    <dsp:sp modelId="{052ADD92-B927-4141-8180-A17C734B03B5}">
      <dsp:nvSpPr>
        <dsp:cNvPr id="0" name=""/>
        <dsp:cNvSpPr/>
      </dsp:nvSpPr>
      <dsp:spPr>
        <a:xfrm>
          <a:off x="5626605" y="1531795"/>
          <a:ext cx="218943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2189431" y="179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666584" y="1495055"/>
        <a:ext cx="109471" cy="109471"/>
      </dsp:txXfrm>
    </dsp:sp>
    <dsp:sp modelId="{023DF306-E788-4116-8C0E-4224B397B7E7}">
      <dsp:nvSpPr>
        <dsp:cNvPr id="0" name=""/>
        <dsp:cNvSpPr/>
      </dsp:nvSpPr>
      <dsp:spPr>
        <a:xfrm>
          <a:off x="7816036" y="1162492"/>
          <a:ext cx="1549195" cy="774597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>
              <a:solidFill>
                <a:srgbClr val="41748D"/>
              </a:solidFill>
              <a:latin typeface="Corbel" panose="020B0503020204020204" pitchFamily="34" charset="0"/>
            </a:rPr>
            <a:t>Deepspeech</a:t>
          </a:r>
          <a:br>
            <a:rPr lang="de-DE" sz="1800" kern="1200" dirty="0">
              <a:solidFill>
                <a:srgbClr val="41748D"/>
              </a:solidFill>
              <a:latin typeface="Corbel" panose="020B0503020204020204" pitchFamily="34" charset="0"/>
            </a:rPr>
          </a:br>
          <a:r>
            <a:rPr lang="de-DE" sz="1800" kern="1200" dirty="0">
              <a:solidFill>
                <a:srgbClr val="41748D"/>
              </a:solidFill>
              <a:latin typeface="Corbel" panose="020B0503020204020204" pitchFamily="34" charset="0"/>
            </a:rPr>
            <a:t>WER</a:t>
          </a:r>
          <a:endParaRPr lang="en-US" sz="1800" kern="1200" dirty="0">
            <a:solidFill>
              <a:srgbClr val="41748D"/>
            </a:solidFill>
            <a:latin typeface="Corbel" panose="020B0503020204020204" pitchFamily="34" charset="0"/>
          </a:endParaRPr>
        </a:p>
      </dsp:txBody>
      <dsp:txXfrm>
        <a:off x="7838723" y="1185179"/>
        <a:ext cx="1503821" cy="729223"/>
      </dsp:txXfrm>
    </dsp:sp>
    <dsp:sp modelId="{71291F6B-B526-47FF-BF45-334A80CD4300}">
      <dsp:nvSpPr>
        <dsp:cNvPr id="0" name=""/>
        <dsp:cNvSpPr/>
      </dsp:nvSpPr>
      <dsp:spPr>
        <a:xfrm>
          <a:off x="1916545" y="2422582"/>
          <a:ext cx="216086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2160864" y="1799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42956" y="2386556"/>
        <a:ext cx="108043" cy="108043"/>
      </dsp:txXfrm>
    </dsp:sp>
    <dsp:sp modelId="{B93758D4-4A90-4CCA-855A-9A737488588D}">
      <dsp:nvSpPr>
        <dsp:cNvPr id="0" name=""/>
        <dsp:cNvSpPr/>
      </dsp:nvSpPr>
      <dsp:spPr>
        <a:xfrm>
          <a:off x="4077409" y="2053279"/>
          <a:ext cx="1549195" cy="774597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100096" y="2075966"/>
        <a:ext cx="1503821" cy="729223"/>
      </dsp:txXfrm>
    </dsp:sp>
    <dsp:sp modelId="{539538D1-C080-4654-8EB8-3FA6555A6DE5}">
      <dsp:nvSpPr>
        <dsp:cNvPr id="0" name=""/>
        <dsp:cNvSpPr/>
      </dsp:nvSpPr>
      <dsp:spPr>
        <a:xfrm>
          <a:off x="5626605" y="2422582"/>
          <a:ext cx="219682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2196820" y="179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670094" y="2385657"/>
        <a:ext cx="109841" cy="109841"/>
      </dsp:txXfrm>
    </dsp:sp>
    <dsp:sp modelId="{8BE44436-00C2-4C0D-AFDB-F55CCF62E552}">
      <dsp:nvSpPr>
        <dsp:cNvPr id="0" name=""/>
        <dsp:cNvSpPr/>
      </dsp:nvSpPr>
      <dsp:spPr>
        <a:xfrm>
          <a:off x="7823425" y="2053279"/>
          <a:ext cx="1549195" cy="774597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>
              <a:solidFill>
                <a:srgbClr val="41748D"/>
              </a:solidFill>
              <a:latin typeface="Corbel" panose="020B0503020204020204" pitchFamily="34" charset="0"/>
            </a:rPr>
            <a:t>Vosk</a:t>
          </a:r>
          <a:br>
            <a:rPr lang="de-DE" sz="1800" kern="1200" dirty="0">
              <a:solidFill>
                <a:srgbClr val="41748D"/>
              </a:solidFill>
              <a:latin typeface="Corbel" panose="020B0503020204020204" pitchFamily="34" charset="0"/>
            </a:rPr>
          </a:br>
          <a:r>
            <a:rPr lang="de-DE" sz="1800" kern="1200" dirty="0">
              <a:solidFill>
                <a:srgbClr val="41748D"/>
              </a:solidFill>
              <a:latin typeface="Corbel" panose="020B0503020204020204" pitchFamily="34" charset="0"/>
            </a:rPr>
            <a:t>WER</a:t>
          </a:r>
          <a:endParaRPr lang="en-US" sz="1800" kern="1200" dirty="0">
            <a:solidFill>
              <a:srgbClr val="41748D"/>
            </a:solidFill>
            <a:latin typeface="Corbel" panose="020B0503020204020204" pitchFamily="34" charset="0"/>
          </a:endParaRPr>
        </a:p>
      </dsp:txBody>
      <dsp:txXfrm>
        <a:off x="7846112" y="2075966"/>
        <a:ext cx="1503821" cy="729223"/>
      </dsp:txXfrm>
    </dsp:sp>
    <dsp:sp modelId="{C1A02191-C029-4CF2-828F-C129B1097F72}">
      <dsp:nvSpPr>
        <dsp:cNvPr id="0" name=""/>
        <dsp:cNvSpPr/>
      </dsp:nvSpPr>
      <dsp:spPr>
        <a:xfrm rot="1344195">
          <a:off x="1828342" y="2867976"/>
          <a:ext cx="233727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2337270" y="1799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938545" y="2827540"/>
        <a:ext cx="116863" cy="116863"/>
      </dsp:txXfrm>
    </dsp:sp>
    <dsp:sp modelId="{F88E4C41-58A2-4E97-8421-94FA34E6E6F9}">
      <dsp:nvSpPr>
        <dsp:cNvPr id="0" name=""/>
        <dsp:cNvSpPr/>
      </dsp:nvSpPr>
      <dsp:spPr>
        <a:xfrm>
          <a:off x="4077409" y="2944066"/>
          <a:ext cx="1549195" cy="774597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rgbClr val="41748D"/>
              </a:solidFill>
              <a:latin typeface="Corbel" panose="020B0503020204020204" pitchFamily="34" charset="0"/>
            </a:rPr>
            <a:t>Human </a:t>
          </a:r>
          <a:r>
            <a:rPr lang="de-DE" sz="1800" kern="1200" dirty="0" err="1">
              <a:solidFill>
                <a:srgbClr val="41748D"/>
              </a:solidFill>
              <a:latin typeface="Corbel" panose="020B0503020204020204" pitchFamily="34" charset="0"/>
            </a:rPr>
            <a:t>Transcription</a:t>
          </a:r>
          <a:endParaRPr lang="en-US" sz="1800" kern="1200" dirty="0">
            <a:solidFill>
              <a:srgbClr val="41748D"/>
            </a:solidFill>
            <a:latin typeface="Corbel" panose="020B0503020204020204" pitchFamily="34" charset="0"/>
          </a:endParaRPr>
        </a:p>
      </dsp:txBody>
      <dsp:txXfrm>
        <a:off x="4100096" y="2966753"/>
        <a:ext cx="1503821" cy="729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4034DDB-8188-9049-8273-7F12870588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D7D3F4-08F3-204E-A0F9-F5D5E041E8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49AB0-3226-AC4C-9912-CBFC81E7C2EA}" type="datetimeFigureOut">
              <a:t>1/19/2022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166F84-068B-E94E-AAEB-C334A85194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47F696-0639-B342-A3FB-E6A14F1E05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39C18-3396-A64C-ADBE-ED48C23E9DA3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384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28842-C87C-48CA-9391-FAF7F08F0CF8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9BFD5-0B46-4805-9535-1320D09AE9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93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Ai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sneaking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and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different </a:t>
            </a:r>
            <a:r>
              <a:rPr lang="de-DE" dirty="0" err="1"/>
              <a:t>industry</a:t>
            </a:r>
            <a:r>
              <a:rPr lang="de-DE" dirty="0"/>
              <a:t> </a:t>
            </a:r>
            <a:r>
              <a:rPr lang="de-DE" dirty="0" err="1"/>
              <a:t>fields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impact</a:t>
            </a:r>
            <a:r>
              <a:rPr lang="de-DE" dirty="0"/>
              <a:t>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educational</a:t>
            </a:r>
            <a:r>
              <a:rPr lang="de-DE" dirty="0"/>
              <a:t> </a:t>
            </a:r>
            <a:r>
              <a:rPr lang="de-DE" dirty="0" err="1"/>
              <a:t>sector</a:t>
            </a:r>
            <a:r>
              <a:rPr lang="de-DE" dirty="0"/>
              <a:t>, AI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intelligent </a:t>
            </a:r>
            <a:r>
              <a:rPr lang="de-DE" dirty="0" err="1"/>
              <a:t>tutoring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childrens</a:t>
            </a:r>
            <a:r>
              <a:rPr lang="de-DE" dirty="0"/>
              <a:t> </a:t>
            </a:r>
            <a:r>
              <a:rPr lang="de-DE" dirty="0" err="1"/>
              <a:t>pupils</a:t>
            </a:r>
            <a:r>
              <a:rPr lang="de-DE" dirty="0"/>
              <a:t> and </a:t>
            </a:r>
            <a:r>
              <a:rPr lang="de-DE" dirty="0" err="1"/>
              <a:t>enhancing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concentration</a:t>
            </a:r>
            <a:r>
              <a:rPr lang="de-DE" dirty="0"/>
              <a:t> </a:t>
            </a:r>
            <a:r>
              <a:rPr lang="de-DE" dirty="0" err="1"/>
              <a:t>accordingly</a:t>
            </a:r>
            <a:r>
              <a:rPr lang="de-DE" dirty="0"/>
              <a:t>. </a:t>
            </a:r>
            <a:r>
              <a:rPr lang="de-DE" dirty="0" err="1"/>
              <a:t>Personally</a:t>
            </a:r>
            <a:r>
              <a:rPr lang="de-DE" dirty="0"/>
              <a:t>, I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healthcare</a:t>
            </a:r>
            <a:r>
              <a:rPr lang="de-DE" dirty="0"/>
              <a:t> </a:t>
            </a:r>
            <a:r>
              <a:rPr lang="de-DE" dirty="0" err="1"/>
              <a:t>sector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interesting</a:t>
            </a:r>
            <a:r>
              <a:rPr lang="de-DE" dirty="0"/>
              <a:t>. Ai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an </a:t>
            </a:r>
            <a:r>
              <a:rPr lang="de-DE" dirty="0" err="1"/>
              <a:t>improved</a:t>
            </a:r>
            <a:r>
              <a:rPr lang="de-DE" dirty="0"/>
              <a:t> </a:t>
            </a:r>
            <a:r>
              <a:rPr lang="de-DE" dirty="0" err="1"/>
              <a:t>diagnosis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diseases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drug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and </a:t>
            </a:r>
            <a:r>
              <a:rPr lang="de-DE" dirty="0" err="1"/>
              <a:t>approval</a:t>
            </a:r>
            <a:r>
              <a:rPr lang="de-DE" dirty="0"/>
              <a:t> and also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r>
              <a:rPr lang="de-DE" dirty="0"/>
              <a:t> in </a:t>
            </a:r>
            <a:r>
              <a:rPr lang="de-DE" dirty="0" err="1"/>
              <a:t>genoms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potential </a:t>
            </a:r>
            <a:r>
              <a:rPr lang="de-DE" dirty="0" err="1"/>
              <a:t>risks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diseases</a:t>
            </a:r>
            <a:r>
              <a:rPr lang="de-DE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9BFD5-0B46-4805-9535-1320D09AE97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366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newer</a:t>
            </a:r>
            <a:r>
              <a:rPr lang="de-DE" dirty="0"/>
              <a:t> </a:t>
            </a:r>
            <a:r>
              <a:rPr lang="de-DE" dirty="0" err="1"/>
              <a:t>versions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developments</a:t>
            </a:r>
            <a:r>
              <a:rPr lang="de-DE" dirty="0"/>
              <a:t>. I </a:t>
            </a:r>
            <a:r>
              <a:rPr lang="de-DE" dirty="0" err="1"/>
              <a:t>accelerated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gpu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speech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outputs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latest</a:t>
            </a:r>
            <a:r>
              <a:rPr lang="de-DE" dirty="0"/>
              <a:t> </a:t>
            </a:r>
            <a:r>
              <a:rPr lang="de-DE" dirty="0" err="1"/>
              <a:t>versions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deepspeech</a:t>
            </a:r>
            <a:r>
              <a:rPr lang="de-DE" dirty="0"/>
              <a:t> and </a:t>
            </a:r>
            <a:r>
              <a:rPr lang="de-DE" dirty="0" err="1"/>
              <a:t>vosk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rate was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accordingly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human </a:t>
            </a:r>
            <a:r>
              <a:rPr lang="de-DE" dirty="0" err="1"/>
              <a:t>transcription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. </a:t>
            </a:r>
            <a:r>
              <a:rPr lang="de-DE" dirty="0" err="1"/>
              <a:t>Interestingly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observe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latest</a:t>
            </a:r>
            <a:r>
              <a:rPr lang="de-DE" dirty="0"/>
              <a:t> </a:t>
            </a:r>
            <a:r>
              <a:rPr lang="de-DE" dirty="0" err="1"/>
              <a:t>deepspeech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performed</a:t>
            </a:r>
            <a:r>
              <a:rPr lang="de-DE" dirty="0"/>
              <a:t> </a:t>
            </a:r>
            <a:r>
              <a:rPr lang="de-DE" dirty="0" err="1"/>
              <a:t>worse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older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, but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latest</a:t>
            </a:r>
            <a:r>
              <a:rPr lang="de-DE" dirty="0"/>
              <a:t> </a:t>
            </a:r>
            <a:r>
              <a:rPr lang="de-DE" dirty="0" err="1"/>
              <a:t>vosk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showed</a:t>
            </a:r>
            <a:r>
              <a:rPr lang="de-DE" dirty="0"/>
              <a:t> an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improvement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transcription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9BFD5-0B46-4805-9535-1320D09AE97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218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leverage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transcribed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a </a:t>
            </a:r>
            <a:r>
              <a:rPr lang="de-DE" dirty="0" err="1"/>
              <a:t>keyword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. Long do et. al </a:t>
            </a:r>
            <a:r>
              <a:rPr lang="de-DE" dirty="0" err="1"/>
              <a:t>put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gartner</a:t>
            </a:r>
            <a:r>
              <a:rPr lang="de-DE" dirty="0"/>
              <a:t> hype </a:t>
            </a:r>
            <a:r>
              <a:rPr lang="de-DE" dirty="0" err="1"/>
              <a:t>cycle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google</a:t>
            </a:r>
            <a:r>
              <a:rPr lang="de-DE" dirty="0"/>
              <a:t> ml </a:t>
            </a:r>
            <a:r>
              <a:rPr lang="de-DE" dirty="0" err="1"/>
              <a:t>glossary</a:t>
            </a:r>
            <a:r>
              <a:rPr lang="de-DE" dirty="0"/>
              <a:t>. As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researchers</a:t>
            </a:r>
            <a:r>
              <a:rPr lang="de-DE" dirty="0"/>
              <a:t> </a:t>
            </a:r>
            <a:r>
              <a:rPr lang="de-DE" dirty="0" err="1"/>
              <a:t>concluded</a:t>
            </a:r>
            <a:r>
              <a:rPr lang="de-DE" dirty="0"/>
              <a:t>, </a:t>
            </a:r>
            <a:r>
              <a:rPr lang="de-DE" dirty="0" err="1"/>
              <a:t>sentiment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topic</a:t>
            </a:r>
            <a:r>
              <a:rPr lang="de-DE" dirty="0"/>
              <a:t> </a:t>
            </a:r>
            <a:r>
              <a:rPr lang="de-DE" dirty="0" err="1"/>
              <a:t>clustering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. The </a:t>
            </a:r>
            <a:r>
              <a:rPr lang="de-DE" dirty="0" err="1"/>
              <a:t>sentiment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speaking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podcast in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keywords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conduct</a:t>
            </a:r>
            <a:r>
              <a:rPr lang="de-DE" dirty="0"/>
              <a:t> a </a:t>
            </a:r>
            <a:r>
              <a:rPr lang="de-DE" dirty="0" err="1"/>
              <a:t>scenario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practinioned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social </a:t>
            </a:r>
            <a:r>
              <a:rPr lang="de-DE" dirty="0" err="1"/>
              <a:t>scientists</a:t>
            </a:r>
            <a:r>
              <a:rPr lang="de-DE" dirty="0"/>
              <a:t>. I am </a:t>
            </a:r>
            <a:r>
              <a:rPr lang="de-DE" dirty="0" err="1"/>
              <a:t>trying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out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9BFD5-0B46-4805-9535-1320D09AE97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939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Those</a:t>
            </a:r>
            <a:r>
              <a:rPr lang="de-DE" dirty="0"/>
              <a:t> different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fields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AI in </a:t>
            </a:r>
            <a:r>
              <a:rPr lang="de-DE" dirty="0" err="1"/>
              <a:t>healthcare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discussed</a:t>
            </a:r>
            <a:r>
              <a:rPr lang="de-DE" dirty="0"/>
              <a:t> </a:t>
            </a:r>
            <a:r>
              <a:rPr lang="de-DE" dirty="0" err="1"/>
              <a:t>behind</a:t>
            </a:r>
            <a:r>
              <a:rPr lang="de-DE" dirty="0"/>
              <a:t> </a:t>
            </a:r>
            <a:r>
              <a:rPr lang="de-DE" dirty="0" err="1"/>
              <a:t>shut</a:t>
            </a:r>
            <a:r>
              <a:rPr lang="de-DE" dirty="0"/>
              <a:t> </a:t>
            </a:r>
            <a:r>
              <a:rPr lang="de-DE" dirty="0" err="1"/>
              <a:t>doors</a:t>
            </a:r>
            <a:r>
              <a:rPr lang="de-DE" dirty="0"/>
              <a:t>, but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discussions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also </a:t>
            </a:r>
            <a:r>
              <a:rPr lang="de-DE" dirty="0" err="1"/>
              <a:t>recorded</a:t>
            </a:r>
            <a:r>
              <a:rPr lang="de-DE" dirty="0"/>
              <a:t> and </a:t>
            </a:r>
            <a:r>
              <a:rPr lang="de-DE" dirty="0" err="1"/>
              <a:t>published</a:t>
            </a:r>
            <a:r>
              <a:rPr lang="de-DE" dirty="0"/>
              <a:t> on </a:t>
            </a:r>
            <a:r>
              <a:rPr lang="de-DE" dirty="0" err="1"/>
              <a:t>popular</a:t>
            </a:r>
            <a:r>
              <a:rPr lang="de-DE" dirty="0"/>
              <a:t> podcast </a:t>
            </a:r>
            <a:r>
              <a:rPr lang="de-DE" dirty="0" err="1"/>
              <a:t>platforms</a:t>
            </a:r>
            <a:r>
              <a:rPr lang="de-DE" dirty="0"/>
              <a:t>. People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 in </a:t>
            </a:r>
            <a:r>
              <a:rPr lang="de-DE" dirty="0" err="1"/>
              <a:t>listening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experts</a:t>
            </a:r>
            <a:r>
              <a:rPr lang="de-DE" dirty="0"/>
              <a:t> </a:t>
            </a:r>
            <a:r>
              <a:rPr lang="de-DE" dirty="0" err="1"/>
              <a:t>discussing</a:t>
            </a:r>
            <a:r>
              <a:rPr lang="de-DE" dirty="0"/>
              <a:t> </a:t>
            </a:r>
            <a:r>
              <a:rPr lang="de-DE" dirty="0" err="1"/>
              <a:t>advances</a:t>
            </a:r>
            <a:r>
              <a:rPr lang="de-DE" dirty="0"/>
              <a:t> in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fields</a:t>
            </a:r>
            <a:r>
              <a:rPr lang="de-DE" dirty="0"/>
              <a:t>. Podcasts </a:t>
            </a:r>
            <a:r>
              <a:rPr lang="de-DE" dirty="0" err="1"/>
              <a:t>are</a:t>
            </a:r>
            <a:r>
              <a:rPr lang="de-DE" dirty="0"/>
              <a:t> an </a:t>
            </a:r>
            <a:r>
              <a:rPr lang="de-DE" dirty="0" err="1"/>
              <a:t>emerging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.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quickly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rising</a:t>
            </a:r>
            <a:r>
              <a:rPr lang="de-DE" dirty="0"/>
              <a:t> in </a:t>
            </a:r>
            <a:r>
              <a:rPr lang="de-DE" dirty="0" err="1"/>
              <a:t>popularity</a:t>
            </a:r>
            <a:r>
              <a:rPr lang="de-DE" dirty="0"/>
              <a:t> on an annual </a:t>
            </a:r>
            <a:r>
              <a:rPr lang="de-DE" dirty="0" err="1"/>
              <a:t>basis</a:t>
            </a:r>
            <a:r>
              <a:rPr lang="de-DE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9BFD5-0B46-4805-9535-1320D09AE97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601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apple</a:t>
            </a:r>
            <a:r>
              <a:rPr lang="de-DE" dirty="0"/>
              <a:t> </a:t>
            </a:r>
            <a:r>
              <a:rPr lang="de-DE" dirty="0" err="1"/>
              <a:t>podcasts</a:t>
            </a:r>
            <a:r>
              <a:rPr lang="de-DE" dirty="0"/>
              <a:t>. The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produced</a:t>
            </a:r>
            <a:r>
              <a:rPr lang="de-DE" dirty="0"/>
              <a:t> </a:t>
            </a:r>
            <a:r>
              <a:rPr lang="de-DE" dirty="0" err="1"/>
              <a:t>podcasts</a:t>
            </a:r>
            <a:r>
              <a:rPr lang="de-DE" dirty="0"/>
              <a:t> </a:t>
            </a:r>
            <a:r>
              <a:rPr lang="de-DE" dirty="0" err="1"/>
              <a:t>doubled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3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2018 </a:t>
            </a:r>
            <a:r>
              <a:rPr lang="de-DE" dirty="0" err="1"/>
              <a:t>to</a:t>
            </a:r>
            <a:r>
              <a:rPr lang="de-DE" dirty="0"/>
              <a:t> 2021.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9BFD5-0B46-4805-9535-1320D09AE97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316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de-DE" altLang="zh-CN" dirty="0"/>
              <a:t> </a:t>
            </a:r>
            <a:r>
              <a:rPr lang="de-DE" altLang="zh-CN" dirty="0" err="1"/>
              <a:t>now</a:t>
            </a:r>
            <a:r>
              <a:rPr lang="de-DE" altLang="zh-CN" dirty="0"/>
              <a:t> </a:t>
            </a:r>
            <a:r>
              <a:rPr lang="de-DE" altLang="zh-CN" dirty="0" err="1"/>
              <a:t>identified</a:t>
            </a:r>
            <a:r>
              <a:rPr lang="de-DE" altLang="zh-CN" dirty="0"/>
              <a:t> </a:t>
            </a:r>
            <a:r>
              <a:rPr lang="de-DE" altLang="zh-CN" dirty="0" err="1"/>
              <a:t>that</a:t>
            </a:r>
            <a:r>
              <a:rPr lang="de-DE" altLang="zh-CN" dirty="0"/>
              <a:t> podcast </a:t>
            </a:r>
            <a:r>
              <a:rPr lang="de-DE" altLang="zh-CN" dirty="0" err="1"/>
              <a:t>is</a:t>
            </a:r>
            <a:r>
              <a:rPr lang="de-DE" altLang="zh-CN" dirty="0"/>
              <a:t> a </a:t>
            </a:r>
            <a:r>
              <a:rPr lang="de-DE" altLang="zh-CN" dirty="0" err="1"/>
              <a:t>rich</a:t>
            </a:r>
            <a:r>
              <a:rPr lang="de-DE" altLang="zh-CN" dirty="0"/>
              <a:t> source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data</a:t>
            </a:r>
            <a:r>
              <a:rPr lang="de-DE" altLang="zh-CN" dirty="0"/>
              <a:t> </a:t>
            </a:r>
            <a:r>
              <a:rPr lang="de-DE" altLang="zh-CN" dirty="0" err="1"/>
              <a:t>with</a:t>
            </a:r>
            <a:r>
              <a:rPr lang="de-DE" altLang="zh-CN" dirty="0"/>
              <a:t> an </a:t>
            </a:r>
            <a:r>
              <a:rPr lang="de-DE" altLang="zh-CN" dirty="0" err="1"/>
              <a:t>increasing</a:t>
            </a:r>
            <a:r>
              <a:rPr lang="de-DE" altLang="zh-CN" dirty="0"/>
              <a:t> </a:t>
            </a:r>
            <a:r>
              <a:rPr lang="de-DE" altLang="zh-CN" dirty="0" err="1"/>
              <a:t>production</a:t>
            </a:r>
            <a:r>
              <a:rPr lang="de-DE" altLang="zh-CN" dirty="0"/>
              <a:t> rate. In </a:t>
            </a:r>
            <a:r>
              <a:rPr lang="de-DE" altLang="zh-CN" dirty="0" err="1"/>
              <a:t>order</a:t>
            </a:r>
            <a:r>
              <a:rPr lang="de-DE" altLang="zh-CN" dirty="0"/>
              <a:t> </a:t>
            </a:r>
            <a:r>
              <a:rPr lang="de-DE" altLang="zh-CN" dirty="0" err="1"/>
              <a:t>to</a:t>
            </a:r>
            <a:r>
              <a:rPr lang="de-DE" altLang="zh-CN" dirty="0"/>
              <a:t> </a:t>
            </a:r>
            <a:r>
              <a:rPr lang="de-DE" altLang="zh-CN" dirty="0" err="1"/>
              <a:t>make</a:t>
            </a:r>
            <a:r>
              <a:rPr lang="de-DE" altLang="zh-CN" dirty="0"/>
              <a:t> </a:t>
            </a:r>
            <a:r>
              <a:rPr lang="de-DE" altLang="zh-CN" dirty="0" err="1"/>
              <a:t>use</a:t>
            </a:r>
            <a:r>
              <a:rPr lang="de-DE" altLang="zh-CN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this</a:t>
            </a:r>
            <a:r>
              <a:rPr lang="de-DE" altLang="zh-CN" dirty="0"/>
              <a:t> </a:t>
            </a:r>
            <a:r>
              <a:rPr lang="de-DE" altLang="zh-CN" dirty="0" err="1"/>
              <a:t>huge</a:t>
            </a:r>
            <a:r>
              <a:rPr lang="de-DE" altLang="zh-CN" dirty="0"/>
              <a:t> </a:t>
            </a:r>
            <a:r>
              <a:rPr lang="de-DE" altLang="zh-CN" dirty="0" err="1"/>
              <a:t>amount</a:t>
            </a:r>
            <a:r>
              <a:rPr lang="de-DE" altLang="zh-CN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data</a:t>
            </a:r>
            <a:r>
              <a:rPr lang="de-DE" altLang="zh-CN" dirty="0"/>
              <a:t>, </a:t>
            </a:r>
            <a:r>
              <a:rPr lang="de-DE" altLang="zh-CN" dirty="0" err="1"/>
              <a:t>we</a:t>
            </a:r>
            <a:r>
              <a:rPr lang="de-DE" altLang="zh-CN" dirty="0"/>
              <a:t> </a:t>
            </a:r>
            <a:r>
              <a:rPr lang="de-DE" altLang="zh-CN" dirty="0" err="1"/>
              <a:t>first</a:t>
            </a:r>
            <a:r>
              <a:rPr lang="de-DE" altLang="zh-CN" dirty="0"/>
              <a:t> </a:t>
            </a:r>
            <a:r>
              <a:rPr lang="de-DE" altLang="zh-CN" dirty="0" err="1"/>
              <a:t>need</a:t>
            </a:r>
            <a:r>
              <a:rPr lang="de-DE" altLang="zh-CN" dirty="0"/>
              <a:t> </a:t>
            </a:r>
            <a:r>
              <a:rPr lang="de-DE" altLang="zh-CN" dirty="0" err="1"/>
              <a:t>to</a:t>
            </a:r>
            <a:r>
              <a:rPr lang="de-DE" altLang="zh-CN" dirty="0"/>
              <a:t> </a:t>
            </a:r>
            <a:r>
              <a:rPr lang="de-DE" altLang="zh-CN" dirty="0" err="1"/>
              <a:t>transcribe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voice</a:t>
            </a:r>
            <a:r>
              <a:rPr lang="de-DE" altLang="zh-CN" dirty="0"/>
              <a:t> </a:t>
            </a:r>
            <a:r>
              <a:rPr lang="de-DE" altLang="zh-CN" dirty="0" err="1"/>
              <a:t>into</a:t>
            </a:r>
            <a:r>
              <a:rPr lang="de-DE" altLang="zh-CN" dirty="0"/>
              <a:t> </a:t>
            </a:r>
            <a:r>
              <a:rPr lang="de-DE" altLang="zh-CN" dirty="0" err="1"/>
              <a:t>text</a:t>
            </a:r>
            <a:r>
              <a:rPr lang="de-DE" altLang="zh-CN" dirty="0"/>
              <a:t>. </a:t>
            </a:r>
            <a:r>
              <a:rPr lang="de-DE" altLang="zh-CN" dirty="0" err="1"/>
              <a:t>Only</a:t>
            </a:r>
            <a:r>
              <a:rPr lang="de-DE" altLang="zh-CN" dirty="0"/>
              <a:t> after </a:t>
            </a:r>
            <a:r>
              <a:rPr lang="de-DE" altLang="zh-CN" dirty="0" err="1"/>
              <a:t>having</a:t>
            </a:r>
            <a:r>
              <a:rPr lang="de-DE" altLang="zh-CN" dirty="0"/>
              <a:t> </a:t>
            </a:r>
            <a:r>
              <a:rPr lang="de-DE" altLang="zh-CN" dirty="0" err="1"/>
              <a:t>transcribed</a:t>
            </a:r>
            <a:r>
              <a:rPr lang="de-DE" altLang="zh-CN" dirty="0"/>
              <a:t> all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voices</a:t>
            </a:r>
            <a:r>
              <a:rPr lang="de-DE" altLang="zh-CN" dirty="0"/>
              <a:t> </a:t>
            </a:r>
            <a:r>
              <a:rPr lang="de-DE" altLang="zh-CN" dirty="0" err="1"/>
              <a:t>into</a:t>
            </a:r>
            <a:r>
              <a:rPr lang="de-DE" altLang="zh-CN" dirty="0"/>
              <a:t> </a:t>
            </a:r>
            <a:r>
              <a:rPr lang="de-DE" altLang="zh-CN" dirty="0" err="1"/>
              <a:t>text</a:t>
            </a:r>
            <a:r>
              <a:rPr lang="de-DE" altLang="zh-CN" dirty="0"/>
              <a:t> </a:t>
            </a:r>
            <a:r>
              <a:rPr lang="de-DE" altLang="zh-CN" dirty="0" err="1"/>
              <a:t>files</a:t>
            </a:r>
            <a:r>
              <a:rPr lang="de-DE" altLang="zh-CN" dirty="0"/>
              <a:t>, </a:t>
            </a:r>
            <a:r>
              <a:rPr lang="de-DE" altLang="zh-CN" dirty="0" err="1"/>
              <a:t>we</a:t>
            </a:r>
            <a:r>
              <a:rPr lang="de-DE" altLang="zh-CN" dirty="0"/>
              <a:t> </a:t>
            </a:r>
            <a:r>
              <a:rPr lang="de-DE" altLang="zh-CN" dirty="0" err="1"/>
              <a:t>can</a:t>
            </a:r>
            <a:r>
              <a:rPr lang="de-DE" altLang="zh-CN" dirty="0"/>
              <a:t> </a:t>
            </a:r>
            <a:r>
              <a:rPr lang="de-DE" altLang="zh-CN" dirty="0" err="1"/>
              <a:t>make</a:t>
            </a:r>
            <a:r>
              <a:rPr lang="de-DE" altLang="zh-CN" dirty="0"/>
              <a:t> </a:t>
            </a:r>
            <a:r>
              <a:rPr lang="de-DE" altLang="zh-CN" dirty="0" err="1"/>
              <a:t>inference</a:t>
            </a:r>
            <a:r>
              <a:rPr lang="de-DE" altLang="zh-CN" dirty="0"/>
              <a:t> and </a:t>
            </a:r>
            <a:r>
              <a:rPr lang="de-DE" altLang="zh-CN" dirty="0" err="1"/>
              <a:t>predict</a:t>
            </a:r>
            <a:r>
              <a:rPr lang="de-DE" altLang="zh-CN" dirty="0"/>
              <a:t> </a:t>
            </a:r>
            <a:r>
              <a:rPr lang="de-DE" altLang="zh-CN" dirty="0" err="1"/>
              <a:t>future</a:t>
            </a:r>
            <a:r>
              <a:rPr lang="de-DE" altLang="zh-CN" dirty="0"/>
              <a:t> </a:t>
            </a:r>
            <a:r>
              <a:rPr lang="de-DE" altLang="zh-CN" dirty="0" err="1"/>
              <a:t>or</a:t>
            </a:r>
            <a:r>
              <a:rPr lang="de-DE" altLang="zh-CN" dirty="0"/>
              <a:t> </a:t>
            </a:r>
            <a:r>
              <a:rPr lang="de-DE" altLang="zh-CN" dirty="0" err="1"/>
              <a:t>past</a:t>
            </a:r>
            <a:r>
              <a:rPr lang="de-DE" altLang="zh-CN" dirty="0"/>
              <a:t> </a:t>
            </a:r>
            <a:r>
              <a:rPr lang="de-DE" altLang="zh-CN" dirty="0" err="1"/>
              <a:t>trends</a:t>
            </a:r>
            <a:r>
              <a:rPr lang="de-DE" altLang="zh-CN" dirty="0"/>
              <a:t> </a:t>
            </a:r>
            <a:r>
              <a:rPr lang="de-DE" altLang="zh-CN" dirty="0" err="1"/>
              <a:t>with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use</a:t>
            </a:r>
            <a:r>
              <a:rPr lang="de-DE" altLang="zh-CN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natural</a:t>
            </a:r>
            <a:r>
              <a:rPr lang="de-DE" altLang="zh-CN" dirty="0"/>
              <a:t> </a:t>
            </a:r>
            <a:r>
              <a:rPr lang="de-DE" altLang="zh-CN" dirty="0" err="1"/>
              <a:t>language</a:t>
            </a:r>
            <a:r>
              <a:rPr lang="de-DE" altLang="zh-CN" dirty="0"/>
              <a:t> </a:t>
            </a:r>
            <a:r>
              <a:rPr lang="de-DE" altLang="zh-CN" dirty="0" err="1"/>
              <a:t>processing</a:t>
            </a:r>
            <a:r>
              <a:rPr lang="de-DE" altLang="zh-CN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9BFD5-0B46-4805-9535-1320D09AE97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437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attempt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trends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AI in </a:t>
            </a:r>
            <a:r>
              <a:rPr lang="de-DE" dirty="0" err="1"/>
              <a:t>healthcare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conducted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Long do et. al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masterthesis</a:t>
            </a:r>
            <a:r>
              <a:rPr lang="de-DE" dirty="0"/>
              <a:t> last </a:t>
            </a:r>
            <a:r>
              <a:rPr lang="de-DE" dirty="0" err="1"/>
              <a:t>year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madi</a:t>
            </a:r>
            <a:r>
              <a:rPr lang="de-DE" dirty="0"/>
              <a:t> </a:t>
            </a:r>
            <a:r>
              <a:rPr lang="de-DE" dirty="0" err="1"/>
              <a:t>department</a:t>
            </a:r>
            <a:r>
              <a:rPr lang="de-DE" dirty="0"/>
              <a:t>. He </a:t>
            </a:r>
            <a:r>
              <a:rPr lang="de-DE" dirty="0" err="1"/>
              <a:t>identified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30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healthcare</a:t>
            </a:r>
            <a:r>
              <a:rPr lang="de-DE" dirty="0"/>
              <a:t> </a:t>
            </a:r>
            <a:r>
              <a:rPr lang="de-DE" dirty="0" err="1"/>
              <a:t>podcasts</a:t>
            </a:r>
            <a:r>
              <a:rPr lang="de-DE" dirty="0"/>
              <a:t> and </a:t>
            </a:r>
            <a:r>
              <a:rPr lang="de-DE" dirty="0" err="1"/>
              <a:t>built</a:t>
            </a:r>
            <a:r>
              <a:rPr lang="de-DE" dirty="0"/>
              <a:t> a </a:t>
            </a:r>
            <a:r>
              <a:rPr lang="de-DE" dirty="0" err="1"/>
              <a:t>pipeline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download</a:t>
            </a:r>
            <a:r>
              <a:rPr lang="de-DE" dirty="0"/>
              <a:t> and </a:t>
            </a:r>
            <a:r>
              <a:rPr lang="de-DE" dirty="0" err="1"/>
              <a:t>transcripe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podcasts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technologies</a:t>
            </a:r>
            <a:r>
              <a:rPr lang="de-DE" dirty="0"/>
              <a:t>. Long Do </a:t>
            </a:r>
            <a:r>
              <a:rPr lang="de-DE" dirty="0" err="1"/>
              <a:t>concluded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predictions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trends</a:t>
            </a:r>
            <a:r>
              <a:rPr lang="de-DE" dirty="0"/>
              <a:t>, different </a:t>
            </a:r>
            <a:r>
              <a:rPr lang="de-DE" dirty="0" err="1"/>
              <a:t>angles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taken</a:t>
            </a:r>
            <a:r>
              <a:rPr lang="de-DE" dirty="0"/>
              <a:t> care </a:t>
            </a:r>
            <a:r>
              <a:rPr lang="de-DE" dirty="0" err="1"/>
              <a:t>of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masterthesis</a:t>
            </a:r>
            <a:r>
              <a:rPr lang="de-DE" dirty="0"/>
              <a:t> </a:t>
            </a:r>
            <a:r>
              <a:rPr lang="de-DE" dirty="0" err="1"/>
              <a:t>builds</a:t>
            </a:r>
            <a:r>
              <a:rPr lang="de-DE" dirty="0"/>
              <a:t> upon.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exponential</a:t>
            </a:r>
            <a:r>
              <a:rPr lang="de-DE" dirty="0"/>
              <a:t> </a:t>
            </a:r>
            <a:r>
              <a:rPr lang="de-DE" dirty="0" err="1"/>
              <a:t>growth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podcast </a:t>
            </a:r>
            <a:r>
              <a:rPr lang="de-DE" dirty="0" err="1"/>
              <a:t>production</a:t>
            </a:r>
            <a:r>
              <a:rPr lang="de-DE" dirty="0"/>
              <a:t>, I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 The </a:t>
            </a:r>
            <a:r>
              <a:rPr lang="de-DE" dirty="0" err="1"/>
              <a:t>keywords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. Long </a:t>
            </a:r>
            <a:r>
              <a:rPr lang="de-DE" dirty="0" err="1"/>
              <a:t>used</a:t>
            </a:r>
            <a:r>
              <a:rPr lang="de-DE" dirty="0"/>
              <a:t> different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keyword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, but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keyword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9BFD5-0B46-4805-9535-1320D09AE97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785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Long at. al and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conclude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sentiment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topic</a:t>
            </a:r>
            <a:r>
              <a:rPr lang="de-DE" dirty="0"/>
              <a:t> </a:t>
            </a:r>
            <a:r>
              <a:rPr lang="de-DE" dirty="0" err="1"/>
              <a:t>clustering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. I </a:t>
            </a:r>
            <a:r>
              <a:rPr lang="de-DE" dirty="0" err="1"/>
              <a:t>found</a:t>
            </a:r>
            <a:r>
              <a:rPr lang="de-DE" dirty="0"/>
              <a:t> out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on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subjects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conducted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trends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find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, aka </a:t>
            </a:r>
            <a:r>
              <a:rPr lang="de-DE" dirty="0" err="1"/>
              <a:t>keywords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9BFD5-0B46-4805-9535-1320D09AE97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456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concluded</a:t>
            </a:r>
            <a:r>
              <a:rPr lang="de-DE" dirty="0"/>
              <a:t> </a:t>
            </a:r>
            <a:r>
              <a:rPr lang="de-DE" dirty="0" err="1"/>
              <a:t>into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9BFD5-0B46-4805-9535-1320D09AE97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510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speech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transcriber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rate </a:t>
            </a:r>
            <a:r>
              <a:rPr lang="de-DE" dirty="0" err="1"/>
              <a:t>for</a:t>
            </a:r>
            <a:r>
              <a:rPr lang="de-DE" dirty="0"/>
              <a:t> sample </a:t>
            </a:r>
            <a:r>
              <a:rPr lang="de-DE" dirty="0" err="1"/>
              <a:t>audio</a:t>
            </a:r>
            <a:r>
              <a:rPr lang="de-DE" dirty="0"/>
              <a:t> </a:t>
            </a:r>
            <a:r>
              <a:rPr lang="de-DE" dirty="0" err="1"/>
              <a:t>snippets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human </a:t>
            </a:r>
            <a:r>
              <a:rPr lang="de-DE" dirty="0" err="1"/>
              <a:t>transcriped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. Long do </a:t>
            </a:r>
            <a:r>
              <a:rPr lang="de-DE" dirty="0" err="1"/>
              <a:t>identified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open source (</a:t>
            </a:r>
            <a:r>
              <a:rPr lang="de-DE" dirty="0" err="1"/>
              <a:t>free</a:t>
            </a:r>
            <a:r>
              <a:rPr lang="de-DE" dirty="0"/>
              <a:t>) </a:t>
            </a:r>
            <a:r>
              <a:rPr lang="de-DE" dirty="0" err="1"/>
              <a:t>tools</a:t>
            </a:r>
            <a:r>
              <a:rPr lang="de-DE" dirty="0"/>
              <a:t>, </a:t>
            </a:r>
            <a:r>
              <a:rPr lang="de-DE" dirty="0" err="1"/>
              <a:t>namely</a:t>
            </a:r>
            <a:r>
              <a:rPr lang="de-DE" dirty="0"/>
              <a:t> </a:t>
            </a:r>
            <a:r>
              <a:rPr lang="de-DE" dirty="0" err="1"/>
              <a:t>vosk</a:t>
            </a:r>
            <a:r>
              <a:rPr lang="de-DE" dirty="0"/>
              <a:t> and </a:t>
            </a:r>
            <a:r>
              <a:rPr lang="de-DE" dirty="0" err="1"/>
              <a:t>deepspeech</a:t>
            </a:r>
            <a:r>
              <a:rPr lang="de-DE" dirty="0"/>
              <a:t>. I will </a:t>
            </a:r>
            <a:r>
              <a:rPr lang="de-DE" dirty="0" err="1"/>
              <a:t>conduct</a:t>
            </a:r>
            <a:r>
              <a:rPr lang="de-DE" dirty="0"/>
              <a:t> a </a:t>
            </a:r>
            <a:r>
              <a:rPr lang="de-DE" dirty="0" err="1"/>
              <a:t>comprehensive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 on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currently</a:t>
            </a:r>
            <a:r>
              <a:rPr lang="de-DE" dirty="0"/>
              <a:t> </a:t>
            </a:r>
            <a:r>
              <a:rPr lang="de-DE" dirty="0" err="1"/>
              <a:t>performing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and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accordingly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transcripe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750 GB </a:t>
            </a:r>
            <a:r>
              <a:rPr lang="de-DE" dirty="0" err="1"/>
              <a:t>of</a:t>
            </a:r>
            <a:r>
              <a:rPr lang="de-DE" dirty="0"/>
              <a:t> podcast </a:t>
            </a:r>
            <a:r>
              <a:rPr lang="de-DE" dirty="0" err="1"/>
              <a:t>data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9BFD5-0B46-4805-9535-1320D09AE97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564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rates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Long do. </a:t>
            </a:r>
            <a:r>
              <a:rPr lang="de-DE" dirty="0" err="1"/>
              <a:t>Among</a:t>
            </a:r>
            <a:r>
              <a:rPr lang="de-DE" dirty="0"/>
              <a:t> all speech2text </a:t>
            </a:r>
            <a:r>
              <a:rPr lang="de-DE" dirty="0" err="1"/>
              <a:t>apis</a:t>
            </a:r>
            <a:r>
              <a:rPr lang="de-DE" dirty="0"/>
              <a:t>, </a:t>
            </a:r>
            <a:r>
              <a:rPr lang="de-DE" dirty="0" err="1"/>
              <a:t>azure</a:t>
            </a:r>
            <a:r>
              <a:rPr lang="de-DE" dirty="0"/>
              <a:t> </a:t>
            </a:r>
            <a:r>
              <a:rPr lang="de-DE" dirty="0" err="1"/>
              <a:t>performed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, but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. The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open source </a:t>
            </a:r>
            <a:r>
              <a:rPr lang="de-DE" dirty="0" err="1"/>
              <a:t>apis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deepspeech</a:t>
            </a:r>
            <a:r>
              <a:rPr lang="de-DE" dirty="0"/>
              <a:t> and </a:t>
            </a:r>
            <a:r>
              <a:rPr lang="de-DE" dirty="0" err="1"/>
              <a:t>vosk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9BFD5-0B46-4805-9535-1320D09AE97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72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68594" y="2414536"/>
            <a:ext cx="10848955" cy="42287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400">
                <a:latin typeface="Corbel" panose="020B05030202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68594" y="2845114"/>
            <a:ext cx="10848955" cy="5919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100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1961AE3-FC2F-DF49-B153-EA6A8AAF11BC}"/>
              </a:ext>
            </a:extLst>
          </p:cNvPr>
          <p:cNvSpPr/>
          <p:nvPr userDrawn="1"/>
        </p:nvSpPr>
        <p:spPr>
          <a:xfrm>
            <a:off x="668594" y="1385268"/>
            <a:ext cx="11523405" cy="72000"/>
          </a:xfrm>
          <a:prstGeom prst="rect">
            <a:avLst/>
          </a:prstGeom>
          <a:solidFill>
            <a:srgbClr val="417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18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master mit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116">
            <a:extLst>
              <a:ext uri="{FF2B5EF4-FFF2-40B4-BE49-F238E27FC236}">
                <a16:creationId xmlns:a16="http://schemas.microsoft.com/office/drawing/2014/main" id="{F34DAFC4-EB76-4B4B-AE4F-9C1638469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8594" y="6636952"/>
            <a:ext cx="8160000" cy="192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r>
              <a:rPr lang="de-DE" dirty="0"/>
              <a:t>Muster</a:t>
            </a:r>
          </a:p>
        </p:txBody>
      </p:sp>
      <p:sp>
        <p:nvSpPr>
          <p:cNvPr id="11" name="Datumsplatzhalter 117">
            <a:extLst>
              <a:ext uri="{FF2B5EF4-FFF2-40B4-BE49-F238E27FC236}">
                <a16:creationId xmlns:a16="http://schemas.microsoft.com/office/drawing/2014/main" id="{51C6BCB5-1098-4242-AF38-EBCEB5305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88351" y="6635979"/>
            <a:ext cx="1440000" cy="19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algn="r"/>
            <a:fld id="{E2BF2ACE-C4A2-6143-BAF0-A0356301F13C}" type="datetime4">
              <a:rPr lang="de-DE" smtClean="0"/>
              <a:pPr algn="r"/>
              <a:t>19. Januar 2022</a:t>
            </a:fld>
            <a:endParaRPr lang="de-DE" dirty="0"/>
          </a:p>
        </p:txBody>
      </p:sp>
      <p:sp>
        <p:nvSpPr>
          <p:cNvPr id="12" name="Foliennummernplatzhalter 118">
            <a:extLst>
              <a:ext uri="{FF2B5EF4-FFF2-40B4-BE49-F238E27FC236}">
                <a16:creationId xmlns:a16="http://schemas.microsoft.com/office/drawing/2014/main" id="{30DC08B6-7D0D-E640-BB9F-E4F9FE6BB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8195" y="6635979"/>
            <a:ext cx="505209" cy="19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0759437E-DD65-47AE-A718-65B9481C0A9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39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68594" y="3120074"/>
            <a:ext cx="10848955" cy="3024188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buFont typeface="Symbol" panose="05050102010706020507" pitchFamily="18" charset="2"/>
              <a:buChar char="-"/>
              <a:defRPr sz="1800" b="0">
                <a:latin typeface="Corbel" panose="020B0503020204020204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3B3CB13-9E27-854A-838E-59F7672FD7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8594" y="2414536"/>
            <a:ext cx="10848955" cy="581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400">
                <a:latin typeface="Corbel" panose="020B05030202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D2ADF82-0918-E14A-8569-32C0044D27A5}"/>
              </a:ext>
            </a:extLst>
          </p:cNvPr>
          <p:cNvSpPr/>
          <p:nvPr userDrawn="1"/>
        </p:nvSpPr>
        <p:spPr>
          <a:xfrm>
            <a:off x="668594" y="1385268"/>
            <a:ext cx="11523405" cy="72000"/>
          </a:xfrm>
          <a:prstGeom prst="rect">
            <a:avLst/>
          </a:prstGeom>
          <a:solidFill>
            <a:srgbClr val="417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6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68594" y="3120074"/>
            <a:ext cx="10848955" cy="33759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05000" indent="-405000">
              <a:buFont typeface="Symbol" panose="05050102010706020507" pitchFamily="18" charset="2"/>
              <a:buChar char="-"/>
              <a:defRPr sz="2400">
                <a:latin typeface="Corbel" panose="020B0503020204020204" pitchFamily="34" charset="0"/>
              </a:defRPr>
            </a:lvl1pPr>
            <a:lvl2pPr marL="810000" indent="-405000">
              <a:buFont typeface="Symbol" panose="05050102010706020507" pitchFamily="18" charset="2"/>
              <a:buChar char="-"/>
              <a:defRPr sz="2000">
                <a:latin typeface="Corbel" panose="020B0503020204020204" pitchFamily="34" charset="0"/>
              </a:defRPr>
            </a:lvl2pPr>
            <a:lvl3pPr marL="1215000" indent="-405000">
              <a:buFont typeface="Symbol" panose="05050102010706020507" pitchFamily="18" charset="2"/>
              <a:buChar char="-"/>
              <a:defRPr sz="1800">
                <a:latin typeface="Corbel" panose="020B0503020204020204" pitchFamily="34" charset="0"/>
              </a:defRPr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08E9851-0511-A740-AA95-DE906E2D575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8594" y="2414536"/>
            <a:ext cx="10848955" cy="581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400">
                <a:latin typeface="Corbel" panose="020B05030202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1D5EB0A-DB74-5743-A12E-B4D3589F0C49}"/>
              </a:ext>
            </a:extLst>
          </p:cNvPr>
          <p:cNvSpPr/>
          <p:nvPr userDrawn="1"/>
        </p:nvSpPr>
        <p:spPr>
          <a:xfrm>
            <a:off x="668594" y="1385268"/>
            <a:ext cx="11523405" cy="72000"/>
          </a:xfrm>
          <a:prstGeom prst="rect">
            <a:avLst/>
          </a:prstGeom>
          <a:solidFill>
            <a:srgbClr val="417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36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68594" y="2414536"/>
            <a:ext cx="10848955" cy="40051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05000" indent="-405000">
              <a:buFont typeface="Symbol" panose="05050102010706020507" pitchFamily="18" charset="2"/>
              <a:buChar char="-"/>
              <a:defRPr>
                <a:latin typeface="Corbel" panose="020B0503020204020204" pitchFamily="34" charset="0"/>
              </a:defRPr>
            </a:lvl1pPr>
            <a:lvl2pPr marL="810000" indent="-405000">
              <a:buFont typeface="Symbol" panose="05050102010706020507" pitchFamily="18" charset="2"/>
              <a:buChar char="-"/>
              <a:defRPr>
                <a:latin typeface="Corbel" panose="020B0503020204020204" pitchFamily="34" charset="0"/>
              </a:defRPr>
            </a:lvl2pPr>
            <a:lvl3pPr marL="1215000" indent="-405000">
              <a:buFont typeface="Symbol" panose="05050102010706020507" pitchFamily="18" charset="2"/>
              <a:buChar char="-"/>
              <a:defRPr>
                <a:latin typeface="Corbel" panose="020B0503020204020204" pitchFamily="34" charset="0"/>
              </a:defRPr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269A9C4-50EF-A646-B583-F53ED56D85B1}"/>
              </a:ext>
            </a:extLst>
          </p:cNvPr>
          <p:cNvSpPr/>
          <p:nvPr userDrawn="1"/>
        </p:nvSpPr>
        <p:spPr>
          <a:xfrm>
            <a:off x="668594" y="1385268"/>
            <a:ext cx="11523405" cy="72000"/>
          </a:xfrm>
          <a:prstGeom prst="rect">
            <a:avLst/>
          </a:prstGeom>
          <a:solidFill>
            <a:srgbClr val="417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10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68595" y="1498060"/>
            <a:ext cx="10854809" cy="4721156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buClr>
                <a:srgbClr val="41748D"/>
              </a:buClr>
              <a:buFont typeface="Symbol" pitchFamily="2" charset="2"/>
              <a:buChar char="-"/>
              <a:defRPr sz="2100" b="0">
                <a:solidFill>
                  <a:srgbClr val="000000"/>
                </a:solidFill>
                <a:latin typeface="Corbel" panose="020B0503020204020204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Fußzeilenplatzhalter 116">
            <a:extLst>
              <a:ext uri="{FF2B5EF4-FFF2-40B4-BE49-F238E27FC236}">
                <a16:creationId xmlns:a16="http://schemas.microsoft.com/office/drawing/2014/main" id="{A2EE568C-0CCB-154F-9928-795A47A5B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8594" y="6636952"/>
            <a:ext cx="8160000" cy="192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r>
              <a:rPr lang="de-DE" dirty="0"/>
              <a:t>Muster</a:t>
            </a:r>
          </a:p>
        </p:txBody>
      </p:sp>
      <p:sp>
        <p:nvSpPr>
          <p:cNvPr id="14" name="Datumsplatzhalter 117">
            <a:extLst>
              <a:ext uri="{FF2B5EF4-FFF2-40B4-BE49-F238E27FC236}">
                <a16:creationId xmlns:a16="http://schemas.microsoft.com/office/drawing/2014/main" id="{5989B0D1-7BF5-9A4D-9BAA-220529760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88351" y="6635979"/>
            <a:ext cx="1440000" cy="19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algn="r"/>
            <a:fld id="{E2BF2ACE-C4A2-6143-BAF0-A0356301F13C}" type="datetime4">
              <a:rPr lang="de-DE" smtClean="0"/>
              <a:pPr algn="r"/>
              <a:t>19. Januar 2022</a:t>
            </a:fld>
            <a:endParaRPr lang="de-DE" dirty="0"/>
          </a:p>
        </p:txBody>
      </p:sp>
      <p:sp>
        <p:nvSpPr>
          <p:cNvPr id="15" name="Foliennummernplatzhalter 118">
            <a:extLst>
              <a:ext uri="{FF2B5EF4-FFF2-40B4-BE49-F238E27FC236}">
                <a16:creationId xmlns:a16="http://schemas.microsoft.com/office/drawing/2014/main" id="{865DE252-0BB1-1448-A380-8D5AE7EBC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8195" y="6635979"/>
            <a:ext cx="505209" cy="19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0759437E-DD65-47AE-A718-65B9481C0A9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18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75765" y="2122434"/>
            <a:ext cx="10847639" cy="41097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400"/>
              </a:spcBef>
              <a:buFontTx/>
              <a:buNone/>
              <a:defRPr sz="2100" b="0">
                <a:solidFill>
                  <a:srgbClr val="000000"/>
                </a:solidFill>
                <a:latin typeface="Corbel" panose="020B0503020204020204" pitchFamily="34" charset="0"/>
              </a:defRPr>
            </a:lvl1pPr>
            <a:lvl2pPr marL="742950" indent="-285750">
              <a:buFont typeface="Symbol" pitchFamily="2" charset="2"/>
              <a:buChar char="-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C9DA32-0836-4993-AC58-8B6E772EAE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94" y="1375791"/>
            <a:ext cx="10854809" cy="746643"/>
          </a:xfrm>
          <a:prstGeom prst="rect">
            <a:avLst/>
          </a:prstGeom>
        </p:spPr>
        <p:txBody>
          <a:bodyPr wrap="square" lIns="0" tIns="0" rIns="0" bIns="0"/>
          <a:lstStyle>
            <a:lvl1pPr algn="l">
              <a:defRPr sz="3400" b="1">
                <a:solidFill>
                  <a:srgbClr val="41748D"/>
                </a:solidFill>
                <a:latin typeface="Corbel" panose="020B05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4" name="Fußzeilenplatzhalter 116">
            <a:extLst>
              <a:ext uri="{FF2B5EF4-FFF2-40B4-BE49-F238E27FC236}">
                <a16:creationId xmlns:a16="http://schemas.microsoft.com/office/drawing/2014/main" id="{1595DF86-720E-F945-9BD8-17EC1E1B6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8594" y="6636952"/>
            <a:ext cx="8160000" cy="192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r>
              <a:rPr lang="de-DE" dirty="0"/>
              <a:t>Muster</a:t>
            </a:r>
          </a:p>
        </p:txBody>
      </p:sp>
      <p:sp>
        <p:nvSpPr>
          <p:cNvPr id="15" name="Datumsplatzhalter 117">
            <a:extLst>
              <a:ext uri="{FF2B5EF4-FFF2-40B4-BE49-F238E27FC236}">
                <a16:creationId xmlns:a16="http://schemas.microsoft.com/office/drawing/2014/main" id="{00C46D43-CB24-6248-A597-07D976350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88351" y="6635979"/>
            <a:ext cx="1440000" cy="19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algn="r"/>
            <a:fld id="{E2BF2ACE-C4A2-6143-BAF0-A0356301F13C}" type="datetime4">
              <a:rPr lang="de-DE" smtClean="0"/>
              <a:pPr algn="r"/>
              <a:t>19. Januar 2022</a:t>
            </a:fld>
            <a:endParaRPr lang="de-DE" dirty="0"/>
          </a:p>
        </p:txBody>
      </p:sp>
      <p:sp>
        <p:nvSpPr>
          <p:cNvPr id="16" name="Foliennummernplatzhalter 118">
            <a:extLst>
              <a:ext uri="{FF2B5EF4-FFF2-40B4-BE49-F238E27FC236}">
                <a16:creationId xmlns:a16="http://schemas.microsoft.com/office/drawing/2014/main" id="{75DC947B-970E-0941-8F42-80396B8F1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8195" y="6635979"/>
            <a:ext cx="505209" cy="19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0759437E-DD65-47AE-A718-65B9481C0A9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54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mi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ußzeilenplatzhalter 116">
            <a:extLst>
              <a:ext uri="{FF2B5EF4-FFF2-40B4-BE49-F238E27FC236}">
                <a16:creationId xmlns:a16="http://schemas.microsoft.com/office/drawing/2014/main" id="{57BCABE1-6F21-6D4A-B5B6-E3A1F28B5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8594" y="6636952"/>
            <a:ext cx="8160000" cy="192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r>
              <a:rPr lang="de-DE" dirty="0"/>
              <a:t>Muster</a:t>
            </a:r>
          </a:p>
        </p:txBody>
      </p:sp>
      <p:sp>
        <p:nvSpPr>
          <p:cNvPr id="17" name="Datumsplatzhalter 117">
            <a:extLst>
              <a:ext uri="{FF2B5EF4-FFF2-40B4-BE49-F238E27FC236}">
                <a16:creationId xmlns:a16="http://schemas.microsoft.com/office/drawing/2014/main" id="{95CE92BF-1C95-AE40-B45D-DB54E5A1D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88351" y="6635979"/>
            <a:ext cx="1440000" cy="19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algn="r"/>
            <a:fld id="{E2BF2ACE-C4A2-6143-BAF0-A0356301F13C}" type="datetime4">
              <a:rPr lang="de-DE" smtClean="0"/>
              <a:pPr algn="r"/>
              <a:t>19. Januar 2022</a:t>
            </a:fld>
            <a:endParaRPr lang="de-DE" dirty="0"/>
          </a:p>
        </p:txBody>
      </p:sp>
      <p:sp>
        <p:nvSpPr>
          <p:cNvPr id="18" name="Foliennummernplatzhalter 118">
            <a:extLst>
              <a:ext uri="{FF2B5EF4-FFF2-40B4-BE49-F238E27FC236}">
                <a16:creationId xmlns:a16="http://schemas.microsoft.com/office/drawing/2014/main" id="{41F12769-9556-B44A-AD98-4871B928F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8195" y="6635979"/>
            <a:ext cx="505209" cy="19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0759437E-DD65-47AE-A718-65B9481C0A9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9" name="Inhaltsplatzhalter 6">
            <a:extLst>
              <a:ext uri="{FF2B5EF4-FFF2-40B4-BE49-F238E27FC236}">
                <a16:creationId xmlns:a16="http://schemas.microsoft.com/office/drawing/2014/main" id="{FF406483-30BB-894F-9222-218062D97B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8594" y="2122434"/>
            <a:ext cx="10854810" cy="41097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>
              <a:buClr>
                <a:srgbClr val="41748D"/>
              </a:buClr>
              <a:buFont typeface="Symbol" panose="05050102010706020507" pitchFamily="18" charset="2"/>
              <a:buChar char="-"/>
              <a:defRPr sz="2100">
                <a:solidFill>
                  <a:srgbClr val="000000"/>
                </a:solidFill>
                <a:latin typeface="Corbel" panose="020B0503020204020204" pitchFamily="34" charset="0"/>
              </a:defRPr>
            </a:lvl1pPr>
            <a:lvl2pPr marL="1080000" indent="-540000">
              <a:buClr>
                <a:srgbClr val="41748D"/>
              </a:buClr>
              <a:buFont typeface="Symbol" panose="05050102010706020507" pitchFamily="18" charset="2"/>
              <a:buChar char="-"/>
              <a:defRPr sz="2100">
                <a:solidFill>
                  <a:srgbClr val="000000"/>
                </a:solidFill>
                <a:latin typeface="Corbel" panose="020B0503020204020204" pitchFamily="34" charset="0"/>
              </a:defRPr>
            </a:lvl2pPr>
            <a:lvl3pPr marL="1620000" indent="-540000">
              <a:buClr>
                <a:srgbClr val="41748D"/>
              </a:buClr>
              <a:buFont typeface="Symbol" panose="05050102010706020507" pitchFamily="18" charset="2"/>
              <a:buChar char="-"/>
              <a:defRPr sz="2100">
                <a:solidFill>
                  <a:srgbClr val="000000"/>
                </a:solidFill>
                <a:latin typeface="Corbel" panose="020B0503020204020204" pitchFamily="34" charset="0"/>
              </a:defRPr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07B3C417-02AF-2E46-B572-5CBAF9B701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94" y="1375791"/>
            <a:ext cx="10854809" cy="746643"/>
          </a:xfrm>
          <a:prstGeom prst="rect">
            <a:avLst/>
          </a:prstGeom>
        </p:spPr>
        <p:txBody>
          <a:bodyPr wrap="square" lIns="0" tIns="0" rIns="0" bIns="0"/>
          <a:lstStyle>
            <a:lvl1pPr algn="l">
              <a:defRPr sz="3400" b="1">
                <a:solidFill>
                  <a:srgbClr val="41748D"/>
                </a:solidFill>
                <a:latin typeface="Corbel" panose="020B05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9913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mit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nhaltsplatzhalter 6">
            <a:extLst>
              <a:ext uri="{FF2B5EF4-FFF2-40B4-BE49-F238E27FC236}">
                <a16:creationId xmlns:a16="http://schemas.microsoft.com/office/drawing/2014/main" id="{8193A4AF-B295-0F49-9577-6CA6D923779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61362" y="2122434"/>
            <a:ext cx="7762041" cy="41097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>
              <a:buClr>
                <a:srgbClr val="41748D"/>
              </a:buClr>
              <a:buFont typeface="Symbol" panose="05050102010706020507" pitchFamily="18" charset="2"/>
              <a:buChar char="-"/>
              <a:defRPr sz="2100">
                <a:solidFill>
                  <a:srgbClr val="000000"/>
                </a:solidFill>
                <a:latin typeface="Corbel" panose="020B0503020204020204" pitchFamily="34" charset="0"/>
              </a:defRPr>
            </a:lvl1pPr>
            <a:lvl2pPr marL="1080000" indent="-540000">
              <a:buClr>
                <a:srgbClr val="41748D"/>
              </a:buClr>
              <a:buFont typeface="Symbol" panose="05050102010706020507" pitchFamily="18" charset="2"/>
              <a:buChar char="-"/>
              <a:defRPr sz="2100">
                <a:solidFill>
                  <a:srgbClr val="000000"/>
                </a:solidFill>
                <a:latin typeface="Corbel" panose="020B0503020204020204" pitchFamily="34" charset="0"/>
              </a:defRPr>
            </a:lvl2pPr>
            <a:lvl3pPr marL="1620000" indent="-540000">
              <a:buClr>
                <a:srgbClr val="41748D"/>
              </a:buClr>
              <a:buFont typeface="Symbol" panose="05050102010706020507" pitchFamily="18" charset="2"/>
              <a:buChar char="-"/>
              <a:defRPr sz="2100">
                <a:solidFill>
                  <a:srgbClr val="000000"/>
                </a:solidFill>
                <a:latin typeface="Corbel" panose="020B0503020204020204" pitchFamily="34" charset="0"/>
              </a:defRPr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Foliennummernplatzhalter 118">
            <a:extLst>
              <a:ext uri="{FF2B5EF4-FFF2-40B4-BE49-F238E27FC236}">
                <a16:creationId xmlns:a16="http://schemas.microsoft.com/office/drawing/2014/main" id="{951B55EE-73D0-0A46-AD86-ED5DCEE7B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8195" y="6635979"/>
            <a:ext cx="505209" cy="19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0759437E-DD65-47AE-A718-65B9481C0A9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F3626082-1208-4FEC-8EFA-6FEE9EC38A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2122432"/>
            <a:ext cx="3761360" cy="41097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2000" b="0">
                <a:solidFill>
                  <a:srgbClr val="000000"/>
                </a:solidFill>
                <a:latin typeface="Corbel" panose="020B05030202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6" name="Fußzeilenplatzhalter 116">
            <a:extLst>
              <a:ext uri="{FF2B5EF4-FFF2-40B4-BE49-F238E27FC236}">
                <a16:creationId xmlns:a16="http://schemas.microsoft.com/office/drawing/2014/main" id="{D4FF6C99-61AC-5C46-8545-CB917C189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8594" y="6636952"/>
            <a:ext cx="8160000" cy="192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r>
              <a:rPr lang="de-DE" dirty="0"/>
              <a:t>Muster</a:t>
            </a:r>
          </a:p>
        </p:txBody>
      </p:sp>
      <p:sp>
        <p:nvSpPr>
          <p:cNvPr id="17" name="Datumsplatzhalter 117">
            <a:extLst>
              <a:ext uri="{FF2B5EF4-FFF2-40B4-BE49-F238E27FC236}">
                <a16:creationId xmlns:a16="http://schemas.microsoft.com/office/drawing/2014/main" id="{E01EA609-CC0F-6B41-9A91-B32F55783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88351" y="6635979"/>
            <a:ext cx="1440000" cy="19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algn="r"/>
            <a:fld id="{E2BF2ACE-C4A2-6143-BAF0-A0356301F13C}" type="datetime4">
              <a:rPr lang="de-DE" smtClean="0"/>
              <a:pPr algn="r"/>
              <a:t>19. Januar 2022</a:t>
            </a:fld>
            <a:endParaRPr lang="de-DE" dirty="0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CC1401FD-2FFC-BC4B-8E88-3DA18EA1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94" y="1375791"/>
            <a:ext cx="10854809" cy="746643"/>
          </a:xfrm>
          <a:prstGeom prst="rect">
            <a:avLst/>
          </a:prstGeom>
        </p:spPr>
        <p:txBody>
          <a:bodyPr wrap="square" lIns="0" tIns="0" rIns="0" bIns="0"/>
          <a:lstStyle>
            <a:lvl1pPr algn="l">
              <a:defRPr sz="3400" b="1">
                <a:solidFill>
                  <a:srgbClr val="41748D"/>
                </a:solidFill>
                <a:latin typeface="Corbel" panose="020B05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0643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mit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A19426-5E13-4643-A14E-50CC6AEB81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22434"/>
            <a:ext cx="3960000" cy="41505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endParaRPr lang="de-DE"/>
          </a:p>
        </p:txBody>
      </p:sp>
      <p:sp>
        <p:nvSpPr>
          <p:cNvPr id="14" name="Fußzeilenplatzhalter 116">
            <a:extLst>
              <a:ext uri="{FF2B5EF4-FFF2-40B4-BE49-F238E27FC236}">
                <a16:creationId xmlns:a16="http://schemas.microsoft.com/office/drawing/2014/main" id="{1D31A6EE-39DA-3641-93D4-6A8A8F029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8594" y="6636952"/>
            <a:ext cx="8160000" cy="192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r>
              <a:rPr lang="de-DE" dirty="0"/>
              <a:t>Muster</a:t>
            </a:r>
          </a:p>
        </p:txBody>
      </p:sp>
      <p:sp>
        <p:nvSpPr>
          <p:cNvPr id="15" name="Datumsplatzhalter 117">
            <a:extLst>
              <a:ext uri="{FF2B5EF4-FFF2-40B4-BE49-F238E27FC236}">
                <a16:creationId xmlns:a16="http://schemas.microsoft.com/office/drawing/2014/main" id="{B974A76E-37E5-394C-BA6A-FFD409CD4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88351" y="6635979"/>
            <a:ext cx="1440000" cy="19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algn="r"/>
            <a:fld id="{E2BF2ACE-C4A2-6143-BAF0-A0356301F13C}" type="datetime4">
              <a:rPr lang="de-DE" smtClean="0"/>
              <a:pPr algn="r"/>
              <a:t>19. Januar 2022</a:t>
            </a:fld>
            <a:endParaRPr lang="de-DE" dirty="0"/>
          </a:p>
        </p:txBody>
      </p:sp>
      <p:sp>
        <p:nvSpPr>
          <p:cNvPr id="16" name="Foliennummernplatzhalter 118">
            <a:extLst>
              <a:ext uri="{FF2B5EF4-FFF2-40B4-BE49-F238E27FC236}">
                <a16:creationId xmlns:a16="http://schemas.microsoft.com/office/drawing/2014/main" id="{DE5AC930-96B5-1844-A337-0F2B07FA3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8195" y="6635979"/>
            <a:ext cx="505209" cy="19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0759437E-DD65-47AE-A718-65B9481C0A9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9" name="Bildplatzhalter 2">
            <a:extLst>
              <a:ext uri="{FF2B5EF4-FFF2-40B4-BE49-F238E27FC236}">
                <a16:creationId xmlns:a16="http://schemas.microsoft.com/office/drawing/2014/main" id="{41F4293B-1ED9-514A-B616-958E72E823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16000" y="2122434"/>
            <a:ext cx="3960000" cy="41505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endParaRPr lang="de-DE"/>
          </a:p>
        </p:txBody>
      </p:sp>
      <p:sp>
        <p:nvSpPr>
          <p:cNvPr id="20" name="Bildplatzhalter 2">
            <a:extLst>
              <a:ext uri="{FF2B5EF4-FFF2-40B4-BE49-F238E27FC236}">
                <a16:creationId xmlns:a16="http://schemas.microsoft.com/office/drawing/2014/main" id="{8D166267-38C2-9A4E-AB01-EE7BE001FDA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32000" y="2122434"/>
            <a:ext cx="3960000" cy="41505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endParaRPr lang="de-DE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AE6F1DE6-AFF5-F047-B5A3-A8A776CDB3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94" y="1375791"/>
            <a:ext cx="10854809" cy="746643"/>
          </a:xfrm>
          <a:prstGeom prst="rect">
            <a:avLst/>
          </a:prstGeom>
        </p:spPr>
        <p:txBody>
          <a:bodyPr wrap="square" lIns="0" tIns="0" rIns="0" bIns="0"/>
          <a:lstStyle>
            <a:lvl1pPr algn="l">
              <a:defRPr sz="3400" b="1">
                <a:solidFill>
                  <a:srgbClr val="41748D"/>
                </a:solidFill>
                <a:latin typeface="Corbel" panose="020B05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19801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79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DA36A8C-CAE0-483F-8C3B-38055758DCB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05" y="362002"/>
            <a:ext cx="1739514" cy="66840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0F797E6-9950-4151-90D5-1F4B23F274E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334" y="243019"/>
            <a:ext cx="3022695" cy="96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4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+mj-lt"/>
        <a:buAutoNum type="arabicPeriod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ußzeilenplatzhalter 116"/>
          <p:cNvSpPr>
            <a:spLocks noGrp="1"/>
          </p:cNvSpPr>
          <p:nvPr>
            <p:ph type="ftr" sz="quarter" idx="3"/>
          </p:nvPr>
        </p:nvSpPr>
        <p:spPr>
          <a:xfrm>
            <a:off x="668594" y="6636952"/>
            <a:ext cx="8160000" cy="192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r>
              <a:rPr lang="de-DE" dirty="0"/>
              <a:t>Muster</a:t>
            </a:r>
          </a:p>
        </p:txBody>
      </p:sp>
      <p:sp>
        <p:nvSpPr>
          <p:cNvPr id="118" name="Datumsplatzhalter 117"/>
          <p:cNvSpPr>
            <a:spLocks noGrp="1"/>
          </p:cNvSpPr>
          <p:nvPr>
            <p:ph type="dt" sz="half" idx="2"/>
          </p:nvPr>
        </p:nvSpPr>
        <p:spPr>
          <a:xfrm>
            <a:off x="9488351" y="6635979"/>
            <a:ext cx="1440000" cy="19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algn="r"/>
            <a:fld id="{E2BF2ACE-C4A2-6143-BAF0-A0356301F13C}" type="datetime4">
              <a:rPr lang="de-DE" smtClean="0"/>
              <a:pPr algn="r"/>
              <a:t>19. Januar 2022</a:t>
            </a:fld>
            <a:endParaRPr lang="de-DE" dirty="0"/>
          </a:p>
        </p:txBody>
      </p:sp>
      <p:sp>
        <p:nvSpPr>
          <p:cNvPr id="119" name="Foliennummernplatzhalter 118"/>
          <p:cNvSpPr>
            <a:spLocks noGrp="1"/>
          </p:cNvSpPr>
          <p:nvPr>
            <p:ph type="sldNum" sz="quarter" idx="4"/>
          </p:nvPr>
        </p:nvSpPr>
        <p:spPr>
          <a:xfrm>
            <a:off x="11018195" y="6635979"/>
            <a:ext cx="505209" cy="19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0759437E-DD65-47AE-A718-65B9481C0A9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E40BC3A-8349-554F-8BD1-D0DF9065E749}"/>
              </a:ext>
            </a:extLst>
          </p:cNvPr>
          <p:cNvSpPr/>
          <p:nvPr userDrawn="1"/>
        </p:nvSpPr>
        <p:spPr>
          <a:xfrm>
            <a:off x="668594" y="1080469"/>
            <a:ext cx="11523405" cy="72000"/>
          </a:xfrm>
          <a:prstGeom prst="rect">
            <a:avLst/>
          </a:prstGeom>
          <a:solidFill>
            <a:srgbClr val="417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54EC5A5-9A17-1D4B-9C79-DA5B32F2476A}"/>
              </a:ext>
            </a:extLst>
          </p:cNvPr>
          <p:cNvSpPr/>
          <p:nvPr userDrawn="1"/>
        </p:nvSpPr>
        <p:spPr>
          <a:xfrm>
            <a:off x="668594" y="6538526"/>
            <a:ext cx="11523405" cy="10800"/>
          </a:xfrm>
          <a:prstGeom prst="rect">
            <a:avLst/>
          </a:prstGeom>
          <a:solidFill>
            <a:srgbClr val="779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097B321-0824-FD47-80FC-038D6EBAA7F3}"/>
              </a:ext>
            </a:extLst>
          </p:cNvPr>
          <p:cNvSpPr/>
          <p:nvPr userDrawn="1"/>
        </p:nvSpPr>
        <p:spPr>
          <a:xfrm>
            <a:off x="6325854" y="475752"/>
            <a:ext cx="668594" cy="311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361961DB-C3D8-4B4B-B404-A98A0A316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95"/>
          <a:stretch/>
        </p:blipFill>
        <p:spPr>
          <a:xfrm>
            <a:off x="536442" y="183409"/>
            <a:ext cx="1599929" cy="77795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A8EF653-0B5B-48DF-994F-BE95A59B09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27"/>
          <a:stretch/>
        </p:blipFill>
        <p:spPr>
          <a:xfrm>
            <a:off x="9243752" y="176921"/>
            <a:ext cx="2416567" cy="7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5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2" r:id="rId3"/>
    <p:sldLayoutId id="2147483673" r:id="rId4"/>
    <p:sldLayoutId id="2147483680" r:id="rId5"/>
    <p:sldLayoutId id="2147483678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+mj-lt"/>
        <a:buAutoNum type="arabicPeriod"/>
        <a:defRPr lang="de-DE" sz="3200" b="1" kern="1200" dirty="0" smtClean="0">
          <a:solidFill>
            <a:srgbClr val="003865"/>
          </a:solidFill>
          <a:latin typeface="+mn-lt"/>
          <a:ea typeface="+mn-ea"/>
          <a:cs typeface="+mn-cs"/>
        </a:defRPr>
      </a:lvl1pPr>
      <a:lvl2pPr marL="971550" indent="-514350" algn="l" defTabSz="914400" rtl="0" eaLnBrk="1" latinLnBrk="0" hangingPunct="1">
        <a:spcBef>
          <a:spcPct val="20000"/>
        </a:spcBef>
        <a:buFont typeface="+mj-lt"/>
        <a:buAutoNum type="arabicPeriod"/>
        <a:defRPr sz="2800" kern="1200">
          <a:solidFill>
            <a:srgbClr val="003865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ct val="20000"/>
        </a:spcBef>
        <a:buFont typeface="+mj-lt"/>
        <a:buAutoNum type="arabicPeriod"/>
        <a:defRPr sz="2400" kern="1200">
          <a:solidFill>
            <a:srgbClr val="00386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386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386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wc.com/gx/en/industries/healthcare/publications/ai-robotics-new-health/transforming-healthcare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odcastinsights.com/podcast-statistic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4.png"/><Relationship Id="rId4" Type="http://schemas.openxmlformats.org/officeDocument/2006/relationships/image" Target="../media/image23.svg"/><Relationship Id="rId9" Type="http://schemas.openxmlformats.org/officeDocument/2006/relationships/image" Target="../media/image27.sv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29.png"/><Relationship Id="rId4" Type="http://schemas.openxmlformats.org/officeDocument/2006/relationships/diagramData" Target="../diagrams/data1.xml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33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23.svg"/><Relationship Id="rId4" Type="http://schemas.openxmlformats.org/officeDocument/2006/relationships/diagramData" Target="../diagrams/data2.xml"/><Relationship Id="rId9" Type="http://schemas.openxmlformats.org/officeDocument/2006/relationships/image" Target="../media/image32.png"/><Relationship Id="rId1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1F684-88C7-3344-8E20-332E5464B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319" y="2694836"/>
            <a:ext cx="11540681" cy="1231106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0" i="0" dirty="0">
                <a:effectLst/>
              </a:rPr>
              <a:t>AI Trend Detection in Healthcare by applying Topic Clustering and Sentiment Analysis using Podcast Data</a:t>
            </a:r>
            <a:endParaRPr lang="de-DE" sz="6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D0AAAD-3C2C-439B-9550-9DC569DA16EE}"/>
              </a:ext>
            </a:extLst>
          </p:cNvPr>
          <p:cNvSpPr txBox="1"/>
          <p:nvPr/>
        </p:nvSpPr>
        <p:spPr>
          <a:xfrm>
            <a:off x="651318" y="4339575"/>
            <a:ext cx="85569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Intro Talk Master Thesis: Tim Löhr, B. Sc.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Advisors: </a:t>
            </a:r>
            <a:r>
              <a:rPr lang="de-DE" dirty="0">
                <a:solidFill>
                  <a:schemeClr val="bg1"/>
                </a:solidFill>
                <a:latin typeface="Corbel" panose="020B0503020204020204" pitchFamily="34" charset="0"/>
              </a:rPr>
              <a:t>Philipp Dumbach, M. Sc., Leo Schwinn, M. Sc.,  Prof. Dr. Björn </a:t>
            </a:r>
            <a:r>
              <a:rPr lang="de-DE" dirty="0" err="1">
                <a:solidFill>
                  <a:schemeClr val="bg1"/>
                </a:solidFill>
                <a:latin typeface="Corbel" panose="020B0503020204020204" pitchFamily="34" charset="0"/>
              </a:rPr>
              <a:t>Eskofier</a:t>
            </a:r>
            <a:endParaRPr lang="de-DE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Machine Learning and Data Analytics (</a:t>
            </a:r>
            <a:r>
              <a:rPr lang="en-US" dirty="0" err="1">
                <a:solidFill>
                  <a:schemeClr val="bg1"/>
                </a:solidFill>
                <a:latin typeface="Corbel" panose="020B0503020204020204" pitchFamily="34" charset="0"/>
              </a:rPr>
              <a:t>MaD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) Lab</a:t>
            </a:r>
          </a:p>
          <a:p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Friedrich-Alexander-Universität Erlangen-Nürnberg (FAU)</a:t>
            </a:r>
          </a:p>
          <a:p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2022-01-19</a:t>
            </a:r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4DCA080D-48DC-47A7-84EE-0C98CE62DB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35" r="81496"/>
          <a:stretch/>
        </p:blipFill>
        <p:spPr>
          <a:xfrm>
            <a:off x="8223065" y="360899"/>
            <a:ext cx="439175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7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21EC64-3B5E-8C45-9F83-04C911887B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de-DE" dirty="0"/>
              <a:t>19. </a:t>
            </a:r>
            <a:r>
              <a:rPr lang="de-DE" dirty="0" err="1"/>
              <a:t>January</a:t>
            </a:r>
            <a:r>
              <a:rPr lang="de-DE" dirty="0"/>
              <a:t>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AB6F99-166B-B445-BA18-C8430D26F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17" name="Picture 16" descr="Text&#10;&#10;Description automatically generated with low confidence">
            <a:extLst>
              <a:ext uri="{FF2B5EF4-FFF2-40B4-BE49-F238E27FC236}">
                <a16:creationId xmlns:a16="http://schemas.microsoft.com/office/drawing/2014/main" id="{29ABFD05-76AF-4FA1-9561-A0401DD1C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6" y="293574"/>
            <a:ext cx="1858780" cy="329624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C13640A7-5983-4CB2-A1BD-AF6AEBC51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89" y="2434893"/>
            <a:ext cx="5787712" cy="3694164"/>
          </a:xfrm>
          <a:prstGeom prst="rect">
            <a:avLst/>
          </a:prstGeom>
        </p:spPr>
      </p:pic>
      <p:sp>
        <p:nvSpPr>
          <p:cNvPr id="24" name="Title 2">
            <a:extLst>
              <a:ext uri="{FF2B5EF4-FFF2-40B4-BE49-F238E27FC236}">
                <a16:creationId xmlns:a16="http://schemas.microsoft.com/office/drawing/2014/main" id="{095C9076-7048-4B89-8404-6F4C43C0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94" y="1375791"/>
            <a:ext cx="10854809" cy="746643"/>
          </a:xfrm>
        </p:spPr>
        <p:txBody>
          <a:bodyPr/>
          <a:lstStyle/>
          <a:p>
            <a:r>
              <a:rPr lang="de-DE" dirty="0"/>
              <a:t>Prior WER </a:t>
            </a:r>
            <a:r>
              <a:rPr lang="de-DE" dirty="0" err="1"/>
              <a:t>Results</a:t>
            </a:r>
            <a:endParaRPr lang="en-US" b="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4D389B-3DC0-48D6-B7D2-73A5F5645FDD}"/>
              </a:ext>
            </a:extLst>
          </p:cNvPr>
          <p:cNvGrpSpPr/>
          <p:nvPr/>
        </p:nvGrpSpPr>
        <p:grpSpPr>
          <a:xfrm>
            <a:off x="6848656" y="3037158"/>
            <a:ext cx="4952144" cy="2683125"/>
            <a:chOff x="7350962" y="2432660"/>
            <a:chExt cx="4311249" cy="1168300"/>
          </a:xfrm>
        </p:grpSpPr>
        <p:sp>
          <p:nvSpPr>
            <p:cNvPr id="28" name="Titel 2">
              <a:extLst>
                <a:ext uri="{FF2B5EF4-FFF2-40B4-BE49-F238E27FC236}">
                  <a16:creationId xmlns:a16="http://schemas.microsoft.com/office/drawing/2014/main" id="{9C930BDF-0759-4580-A1BA-B5C3C40CD8BE}"/>
                </a:ext>
              </a:extLst>
            </p:cNvPr>
            <p:cNvSpPr txBox="1">
              <a:spLocks/>
            </p:cNvSpPr>
            <p:nvPr/>
          </p:nvSpPr>
          <p:spPr>
            <a:xfrm>
              <a:off x="7350962" y="2432660"/>
              <a:ext cx="4017186" cy="1010638"/>
            </a:xfrm>
            <a:prstGeom prst="rect">
              <a:avLst/>
            </a:prstGeom>
          </p:spPr>
          <p:txBody>
            <a:bodyPr wrap="square" lIns="0" tIns="0" rIns="0" bIns="0"/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400" b="1" kern="1200">
                  <a:solidFill>
                    <a:srgbClr val="41748D"/>
                  </a:solidFill>
                  <a:latin typeface="Corbel" panose="020B0503020204020204" pitchFamily="34" charset="0"/>
                  <a:ea typeface="+mj-ea"/>
                  <a:cs typeface="+mj-cs"/>
                </a:defRPr>
              </a:lvl1pPr>
            </a:lstStyle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1800" b="0" dirty="0"/>
                <a:t>Computed on 30 snippets with an average length of 50 seconds each</a:t>
              </a:r>
              <a:br>
                <a:rPr lang="en-US" sz="1800" b="0" dirty="0"/>
              </a:br>
              <a:endParaRPr lang="en-US" sz="1800" b="0" dirty="0"/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1800" b="0" dirty="0"/>
                <a:t>Best performing API among all tested APIs: </a:t>
              </a:r>
              <a:br>
                <a:rPr lang="en-US" sz="1800" b="0" dirty="0"/>
              </a:br>
              <a:r>
                <a:rPr lang="en-US" sz="1800" dirty="0"/>
                <a:t>Microsoft</a:t>
              </a:r>
              <a:r>
                <a:rPr lang="en-US" sz="1800" b="0" dirty="0"/>
                <a:t> </a:t>
              </a:r>
              <a:r>
                <a:rPr lang="en-US" sz="1800" dirty="0"/>
                <a:t>Azure</a:t>
              </a:r>
              <a:br>
                <a:rPr lang="en-US" sz="1800" dirty="0"/>
              </a:br>
              <a:endParaRPr lang="en-US" sz="1800" dirty="0"/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1800" b="0" dirty="0"/>
                <a:t>Best performing API among free to use APIs: </a:t>
              </a:r>
              <a:r>
                <a:rPr lang="en-US" sz="1800" dirty="0"/>
                <a:t>Mozilla</a:t>
              </a:r>
              <a:r>
                <a:rPr lang="en-US" sz="1800" b="0" dirty="0"/>
                <a:t> </a:t>
              </a:r>
              <a:r>
                <a:rPr lang="en-US" sz="1800" dirty="0" err="1"/>
                <a:t>DeepSpeech</a:t>
              </a:r>
              <a:endParaRPr lang="de-DE" sz="1800" dirty="0"/>
            </a:p>
          </p:txBody>
        </p:sp>
        <p:sp>
          <p:nvSpPr>
            <p:cNvPr id="29" name="Titel 2">
              <a:extLst>
                <a:ext uri="{FF2B5EF4-FFF2-40B4-BE49-F238E27FC236}">
                  <a16:creationId xmlns:a16="http://schemas.microsoft.com/office/drawing/2014/main" id="{7EEBE6FF-D09C-4D94-9D1D-4C28293459B4}"/>
                </a:ext>
              </a:extLst>
            </p:cNvPr>
            <p:cNvSpPr txBox="1">
              <a:spLocks/>
            </p:cNvSpPr>
            <p:nvPr/>
          </p:nvSpPr>
          <p:spPr>
            <a:xfrm>
              <a:off x="11406057" y="3285635"/>
              <a:ext cx="256154" cy="315325"/>
            </a:xfrm>
            <a:prstGeom prst="rect">
              <a:avLst/>
            </a:prstGeom>
          </p:spPr>
          <p:txBody>
            <a:bodyPr wrap="square" lIns="0" tIns="0" rIns="0" bIns="0"/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400" b="1" kern="1200">
                  <a:solidFill>
                    <a:srgbClr val="41748D"/>
                  </a:solidFill>
                  <a:latin typeface="Corbel" panose="020B0503020204020204" pitchFamily="34" charset="0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800" b="0" i="0" u="none" strike="noStrike" baseline="0" dirty="0"/>
                <a:t>[3]</a:t>
              </a:r>
              <a:endParaRPr lang="de-DE" sz="1800" dirty="0"/>
            </a:p>
          </p:txBody>
        </p:sp>
      </p:grp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9081E58F-E098-4B0A-B50D-8DEC92189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8594" y="6636952"/>
            <a:ext cx="8160000" cy="192468"/>
          </a:xfrm>
        </p:spPr>
        <p:txBody>
          <a:bodyPr/>
          <a:lstStyle/>
          <a:p>
            <a:r>
              <a:rPr lang="de-DE" dirty="0"/>
              <a:t>Tim Löhr - Trend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Healthcare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Podcast Data</a:t>
            </a:r>
          </a:p>
        </p:txBody>
      </p:sp>
    </p:spTree>
    <p:extLst>
      <p:ext uri="{BB962C8B-B14F-4D97-AF65-F5344CB8AC3E}">
        <p14:creationId xmlns:p14="http://schemas.microsoft.com/office/powerpoint/2010/main" val="197176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21EC64-3B5E-8C45-9F83-04C911887B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de-DE" dirty="0"/>
              <a:t>19. </a:t>
            </a:r>
            <a:r>
              <a:rPr lang="de-DE" dirty="0" err="1"/>
              <a:t>January</a:t>
            </a:r>
            <a:r>
              <a:rPr lang="de-DE" dirty="0"/>
              <a:t>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AB6F99-166B-B445-BA18-C8430D26F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17" name="Picture 16" descr="Text&#10;&#10;Description automatically generated with low confidence">
            <a:extLst>
              <a:ext uri="{FF2B5EF4-FFF2-40B4-BE49-F238E27FC236}">
                <a16:creationId xmlns:a16="http://schemas.microsoft.com/office/drawing/2014/main" id="{29ABFD05-76AF-4FA1-9561-A0401DD1C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6" y="293574"/>
            <a:ext cx="1858780" cy="3296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44489B-B2F7-46A6-A33F-EE65237A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Preliminary</a:t>
            </a:r>
            <a:r>
              <a:rPr lang="de-DE" dirty="0">
                <a:solidFill>
                  <a:srgbClr val="E46C0A"/>
                </a:solidFill>
              </a:rPr>
              <a:t> </a:t>
            </a:r>
            <a:r>
              <a:rPr lang="de-DE" dirty="0"/>
              <a:t>WER </a:t>
            </a:r>
            <a:r>
              <a:rPr lang="de-DE" dirty="0" err="1"/>
              <a:t>Results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3640A7-5983-4CB2-A1BD-AF6AEBC51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4920" y="2875027"/>
            <a:ext cx="10073431" cy="2904609"/>
          </a:xfrm>
          <a:prstGeom prst="rect">
            <a:avLst/>
          </a:prstGeom>
        </p:spPr>
      </p:pic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54CA386D-9D2C-4D1E-8506-9EF3DB4E1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8594" y="6636952"/>
            <a:ext cx="8160000" cy="192468"/>
          </a:xfrm>
        </p:spPr>
        <p:txBody>
          <a:bodyPr/>
          <a:lstStyle/>
          <a:p>
            <a:r>
              <a:rPr lang="de-DE" dirty="0"/>
              <a:t>Tim Löhr - Trend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Healthcare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Podcast Data</a:t>
            </a:r>
          </a:p>
        </p:txBody>
      </p:sp>
    </p:spTree>
    <p:extLst>
      <p:ext uri="{BB962C8B-B14F-4D97-AF65-F5344CB8AC3E}">
        <p14:creationId xmlns:p14="http://schemas.microsoft.com/office/powerpoint/2010/main" val="3330136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5DC5071-FE9A-1144-BE54-6ED14A4C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Detecting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extended</a:t>
            </a:r>
            <a:r>
              <a:rPr lang="de-DE" dirty="0"/>
              <a:t> </a:t>
            </a:r>
            <a:r>
              <a:rPr lang="de-DE" dirty="0" err="1"/>
              <a:t>keyword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21EC64-3B5E-8C45-9F83-04C911887B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de-DE" dirty="0"/>
              <a:t>19. </a:t>
            </a:r>
            <a:r>
              <a:rPr lang="de-DE" dirty="0" err="1"/>
              <a:t>January</a:t>
            </a:r>
            <a:r>
              <a:rPr lang="de-DE" dirty="0"/>
              <a:t>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AB6F99-166B-B445-BA18-C8430D26F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17" name="Picture 16" descr="Text&#10;&#10;Description automatically generated with low confidence">
            <a:extLst>
              <a:ext uri="{FF2B5EF4-FFF2-40B4-BE49-F238E27FC236}">
                <a16:creationId xmlns:a16="http://schemas.microsoft.com/office/drawing/2014/main" id="{29ABFD05-76AF-4FA1-9561-A0401DD1C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6" y="293574"/>
            <a:ext cx="1858780" cy="32962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F6B2D51-94D3-4F38-89DE-29860B9046E6}"/>
              </a:ext>
            </a:extLst>
          </p:cNvPr>
          <p:cNvGrpSpPr/>
          <p:nvPr/>
        </p:nvGrpSpPr>
        <p:grpSpPr>
          <a:xfrm>
            <a:off x="2259751" y="3078101"/>
            <a:ext cx="3263183" cy="1012731"/>
            <a:chOff x="1923180" y="2610351"/>
            <a:chExt cx="4488022" cy="117674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Google Shape;465;g9a86a2c962_0_135">
              <a:extLst>
                <a:ext uri="{FF2B5EF4-FFF2-40B4-BE49-F238E27FC236}">
                  <a16:creationId xmlns:a16="http://schemas.microsoft.com/office/drawing/2014/main" id="{B1E03974-6080-4BF2-8C33-8124939CBF8B}"/>
                </a:ext>
              </a:extLst>
            </p:cNvPr>
            <p:cNvSpPr/>
            <p:nvPr/>
          </p:nvSpPr>
          <p:spPr>
            <a:xfrm>
              <a:off x="1923180" y="2610351"/>
              <a:ext cx="4488022" cy="1176741"/>
            </a:xfrm>
            <a:prstGeom prst="roundRect">
              <a:avLst>
                <a:gd name="adj" fmla="val 5365"/>
              </a:avLst>
            </a:prstGeom>
            <a:grpFill/>
            <a:ln w="12700"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Titel 2">
              <a:extLst>
                <a:ext uri="{FF2B5EF4-FFF2-40B4-BE49-F238E27FC236}">
                  <a16:creationId xmlns:a16="http://schemas.microsoft.com/office/drawing/2014/main" id="{91BBC979-BD24-41D6-9CD6-F53D7AB5C0D4}"/>
                </a:ext>
              </a:extLst>
            </p:cNvPr>
            <p:cNvSpPr txBox="1">
              <a:spLocks/>
            </p:cNvSpPr>
            <p:nvPr/>
          </p:nvSpPr>
          <p:spPr>
            <a:xfrm>
              <a:off x="3263564" y="3018078"/>
              <a:ext cx="2223696" cy="3621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/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400" b="1" kern="1200">
                  <a:solidFill>
                    <a:srgbClr val="41748D"/>
                  </a:solidFill>
                  <a:latin typeface="Corbel" panose="020B0503020204020204" pitchFamily="34" charset="0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800" dirty="0"/>
                <a:t>Keyword List</a:t>
              </a:r>
              <a:endParaRPr lang="de-DE" sz="1800" dirty="0"/>
            </a:p>
          </p:txBody>
        </p:sp>
      </p:grpSp>
      <p:sp>
        <p:nvSpPr>
          <p:cNvPr id="12" name="Titel 2">
            <a:extLst>
              <a:ext uri="{FF2B5EF4-FFF2-40B4-BE49-F238E27FC236}">
                <a16:creationId xmlns:a16="http://schemas.microsoft.com/office/drawing/2014/main" id="{15C513F4-C9D4-4672-97D6-CA24D36F5FC2}"/>
              </a:ext>
            </a:extLst>
          </p:cNvPr>
          <p:cNvSpPr txBox="1">
            <a:spLocks/>
          </p:cNvSpPr>
          <p:nvPr/>
        </p:nvSpPr>
        <p:spPr>
          <a:xfrm>
            <a:off x="2884448" y="4337188"/>
            <a:ext cx="3211550" cy="1739612"/>
          </a:xfrm>
          <a:prstGeom prst="rect">
            <a:avLst/>
          </a:prstGeom>
        </p:spPr>
        <p:txBody>
          <a:bodyPr wrap="square"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1748D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ML </a:t>
            </a:r>
            <a:r>
              <a:rPr lang="de-DE" sz="1800" dirty="0" err="1"/>
              <a:t>Glossaries</a:t>
            </a:r>
            <a:endParaRPr lang="de-DE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ML Hype </a:t>
            </a:r>
            <a:r>
              <a:rPr lang="de-DE" sz="1800" dirty="0" err="1"/>
              <a:t>Cycles</a:t>
            </a:r>
            <a:endParaRPr lang="de-DE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AI Hype </a:t>
            </a:r>
            <a:r>
              <a:rPr lang="de-DE" sz="1800" dirty="0" err="1"/>
              <a:t>Cycles</a:t>
            </a:r>
            <a:endParaRPr lang="de-DE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CS / IT </a:t>
            </a:r>
            <a:r>
              <a:rPr lang="de-DE" sz="1800" dirty="0" err="1"/>
              <a:t>Dictionaries</a:t>
            </a:r>
            <a:endParaRPr lang="de-DE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E46C0A"/>
                </a:solidFill>
              </a:rPr>
              <a:t>Sentiment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E46C0A"/>
                </a:solidFill>
              </a:rPr>
              <a:t>Topic Clustering</a:t>
            </a:r>
          </a:p>
          <a:p>
            <a:endParaRPr lang="de-DE" sz="1800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E3FE9E9-FEB4-4A3C-BD6D-D422C7426C1B}"/>
              </a:ext>
            </a:extLst>
          </p:cNvPr>
          <p:cNvSpPr/>
          <p:nvPr/>
        </p:nvSpPr>
        <p:spPr>
          <a:xfrm>
            <a:off x="6595870" y="3406221"/>
            <a:ext cx="444680" cy="350044"/>
          </a:xfrm>
          <a:prstGeom prst="rightArrow">
            <a:avLst/>
          </a:prstGeom>
          <a:solidFill>
            <a:srgbClr val="E46C0A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214DBA-BFA1-4DA8-BE75-EC3ED6587019}"/>
              </a:ext>
            </a:extLst>
          </p:cNvPr>
          <p:cNvGrpSpPr/>
          <p:nvPr/>
        </p:nvGrpSpPr>
        <p:grpSpPr>
          <a:xfrm>
            <a:off x="7713045" y="2956533"/>
            <a:ext cx="3211550" cy="3500468"/>
            <a:chOff x="7806645" y="2782268"/>
            <a:chExt cx="3211550" cy="350046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6FB6EA2-4C8A-4180-B408-D42AEA3BE943}"/>
                </a:ext>
              </a:extLst>
            </p:cNvPr>
            <p:cNvGrpSpPr/>
            <p:nvPr/>
          </p:nvGrpSpPr>
          <p:grpSpPr>
            <a:xfrm>
              <a:off x="7980113" y="2782268"/>
              <a:ext cx="1696961" cy="2122176"/>
              <a:chOff x="8870271" y="3360031"/>
              <a:chExt cx="1696961" cy="2122176"/>
            </a:xfrm>
          </p:grpSpPr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5867A793-3C66-48B3-9522-275AAEF5E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97245" y="3360031"/>
                <a:ext cx="1171575" cy="1019175"/>
              </a:xfrm>
              <a:prstGeom prst="rect">
                <a:avLst/>
              </a:prstGeom>
            </p:spPr>
          </p:pic>
          <p:sp>
            <p:nvSpPr>
              <p:cNvPr id="20" name="Titel 2">
                <a:extLst>
                  <a:ext uri="{FF2B5EF4-FFF2-40B4-BE49-F238E27FC236}">
                    <a16:creationId xmlns:a16="http://schemas.microsoft.com/office/drawing/2014/main" id="{B52FEE53-2F63-4713-8108-C214EFC5D8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70271" y="4735564"/>
                <a:ext cx="1696961" cy="746643"/>
              </a:xfrm>
              <a:prstGeom prst="rect">
                <a:avLst/>
              </a:prstGeom>
            </p:spPr>
            <p:txBody>
              <a:bodyPr wrap="square" lIns="0" tIns="0" rIns="0" bIns="0"/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3400" b="1" kern="1200">
                    <a:solidFill>
                      <a:srgbClr val="41748D"/>
                    </a:solidFill>
                    <a:latin typeface="Corbel" panose="020B0503020204020204" pitchFamily="34" charset="0"/>
                    <a:ea typeface="+mj-ea"/>
                    <a:cs typeface="+mj-cs"/>
                  </a:defRPr>
                </a:lvl1pPr>
              </a:lstStyle>
              <a:p>
                <a:r>
                  <a:rPr lang="de-DE" sz="1800" dirty="0"/>
                  <a:t>Trend </a:t>
                </a:r>
                <a:r>
                  <a:rPr lang="de-DE" sz="1800" dirty="0" err="1"/>
                  <a:t>Detection</a:t>
                </a:r>
                <a:endParaRPr lang="de-DE" sz="1800" dirty="0"/>
              </a:p>
            </p:txBody>
          </p:sp>
        </p:grpSp>
        <p:sp>
          <p:nvSpPr>
            <p:cNvPr id="16" name="Titel 2">
              <a:extLst>
                <a:ext uri="{FF2B5EF4-FFF2-40B4-BE49-F238E27FC236}">
                  <a16:creationId xmlns:a16="http://schemas.microsoft.com/office/drawing/2014/main" id="{24D7E256-F9CC-4C18-9AC8-0E04C5DECB64}"/>
                </a:ext>
              </a:extLst>
            </p:cNvPr>
            <p:cNvSpPr txBox="1">
              <a:spLocks/>
            </p:cNvSpPr>
            <p:nvPr/>
          </p:nvSpPr>
          <p:spPr>
            <a:xfrm>
              <a:off x="7806645" y="4543124"/>
              <a:ext cx="3211550" cy="1739612"/>
            </a:xfrm>
            <a:prstGeom prst="rect">
              <a:avLst/>
            </a:prstGeom>
          </p:spPr>
          <p:txBody>
            <a:bodyPr wrap="square" lIns="0" tIns="0" rIns="0" bIns="0"/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400" b="1" kern="1200">
                  <a:solidFill>
                    <a:srgbClr val="41748D"/>
                  </a:solidFill>
                  <a:latin typeface="Corbel" panose="020B0503020204020204" pitchFamily="34" charset="0"/>
                  <a:ea typeface="+mj-ea"/>
                  <a:cs typeface="+mj-cs"/>
                </a:defRPr>
              </a:lvl1pPr>
            </a:lstStyle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1800" dirty="0"/>
                <a:t>Keyword </a:t>
              </a:r>
              <a:r>
                <a:rPr lang="de-DE" sz="1800" dirty="0" err="1"/>
                <a:t>occurrence</a:t>
              </a:r>
              <a:endParaRPr lang="de-DE" sz="18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1800" dirty="0">
                  <a:solidFill>
                    <a:srgbClr val="E46C0A"/>
                  </a:solidFill>
                </a:rPr>
                <a:t>Sentiment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1800" dirty="0">
                  <a:solidFill>
                    <a:srgbClr val="E46C0A"/>
                  </a:solidFill>
                </a:rPr>
                <a:t>Scenario </a:t>
              </a:r>
              <a:r>
                <a:rPr lang="de-DE" sz="1800" dirty="0" err="1">
                  <a:solidFill>
                    <a:srgbClr val="E46C0A"/>
                  </a:solidFill>
                </a:rPr>
                <a:t>planning</a:t>
              </a:r>
              <a:endParaRPr lang="de-DE" sz="1800" dirty="0">
                <a:solidFill>
                  <a:srgbClr val="E46C0A"/>
                </a:solidFill>
              </a:endParaRPr>
            </a:p>
            <a:p>
              <a:endParaRPr lang="de-DE" sz="1800" dirty="0"/>
            </a:p>
          </p:txBody>
        </p:sp>
      </p:grpSp>
      <p:sp>
        <p:nvSpPr>
          <p:cNvPr id="21" name="Fußzeilenplatzhalter 3">
            <a:extLst>
              <a:ext uri="{FF2B5EF4-FFF2-40B4-BE49-F238E27FC236}">
                <a16:creationId xmlns:a16="http://schemas.microsoft.com/office/drawing/2014/main" id="{B72DF390-4F93-42AA-BC8D-407616C66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8594" y="6636952"/>
            <a:ext cx="8160000" cy="192468"/>
          </a:xfrm>
        </p:spPr>
        <p:txBody>
          <a:bodyPr/>
          <a:lstStyle/>
          <a:p>
            <a:r>
              <a:rPr lang="de-DE" dirty="0"/>
              <a:t>Tim Löhr - Trend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Healthcare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Podcast Data</a:t>
            </a:r>
          </a:p>
        </p:txBody>
      </p:sp>
    </p:spTree>
    <p:extLst>
      <p:ext uri="{BB962C8B-B14F-4D97-AF65-F5344CB8AC3E}">
        <p14:creationId xmlns:p14="http://schemas.microsoft.com/office/powerpoint/2010/main" val="330375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474239-08A6-BA49-B31E-B561947E0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4" name="Titel 2">
            <a:extLst>
              <a:ext uri="{FF2B5EF4-FFF2-40B4-BE49-F238E27FC236}">
                <a16:creationId xmlns:a16="http://schemas.microsoft.com/office/drawing/2014/main" id="{C1F5B758-41F8-4967-9A16-19F9DE13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94" y="1362053"/>
            <a:ext cx="10854809" cy="746643"/>
          </a:xfrm>
        </p:spPr>
        <p:txBody>
          <a:bodyPr/>
          <a:lstStyle/>
          <a:p>
            <a:r>
              <a:rPr lang="de-DE" dirty="0"/>
              <a:t>Roadmap							             </a:t>
            </a:r>
            <a:r>
              <a:rPr lang="de-DE" dirty="0" err="1"/>
              <a:t>Month</a:t>
            </a:r>
            <a:endParaRPr lang="de-DE" dirty="0"/>
          </a:p>
        </p:txBody>
      </p:sp>
      <p:pic>
        <p:nvPicPr>
          <p:cNvPr id="24" name="Picture 23" descr="Text&#10;&#10;Description automatically generated with low confidence">
            <a:extLst>
              <a:ext uri="{FF2B5EF4-FFF2-40B4-BE49-F238E27FC236}">
                <a16:creationId xmlns:a16="http://schemas.microsoft.com/office/drawing/2014/main" id="{FC15DEDA-3053-46BF-B269-58504553D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6" y="293574"/>
            <a:ext cx="1858780" cy="329624"/>
          </a:xfrm>
          <a:prstGeom prst="rect">
            <a:avLst/>
          </a:prstGeom>
        </p:spPr>
      </p:pic>
      <p:sp>
        <p:nvSpPr>
          <p:cNvPr id="25" name="Datumsplatzhalter 4">
            <a:extLst>
              <a:ext uri="{FF2B5EF4-FFF2-40B4-BE49-F238E27FC236}">
                <a16:creationId xmlns:a16="http://schemas.microsoft.com/office/drawing/2014/main" id="{6FA3E3E9-E024-4C69-828E-A74160815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88351" y="6635979"/>
            <a:ext cx="1440000" cy="192000"/>
          </a:xfrm>
        </p:spPr>
        <p:txBody>
          <a:bodyPr/>
          <a:lstStyle/>
          <a:p>
            <a:pPr algn="r"/>
            <a:r>
              <a:rPr lang="de-DE" dirty="0"/>
              <a:t>19. </a:t>
            </a:r>
            <a:r>
              <a:rPr lang="de-DE" dirty="0" err="1"/>
              <a:t>January</a:t>
            </a:r>
            <a:r>
              <a:rPr lang="de-DE" dirty="0"/>
              <a:t> 2022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E86C412-CF01-4833-B562-B264C99B0D9F}"/>
              </a:ext>
            </a:extLst>
          </p:cNvPr>
          <p:cNvGrpSpPr/>
          <p:nvPr/>
        </p:nvGrpSpPr>
        <p:grpSpPr>
          <a:xfrm>
            <a:off x="1198747" y="1929059"/>
            <a:ext cx="9653391" cy="4180738"/>
            <a:chOff x="787919" y="1936203"/>
            <a:chExt cx="9653391" cy="418073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BF6F227-28DA-4667-BE97-376C538CC46C}"/>
                </a:ext>
              </a:extLst>
            </p:cNvPr>
            <p:cNvGrpSpPr/>
            <p:nvPr/>
          </p:nvGrpSpPr>
          <p:grpSpPr>
            <a:xfrm>
              <a:off x="787919" y="1936203"/>
              <a:ext cx="7155931" cy="4180738"/>
              <a:chOff x="647923" y="1942641"/>
              <a:chExt cx="7155931" cy="4180738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7789292-8907-4C19-A253-51EF1348694F}"/>
                  </a:ext>
                </a:extLst>
              </p:cNvPr>
              <p:cNvGrpSpPr/>
              <p:nvPr/>
            </p:nvGrpSpPr>
            <p:grpSpPr>
              <a:xfrm>
                <a:off x="647923" y="2040117"/>
                <a:ext cx="7084494" cy="530737"/>
                <a:chOff x="728564" y="2254376"/>
                <a:chExt cx="7084494" cy="530737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FA8779-799F-4684-A98E-A3A93D27CF5A}"/>
                    </a:ext>
                  </a:extLst>
                </p:cNvPr>
                <p:cNvSpPr txBox="1"/>
                <p:nvPr/>
              </p:nvSpPr>
              <p:spPr>
                <a:xfrm>
                  <a:off x="1691335" y="2334118"/>
                  <a:ext cx="61217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b="1" dirty="0" err="1">
                      <a:solidFill>
                        <a:srgbClr val="41748D"/>
                      </a:solidFill>
                      <a:latin typeface="Corbel" panose="020B0503020204020204" pitchFamily="34" charset="0"/>
                    </a:rPr>
                    <a:t>Literature</a:t>
                  </a:r>
                  <a:r>
                    <a:rPr lang="de-DE" b="1" dirty="0">
                      <a:solidFill>
                        <a:srgbClr val="41748D"/>
                      </a:solidFill>
                      <a:latin typeface="Corbel" panose="020B0503020204020204" pitchFamily="34" charset="0"/>
                    </a:rPr>
                    <a:t> Research</a:t>
                  </a:r>
                  <a:endParaRPr lang="en-US" b="1" dirty="0">
                    <a:solidFill>
                      <a:srgbClr val="41748D"/>
                    </a:solidFill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31F9E22-EE07-43A5-9EA7-B4F322A11A53}"/>
                    </a:ext>
                  </a:extLst>
                </p:cNvPr>
                <p:cNvSpPr/>
                <p:nvPr/>
              </p:nvSpPr>
              <p:spPr>
                <a:xfrm>
                  <a:off x="728564" y="2254376"/>
                  <a:ext cx="562705" cy="530737"/>
                </a:xfrm>
                <a:prstGeom prst="ellipse">
                  <a:avLst/>
                </a:prstGeom>
                <a:solidFill>
                  <a:srgbClr val="4174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orbel" panose="020B0503020204020204" pitchFamily="34" charset="0"/>
                  </a:endParaRP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F6982CC-74CB-495F-84D3-D665D5F2C5B5}"/>
                  </a:ext>
                </a:extLst>
              </p:cNvPr>
              <p:cNvGrpSpPr/>
              <p:nvPr/>
            </p:nvGrpSpPr>
            <p:grpSpPr>
              <a:xfrm>
                <a:off x="648000" y="1942641"/>
                <a:ext cx="7155854" cy="4180738"/>
                <a:chOff x="648000" y="1942641"/>
                <a:chExt cx="7155854" cy="4180738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E7129EBC-556F-496A-8F4E-5BF67FB942F2}"/>
                    </a:ext>
                  </a:extLst>
                </p:cNvPr>
                <p:cNvGrpSpPr/>
                <p:nvPr/>
              </p:nvGrpSpPr>
              <p:grpSpPr>
                <a:xfrm>
                  <a:off x="648000" y="2734265"/>
                  <a:ext cx="7155854" cy="530737"/>
                  <a:chOff x="728641" y="2920106"/>
                  <a:chExt cx="7155854" cy="530737"/>
                </a:xfrm>
              </p:grpSpPr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F4C9364-CE4C-4C06-83A4-11189FFC6E2E}"/>
                      </a:ext>
                    </a:extLst>
                  </p:cNvPr>
                  <p:cNvSpPr txBox="1"/>
                  <p:nvPr/>
                </p:nvSpPr>
                <p:spPr>
                  <a:xfrm>
                    <a:off x="1691335" y="2978065"/>
                    <a:ext cx="6193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b="1" dirty="0" err="1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Comparison</a:t>
                    </a:r>
                    <a:r>
                      <a:rPr lang="de-DE" b="1" dirty="0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 </a:t>
                    </a:r>
                    <a:r>
                      <a:rPr lang="de-DE" b="1" dirty="0" err="1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of</a:t>
                    </a:r>
                    <a:r>
                      <a:rPr lang="de-DE" b="1" dirty="0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 WER </a:t>
                    </a:r>
                    <a:r>
                      <a:rPr lang="de-DE" b="1" dirty="0" err="1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for</a:t>
                    </a:r>
                    <a:r>
                      <a:rPr lang="de-DE" b="1" dirty="0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 </a:t>
                    </a:r>
                    <a:r>
                      <a:rPr lang="de-DE" b="1" dirty="0" err="1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Vosk</a:t>
                    </a:r>
                    <a:r>
                      <a:rPr lang="de-DE" b="1" dirty="0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 and </a:t>
                    </a:r>
                    <a:r>
                      <a:rPr lang="de-DE" b="1" dirty="0" err="1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Deepspeech</a:t>
                    </a:r>
                    <a:r>
                      <a:rPr lang="de-DE" b="1" dirty="0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 Versions</a:t>
                    </a:r>
                    <a:endParaRPr lang="en-US" b="1" dirty="0">
                      <a:solidFill>
                        <a:srgbClr val="41748D"/>
                      </a:solidFill>
                      <a:latin typeface="Corbel" panose="020B0503020204020204" pitchFamily="34" charset="0"/>
                    </a:endParaRP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3E918B1-17B4-4EB4-A3BA-069BC129A411}"/>
                      </a:ext>
                    </a:extLst>
                  </p:cNvPr>
                  <p:cNvSpPr/>
                  <p:nvPr/>
                </p:nvSpPr>
                <p:spPr>
                  <a:xfrm>
                    <a:off x="728641" y="2920106"/>
                    <a:ext cx="562705" cy="530737"/>
                  </a:xfrm>
                  <a:prstGeom prst="ellipse">
                    <a:avLst/>
                  </a:prstGeom>
                  <a:solidFill>
                    <a:srgbClr val="4174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Corbel" panose="020B0503020204020204" pitchFamily="34" charset="0"/>
                    </a:endParaRPr>
                  </a:p>
                </p:txBody>
              </p: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9513E4F-1777-4C42-90D6-52B534531589}"/>
                    </a:ext>
                  </a:extLst>
                </p:cNvPr>
                <p:cNvGrpSpPr/>
                <p:nvPr/>
              </p:nvGrpSpPr>
              <p:grpSpPr>
                <a:xfrm>
                  <a:off x="648000" y="3424975"/>
                  <a:ext cx="6546447" cy="530737"/>
                  <a:chOff x="737913" y="3579593"/>
                  <a:chExt cx="6546447" cy="530737"/>
                </a:xfrm>
              </p:grpSpPr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3671264-7613-4C4E-9FF7-420713334DBD}"/>
                      </a:ext>
                    </a:extLst>
                  </p:cNvPr>
                  <p:cNvSpPr txBox="1"/>
                  <p:nvPr/>
                </p:nvSpPr>
                <p:spPr>
                  <a:xfrm>
                    <a:off x="1691335" y="3619426"/>
                    <a:ext cx="55930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b="1" dirty="0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Update and </a:t>
                    </a:r>
                    <a:r>
                      <a:rPr lang="de-DE" b="1" dirty="0" err="1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Transcription</a:t>
                    </a:r>
                    <a:r>
                      <a:rPr lang="de-DE" b="1" dirty="0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 </a:t>
                    </a:r>
                    <a:r>
                      <a:rPr lang="de-DE" b="1" dirty="0" err="1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of</a:t>
                    </a:r>
                    <a:r>
                      <a:rPr lang="de-DE" b="1" dirty="0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 Podcasts</a:t>
                    </a:r>
                    <a:endParaRPr lang="en-US" b="1" dirty="0">
                      <a:solidFill>
                        <a:srgbClr val="41748D"/>
                      </a:solidFill>
                      <a:latin typeface="Corbel" panose="020B0503020204020204" pitchFamily="34" charset="0"/>
                    </a:endParaRPr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E10E048E-9066-4381-950C-6DFDC1DF7C64}"/>
                      </a:ext>
                    </a:extLst>
                  </p:cNvPr>
                  <p:cNvSpPr/>
                  <p:nvPr/>
                </p:nvSpPr>
                <p:spPr>
                  <a:xfrm>
                    <a:off x="737913" y="3579593"/>
                    <a:ext cx="562705" cy="530737"/>
                  </a:xfrm>
                  <a:prstGeom prst="ellipse">
                    <a:avLst/>
                  </a:prstGeom>
                  <a:solidFill>
                    <a:srgbClr val="4174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Corbel" panose="020B0503020204020204" pitchFamily="34" charset="0"/>
                    </a:endParaRPr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51910790-5D44-4538-B442-DFD3367F64F5}"/>
                    </a:ext>
                  </a:extLst>
                </p:cNvPr>
                <p:cNvGrpSpPr/>
                <p:nvPr/>
              </p:nvGrpSpPr>
              <p:grpSpPr>
                <a:xfrm>
                  <a:off x="648000" y="4092788"/>
                  <a:ext cx="6530991" cy="530737"/>
                  <a:chOff x="753369" y="4177752"/>
                  <a:chExt cx="6530991" cy="530737"/>
                </a:xfrm>
              </p:grpSpPr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C5D02744-B19A-4F8E-B28A-48771E282828}"/>
                      </a:ext>
                    </a:extLst>
                  </p:cNvPr>
                  <p:cNvSpPr txBox="1"/>
                  <p:nvPr/>
                </p:nvSpPr>
                <p:spPr>
                  <a:xfrm>
                    <a:off x="1691335" y="4244407"/>
                    <a:ext cx="55930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b="1" dirty="0" err="1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Creation</a:t>
                    </a:r>
                    <a:r>
                      <a:rPr lang="de-DE" b="1" dirty="0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 </a:t>
                    </a:r>
                    <a:r>
                      <a:rPr lang="de-DE" b="1" dirty="0" err="1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of</a:t>
                    </a:r>
                    <a:r>
                      <a:rPr lang="de-DE" b="1" dirty="0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 Keyword List</a:t>
                    </a:r>
                    <a:endParaRPr lang="en-US" b="1" dirty="0">
                      <a:solidFill>
                        <a:srgbClr val="41748D"/>
                      </a:solidFill>
                      <a:latin typeface="Corbel" panose="020B0503020204020204" pitchFamily="34" charset="0"/>
                    </a:endParaRPr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DA7C9DA2-205C-4CC7-8D65-4BC0EAC2DF82}"/>
                      </a:ext>
                    </a:extLst>
                  </p:cNvPr>
                  <p:cNvSpPr/>
                  <p:nvPr/>
                </p:nvSpPr>
                <p:spPr>
                  <a:xfrm>
                    <a:off x="753369" y="4177752"/>
                    <a:ext cx="562705" cy="530737"/>
                  </a:xfrm>
                  <a:prstGeom prst="ellipse">
                    <a:avLst/>
                  </a:prstGeom>
                  <a:solidFill>
                    <a:srgbClr val="4174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Corbel" panose="020B0503020204020204" pitchFamily="34" charset="0"/>
                    </a:endParaRPr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FEFDE99A-40BC-4B37-81F8-870F8738C69B}"/>
                    </a:ext>
                  </a:extLst>
                </p:cNvPr>
                <p:cNvGrpSpPr/>
                <p:nvPr/>
              </p:nvGrpSpPr>
              <p:grpSpPr>
                <a:xfrm>
                  <a:off x="648000" y="4772419"/>
                  <a:ext cx="6530990" cy="530737"/>
                  <a:chOff x="753370" y="4848259"/>
                  <a:chExt cx="6530990" cy="530737"/>
                </a:xfrm>
              </p:grpSpPr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7A1BBB11-0317-47DB-B8DA-93C303BCECCD}"/>
                      </a:ext>
                    </a:extLst>
                  </p:cNvPr>
                  <p:cNvSpPr txBox="1"/>
                  <p:nvPr/>
                </p:nvSpPr>
                <p:spPr>
                  <a:xfrm>
                    <a:off x="1691335" y="4913572"/>
                    <a:ext cx="55930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b="1" dirty="0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Trend </a:t>
                    </a:r>
                    <a:r>
                      <a:rPr lang="de-DE" b="1" dirty="0" err="1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Detection</a:t>
                    </a:r>
                    <a:r>
                      <a:rPr lang="de-DE" b="1" dirty="0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 and Evaluation</a:t>
                    </a:r>
                    <a:endParaRPr lang="en-US" b="1" dirty="0">
                      <a:solidFill>
                        <a:srgbClr val="41748D"/>
                      </a:solidFill>
                      <a:latin typeface="Corbel" panose="020B0503020204020204" pitchFamily="34" charset="0"/>
                    </a:endParaRPr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D2003729-8DE3-46D1-821B-6B4EE59765C5}"/>
                      </a:ext>
                    </a:extLst>
                  </p:cNvPr>
                  <p:cNvSpPr/>
                  <p:nvPr/>
                </p:nvSpPr>
                <p:spPr>
                  <a:xfrm>
                    <a:off x="753370" y="4848259"/>
                    <a:ext cx="562705" cy="530737"/>
                  </a:xfrm>
                  <a:prstGeom prst="ellipse">
                    <a:avLst/>
                  </a:prstGeom>
                  <a:solidFill>
                    <a:srgbClr val="4174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Corbel" panose="020B0503020204020204" pitchFamily="34" charset="0"/>
                    </a:endParaRPr>
                  </a:p>
                </p:txBody>
              </p: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BAD94078-12A3-4846-B6C3-809E967AF527}"/>
                    </a:ext>
                  </a:extLst>
                </p:cNvPr>
                <p:cNvGrpSpPr/>
                <p:nvPr/>
              </p:nvGrpSpPr>
              <p:grpSpPr>
                <a:xfrm>
                  <a:off x="648000" y="5444944"/>
                  <a:ext cx="6521720" cy="530737"/>
                  <a:chOff x="762640" y="5493308"/>
                  <a:chExt cx="6521720" cy="530737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FEDC87FB-EF1D-4817-9A81-2F7917B93CAB}"/>
                      </a:ext>
                    </a:extLst>
                  </p:cNvPr>
                  <p:cNvSpPr txBox="1"/>
                  <p:nvPr/>
                </p:nvSpPr>
                <p:spPr>
                  <a:xfrm>
                    <a:off x="1691335" y="5551477"/>
                    <a:ext cx="55930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b="1" dirty="0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Writing </a:t>
                    </a:r>
                    <a:r>
                      <a:rPr lang="de-DE" b="1" dirty="0" err="1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the</a:t>
                    </a:r>
                    <a:r>
                      <a:rPr lang="de-DE" b="1" dirty="0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 Thesis</a:t>
                    </a:r>
                    <a:endParaRPr lang="en-US" b="1" dirty="0">
                      <a:solidFill>
                        <a:srgbClr val="41748D"/>
                      </a:solidFill>
                      <a:latin typeface="Corbel" panose="020B0503020204020204" pitchFamily="34" charset="0"/>
                    </a:endParaRPr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DDF31C52-84B6-4343-8EF1-0F365C0AC173}"/>
                      </a:ext>
                    </a:extLst>
                  </p:cNvPr>
                  <p:cNvSpPr/>
                  <p:nvPr/>
                </p:nvSpPr>
                <p:spPr>
                  <a:xfrm>
                    <a:off x="762640" y="5493308"/>
                    <a:ext cx="562705" cy="530737"/>
                  </a:xfrm>
                  <a:prstGeom prst="ellipse">
                    <a:avLst/>
                  </a:prstGeom>
                  <a:solidFill>
                    <a:srgbClr val="4174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Corbel" panose="020B0503020204020204" pitchFamily="34" charset="0"/>
                    </a:endParaRPr>
                  </a:p>
                </p:txBody>
              </p:sp>
            </p:grpSp>
            <p:sp>
              <p:nvSpPr>
                <p:cNvPr id="43" name="Arrow: Down 42">
                  <a:extLst>
                    <a:ext uri="{FF2B5EF4-FFF2-40B4-BE49-F238E27FC236}">
                      <a16:creationId xmlns:a16="http://schemas.microsoft.com/office/drawing/2014/main" id="{C737C4C4-395C-4CF0-837A-AAFA17F456CC}"/>
                    </a:ext>
                  </a:extLst>
                </p:cNvPr>
                <p:cNvSpPr/>
                <p:nvPr/>
              </p:nvSpPr>
              <p:spPr>
                <a:xfrm>
                  <a:off x="821045" y="1942641"/>
                  <a:ext cx="213735" cy="4180738"/>
                </a:xfrm>
                <a:prstGeom prst="downArrow">
                  <a:avLst/>
                </a:prstGeom>
                <a:solidFill>
                  <a:srgbClr val="4174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orbel" panose="020B0503020204020204" pitchFamily="34" charset="0"/>
                  </a:endParaRPr>
                </a:p>
              </p:txBody>
            </p:sp>
            <p:pic>
              <p:nvPicPr>
                <p:cNvPr id="45" name="Graphic 44">
                  <a:extLst>
                    <a:ext uri="{FF2B5EF4-FFF2-40B4-BE49-F238E27FC236}">
                      <a16:creationId xmlns:a16="http://schemas.microsoft.com/office/drawing/2014/main" id="{BE7AC409-D635-48C2-BEBC-4A300FC22A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747" y="3548971"/>
                  <a:ext cx="306331" cy="306331"/>
                </a:xfrm>
                <a:prstGeom prst="rect">
                  <a:avLst/>
                </a:prstGeom>
              </p:spPr>
            </p:pic>
          </p:grp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A6B6EF7-59E7-4269-AE3B-0510074D9527}"/>
                </a:ext>
              </a:extLst>
            </p:cNvPr>
            <p:cNvSpPr txBox="1"/>
            <p:nvPr/>
          </p:nvSpPr>
          <p:spPr>
            <a:xfrm>
              <a:off x="8272479" y="2081919"/>
              <a:ext cx="2168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rgbClr val="41748D"/>
                  </a:solidFill>
                  <a:latin typeface="Corbel" panose="020B0503020204020204" pitchFamily="34" charset="0"/>
                </a:rPr>
                <a:t>1 - 2</a:t>
              </a:r>
              <a:endParaRPr lang="en-US" b="1" dirty="0">
                <a:solidFill>
                  <a:srgbClr val="41748D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CDBA9D0-C28D-43AB-B42E-72C2C45F7F26}"/>
                </a:ext>
              </a:extLst>
            </p:cNvPr>
            <p:cNvSpPr txBox="1"/>
            <p:nvPr/>
          </p:nvSpPr>
          <p:spPr>
            <a:xfrm>
              <a:off x="8272479" y="2768708"/>
              <a:ext cx="2168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rgbClr val="41748D"/>
                  </a:solidFill>
                  <a:latin typeface="Corbel" panose="020B0503020204020204" pitchFamily="34" charset="0"/>
                </a:rPr>
                <a:t>1 - 2</a:t>
              </a:r>
              <a:endParaRPr lang="en-US" b="1" dirty="0">
                <a:solidFill>
                  <a:srgbClr val="41748D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9210168-15A3-4D57-8647-FE3FB33DB918}"/>
                </a:ext>
              </a:extLst>
            </p:cNvPr>
            <p:cNvSpPr txBox="1"/>
            <p:nvPr/>
          </p:nvSpPr>
          <p:spPr>
            <a:xfrm>
              <a:off x="8272479" y="3447927"/>
              <a:ext cx="2168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rgbClr val="41748D"/>
                  </a:solidFill>
                  <a:latin typeface="Corbel" panose="020B0503020204020204" pitchFamily="34" charset="0"/>
                </a:rPr>
                <a:t>1 - 2</a:t>
              </a:r>
              <a:endParaRPr lang="en-US" b="1" dirty="0">
                <a:solidFill>
                  <a:srgbClr val="41748D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67ADA4A-1416-41AA-B4C9-1285155E7DE3}"/>
                </a:ext>
              </a:extLst>
            </p:cNvPr>
            <p:cNvSpPr txBox="1"/>
            <p:nvPr/>
          </p:nvSpPr>
          <p:spPr>
            <a:xfrm>
              <a:off x="8272479" y="4127382"/>
              <a:ext cx="2168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rgbClr val="41748D"/>
                  </a:solidFill>
                  <a:latin typeface="Corbel" panose="020B0503020204020204" pitchFamily="34" charset="0"/>
                </a:rPr>
                <a:t>2 - 3</a:t>
              </a:r>
              <a:endParaRPr lang="en-US" b="1" dirty="0">
                <a:solidFill>
                  <a:srgbClr val="41748D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9D4144-772C-42A2-8E7B-0C17327FE118}"/>
                </a:ext>
              </a:extLst>
            </p:cNvPr>
            <p:cNvSpPr txBox="1"/>
            <p:nvPr/>
          </p:nvSpPr>
          <p:spPr>
            <a:xfrm>
              <a:off x="8272479" y="4810628"/>
              <a:ext cx="2168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rgbClr val="41748D"/>
                  </a:solidFill>
                  <a:latin typeface="Corbel" panose="020B0503020204020204" pitchFamily="34" charset="0"/>
                </a:rPr>
                <a:t>3 - 5</a:t>
              </a:r>
              <a:endParaRPr lang="en-US" b="1" dirty="0">
                <a:solidFill>
                  <a:srgbClr val="41748D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0ADAB03-D63E-4620-9519-406D743808AC}"/>
                </a:ext>
              </a:extLst>
            </p:cNvPr>
            <p:cNvSpPr txBox="1"/>
            <p:nvPr/>
          </p:nvSpPr>
          <p:spPr>
            <a:xfrm>
              <a:off x="8272479" y="5493874"/>
              <a:ext cx="2168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rgbClr val="41748D"/>
                  </a:solidFill>
                  <a:latin typeface="Corbel" panose="020B0503020204020204" pitchFamily="34" charset="0"/>
                </a:rPr>
                <a:t>4 - 6</a:t>
              </a:r>
              <a:endParaRPr lang="en-US" b="1" dirty="0">
                <a:solidFill>
                  <a:srgbClr val="41748D"/>
                </a:solidFill>
                <a:latin typeface="Corbel" panose="020B0503020204020204" pitchFamily="34" charset="0"/>
              </a:endParaRPr>
            </a:p>
          </p:txBody>
        </p:sp>
      </p:grpSp>
      <p:pic>
        <p:nvPicPr>
          <p:cNvPr id="59" name="Graphic 58">
            <a:extLst>
              <a:ext uri="{FF2B5EF4-FFF2-40B4-BE49-F238E27FC236}">
                <a16:creationId xmlns:a16="http://schemas.microsoft.com/office/drawing/2014/main" id="{9C2AB5DD-A64A-43E1-B505-CCF7C7AA8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5571" y="2137337"/>
            <a:ext cx="306331" cy="306331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39CBAC85-3DAE-495C-AA79-615981984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5571" y="2841270"/>
            <a:ext cx="306331" cy="306331"/>
          </a:xfrm>
          <a:prstGeom prst="rect">
            <a:avLst/>
          </a:prstGeom>
        </p:spPr>
      </p:pic>
      <p:sp>
        <p:nvSpPr>
          <p:cNvPr id="41" name="Fußzeilenplatzhalter 3">
            <a:extLst>
              <a:ext uri="{FF2B5EF4-FFF2-40B4-BE49-F238E27FC236}">
                <a16:creationId xmlns:a16="http://schemas.microsoft.com/office/drawing/2014/main" id="{8BED077B-DE32-43D6-ACA2-807A20AA4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8594" y="6636952"/>
            <a:ext cx="8160000" cy="192468"/>
          </a:xfrm>
        </p:spPr>
        <p:txBody>
          <a:bodyPr/>
          <a:lstStyle/>
          <a:p>
            <a:r>
              <a:rPr lang="de-DE" dirty="0"/>
              <a:t>Tim Löhr - Trend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Healthcare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Podcast Data</a:t>
            </a:r>
          </a:p>
        </p:txBody>
      </p:sp>
    </p:spTree>
    <p:extLst>
      <p:ext uri="{BB962C8B-B14F-4D97-AF65-F5344CB8AC3E}">
        <p14:creationId xmlns:p14="http://schemas.microsoft.com/office/powerpoint/2010/main" val="175418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474239-08A6-BA49-B31E-B561947E0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4" name="Titel 2">
            <a:extLst>
              <a:ext uri="{FF2B5EF4-FFF2-40B4-BE49-F238E27FC236}">
                <a16:creationId xmlns:a16="http://schemas.microsoft.com/office/drawing/2014/main" id="{C1F5B758-41F8-4967-9A16-19F9DE13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94" y="1375791"/>
            <a:ext cx="10854809" cy="746643"/>
          </a:xfrm>
        </p:spPr>
        <p:txBody>
          <a:bodyPr/>
          <a:lstStyle/>
          <a:p>
            <a:r>
              <a:rPr lang="de-DE" dirty="0"/>
              <a:t>References</a:t>
            </a:r>
          </a:p>
        </p:txBody>
      </p:sp>
      <p:pic>
        <p:nvPicPr>
          <p:cNvPr id="24" name="Picture 23" descr="Text&#10;&#10;Description automatically generated with low confidence">
            <a:extLst>
              <a:ext uri="{FF2B5EF4-FFF2-40B4-BE49-F238E27FC236}">
                <a16:creationId xmlns:a16="http://schemas.microsoft.com/office/drawing/2014/main" id="{FC15DEDA-3053-46BF-B269-58504553D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6" y="293574"/>
            <a:ext cx="1858780" cy="329624"/>
          </a:xfrm>
          <a:prstGeom prst="rect">
            <a:avLst/>
          </a:prstGeom>
        </p:spPr>
      </p:pic>
      <p:sp>
        <p:nvSpPr>
          <p:cNvPr id="25" name="Datumsplatzhalter 4">
            <a:extLst>
              <a:ext uri="{FF2B5EF4-FFF2-40B4-BE49-F238E27FC236}">
                <a16:creationId xmlns:a16="http://schemas.microsoft.com/office/drawing/2014/main" id="{6FA3E3E9-E024-4C69-828E-A74160815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88351" y="6635979"/>
            <a:ext cx="1440000" cy="192000"/>
          </a:xfrm>
        </p:spPr>
        <p:txBody>
          <a:bodyPr/>
          <a:lstStyle/>
          <a:p>
            <a:pPr algn="r"/>
            <a:r>
              <a:rPr lang="de-DE" dirty="0"/>
              <a:t>19. </a:t>
            </a:r>
            <a:r>
              <a:rPr lang="de-DE" dirty="0" err="1"/>
              <a:t>January</a:t>
            </a:r>
            <a:r>
              <a:rPr lang="de-DE" dirty="0"/>
              <a:t> 2022</a:t>
            </a:r>
          </a:p>
        </p:txBody>
      </p:sp>
      <p:sp>
        <p:nvSpPr>
          <p:cNvPr id="26" name="Titel 2">
            <a:extLst>
              <a:ext uri="{FF2B5EF4-FFF2-40B4-BE49-F238E27FC236}">
                <a16:creationId xmlns:a16="http://schemas.microsoft.com/office/drawing/2014/main" id="{B9F251AB-7341-4B74-AD98-79B5C8695542}"/>
              </a:ext>
            </a:extLst>
          </p:cNvPr>
          <p:cNvSpPr txBox="1">
            <a:spLocks/>
          </p:cNvSpPr>
          <p:nvPr/>
        </p:nvSpPr>
        <p:spPr>
          <a:xfrm>
            <a:off x="775274" y="1962414"/>
            <a:ext cx="11165266" cy="4171686"/>
          </a:xfrm>
          <a:prstGeom prst="rect">
            <a:avLst/>
          </a:prstGeom>
        </p:spPr>
        <p:txBody>
          <a:bodyPr wrap="square"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1748D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en-US" sz="1800" b="0" dirty="0"/>
              <a:t>[1] </a:t>
            </a:r>
            <a:r>
              <a:rPr lang="en-US" sz="1800" dirty="0" err="1"/>
              <a:t>pwc</a:t>
            </a:r>
            <a:r>
              <a:rPr lang="en-US" sz="1800" b="0" dirty="0"/>
              <a:t>: No longer science fiction, AI and robotics are transforming healthcare </a:t>
            </a:r>
            <a:r>
              <a:rPr lang="en-US" sz="1800" b="0" dirty="0">
                <a:hlinkClick r:id="rId3"/>
              </a:rPr>
              <a:t>https://www.pwc.com/gx/en/industries/healthcare/publications/ai-robotics-new-health/transforming-healthcare.html</a:t>
            </a:r>
            <a:r>
              <a:rPr lang="en-US" sz="1800" b="0" dirty="0"/>
              <a:t>, </a:t>
            </a:r>
            <a:r>
              <a:rPr lang="en-US" sz="1800" dirty="0"/>
              <a:t>June 2017,</a:t>
            </a:r>
            <a:r>
              <a:rPr lang="en-US" sz="1800" b="0" dirty="0"/>
              <a:t> accessed: 2022.1.12</a:t>
            </a:r>
          </a:p>
          <a:p>
            <a:endParaRPr lang="en-US" sz="1800" b="0" dirty="0"/>
          </a:p>
          <a:p>
            <a:r>
              <a:rPr lang="en-US" sz="1800" b="0" i="0" u="none" strike="noStrike" baseline="0" dirty="0"/>
              <a:t>[2] </a:t>
            </a:r>
            <a:r>
              <a:rPr lang="en-US" sz="1800" i="0" u="none" strike="noStrike" baseline="0" dirty="0"/>
              <a:t>Ross Winn</a:t>
            </a:r>
            <a:r>
              <a:rPr lang="en-US" sz="1800" b="0" i="0" u="none" strike="noStrike" baseline="0" dirty="0"/>
              <a:t>: 2021 Podcast Stats &amp; Facts, </a:t>
            </a:r>
            <a:r>
              <a:rPr lang="en-US" sz="1800" b="0" i="0" u="none" strike="noStrike" baseline="0" dirty="0">
                <a:hlinkClick r:id="rId4"/>
              </a:rPr>
              <a:t>https://www.podcastinsights.com/podcast-statistics/</a:t>
            </a:r>
            <a:r>
              <a:rPr lang="en-US" sz="1800" b="0" dirty="0"/>
              <a:t>, </a:t>
            </a:r>
            <a:r>
              <a:rPr lang="en-US" sz="1800" dirty="0"/>
              <a:t>2021.12.28</a:t>
            </a:r>
            <a:r>
              <a:rPr lang="en-US" sz="1800" b="0" dirty="0"/>
              <a:t>, accessed: 2022.1.12</a:t>
            </a:r>
            <a:br>
              <a:rPr lang="en-US" sz="1800" b="0" i="0" u="none" strike="noStrike" baseline="0" dirty="0"/>
            </a:br>
            <a:endParaRPr lang="en-US" sz="1800" b="0" i="0" u="none" strike="noStrike" baseline="0" dirty="0"/>
          </a:p>
          <a:p>
            <a:pPr algn="l"/>
            <a:r>
              <a:rPr lang="en-US" sz="1800" b="0" dirty="0"/>
              <a:t>[3] </a:t>
            </a:r>
            <a:r>
              <a:rPr lang="en-US" sz="1800" dirty="0"/>
              <a:t>Phi</a:t>
            </a:r>
            <a:r>
              <a:rPr lang="en-US" sz="1800" b="0" dirty="0"/>
              <a:t> </a:t>
            </a:r>
            <a:r>
              <a:rPr lang="en-US" sz="1800" dirty="0"/>
              <a:t>Long Do et. al.: </a:t>
            </a:r>
            <a:r>
              <a:rPr lang="en-US" sz="1800" b="0" i="0" u="none" strike="noStrike" baseline="0" dirty="0"/>
              <a:t>Artificial Intelligence Trend Analysis using Speech-to-Text Data from Healthcare Podcasts, </a:t>
            </a:r>
            <a:r>
              <a:rPr lang="en-US" sz="1800" i="0" u="none" strike="noStrike" baseline="0" dirty="0"/>
              <a:t>Machine Learning and Data Analytics Lab, Friedrich Alexander University Erlangen-Nürnberg, 2021.2.24</a:t>
            </a:r>
            <a:br>
              <a:rPr lang="en-US" sz="1800" b="0" i="0" u="none" strike="noStrike" baseline="0" dirty="0"/>
            </a:br>
            <a:endParaRPr lang="en-US" sz="1800" b="0" i="0" u="none" strike="noStrike" baseline="0" dirty="0"/>
          </a:p>
          <a:p>
            <a:pPr algn="l"/>
            <a:r>
              <a:rPr lang="en-US" sz="1800" b="0" dirty="0"/>
              <a:t>[4] </a:t>
            </a:r>
            <a:r>
              <a:rPr lang="en-US" sz="1800" i="0" u="none" strike="noStrike" baseline="0" dirty="0"/>
              <a:t>Ali Alessa and </a:t>
            </a:r>
            <a:r>
              <a:rPr lang="en-US" sz="1800" i="0" u="none" strike="noStrike" baseline="0" dirty="0" err="1"/>
              <a:t>Miad</a:t>
            </a:r>
            <a:r>
              <a:rPr lang="en-US" sz="1800" i="0" u="none" strike="noStrike" baseline="0" dirty="0"/>
              <a:t> </a:t>
            </a:r>
            <a:r>
              <a:rPr lang="en-US" sz="1800" i="0" u="none" strike="noStrike" baseline="0" dirty="0" err="1"/>
              <a:t>Faezipour</a:t>
            </a:r>
            <a:r>
              <a:rPr lang="en-US" sz="1800" dirty="0"/>
              <a:t>:</a:t>
            </a:r>
            <a:r>
              <a:rPr lang="en-US" sz="1800" i="0" u="none" strike="noStrike" baseline="0" dirty="0"/>
              <a:t> </a:t>
            </a:r>
            <a:r>
              <a:rPr lang="en-US" sz="1800" b="0" i="0" u="none" strike="noStrike" baseline="0" dirty="0"/>
              <a:t>Tweet </a:t>
            </a:r>
            <a:r>
              <a:rPr lang="en-US" sz="1800" b="0" i="0" u="none" strike="noStrike" baseline="0" dirty="0" err="1"/>
              <a:t>Classication</a:t>
            </a:r>
            <a:r>
              <a:rPr lang="en-US" sz="1800" b="0" i="0" u="none" strike="noStrike" baseline="0" dirty="0"/>
              <a:t> Using Sentiment Analysis Features and TF-IDF Weighting for Improved Flu Trend Detection, </a:t>
            </a:r>
            <a:r>
              <a:rPr lang="en-US" sz="1800" i="0" u="none" strike="noStrike" baseline="0" dirty="0"/>
              <a:t>Springer Professional, 2018</a:t>
            </a:r>
            <a:br>
              <a:rPr lang="en-US" sz="1800" b="0" i="0" u="none" strike="noStrike" baseline="0" dirty="0"/>
            </a:br>
            <a:endParaRPr lang="en-US" sz="1800" b="0" i="0" u="none" strike="noStrike" baseline="0" dirty="0"/>
          </a:p>
          <a:p>
            <a:pPr algn="l"/>
            <a:r>
              <a:rPr lang="en-US" sz="1800" b="0" dirty="0"/>
              <a:t>[5] </a:t>
            </a:r>
            <a:r>
              <a:rPr lang="en-US" sz="1800" i="0" u="none" strike="noStrike" baseline="0" dirty="0"/>
              <a:t>Chen Zou: </a:t>
            </a:r>
            <a:r>
              <a:rPr lang="en-US" sz="1800" b="0" i="0" u="none" strike="noStrike" baseline="0" dirty="0"/>
              <a:t>Analyzing Research Trends on Drug Safety using Topic Modeling. Expert opinion on drug safety, </a:t>
            </a:r>
            <a:r>
              <a:rPr lang="en-US" sz="1800" i="0" u="none" strike="noStrike" baseline="0" dirty="0"/>
              <a:t>PubMed, June 2018</a:t>
            </a:r>
            <a:endParaRPr lang="de-DE" sz="1800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2912BB4D-B7EE-4382-94BB-947DBE0BC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8594" y="6636952"/>
            <a:ext cx="8160000" cy="192468"/>
          </a:xfrm>
        </p:spPr>
        <p:txBody>
          <a:bodyPr/>
          <a:lstStyle/>
          <a:p>
            <a:r>
              <a:rPr lang="de-DE" dirty="0"/>
              <a:t>Tim Löhr - Trend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Healthcare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Podcast Data</a:t>
            </a:r>
          </a:p>
        </p:txBody>
      </p:sp>
    </p:spTree>
    <p:extLst>
      <p:ext uri="{BB962C8B-B14F-4D97-AF65-F5344CB8AC3E}">
        <p14:creationId xmlns:p14="http://schemas.microsoft.com/office/powerpoint/2010/main" val="1105495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491646-DD62-4F6D-A1EA-034C9E435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594" y="2414536"/>
            <a:ext cx="10848955" cy="61555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4000" b="0" dirty="0" err="1"/>
              <a:t>Thank</a:t>
            </a:r>
            <a:r>
              <a:rPr lang="de-DE" sz="4000" b="0" dirty="0"/>
              <a:t> </a:t>
            </a:r>
            <a:r>
              <a:rPr lang="de-DE" sz="4000" b="0" dirty="0" err="1"/>
              <a:t>you</a:t>
            </a:r>
            <a:r>
              <a:rPr lang="de-DE" sz="4000" b="0" dirty="0"/>
              <a:t> </a:t>
            </a:r>
            <a:r>
              <a:rPr lang="de-DE" sz="4000" b="0" dirty="0" err="1"/>
              <a:t>for</a:t>
            </a:r>
            <a:r>
              <a:rPr lang="de-DE" sz="4000" b="0" dirty="0"/>
              <a:t> </a:t>
            </a:r>
            <a:r>
              <a:rPr lang="de-DE" sz="4000" b="0" dirty="0" err="1"/>
              <a:t>your</a:t>
            </a:r>
            <a:r>
              <a:rPr lang="de-DE" sz="4000" b="0" dirty="0"/>
              <a:t> </a:t>
            </a:r>
            <a:r>
              <a:rPr lang="de-DE" sz="4000" b="0" dirty="0" err="1"/>
              <a:t>attention</a:t>
            </a:r>
            <a:r>
              <a:rPr lang="de-DE" sz="4000" b="0" dirty="0"/>
              <a:t>. Any </a:t>
            </a:r>
            <a:r>
              <a:rPr lang="de-DE" sz="4000" b="0" dirty="0" err="1"/>
              <a:t>questions</a:t>
            </a:r>
            <a:r>
              <a:rPr lang="de-DE" sz="4000" b="0" dirty="0"/>
              <a:t>?</a:t>
            </a:r>
            <a:endParaRPr lang="en-US" b="0" dirty="0"/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36C6A4B2-54B2-4503-831F-951EF2E26C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35" r="81496"/>
          <a:stretch/>
        </p:blipFill>
        <p:spPr>
          <a:xfrm>
            <a:off x="8223065" y="360899"/>
            <a:ext cx="439175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6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5DC5071-FE9A-1144-BE54-6ED14A4C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AI </a:t>
            </a:r>
            <a:r>
              <a:rPr lang="de-DE" dirty="0" err="1"/>
              <a:t>impacts</a:t>
            </a:r>
            <a:r>
              <a:rPr lang="de-DE" dirty="0"/>
              <a:t> </a:t>
            </a:r>
            <a:r>
              <a:rPr lang="de-DE" dirty="0" err="1"/>
              <a:t>numerous</a:t>
            </a:r>
            <a:r>
              <a:rPr lang="de-DE" dirty="0"/>
              <a:t> </a:t>
            </a:r>
            <a:r>
              <a:rPr lang="de-DE" dirty="0" err="1"/>
              <a:t>industries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21EC64-3B5E-8C45-9F83-04C911887B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de-DE" dirty="0"/>
              <a:t>19. </a:t>
            </a:r>
            <a:r>
              <a:rPr lang="de-DE" dirty="0" err="1"/>
              <a:t>January</a:t>
            </a:r>
            <a:r>
              <a:rPr lang="de-DE" dirty="0"/>
              <a:t>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AB6F99-166B-B445-BA18-C8430D26F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7" name="Picture 16" descr="Text&#10;&#10;Description automatically generated with low confidence">
            <a:extLst>
              <a:ext uri="{FF2B5EF4-FFF2-40B4-BE49-F238E27FC236}">
                <a16:creationId xmlns:a16="http://schemas.microsoft.com/office/drawing/2014/main" id="{29ABFD05-76AF-4FA1-9561-A0401DD1C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6" y="293574"/>
            <a:ext cx="1858780" cy="329624"/>
          </a:xfrm>
          <a:prstGeom prst="rect">
            <a:avLst/>
          </a:prstGeom>
        </p:spPr>
      </p:pic>
      <p:sp>
        <p:nvSpPr>
          <p:cNvPr id="24" name="Titel 2">
            <a:extLst>
              <a:ext uri="{FF2B5EF4-FFF2-40B4-BE49-F238E27FC236}">
                <a16:creationId xmlns:a16="http://schemas.microsoft.com/office/drawing/2014/main" id="{FEDF91D2-92DD-4AF9-855E-0061A048EF05}"/>
              </a:ext>
            </a:extLst>
          </p:cNvPr>
          <p:cNvSpPr txBox="1">
            <a:spLocks/>
          </p:cNvSpPr>
          <p:nvPr/>
        </p:nvSpPr>
        <p:spPr>
          <a:xfrm>
            <a:off x="5887262" y="2600464"/>
            <a:ext cx="868565" cy="848799"/>
          </a:xfrm>
          <a:prstGeom prst="rect">
            <a:avLst/>
          </a:prstGeom>
        </p:spPr>
        <p:txBody>
          <a:bodyPr wrap="square"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1748D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de-DE" sz="3200" dirty="0"/>
              <a:t>AI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C58F0E9-A3A5-4BE5-8D80-090897689123}"/>
              </a:ext>
            </a:extLst>
          </p:cNvPr>
          <p:cNvGrpSpPr/>
          <p:nvPr/>
        </p:nvGrpSpPr>
        <p:grpSpPr>
          <a:xfrm>
            <a:off x="2575076" y="4501539"/>
            <a:ext cx="7167439" cy="868564"/>
            <a:chOff x="2560287" y="4426282"/>
            <a:chExt cx="7167439" cy="868564"/>
          </a:xfrm>
          <a:effectLst/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BA06897-814A-4786-86AD-15C8FDD94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03794" y="4464563"/>
              <a:ext cx="761100" cy="761100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FE27C7CD-D3BE-4A86-B414-3CF9FA150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22576" y="4435216"/>
              <a:ext cx="852230" cy="852230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0440EF0E-F670-48BA-AA8C-DE5D864F5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60287" y="4550108"/>
              <a:ext cx="609600" cy="609600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01597483-F4A7-4CC3-8956-C929DE325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928345" y="4426282"/>
              <a:ext cx="799381" cy="799381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D916F28D-B0FB-401B-928A-55C141722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661716" y="4426282"/>
              <a:ext cx="868564" cy="868564"/>
            </a:xfrm>
            <a:prstGeom prst="rect">
              <a:avLst/>
            </a:prstGeom>
          </p:spPr>
        </p:pic>
      </p:grp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F65AB05-EC3D-4CF0-842F-483F8674906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65087" y="3499035"/>
            <a:ext cx="3178526" cy="7162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1D1FF11-1590-4E9D-B086-BFEC34060C5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148383" y="3499035"/>
            <a:ext cx="3178526" cy="7162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0FB719A-B2C0-437E-8F4B-F8B341B55D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80676" y="3499035"/>
            <a:ext cx="1615323" cy="7352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728658F-886D-4A61-9625-7B874F9B665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100892" y="3499035"/>
            <a:ext cx="1615323" cy="7352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52CBAC0-43B3-4A7E-8246-5C0708EFF4D0}"/>
              </a:ext>
            </a:extLst>
          </p:cNvPr>
          <p:cNvCxnSpPr>
            <a:cxnSpLocks/>
          </p:cNvCxnSpPr>
          <p:nvPr/>
        </p:nvCxnSpPr>
        <p:spPr>
          <a:xfrm>
            <a:off x="6089648" y="3485452"/>
            <a:ext cx="6350" cy="752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itel 2">
            <a:extLst>
              <a:ext uri="{FF2B5EF4-FFF2-40B4-BE49-F238E27FC236}">
                <a16:creationId xmlns:a16="http://schemas.microsoft.com/office/drawing/2014/main" id="{15BC2D52-2928-4D54-BD8B-DB3E804A0AD4}"/>
              </a:ext>
            </a:extLst>
          </p:cNvPr>
          <p:cNvSpPr txBox="1">
            <a:spLocks/>
          </p:cNvSpPr>
          <p:nvPr/>
        </p:nvSpPr>
        <p:spPr>
          <a:xfrm>
            <a:off x="2205259" y="5557466"/>
            <a:ext cx="1319658" cy="428998"/>
          </a:xfrm>
          <a:prstGeom prst="rect">
            <a:avLst/>
          </a:prstGeom>
        </p:spPr>
        <p:txBody>
          <a:bodyPr wrap="square"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1748D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/>
              <a:t>Stocks</a:t>
            </a:r>
          </a:p>
        </p:txBody>
      </p:sp>
      <p:sp>
        <p:nvSpPr>
          <p:cNvPr id="58" name="Titel 2">
            <a:extLst>
              <a:ext uri="{FF2B5EF4-FFF2-40B4-BE49-F238E27FC236}">
                <a16:creationId xmlns:a16="http://schemas.microsoft.com/office/drawing/2014/main" id="{53565A35-1EB8-4D7E-9062-1F4382DEC945}"/>
              </a:ext>
            </a:extLst>
          </p:cNvPr>
          <p:cNvSpPr txBox="1">
            <a:spLocks/>
          </p:cNvSpPr>
          <p:nvPr/>
        </p:nvSpPr>
        <p:spPr>
          <a:xfrm>
            <a:off x="3818581" y="5557466"/>
            <a:ext cx="1319658" cy="428998"/>
          </a:xfrm>
          <a:prstGeom prst="rect">
            <a:avLst/>
          </a:prstGeom>
        </p:spPr>
        <p:txBody>
          <a:bodyPr wrap="square"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1748D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/>
              <a:t>Education</a:t>
            </a:r>
          </a:p>
        </p:txBody>
      </p:sp>
      <p:sp>
        <p:nvSpPr>
          <p:cNvPr id="59" name="Titel 2">
            <a:extLst>
              <a:ext uri="{FF2B5EF4-FFF2-40B4-BE49-F238E27FC236}">
                <a16:creationId xmlns:a16="http://schemas.microsoft.com/office/drawing/2014/main" id="{15209E3A-4669-4A8D-9344-3D52DFBC5E1B}"/>
              </a:ext>
            </a:extLst>
          </p:cNvPr>
          <p:cNvSpPr txBox="1">
            <a:spLocks/>
          </p:cNvSpPr>
          <p:nvPr/>
        </p:nvSpPr>
        <p:spPr>
          <a:xfrm>
            <a:off x="5429819" y="5575970"/>
            <a:ext cx="1319658" cy="428998"/>
          </a:xfrm>
          <a:prstGeom prst="rect">
            <a:avLst/>
          </a:prstGeom>
        </p:spPr>
        <p:txBody>
          <a:bodyPr wrap="square"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1748D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err="1"/>
              <a:t>Healthcare</a:t>
            </a:r>
            <a:endParaRPr lang="de-DE" sz="2000" dirty="0"/>
          </a:p>
        </p:txBody>
      </p:sp>
      <p:sp>
        <p:nvSpPr>
          <p:cNvPr id="60" name="Titel 2">
            <a:extLst>
              <a:ext uri="{FF2B5EF4-FFF2-40B4-BE49-F238E27FC236}">
                <a16:creationId xmlns:a16="http://schemas.microsoft.com/office/drawing/2014/main" id="{6D2D21B5-7CDB-4B3E-8AB5-B1CDA6BA6894}"/>
              </a:ext>
            </a:extLst>
          </p:cNvPr>
          <p:cNvSpPr txBox="1">
            <a:spLocks/>
          </p:cNvSpPr>
          <p:nvPr/>
        </p:nvSpPr>
        <p:spPr>
          <a:xfrm>
            <a:off x="7041057" y="5575970"/>
            <a:ext cx="1319658" cy="428998"/>
          </a:xfrm>
          <a:prstGeom prst="rect">
            <a:avLst/>
          </a:prstGeom>
        </p:spPr>
        <p:txBody>
          <a:bodyPr wrap="square"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1748D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/>
              <a:t>Retail</a:t>
            </a:r>
          </a:p>
        </p:txBody>
      </p:sp>
      <p:sp>
        <p:nvSpPr>
          <p:cNvPr id="61" name="Titel 2">
            <a:extLst>
              <a:ext uri="{FF2B5EF4-FFF2-40B4-BE49-F238E27FC236}">
                <a16:creationId xmlns:a16="http://schemas.microsoft.com/office/drawing/2014/main" id="{95399C3D-8D1D-4893-A369-113813F03201}"/>
              </a:ext>
            </a:extLst>
          </p:cNvPr>
          <p:cNvSpPr txBox="1">
            <a:spLocks/>
          </p:cNvSpPr>
          <p:nvPr/>
        </p:nvSpPr>
        <p:spPr>
          <a:xfrm>
            <a:off x="8652295" y="5557466"/>
            <a:ext cx="1319658" cy="428998"/>
          </a:xfrm>
          <a:prstGeom prst="rect">
            <a:avLst/>
          </a:prstGeom>
        </p:spPr>
        <p:txBody>
          <a:bodyPr wrap="square"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1748D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/>
              <a:t>Fashion</a:t>
            </a:r>
          </a:p>
        </p:txBody>
      </p:sp>
      <p:sp>
        <p:nvSpPr>
          <p:cNvPr id="26" name="Fußzeilenplatzhalter 3">
            <a:extLst>
              <a:ext uri="{FF2B5EF4-FFF2-40B4-BE49-F238E27FC236}">
                <a16:creationId xmlns:a16="http://schemas.microsoft.com/office/drawing/2014/main" id="{7F7548B5-4D3D-4BAB-80E9-6E6231B2D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8594" y="6636952"/>
            <a:ext cx="8160000" cy="192468"/>
          </a:xfrm>
        </p:spPr>
        <p:txBody>
          <a:bodyPr/>
          <a:lstStyle/>
          <a:p>
            <a:r>
              <a:rPr lang="de-DE" dirty="0"/>
              <a:t>Tim Löhr - Trend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Healthcare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Podcast Data</a:t>
            </a:r>
          </a:p>
        </p:txBody>
      </p:sp>
      <p:sp>
        <p:nvSpPr>
          <p:cNvPr id="27" name="Titel 2">
            <a:extLst>
              <a:ext uri="{FF2B5EF4-FFF2-40B4-BE49-F238E27FC236}">
                <a16:creationId xmlns:a16="http://schemas.microsoft.com/office/drawing/2014/main" id="{AC4E1E9B-EC1D-4780-B5F9-02F8C1708F3D}"/>
              </a:ext>
            </a:extLst>
          </p:cNvPr>
          <p:cNvSpPr txBox="1">
            <a:spLocks/>
          </p:cNvSpPr>
          <p:nvPr/>
        </p:nvSpPr>
        <p:spPr>
          <a:xfrm>
            <a:off x="6321544" y="2815235"/>
            <a:ext cx="276679" cy="315325"/>
          </a:xfrm>
          <a:prstGeom prst="rect">
            <a:avLst/>
          </a:prstGeom>
        </p:spPr>
        <p:txBody>
          <a:bodyPr wrap="square"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1748D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1800" b="0" i="0" u="none" strike="noStrike" baseline="0" dirty="0"/>
              <a:t>[1]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38885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21EC64-3B5E-8C45-9F83-04C911887B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de-DE" dirty="0"/>
              <a:t>19. </a:t>
            </a:r>
            <a:r>
              <a:rPr lang="de-DE" dirty="0" err="1"/>
              <a:t>January</a:t>
            </a:r>
            <a:r>
              <a:rPr lang="de-DE" dirty="0"/>
              <a:t>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AB6F99-166B-B445-BA18-C8430D26F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7" name="Picture 16" descr="Text&#10;&#10;Description automatically generated with low confidence">
            <a:extLst>
              <a:ext uri="{FF2B5EF4-FFF2-40B4-BE49-F238E27FC236}">
                <a16:creationId xmlns:a16="http://schemas.microsoft.com/office/drawing/2014/main" id="{29ABFD05-76AF-4FA1-9561-A0401DD1C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6" y="293574"/>
            <a:ext cx="1858780" cy="329624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28EC673-8892-438D-8811-1601A5BD1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94" y="3192564"/>
            <a:ext cx="2725584" cy="508776"/>
          </a:xfrm>
          <a:prstGeom prst="rect">
            <a:avLst/>
          </a:prstGeom>
        </p:spPr>
      </p:pic>
      <p:sp>
        <p:nvSpPr>
          <p:cNvPr id="28" name="Titel 2">
            <a:extLst>
              <a:ext uri="{FF2B5EF4-FFF2-40B4-BE49-F238E27FC236}">
                <a16:creationId xmlns:a16="http://schemas.microsoft.com/office/drawing/2014/main" id="{904AD3E3-CAF0-480E-9EF5-BBAF6896206F}"/>
              </a:ext>
            </a:extLst>
          </p:cNvPr>
          <p:cNvSpPr txBox="1">
            <a:spLocks/>
          </p:cNvSpPr>
          <p:nvPr/>
        </p:nvSpPr>
        <p:spPr>
          <a:xfrm>
            <a:off x="1033070" y="5163127"/>
            <a:ext cx="3558045" cy="901917"/>
          </a:xfrm>
          <a:prstGeom prst="rect">
            <a:avLst/>
          </a:prstGeom>
        </p:spPr>
        <p:txBody>
          <a:bodyPr wrap="square"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1748D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2000" dirty="0"/>
          </a:p>
        </p:txBody>
      </p:sp>
      <p:sp>
        <p:nvSpPr>
          <p:cNvPr id="33" name="Titel 2">
            <a:extLst>
              <a:ext uri="{FF2B5EF4-FFF2-40B4-BE49-F238E27FC236}">
                <a16:creationId xmlns:a16="http://schemas.microsoft.com/office/drawing/2014/main" id="{55E24FB0-A095-4902-ABE3-E27B7D59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94" y="1375791"/>
            <a:ext cx="10854809" cy="746643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</a:t>
            </a:r>
            <a:r>
              <a:rPr lang="de-DE" dirty="0" err="1"/>
              <a:t>platforms</a:t>
            </a:r>
            <a:endParaRPr lang="de-D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B4D6782-B321-4807-A11D-6C0370F8D0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1518" y="3002150"/>
            <a:ext cx="2840585" cy="8537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C4D2CE7-2613-4DBD-A66E-E18619A59E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725" y="4700332"/>
            <a:ext cx="1949869" cy="1083261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88EF7A5C-7D84-4D96-B85F-DF93AB5B11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554" y="5009973"/>
            <a:ext cx="2292609" cy="492553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30D6DD87-2C36-4612-87E5-8E5E809B49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63" y="2508235"/>
            <a:ext cx="1368370" cy="1589528"/>
          </a:xfrm>
          <a:prstGeom prst="rect">
            <a:avLst/>
          </a:prstGeom>
        </p:spPr>
      </p:pic>
      <p:sp>
        <p:nvSpPr>
          <p:cNvPr id="16" name="Fußzeilenplatzhalter 3">
            <a:extLst>
              <a:ext uri="{FF2B5EF4-FFF2-40B4-BE49-F238E27FC236}">
                <a16:creationId xmlns:a16="http://schemas.microsoft.com/office/drawing/2014/main" id="{2FC25A1D-78A2-441A-BFDC-67B3F5B0E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8594" y="6636952"/>
            <a:ext cx="8160000" cy="192468"/>
          </a:xfrm>
        </p:spPr>
        <p:txBody>
          <a:bodyPr/>
          <a:lstStyle/>
          <a:p>
            <a:r>
              <a:rPr lang="de-DE" dirty="0"/>
              <a:t>Tim Löhr - Trend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Healthcare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Podcast Data</a:t>
            </a:r>
          </a:p>
        </p:txBody>
      </p:sp>
    </p:spTree>
    <p:extLst>
      <p:ext uri="{BB962C8B-B14F-4D97-AF65-F5344CB8AC3E}">
        <p14:creationId xmlns:p14="http://schemas.microsoft.com/office/powerpoint/2010/main" val="276999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21EC64-3B5E-8C45-9F83-04C911887B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de-DE" dirty="0"/>
              <a:t>19. </a:t>
            </a:r>
            <a:r>
              <a:rPr lang="de-DE" dirty="0" err="1"/>
              <a:t>January</a:t>
            </a:r>
            <a:r>
              <a:rPr lang="de-DE" dirty="0"/>
              <a:t>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AB6F99-166B-B445-BA18-C8430D26F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7" name="Picture 16" descr="Text&#10;&#10;Description automatically generated with low confidence">
            <a:extLst>
              <a:ext uri="{FF2B5EF4-FFF2-40B4-BE49-F238E27FC236}">
                <a16:creationId xmlns:a16="http://schemas.microsoft.com/office/drawing/2014/main" id="{29ABFD05-76AF-4FA1-9561-A0401DD1C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6" y="293574"/>
            <a:ext cx="1858780" cy="329624"/>
          </a:xfrm>
          <a:prstGeom prst="rect">
            <a:avLst/>
          </a:prstGeom>
        </p:spPr>
      </p:pic>
      <p:sp>
        <p:nvSpPr>
          <p:cNvPr id="28" name="Titel 2">
            <a:extLst>
              <a:ext uri="{FF2B5EF4-FFF2-40B4-BE49-F238E27FC236}">
                <a16:creationId xmlns:a16="http://schemas.microsoft.com/office/drawing/2014/main" id="{904AD3E3-CAF0-480E-9EF5-BBAF6896206F}"/>
              </a:ext>
            </a:extLst>
          </p:cNvPr>
          <p:cNvSpPr txBox="1">
            <a:spLocks/>
          </p:cNvSpPr>
          <p:nvPr/>
        </p:nvSpPr>
        <p:spPr>
          <a:xfrm>
            <a:off x="1033070" y="5163127"/>
            <a:ext cx="3558045" cy="901917"/>
          </a:xfrm>
          <a:prstGeom prst="rect">
            <a:avLst/>
          </a:prstGeom>
        </p:spPr>
        <p:txBody>
          <a:bodyPr wrap="square"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1748D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20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248CA53-81A1-4F35-8EA3-BCBF5AB8948A}"/>
              </a:ext>
            </a:extLst>
          </p:cNvPr>
          <p:cNvGrpSpPr/>
          <p:nvPr/>
        </p:nvGrpSpPr>
        <p:grpSpPr>
          <a:xfrm>
            <a:off x="6832537" y="3050192"/>
            <a:ext cx="4558795" cy="1184229"/>
            <a:chOff x="6440328" y="2574141"/>
            <a:chExt cx="4558795" cy="118422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CF9083F-00D6-4ADF-8E49-6DB9491EEFE8}"/>
                </a:ext>
              </a:extLst>
            </p:cNvPr>
            <p:cNvGrpSpPr/>
            <p:nvPr/>
          </p:nvGrpSpPr>
          <p:grpSpPr>
            <a:xfrm>
              <a:off x="6440328" y="2574141"/>
              <a:ext cx="4488022" cy="1184229"/>
              <a:chOff x="6298024" y="2987632"/>
              <a:chExt cx="4488022" cy="1184229"/>
            </a:xfrm>
          </p:grpSpPr>
          <p:sp>
            <p:nvSpPr>
              <p:cNvPr id="15" name="Google Shape;465;g9a86a2c962_0_135">
                <a:extLst>
                  <a:ext uri="{FF2B5EF4-FFF2-40B4-BE49-F238E27FC236}">
                    <a16:creationId xmlns:a16="http://schemas.microsoft.com/office/drawing/2014/main" id="{3182E081-C4CA-48ED-8C7B-11368E3661A2}"/>
                  </a:ext>
                </a:extLst>
              </p:cNvPr>
              <p:cNvSpPr/>
              <p:nvPr/>
            </p:nvSpPr>
            <p:spPr>
              <a:xfrm>
                <a:off x="6298024" y="2995120"/>
                <a:ext cx="4488022" cy="1176741"/>
              </a:xfrm>
              <a:prstGeom prst="roundRect">
                <a:avLst>
                  <a:gd name="adj" fmla="val 5365"/>
                </a:avLst>
              </a:prstGeom>
              <a:solidFill>
                <a:schemeClr val="lt1"/>
              </a:solidFill>
              <a:ln w="12700">
                <a:solidFill>
                  <a:srgbClr val="41748D"/>
                </a:solidFill>
              </a:ln>
              <a:effectLst/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13"/>
                  <a:buFont typeface="Arial"/>
                  <a:buNone/>
                </a:pPr>
                <a:endParaRPr sz="1013" b="0" i="0" u="none" strike="noStrike" cap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" name="Titel 2">
                <a:extLst>
                  <a:ext uri="{FF2B5EF4-FFF2-40B4-BE49-F238E27FC236}">
                    <a16:creationId xmlns:a16="http://schemas.microsoft.com/office/drawing/2014/main" id="{DD472A43-0082-45D4-B0F6-C55CA237B2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78566" y="3134170"/>
                <a:ext cx="3109136" cy="656019"/>
              </a:xfrm>
              <a:prstGeom prst="rect">
                <a:avLst/>
              </a:prstGeom>
            </p:spPr>
            <p:txBody>
              <a:bodyPr wrap="square" lIns="0" tIns="0" rIns="0" bIns="0"/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3400" b="1" kern="1200">
                    <a:solidFill>
                      <a:srgbClr val="41748D"/>
                    </a:solidFill>
                    <a:latin typeface="Corbel" panose="020B0503020204020204" pitchFamily="34" charset="0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latin typeface="F36"/>
                  </a:rPr>
                  <a:t>550k Podcasts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latin typeface="F36"/>
                  </a:rPr>
                  <a:t>18.5 million Episodes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latin typeface="F36"/>
                  </a:rPr>
                  <a:t>463.5 Terabyte</a:t>
                </a:r>
                <a:endParaRPr lang="de-DE" sz="2000" dirty="0"/>
              </a:p>
            </p:txBody>
          </p:sp>
          <p:sp>
            <p:nvSpPr>
              <p:cNvPr id="21" name="Google Shape;465;g9a86a2c962_0_135">
                <a:extLst>
                  <a:ext uri="{FF2B5EF4-FFF2-40B4-BE49-F238E27FC236}">
                    <a16:creationId xmlns:a16="http://schemas.microsoft.com/office/drawing/2014/main" id="{45AEFE65-5E5A-415F-B7BA-5EF24883C941}"/>
                  </a:ext>
                </a:extLst>
              </p:cNvPr>
              <p:cNvSpPr/>
              <p:nvPr/>
            </p:nvSpPr>
            <p:spPr>
              <a:xfrm>
                <a:off x="6298024" y="2987632"/>
                <a:ext cx="416442" cy="1184229"/>
              </a:xfrm>
              <a:prstGeom prst="roundRect">
                <a:avLst>
                  <a:gd name="adj" fmla="val 5365"/>
                </a:avLst>
              </a:prstGeom>
              <a:solidFill>
                <a:schemeClr val="accent6">
                  <a:lumMod val="60000"/>
                  <a:lumOff val="40000"/>
                  <a:alpha val="24000"/>
                </a:schemeClr>
              </a:solidFill>
              <a:ln>
                <a:noFill/>
              </a:ln>
              <a:effectLst>
                <a:outerShdw blurRad="317500" dist="9525" dir="2400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13"/>
                  <a:buFont typeface="Arial"/>
                  <a:buNone/>
                </a:pPr>
                <a:endParaRPr sz="1013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" name="Titel 2">
                <a:extLst>
                  <a:ext uri="{FF2B5EF4-FFF2-40B4-BE49-F238E27FC236}">
                    <a16:creationId xmlns:a16="http://schemas.microsoft.com/office/drawing/2014/main" id="{54AD4281-37B2-49C6-BEE9-47CAFF7428AA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5950020" y="3406409"/>
                <a:ext cx="1176741" cy="339187"/>
              </a:xfrm>
              <a:prstGeom prst="rect">
                <a:avLst/>
              </a:prstGeom>
            </p:spPr>
            <p:txBody>
              <a:bodyPr wrap="square" lIns="0" tIns="0" rIns="0" bIns="0"/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3400" b="1" kern="1200">
                    <a:solidFill>
                      <a:srgbClr val="41748D"/>
                    </a:solidFill>
                    <a:latin typeface="Corbel" panose="020B0503020204020204" pitchFamily="34" charset="0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i="0" u="none" strike="noStrike" baseline="0" dirty="0">
                    <a:latin typeface="F36"/>
                  </a:rPr>
                  <a:t>June 2018</a:t>
                </a:r>
                <a:endParaRPr lang="de-DE" sz="1600" dirty="0"/>
              </a:p>
            </p:txBody>
          </p:sp>
        </p:grpSp>
        <p:sp>
          <p:nvSpPr>
            <p:cNvPr id="29" name="Titel 2">
              <a:extLst>
                <a:ext uri="{FF2B5EF4-FFF2-40B4-BE49-F238E27FC236}">
                  <a16:creationId xmlns:a16="http://schemas.microsoft.com/office/drawing/2014/main" id="{4B9B49E7-EDF8-4A6D-9D05-926FEC97EA25}"/>
                </a:ext>
              </a:extLst>
            </p:cNvPr>
            <p:cNvSpPr txBox="1">
              <a:spLocks/>
            </p:cNvSpPr>
            <p:nvPr/>
          </p:nvSpPr>
          <p:spPr>
            <a:xfrm>
              <a:off x="10582682" y="3420067"/>
              <a:ext cx="416441" cy="290913"/>
            </a:xfrm>
            <a:prstGeom prst="rect">
              <a:avLst/>
            </a:prstGeom>
          </p:spPr>
          <p:txBody>
            <a:bodyPr wrap="square" lIns="0" tIns="0" rIns="0" bIns="0"/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400" b="1" kern="1200">
                  <a:solidFill>
                    <a:srgbClr val="41748D"/>
                  </a:solidFill>
                  <a:latin typeface="Corbel" panose="020B0503020204020204" pitchFamily="34" charset="0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800" b="0" i="0" u="none" strike="noStrike" baseline="0" dirty="0">
                  <a:latin typeface="F36"/>
                </a:rPr>
                <a:t>[2]</a:t>
              </a:r>
              <a:endParaRPr lang="de-DE" sz="18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48EFCAB-1DF9-4725-90BF-9AA6A7784BF2}"/>
              </a:ext>
            </a:extLst>
          </p:cNvPr>
          <p:cNvGrpSpPr/>
          <p:nvPr/>
        </p:nvGrpSpPr>
        <p:grpSpPr>
          <a:xfrm>
            <a:off x="6832536" y="4430554"/>
            <a:ext cx="4558795" cy="1184229"/>
            <a:chOff x="6440328" y="4136994"/>
            <a:chExt cx="4558795" cy="118422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0EA88F9-F8F6-4DCC-A7F2-B608A28B8E4F}"/>
                </a:ext>
              </a:extLst>
            </p:cNvPr>
            <p:cNvGrpSpPr/>
            <p:nvPr/>
          </p:nvGrpSpPr>
          <p:grpSpPr>
            <a:xfrm>
              <a:off x="6440328" y="4136994"/>
              <a:ext cx="4488023" cy="1184229"/>
              <a:chOff x="6298024" y="4640841"/>
              <a:chExt cx="4488023" cy="1184229"/>
            </a:xfrm>
          </p:grpSpPr>
          <p:sp>
            <p:nvSpPr>
              <p:cNvPr id="16" name="Google Shape;465;g9a86a2c962_0_135">
                <a:extLst>
                  <a:ext uri="{FF2B5EF4-FFF2-40B4-BE49-F238E27FC236}">
                    <a16:creationId xmlns:a16="http://schemas.microsoft.com/office/drawing/2014/main" id="{D69099B2-D8AF-4AEF-9238-638CAF0596FB}"/>
                  </a:ext>
                </a:extLst>
              </p:cNvPr>
              <p:cNvSpPr/>
              <p:nvPr/>
            </p:nvSpPr>
            <p:spPr>
              <a:xfrm>
                <a:off x="6298025" y="4644586"/>
                <a:ext cx="4488022" cy="1176741"/>
              </a:xfrm>
              <a:prstGeom prst="roundRect">
                <a:avLst>
                  <a:gd name="adj" fmla="val 5365"/>
                </a:avLst>
              </a:prstGeom>
              <a:solidFill>
                <a:schemeClr val="lt1"/>
              </a:solidFill>
              <a:ln w="12700">
                <a:solidFill>
                  <a:srgbClr val="41748D"/>
                </a:solidFill>
              </a:ln>
              <a:effectLst/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13"/>
                  <a:buFont typeface="Arial"/>
                  <a:buNone/>
                </a:pPr>
                <a:endParaRPr sz="1013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" name="Google Shape;465;g9a86a2c962_0_135">
                <a:extLst>
                  <a:ext uri="{FF2B5EF4-FFF2-40B4-BE49-F238E27FC236}">
                    <a16:creationId xmlns:a16="http://schemas.microsoft.com/office/drawing/2014/main" id="{7E06FCC3-07A8-439F-9D5A-942375D46963}"/>
                  </a:ext>
                </a:extLst>
              </p:cNvPr>
              <p:cNvSpPr/>
              <p:nvPr/>
            </p:nvSpPr>
            <p:spPr>
              <a:xfrm>
                <a:off x="6298024" y="4640841"/>
                <a:ext cx="416442" cy="1184229"/>
              </a:xfrm>
              <a:prstGeom prst="roundRect">
                <a:avLst>
                  <a:gd name="adj" fmla="val 5365"/>
                </a:avLst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noFill/>
              </a:ln>
              <a:effectLst>
                <a:outerShdw blurRad="317500" dist="9525" dir="2400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13"/>
                  <a:buFont typeface="Arial"/>
                  <a:buNone/>
                </a:pPr>
                <a:endParaRPr sz="1013" b="0" i="0" u="none" strike="noStrike" cap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" name="Titel 2">
                <a:extLst>
                  <a:ext uri="{FF2B5EF4-FFF2-40B4-BE49-F238E27FC236}">
                    <a16:creationId xmlns:a16="http://schemas.microsoft.com/office/drawing/2014/main" id="{1F75E073-82EB-4C6E-B307-19142CFF90B7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5956502" y="5063363"/>
                <a:ext cx="1176741" cy="339187"/>
              </a:xfrm>
              <a:prstGeom prst="rect">
                <a:avLst/>
              </a:prstGeom>
            </p:spPr>
            <p:txBody>
              <a:bodyPr wrap="square" lIns="0" tIns="0" rIns="0" bIns="0"/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3400" b="1" kern="1200">
                    <a:solidFill>
                      <a:srgbClr val="41748D"/>
                    </a:solidFill>
                    <a:latin typeface="Corbel" panose="020B0503020204020204" pitchFamily="34" charset="0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i="0" u="none" strike="noStrike" baseline="0" dirty="0">
                    <a:latin typeface="F36"/>
                  </a:rPr>
                  <a:t>April 2021</a:t>
                </a:r>
                <a:endParaRPr lang="de-DE" sz="1600" dirty="0"/>
              </a:p>
            </p:txBody>
          </p:sp>
          <p:sp>
            <p:nvSpPr>
              <p:cNvPr id="24" name="Titel 2">
                <a:extLst>
                  <a:ext uri="{FF2B5EF4-FFF2-40B4-BE49-F238E27FC236}">
                    <a16:creationId xmlns:a16="http://schemas.microsoft.com/office/drawing/2014/main" id="{5CC4C5D1-49DC-4250-A442-97D97FE11C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78567" y="4789376"/>
                <a:ext cx="2992039" cy="588382"/>
              </a:xfrm>
              <a:prstGeom prst="rect">
                <a:avLst/>
              </a:prstGeom>
            </p:spPr>
            <p:txBody>
              <a:bodyPr wrap="square" lIns="0" tIns="0" rIns="0" bIns="0"/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3400" b="1" kern="1200">
                    <a:solidFill>
                      <a:srgbClr val="41748D"/>
                    </a:solidFill>
                    <a:latin typeface="Corbel" panose="020B0503020204020204" pitchFamily="34" charset="0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latin typeface="F36"/>
                  </a:rPr>
                  <a:t>2.000k Podcasts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latin typeface="F36"/>
                  </a:rPr>
                  <a:t>48 million Episodes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latin typeface="F36"/>
                  </a:rPr>
                  <a:t>1.2 Petabyte</a:t>
                </a:r>
                <a:endParaRPr lang="de-DE" sz="20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de-DE" sz="2000" dirty="0"/>
              </a:p>
            </p:txBody>
          </p:sp>
        </p:grpSp>
        <p:sp>
          <p:nvSpPr>
            <p:cNvPr id="30" name="Titel 2">
              <a:extLst>
                <a:ext uri="{FF2B5EF4-FFF2-40B4-BE49-F238E27FC236}">
                  <a16:creationId xmlns:a16="http://schemas.microsoft.com/office/drawing/2014/main" id="{A9F48EE6-1BA5-4BFA-BC6B-3683FD22F872}"/>
                </a:ext>
              </a:extLst>
            </p:cNvPr>
            <p:cNvSpPr txBox="1">
              <a:spLocks/>
            </p:cNvSpPr>
            <p:nvPr/>
          </p:nvSpPr>
          <p:spPr>
            <a:xfrm>
              <a:off x="10582683" y="4978051"/>
              <a:ext cx="416440" cy="290913"/>
            </a:xfrm>
            <a:prstGeom prst="rect">
              <a:avLst/>
            </a:prstGeom>
          </p:spPr>
          <p:txBody>
            <a:bodyPr wrap="square" lIns="0" tIns="0" rIns="0" bIns="0"/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400" b="1" kern="1200">
                  <a:solidFill>
                    <a:srgbClr val="41748D"/>
                  </a:solidFill>
                  <a:latin typeface="Corbel" panose="020B0503020204020204" pitchFamily="34" charset="0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800" b="0" i="0" u="none" strike="noStrike" baseline="0" dirty="0">
                  <a:latin typeface="F36"/>
                </a:rPr>
                <a:t>[2]</a:t>
              </a:r>
              <a:endParaRPr lang="de-DE" sz="1800" dirty="0"/>
            </a:p>
          </p:txBody>
        </p:sp>
      </p:grpSp>
      <p:sp>
        <p:nvSpPr>
          <p:cNvPr id="33" name="Titel 2">
            <a:extLst>
              <a:ext uri="{FF2B5EF4-FFF2-40B4-BE49-F238E27FC236}">
                <a16:creationId xmlns:a16="http://schemas.microsoft.com/office/drawing/2014/main" id="{19B341D4-765C-40F7-92F8-21EB2A40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94" y="1375791"/>
            <a:ext cx="10854809" cy="746643"/>
          </a:xfrm>
        </p:spPr>
        <p:txBody>
          <a:bodyPr/>
          <a:lstStyle/>
          <a:p>
            <a:r>
              <a:rPr lang="de-DE" dirty="0" err="1"/>
              <a:t>Rising</a:t>
            </a:r>
            <a:r>
              <a:rPr lang="de-DE" dirty="0"/>
              <a:t> </a:t>
            </a:r>
            <a:r>
              <a:rPr lang="de-DE" dirty="0" err="1"/>
              <a:t>popularity</a:t>
            </a:r>
            <a:r>
              <a:rPr lang="de-DE" dirty="0"/>
              <a:t> and </a:t>
            </a:r>
            <a:r>
              <a:rPr lang="de-DE" dirty="0" err="1"/>
              <a:t>production</a:t>
            </a:r>
            <a:r>
              <a:rPr lang="de-DE" dirty="0"/>
              <a:t> </a:t>
            </a:r>
          </a:p>
        </p:txBody>
      </p:sp>
      <p:pic>
        <p:nvPicPr>
          <p:cNvPr id="34" name="Inhaltsplatzhalter 9">
            <a:extLst>
              <a:ext uri="{FF2B5EF4-FFF2-40B4-BE49-F238E27FC236}">
                <a16:creationId xmlns:a16="http://schemas.microsoft.com/office/drawing/2014/main" id="{6DB2FAEF-CB7F-415A-81D8-B33CF92BB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093" y="2661131"/>
            <a:ext cx="4659377" cy="3158238"/>
          </a:xfrm>
          <a:prstGeom prst="rect">
            <a:avLst/>
          </a:prstGeom>
        </p:spPr>
      </p:pic>
      <p:pic>
        <p:nvPicPr>
          <p:cNvPr id="35" name="Picture 34" descr="Logo&#10;&#10;Description automatically generated">
            <a:extLst>
              <a:ext uri="{FF2B5EF4-FFF2-40B4-BE49-F238E27FC236}">
                <a16:creationId xmlns:a16="http://schemas.microsoft.com/office/drawing/2014/main" id="{A749C4E3-EBC6-41D6-BF12-60D49360B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536" y="2445719"/>
            <a:ext cx="2244010" cy="418882"/>
          </a:xfrm>
          <a:prstGeom prst="rect">
            <a:avLst/>
          </a:prstGeom>
        </p:spPr>
      </p:pic>
      <p:sp>
        <p:nvSpPr>
          <p:cNvPr id="36" name="Titel 2">
            <a:extLst>
              <a:ext uri="{FF2B5EF4-FFF2-40B4-BE49-F238E27FC236}">
                <a16:creationId xmlns:a16="http://schemas.microsoft.com/office/drawing/2014/main" id="{27A469D3-26DF-4531-AC04-3841DBF82E31}"/>
              </a:ext>
            </a:extLst>
          </p:cNvPr>
          <p:cNvSpPr txBox="1">
            <a:spLocks/>
          </p:cNvSpPr>
          <p:nvPr/>
        </p:nvSpPr>
        <p:spPr>
          <a:xfrm>
            <a:off x="4748594" y="2794560"/>
            <a:ext cx="313006" cy="290913"/>
          </a:xfrm>
          <a:prstGeom prst="rect">
            <a:avLst/>
          </a:prstGeom>
        </p:spPr>
        <p:txBody>
          <a:bodyPr wrap="square"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1748D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1800" b="0" i="0" u="none" strike="noStrike" baseline="0" dirty="0">
                <a:latin typeface="F36"/>
              </a:rPr>
              <a:t>[3]</a:t>
            </a:r>
            <a:endParaRPr lang="de-DE" sz="1800" dirty="0"/>
          </a:p>
        </p:txBody>
      </p:sp>
      <p:sp>
        <p:nvSpPr>
          <p:cNvPr id="37" name="Fußzeilenplatzhalter 3">
            <a:extLst>
              <a:ext uri="{FF2B5EF4-FFF2-40B4-BE49-F238E27FC236}">
                <a16:creationId xmlns:a16="http://schemas.microsoft.com/office/drawing/2014/main" id="{5DF4FAEE-7EE8-4C3F-A602-7ED5EE4B5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8594" y="6636952"/>
            <a:ext cx="8160000" cy="192468"/>
          </a:xfrm>
        </p:spPr>
        <p:txBody>
          <a:bodyPr/>
          <a:lstStyle/>
          <a:p>
            <a:r>
              <a:rPr lang="de-DE" dirty="0"/>
              <a:t>Tim Löhr - Trend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Healthcare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Podcast Data</a:t>
            </a:r>
          </a:p>
        </p:txBody>
      </p:sp>
    </p:spTree>
    <p:extLst>
      <p:ext uri="{BB962C8B-B14F-4D97-AF65-F5344CB8AC3E}">
        <p14:creationId xmlns:p14="http://schemas.microsoft.com/office/powerpoint/2010/main" val="122914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5DC5071-FE9A-1144-BE54-6ED14A4C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trend</a:t>
            </a:r>
            <a:r>
              <a:rPr lang="de-DE" dirty="0"/>
              <a:t>?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21EC64-3B5E-8C45-9F83-04C911887B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de-DE" dirty="0"/>
              <a:t>19. </a:t>
            </a:r>
            <a:r>
              <a:rPr lang="de-DE" dirty="0" err="1"/>
              <a:t>January</a:t>
            </a:r>
            <a:r>
              <a:rPr lang="de-DE" dirty="0"/>
              <a:t>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AB6F99-166B-B445-BA18-C8430D26F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68995D7-22CC-4BDA-A7CB-1379F089F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8776" y="3308906"/>
            <a:ext cx="1066800" cy="1171575"/>
          </a:xfrm>
          <a:prstGeom prst="rect">
            <a:avLst/>
          </a:prstGeom>
        </p:spPr>
      </p:pic>
      <p:pic>
        <p:nvPicPr>
          <p:cNvPr id="17" name="Picture 16" descr="Text&#10;&#10;Description automatically generated with low confidence">
            <a:extLst>
              <a:ext uri="{FF2B5EF4-FFF2-40B4-BE49-F238E27FC236}">
                <a16:creationId xmlns:a16="http://schemas.microsoft.com/office/drawing/2014/main" id="{29ABFD05-76AF-4FA1-9561-A0401DD1CA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6" y="293574"/>
            <a:ext cx="1858780" cy="32962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E7727A-4220-4D0F-8739-EA9BD47F6E72}"/>
              </a:ext>
            </a:extLst>
          </p:cNvPr>
          <p:cNvGrpSpPr/>
          <p:nvPr/>
        </p:nvGrpSpPr>
        <p:grpSpPr>
          <a:xfrm>
            <a:off x="1795531" y="3318432"/>
            <a:ext cx="1325751" cy="2163777"/>
            <a:chOff x="1795531" y="3318432"/>
            <a:chExt cx="1325751" cy="2163777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52BC50B4-0354-4203-BB33-9E95222B8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95531" y="3318432"/>
              <a:ext cx="1171575" cy="1152525"/>
            </a:xfrm>
            <a:prstGeom prst="rect">
              <a:avLst/>
            </a:prstGeom>
          </p:spPr>
        </p:pic>
        <p:sp>
          <p:nvSpPr>
            <p:cNvPr id="10" name="Titel 2">
              <a:extLst>
                <a:ext uri="{FF2B5EF4-FFF2-40B4-BE49-F238E27FC236}">
                  <a16:creationId xmlns:a16="http://schemas.microsoft.com/office/drawing/2014/main" id="{9410BA49-0DB4-4C0E-A36D-69A9D2F358EA}"/>
                </a:ext>
              </a:extLst>
            </p:cNvPr>
            <p:cNvSpPr txBox="1">
              <a:spLocks/>
            </p:cNvSpPr>
            <p:nvPr/>
          </p:nvSpPr>
          <p:spPr>
            <a:xfrm>
              <a:off x="1949707" y="4735566"/>
              <a:ext cx="1171575" cy="746643"/>
            </a:xfrm>
            <a:prstGeom prst="rect">
              <a:avLst/>
            </a:prstGeom>
          </p:spPr>
          <p:txBody>
            <a:bodyPr wrap="square" lIns="0" tIns="0" rIns="0" bIns="0"/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400" b="1" kern="1200">
                  <a:solidFill>
                    <a:srgbClr val="41748D"/>
                  </a:solidFill>
                  <a:latin typeface="Corbel" panose="020B0503020204020204" pitchFamily="34" charset="0"/>
                  <a:ea typeface="+mj-ea"/>
                  <a:cs typeface="+mj-cs"/>
                </a:defRPr>
              </a:lvl1pPr>
            </a:lstStyle>
            <a:p>
              <a:r>
                <a:rPr lang="de-DE" sz="1800" dirty="0"/>
                <a:t>Podcasts</a:t>
              </a:r>
            </a:p>
          </p:txBody>
        </p:sp>
      </p:grpSp>
      <p:sp>
        <p:nvSpPr>
          <p:cNvPr id="11" name="Titel 2">
            <a:extLst>
              <a:ext uri="{FF2B5EF4-FFF2-40B4-BE49-F238E27FC236}">
                <a16:creationId xmlns:a16="http://schemas.microsoft.com/office/drawing/2014/main" id="{5FFD301F-0F3C-47E8-A8A8-55816C516995}"/>
              </a:ext>
            </a:extLst>
          </p:cNvPr>
          <p:cNvSpPr txBox="1">
            <a:spLocks/>
          </p:cNvSpPr>
          <p:nvPr/>
        </p:nvSpPr>
        <p:spPr>
          <a:xfrm>
            <a:off x="5213850" y="4735565"/>
            <a:ext cx="1636652" cy="746643"/>
          </a:xfrm>
          <a:prstGeom prst="rect">
            <a:avLst/>
          </a:prstGeom>
        </p:spPr>
        <p:txBody>
          <a:bodyPr wrap="square"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1748D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de-DE" sz="1800" dirty="0"/>
              <a:t>Speech-</a:t>
            </a:r>
            <a:r>
              <a:rPr lang="de-DE" sz="1800" dirty="0" err="1"/>
              <a:t>to</a:t>
            </a:r>
            <a:r>
              <a:rPr lang="de-DE" sz="1800" dirty="0"/>
              <a:t>-Text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F29D7B-8DB9-4EB5-9F97-62D4192E5933}"/>
              </a:ext>
            </a:extLst>
          </p:cNvPr>
          <p:cNvGrpSpPr/>
          <p:nvPr/>
        </p:nvGrpSpPr>
        <p:grpSpPr>
          <a:xfrm>
            <a:off x="8870271" y="3360031"/>
            <a:ext cx="1696961" cy="2122176"/>
            <a:chOff x="8870271" y="3360031"/>
            <a:chExt cx="1696961" cy="2122176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3C25575-6864-438A-B38B-AC5C38C01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097245" y="3360031"/>
              <a:ext cx="1171575" cy="1019175"/>
            </a:xfrm>
            <a:prstGeom prst="rect">
              <a:avLst/>
            </a:prstGeom>
          </p:spPr>
        </p:pic>
        <p:sp>
          <p:nvSpPr>
            <p:cNvPr id="13" name="Titel 2">
              <a:extLst>
                <a:ext uri="{FF2B5EF4-FFF2-40B4-BE49-F238E27FC236}">
                  <a16:creationId xmlns:a16="http://schemas.microsoft.com/office/drawing/2014/main" id="{ADBDF942-40B7-45E2-82A2-F629ED89B9D3}"/>
                </a:ext>
              </a:extLst>
            </p:cNvPr>
            <p:cNvSpPr txBox="1">
              <a:spLocks/>
            </p:cNvSpPr>
            <p:nvPr/>
          </p:nvSpPr>
          <p:spPr>
            <a:xfrm>
              <a:off x="8870271" y="4735564"/>
              <a:ext cx="1696961" cy="746643"/>
            </a:xfrm>
            <a:prstGeom prst="rect">
              <a:avLst/>
            </a:prstGeom>
          </p:spPr>
          <p:txBody>
            <a:bodyPr wrap="square" lIns="0" tIns="0" rIns="0" bIns="0"/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400" b="1" kern="1200">
                  <a:solidFill>
                    <a:srgbClr val="41748D"/>
                  </a:solidFill>
                  <a:latin typeface="Corbel" panose="020B0503020204020204" pitchFamily="34" charset="0"/>
                  <a:ea typeface="+mj-ea"/>
                  <a:cs typeface="+mj-cs"/>
                </a:defRPr>
              </a:lvl1pPr>
            </a:lstStyle>
            <a:p>
              <a:r>
                <a:rPr lang="de-DE" sz="1800" dirty="0"/>
                <a:t>Trend </a:t>
              </a:r>
              <a:r>
                <a:rPr lang="de-DE" sz="1800" dirty="0" err="1"/>
                <a:t>Detection</a:t>
              </a:r>
              <a:endParaRPr lang="de-DE" sz="1800" dirty="0"/>
            </a:p>
          </p:txBody>
        </p:sp>
      </p:grpSp>
      <p:sp>
        <p:nvSpPr>
          <p:cNvPr id="19" name="Fußzeilenplatzhalter 3">
            <a:extLst>
              <a:ext uri="{FF2B5EF4-FFF2-40B4-BE49-F238E27FC236}">
                <a16:creationId xmlns:a16="http://schemas.microsoft.com/office/drawing/2014/main" id="{A0D9861A-1E60-4405-A746-4DEA654B0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8594" y="6636952"/>
            <a:ext cx="8160000" cy="192468"/>
          </a:xfrm>
        </p:spPr>
        <p:txBody>
          <a:bodyPr/>
          <a:lstStyle/>
          <a:p>
            <a:r>
              <a:rPr lang="de-DE" dirty="0"/>
              <a:t>Tim Löhr - Trend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Healthcare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Podcast Data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09353E0-14F8-4C94-98B1-E670EC7241F3}"/>
              </a:ext>
            </a:extLst>
          </p:cNvPr>
          <p:cNvSpPr/>
          <p:nvPr/>
        </p:nvSpPr>
        <p:spPr>
          <a:xfrm>
            <a:off x="4010600" y="3719671"/>
            <a:ext cx="444680" cy="350044"/>
          </a:xfrm>
          <a:prstGeom prst="rightArrow">
            <a:avLst/>
          </a:prstGeom>
          <a:solidFill>
            <a:srgbClr val="E46C0A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701B250-1A8A-4DF2-9CDE-54538F9B5CED}"/>
              </a:ext>
            </a:extLst>
          </p:cNvPr>
          <p:cNvSpPr/>
          <p:nvPr/>
        </p:nvSpPr>
        <p:spPr>
          <a:xfrm>
            <a:off x="7609070" y="3719671"/>
            <a:ext cx="444680" cy="350044"/>
          </a:xfrm>
          <a:prstGeom prst="rightArrow">
            <a:avLst/>
          </a:prstGeom>
          <a:solidFill>
            <a:srgbClr val="E46C0A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el 2">
            <a:extLst>
              <a:ext uri="{FF2B5EF4-FFF2-40B4-BE49-F238E27FC236}">
                <a16:creationId xmlns:a16="http://schemas.microsoft.com/office/drawing/2014/main" id="{6F48071A-0995-4D37-9364-DC8987839EB0}"/>
              </a:ext>
            </a:extLst>
          </p:cNvPr>
          <p:cNvSpPr txBox="1">
            <a:spLocks/>
          </p:cNvSpPr>
          <p:nvPr/>
        </p:nvSpPr>
        <p:spPr>
          <a:xfrm>
            <a:off x="3792760" y="3391404"/>
            <a:ext cx="866071" cy="442494"/>
          </a:xfrm>
          <a:prstGeom prst="rect">
            <a:avLst/>
          </a:prstGeom>
        </p:spPr>
        <p:txBody>
          <a:bodyPr wrap="square"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1748D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de-DE" sz="1800" dirty="0"/>
              <a:t>API</a:t>
            </a:r>
          </a:p>
        </p:txBody>
      </p:sp>
      <p:sp>
        <p:nvSpPr>
          <p:cNvPr id="23" name="Titel 2">
            <a:extLst>
              <a:ext uri="{FF2B5EF4-FFF2-40B4-BE49-F238E27FC236}">
                <a16:creationId xmlns:a16="http://schemas.microsoft.com/office/drawing/2014/main" id="{4DFA9A92-2A62-4706-8711-06B35C2E4071}"/>
              </a:ext>
            </a:extLst>
          </p:cNvPr>
          <p:cNvSpPr txBox="1">
            <a:spLocks/>
          </p:cNvSpPr>
          <p:nvPr/>
        </p:nvSpPr>
        <p:spPr>
          <a:xfrm>
            <a:off x="7398374" y="3391404"/>
            <a:ext cx="866071" cy="442494"/>
          </a:xfrm>
          <a:prstGeom prst="rect">
            <a:avLst/>
          </a:prstGeom>
        </p:spPr>
        <p:txBody>
          <a:bodyPr wrap="square"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1748D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de-DE" sz="1800" dirty="0"/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176819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21EC64-3B5E-8C45-9F83-04C911887B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de-DE" dirty="0"/>
              <a:t>19. </a:t>
            </a:r>
            <a:r>
              <a:rPr lang="de-DE" dirty="0" err="1"/>
              <a:t>January</a:t>
            </a:r>
            <a:r>
              <a:rPr lang="de-DE" dirty="0"/>
              <a:t>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AB6F99-166B-B445-BA18-C8430D26F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7" name="Picture 16" descr="Text&#10;&#10;Description automatically generated with low confidence">
            <a:extLst>
              <a:ext uri="{FF2B5EF4-FFF2-40B4-BE49-F238E27FC236}">
                <a16:creationId xmlns:a16="http://schemas.microsoft.com/office/drawing/2014/main" id="{29ABFD05-76AF-4FA1-9561-A0401DD1C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6" y="293574"/>
            <a:ext cx="1858780" cy="3296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44489B-B2F7-46A6-A33F-EE65237A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 – Part l </a:t>
            </a:r>
            <a:endParaRPr lang="en-US" dirty="0"/>
          </a:p>
        </p:txBody>
      </p:sp>
      <p:graphicFrame>
        <p:nvGraphicFramePr>
          <p:cNvPr id="13" name="Inhaltsplatzhalter 5">
            <a:extLst>
              <a:ext uri="{FF2B5EF4-FFF2-40B4-BE49-F238E27FC236}">
                <a16:creationId xmlns:a16="http://schemas.microsoft.com/office/drawing/2014/main" id="{CBBEA0BF-FC3D-4929-9520-499437F70D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846496"/>
              </p:ext>
            </p:extLst>
          </p:nvPr>
        </p:nvGraphicFramePr>
        <p:xfrm>
          <a:off x="917469" y="4287553"/>
          <a:ext cx="4773308" cy="1583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Titel 2">
            <a:extLst>
              <a:ext uri="{FF2B5EF4-FFF2-40B4-BE49-F238E27FC236}">
                <a16:creationId xmlns:a16="http://schemas.microsoft.com/office/drawing/2014/main" id="{9C8FA37A-9796-4DBC-873D-25072116A6FC}"/>
              </a:ext>
            </a:extLst>
          </p:cNvPr>
          <p:cNvSpPr txBox="1">
            <a:spLocks/>
          </p:cNvSpPr>
          <p:nvPr/>
        </p:nvSpPr>
        <p:spPr>
          <a:xfrm>
            <a:off x="6501225" y="4377548"/>
            <a:ext cx="5428838" cy="1625069"/>
          </a:xfrm>
          <a:prstGeom prst="rect">
            <a:avLst/>
          </a:prstGeom>
        </p:spPr>
        <p:txBody>
          <a:bodyPr wrap="square"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1748D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de-DE" sz="1800" dirty="0">
                <a:solidFill>
                  <a:srgbClr val="E46C0A"/>
                </a:solidFill>
              </a:rPr>
              <a:t>Research Gap</a:t>
            </a:r>
            <a:endParaRPr lang="en-US" sz="1800" dirty="0">
              <a:solidFill>
                <a:srgbClr val="E46C0A"/>
              </a:solidFill>
            </a:endParaRPr>
          </a:p>
          <a:p>
            <a:r>
              <a:rPr lang="en-US" sz="1800" dirty="0"/>
              <a:t>Predict Future AI Trends with</a:t>
            </a:r>
          </a:p>
          <a:p>
            <a:r>
              <a:rPr lang="en-US" sz="1800" b="0" dirty="0"/>
              <a:t>Qualitatively better transcriptions (lower word error rate)</a:t>
            </a:r>
          </a:p>
          <a:p>
            <a:r>
              <a:rPr lang="en-US" sz="1800" b="0" dirty="0"/>
              <a:t>Increased data set</a:t>
            </a:r>
            <a:endParaRPr lang="de-DE" sz="1800" b="0" dirty="0"/>
          </a:p>
          <a:p>
            <a:r>
              <a:rPr lang="de-DE" sz="1800" b="0" dirty="0" err="1"/>
              <a:t>Improved</a:t>
            </a:r>
            <a:r>
              <a:rPr lang="de-DE" sz="1800" b="0" dirty="0"/>
              <a:t> and </a:t>
            </a:r>
            <a:r>
              <a:rPr lang="de-DE" sz="1800" b="0" dirty="0" err="1"/>
              <a:t>extended</a:t>
            </a:r>
            <a:r>
              <a:rPr lang="de-DE" sz="1800" b="0" dirty="0"/>
              <a:t> </a:t>
            </a:r>
            <a:r>
              <a:rPr lang="de-DE" sz="1800" b="0" dirty="0" err="1"/>
              <a:t>keyword</a:t>
            </a:r>
            <a:r>
              <a:rPr lang="de-DE" sz="1800" b="0" dirty="0"/>
              <a:t> </a:t>
            </a:r>
            <a:r>
              <a:rPr lang="de-DE" sz="1800" b="0" dirty="0" err="1"/>
              <a:t>list</a:t>
            </a:r>
            <a:endParaRPr lang="en-US" sz="1800" b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702A67-D4D2-4181-9759-86FEF7C41B32}"/>
              </a:ext>
            </a:extLst>
          </p:cNvPr>
          <p:cNvGrpSpPr/>
          <p:nvPr/>
        </p:nvGrpSpPr>
        <p:grpSpPr>
          <a:xfrm>
            <a:off x="3520676" y="2275941"/>
            <a:ext cx="5150644" cy="1625069"/>
            <a:chOff x="3988322" y="2294379"/>
            <a:chExt cx="5150644" cy="16583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221BDC-C496-4C92-8DF3-B22EF1E9A26B}"/>
                </a:ext>
              </a:extLst>
            </p:cNvPr>
            <p:cNvGrpSpPr/>
            <p:nvPr/>
          </p:nvGrpSpPr>
          <p:grpSpPr>
            <a:xfrm>
              <a:off x="4049765" y="2294379"/>
              <a:ext cx="5012405" cy="1430645"/>
              <a:chOff x="6233726" y="4240798"/>
              <a:chExt cx="4663842" cy="1283575"/>
            </a:xfrm>
          </p:grpSpPr>
          <p:pic>
            <p:nvPicPr>
              <p:cNvPr id="4" name="Picture 3" descr="Graphical user interface, text, application, email&#10;&#10;Description automatically generated">
                <a:extLst>
                  <a:ext uri="{FF2B5EF4-FFF2-40B4-BE49-F238E27FC236}">
                    <a16:creationId xmlns:a16="http://schemas.microsoft.com/office/drawing/2014/main" id="{5D620A6F-CD07-4B92-B633-1C03B22F31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7608"/>
              <a:stretch/>
            </p:blipFill>
            <p:spPr>
              <a:xfrm>
                <a:off x="6233726" y="4240798"/>
                <a:ext cx="4663842" cy="74664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5" name="Picture 14" descr="Graphical user interface, text, application, email&#10;&#10;Description automatically generated">
                <a:extLst>
                  <a:ext uri="{FF2B5EF4-FFF2-40B4-BE49-F238E27FC236}">
                    <a16:creationId xmlns:a16="http://schemas.microsoft.com/office/drawing/2014/main" id="{60D43C25-B552-45BF-A248-EDEB1D39C9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336"/>
              <a:stretch/>
            </p:blipFill>
            <p:spPr>
              <a:xfrm>
                <a:off x="6233726" y="5255514"/>
                <a:ext cx="4663842" cy="26885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</p:pic>
          <p:pic>
            <p:nvPicPr>
              <p:cNvPr id="18" name="Picture 17" descr="Graphical user interface, text, application, email&#10;&#10;Description automatically generated">
                <a:extLst>
                  <a:ext uri="{FF2B5EF4-FFF2-40B4-BE49-F238E27FC236}">
                    <a16:creationId xmlns:a16="http://schemas.microsoft.com/office/drawing/2014/main" id="{841B7022-A306-46D0-A501-0479DDC27B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008" b="37114"/>
              <a:stretch/>
            </p:blipFill>
            <p:spPr>
              <a:xfrm>
                <a:off x="6233726" y="4831891"/>
                <a:ext cx="4663842" cy="481223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EB7576B-7A29-435B-81CC-FE2282DD2614}"/>
                </a:ext>
              </a:extLst>
            </p:cNvPr>
            <p:cNvSpPr/>
            <p:nvPr/>
          </p:nvSpPr>
          <p:spPr>
            <a:xfrm>
              <a:off x="3988322" y="2327704"/>
              <a:ext cx="5150644" cy="1625069"/>
            </a:xfrm>
            <a:prstGeom prst="rect">
              <a:avLst/>
            </a:prstGeom>
            <a:noFill/>
            <a:ln w="9525">
              <a:solidFill>
                <a:srgbClr val="4174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C85FA4-4887-4B41-8B54-64F520524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1888" y="3697179"/>
              <a:ext cx="4568158" cy="25559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" name="Fußzeilenplatzhalter 3">
            <a:extLst>
              <a:ext uri="{FF2B5EF4-FFF2-40B4-BE49-F238E27FC236}">
                <a16:creationId xmlns:a16="http://schemas.microsoft.com/office/drawing/2014/main" id="{0671F9A6-5941-44EF-8B04-832CF7623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8594" y="6636952"/>
            <a:ext cx="8160000" cy="192468"/>
          </a:xfrm>
        </p:spPr>
        <p:txBody>
          <a:bodyPr/>
          <a:lstStyle/>
          <a:p>
            <a:r>
              <a:rPr lang="de-DE" dirty="0"/>
              <a:t>Tim Löhr - Trend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Healthcare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Podcast Data</a:t>
            </a:r>
          </a:p>
        </p:txBody>
      </p:sp>
    </p:spTree>
    <p:extLst>
      <p:ext uri="{BB962C8B-B14F-4D97-AF65-F5344CB8AC3E}">
        <p14:creationId xmlns:p14="http://schemas.microsoft.com/office/powerpoint/2010/main" val="174690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21EC64-3B5E-8C45-9F83-04C911887B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de-DE" dirty="0"/>
              <a:t>19. </a:t>
            </a:r>
            <a:r>
              <a:rPr lang="de-DE" dirty="0" err="1"/>
              <a:t>January</a:t>
            </a:r>
            <a:r>
              <a:rPr lang="de-DE" dirty="0"/>
              <a:t>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AB6F99-166B-B445-BA18-C8430D26F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7" name="Picture 16" descr="Text&#10;&#10;Description automatically generated with low confidence">
            <a:extLst>
              <a:ext uri="{FF2B5EF4-FFF2-40B4-BE49-F238E27FC236}">
                <a16:creationId xmlns:a16="http://schemas.microsoft.com/office/drawing/2014/main" id="{29ABFD05-76AF-4FA1-9561-A0401DD1C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6" y="293574"/>
            <a:ext cx="1858780" cy="329624"/>
          </a:xfrm>
          <a:prstGeom prst="rect">
            <a:avLst/>
          </a:prstGeom>
        </p:spPr>
      </p:pic>
      <p:sp>
        <p:nvSpPr>
          <p:cNvPr id="26" name="Title 2">
            <a:extLst>
              <a:ext uri="{FF2B5EF4-FFF2-40B4-BE49-F238E27FC236}">
                <a16:creationId xmlns:a16="http://schemas.microsoft.com/office/drawing/2014/main" id="{232B78DE-9D91-4E03-A5D9-5174D621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94" y="1375791"/>
            <a:ext cx="10854809" cy="746643"/>
          </a:xfrm>
        </p:spPr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 – Part </a:t>
            </a:r>
            <a:r>
              <a:rPr lang="de-DE" dirty="0" err="1"/>
              <a:t>ll</a:t>
            </a:r>
            <a:r>
              <a:rPr lang="de-DE" dirty="0"/>
              <a:t> 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DF71B57-182B-4C3C-8435-A0983E607FF9}"/>
              </a:ext>
            </a:extLst>
          </p:cNvPr>
          <p:cNvGrpSpPr/>
          <p:nvPr/>
        </p:nvGrpSpPr>
        <p:grpSpPr>
          <a:xfrm>
            <a:off x="6342325" y="2440245"/>
            <a:ext cx="5311843" cy="3418323"/>
            <a:chOff x="630090" y="2440246"/>
            <a:chExt cx="5311843" cy="341832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524FCEF-0913-4C47-A6D6-3BA0B28447FA}"/>
                </a:ext>
              </a:extLst>
            </p:cNvPr>
            <p:cNvGrpSpPr/>
            <p:nvPr/>
          </p:nvGrpSpPr>
          <p:grpSpPr>
            <a:xfrm>
              <a:off x="961604" y="4695472"/>
              <a:ext cx="4791195" cy="1163097"/>
              <a:chOff x="7215706" y="3886710"/>
              <a:chExt cx="4435774" cy="1163097"/>
            </a:xfrm>
          </p:grpSpPr>
          <p:sp>
            <p:nvSpPr>
              <p:cNvPr id="30" name="Titel 2">
                <a:extLst>
                  <a:ext uri="{FF2B5EF4-FFF2-40B4-BE49-F238E27FC236}">
                    <a16:creationId xmlns:a16="http://schemas.microsoft.com/office/drawing/2014/main" id="{5202A741-93F9-46B3-A694-A8B5A194AB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95326" y="4734482"/>
                <a:ext cx="256154" cy="315325"/>
              </a:xfrm>
              <a:prstGeom prst="rect">
                <a:avLst/>
              </a:prstGeom>
            </p:spPr>
            <p:txBody>
              <a:bodyPr wrap="square" lIns="0" tIns="0" rIns="0" bIns="0"/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3400" b="1" kern="1200">
                    <a:solidFill>
                      <a:srgbClr val="41748D"/>
                    </a:solidFill>
                    <a:latin typeface="Corbel" panose="020B0503020204020204" pitchFamily="34" charset="0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1800" b="0" i="0" u="none" strike="noStrike" baseline="0" dirty="0"/>
                  <a:t>[4]</a:t>
                </a:r>
                <a:endParaRPr lang="de-DE" sz="1800" dirty="0"/>
              </a:p>
            </p:txBody>
          </p:sp>
          <p:sp>
            <p:nvSpPr>
              <p:cNvPr id="21" name="Titel 2">
                <a:extLst>
                  <a:ext uri="{FF2B5EF4-FFF2-40B4-BE49-F238E27FC236}">
                    <a16:creationId xmlns:a16="http://schemas.microsoft.com/office/drawing/2014/main" id="{A3322E6F-7E93-4DC4-AD85-8F890C8049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15706" y="3886710"/>
                <a:ext cx="4307697" cy="881455"/>
              </a:xfrm>
              <a:prstGeom prst="rect">
                <a:avLst/>
              </a:prstGeom>
            </p:spPr>
            <p:txBody>
              <a:bodyPr wrap="square" lIns="0" tIns="0" rIns="0" bIns="0"/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3400" b="1" kern="1200">
                    <a:solidFill>
                      <a:srgbClr val="41748D"/>
                    </a:solidFill>
                    <a:latin typeface="Corbel" panose="020B0503020204020204" pitchFamily="34" charset="0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800" b="0" dirty="0"/>
                  <a:t>Identification of 50 main topics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800" b="0" dirty="0"/>
                  <a:t>Identified trends by temporal popularity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800" b="0" dirty="0"/>
                  <a:t>Found dynamic patterns in medical topics over time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de-DE" sz="1800" b="0" dirty="0"/>
              </a:p>
            </p:txBody>
          </p:sp>
        </p:grpSp>
        <p:pic>
          <p:nvPicPr>
            <p:cNvPr id="9" name="Picture 8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8D46A15D-3D6C-499F-A709-D53D6672DA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80"/>
            <a:stretch/>
          </p:blipFill>
          <p:spPr>
            <a:xfrm>
              <a:off x="630090" y="3065437"/>
              <a:ext cx="5311843" cy="1240843"/>
            </a:xfrm>
            <a:prstGeom prst="rect">
              <a:avLst/>
            </a:prstGeom>
            <a:ln>
              <a:solidFill>
                <a:srgbClr val="41748D"/>
              </a:solidFill>
            </a:ln>
          </p:spPr>
        </p:pic>
        <p:sp>
          <p:nvSpPr>
            <p:cNvPr id="33" name="Titel 2">
              <a:extLst>
                <a:ext uri="{FF2B5EF4-FFF2-40B4-BE49-F238E27FC236}">
                  <a16:creationId xmlns:a16="http://schemas.microsoft.com/office/drawing/2014/main" id="{20D1AA09-82C1-4E75-8305-3C0C89171A1E}"/>
                </a:ext>
              </a:extLst>
            </p:cNvPr>
            <p:cNvSpPr txBox="1">
              <a:spLocks/>
            </p:cNvSpPr>
            <p:nvPr/>
          </p:nvSpPr>
          <p:spPr>
            <a:xfrm>
              <a:off x="1935003" y="2440246"/>
              <a:ext cx="2702016" cy="424400"/>
            </a:xfrm>
            <a:prstGeom prst="rect">
              <a:avLst/>
            </a:prstGeom>
          </p:spPr>
          <p:txBody>
            <a:bodyPr wrap="square" lIns="0" tIns="0" rIns="0" bIns="0"/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400" b="1" kern="1200">
                  <a:solidFill>
                    <a:srgbClr val="41748D"/>
                  </a:solidFill>
                  <a:latin typeface="Corbel" panose="020B0503020204020204" pitchFamily="34" charset="0"/>
                  <a:ea typeface="+mj-ea"/>
                  <a:cs typeface="+mj-cs"/>
                </a:defRPr>
              </a:lvl1pPr>
            </a:lstStyle>
            <a:p>
              <a:r>
                <a:rPr lang="de-DE" sz="2400" dirty="0">
                  <a:solidFill>
                    <a:srgbClr val="E46C0A"/>
                  </a:solidFill>
                </a:rPr>
                <a:t>Sentiment Analysis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D1857D8-0B6E-4414-9979-1CA5083C7DDF}"/>
              </a:ext>
            </a:extLst>
          </p:cNvPr>
          <p:cNvGrpSpPr/>
          <p:nvPr/>
        </p:nvGrpSpPr>
        <p:grpSpPr>
          <a:xfrm>
            <a:off x="919848" y="2440246"/>
            <a:ext cx="4718196" cy="3418322"/>
            <a:chOff x="6717448" y="2440246"/>
            <a:chExt cx="4718196" cy="341832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33BECED-941E-407D-8330-7AD2A74ABB84}"/>
                </a:ext>
              </a:extLst>
            </p:cNvPr>
            <p:cNvGrpSpPr/>
            <p:nvPr/>
          </p:nvGrpSpPr>
          <p:grpSpPr>
            <a:xfrm>
              <a:off x="6963100" y="4690268"/>
              <a:ext cx="4472543" cy="1168300"/>
              <a:chOff x="7350962" y="2432660"/>
              <a:chExt cx="4311249" cy="1168300"/>
            </a:xfrm>
          </p:grpSpPr>
          <p:sp>
            <p:nvSpPr>
              <p:cNvPr id="15" name="Titel 2">
                <a:extLst>
                  <a:ext uri="{FF2B5EF4-FFF2-40B4-BE49-F238E27FC236}">
                    <a16:creationId xmlns:a16="http://schemas.microsoft.com/office/drawing/2014/main" id="{FDF8102A-22B7-4510-8A67-9DADDF9266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50962" y="2432660"/>
                <a:ext cx="4307699" cy="1010638"/>
              </a:xfrm>
              <a:prstGeom prst="rect">
                <a:avLst/>
              </a:prstGeom>
            </p:spPr>
            <p:txBody>
              <a:bodyPr wrap="square" lIns="0" tIns="0" rIns="0" bIns="0"/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3400" b="1" kern="1200">
                    <a:solidFill>
                      <a:srgbClr val="41748D"/>
                    </a:solidFill>
                    <a:latin typeface="Corbel" panose="020B0503020204020204" pitchFamily="34" charset="0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800" b="0" dirty="0"/>
                  <a:t>Large scale sentiment analysis of tweets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800" b="0" dirty="0"/>
                  <a:t>Successful early detection of flu with sentiment analysis features</a:t>
                </a:r>
                <a:endParaRPr lang="de-DE" sz="1800" b="0" dirty="0"/>
              </a:p>
            </p:txBody>
          </p:sp>
          <p:sp>
            <p:nvSpPr>
              <p:cNvPr id="16" name="Titel 2">
                <a:extLst>
                  <a:ext uri="{FF2B5EF4-FFF2-40B4-BE49-F238E27FC236}">
                    <a16:creationId xmlns:a16="http://schemas.microsoft.com/office/drawing/2014/main" id="{A2E26B98-0550-4B03-A731-A8C78732D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06057" y="3285635"/>
                <a:ext cx="256154" cy="315325"/>
              </a:xfrm>
              <a:prstGeom prst="rect">
                <a:avLst/>
              </a:prstGeom>
            </p:spPr>
            <p:txBody>
              <a:bodyPr wrap="square" lIns="0" tIns="0" rIns="0" bIns="0"/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3400" b="1" kern="1200">
                    <a:solidFill>
                      <a:srgbClr val="41748D"/>
                    </a:solidFill>
                    <a:latin typeface="Corbel" panose="020B0503020204020204" pitchFamily="34" charset="0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1800" b="0" i="0" u="none" strike="noStrike" baseline="0" dirty="0"/>
                  <a:t>[5]</a:t>
                </a:r>
                <a:endParaRPr lang="de-DE" sz="1800" dirty="0"/>
              </a:p>
            </p:txBody>
          </p:sp>
        </p:grpSp>
        <p:pic>
          <p:nvPicPr>
            <p:cNvPr id="22" name="Picture 21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CBB90A8A-803E-43F5-B9AD-F97ABCB43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448" y="3066576"/>
              <a:ext cx="4718196" cy="1239704"/>
            </a:xfrm>
            <a:prstGeom prst="rect">
              <a:avLst/>
            </a:prstGeom>
            <a:ln>
              <a:solidFill>
                <a:srgbClr val="41748D"/>
              </a:solidFill>
            </a:ln>
          </p:spPr>
        </p:pic>
        <p:sp>
          <p:nvSpPr>
            <p:cNvPr id="34" name="Titel 2">
              <a:extLst>
                <a:ext uri="{FF2B5EF4-FFF2-40B4-BE49-F238E27FC236}">
                  <a16:creationId xmlns:a16="http://schemas.microsoft.com/office/drawing/2014/main" id="{63CE4856-1F42-405E-8BC3-54E1180B7016}"/>
                </a:ext>
              </a:extLst>
            </p:cNvPr>
            <p:cNvSpPr txBox="1">
              <a:spLocks/>
            </p:cNvSpPr>
            <p:nvPr/>
          </p:nvSpPr>
          <p:spPr>
            <a:xfrm>
              <a:off x="8110507" y="2440246"/>
              <a:ext cx="2170897" cy="424400"/>
            </a:xfrm>
            <a:prstGeom prst="rect">
              <a:avLst/>
            </a:prstGeom>
          </p:spPr>
          <p:txBody>
            <a:bodyPr wrap="square" lIns="0" tIns="0" rIns="0" bIns="0"/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400" b="1" kern="1200">
                  <a:solidFill>
                    <a:srgbClr val="41748D"/>
                  </a:solidFill>
                  <a:latin typeface="Corbel" panose="020B0503020204020204" pitchFamily="34" charset="0"/>
                  <a:ea typeface="+mj-ea"/>
                  <a:cs typeface="+mj-cs"/>
                </a:defRPr>
              </a:lvl1pPr>
            </a:lstStyle>
            <a:p>
              <a:r>
                <a:rPr lang="de-DE" sz="2400" dirty="0">
                  <a:solidFill>
                    <a:srgbClr val="E46C0A"/>
                  </a:solidFill>
                </a:rPr>
                <a:t>Topic Clustering</a:t>
              </a:r>
            </a:p>
          </p:txBody>
        </p:sp>
      </p:grpSp>
      <p:sp>
        <p:nvSpPr>
          <p:cNvPr id="20" name="Fußzeilenplatzhalter 3">
            <a:extLst>
              <a:ext uri="{FF2B5EF4-FFF2-40B4-BE49-F238E27FC236}">
                <a16:creationId xmlns:a16="http://schemas.microsoft.com/office/drawing/2014/main" id="{B357879B-E9DF-496E-9E7C-324157634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8594" y="6636952"/>
            <a:ext cx="8160000" cy="192468"/>
          </a:xfrm>
        </p:spPr>
        <p:txBody>
          <a:bodyPr/>
          <a:lstStyle/>
          <a:p>
            <a:r>
              <a:rPr lang="de-DE" dirty="0"/>
              <a:t>Tim Löhr - Trend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Healthcare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Podcast Data</a:t>
            </a:r>
          </a:p>
        </p:txBody>
      </p:sp>
    </p:spTree>
    <p:extLst>
      <p:ext uri="{BB962C8B-B14F-4D97-AF65-F5344CB8AC3E}">
        <p14:creationId xmlns:p14="http://schemas.microsoft.com/office/powerpoint/2010/main" val="100394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AB2B63-8793-4D24-A288-60F3AD539877}"/>
              </a:ext>
            </a:extLst>
          </p:cNvPr>
          <p:cNvSpPr/>
          <p:nvPr/>
        </p:nvSpPr>
        <p:spPr>
          <a:xfrm>
            <a:off x="632874" y="3566521"/>
            <a:ext cx="11225750" cy="9913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2C5967-5784-4A0C-B7ED-EA1784BAD54A}"/>
              </a:ext>
            </a:extLst>
          </p:cNvPr>
          <p:cNvSpPr/>
          <p:nvPr/>
        </p:nvSpPr>
        <p:spPr>
          <a:xfrm>
            <a:off x="632874" y="4877264"/>
            <a:ext cx="11225750" cy="9913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53EBBCC-088C-4880-BBD7-57C77065A076}"/>
              </a:ext>
            </a:extLst>
          </p:cNvPr>
          <p:cNvSpPr/>
          <p:nvPr/>
        </p:nvSpPr>
        <p:spPr>
          <a:xfrm>
            <a:off x="632874" y="2255778"/>
            <a:ext cx="11225750" cy="9913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474239-08A6-BA49-B31E-B561947E0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4" name="Titel 2">
            <a:extLst>
              <a:ext uri="{FF2B5EF4-FFF2-40B4-BE49-F238E27FC236}">
                <a16:creationId xmlns:a16="http://schemas.microsoft.com/office/drawing/2014/main" id="{C1F5B758-41F8-4967-9A16-19F9DE13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94" y="1375791"/>
            <a:ext cx="10854809" cy="746643"/>
          </a:xfrm>
        </p:spPr>
        <p:txBody>
          <a:bodyPr/>
          <a:lstStyle/>
          <a:p>
            <a:r>
              <a:rPr lang="de-DE" dirty="0"/>
              <a:t>Research Questions</a:t>
            </a:r>
          </a:p>
        </p:txBody>
      </p:sp>
      <p:sp>
        <p:nvSpPr>
          <p:cNvPr id="15" name="Titel 2">
            <a:extLst>
              <a:ext uri="{FF2B5EF4-FFF2-40B4-BE49-F238E27FC236}">
                <a16:creationId xmlns:a16="http://schemas.microsoft.com/office/drawing/2014/main" id="{C228E8F7-9F89-47D1-A17D-141414B5BDDF}"/>
              </a:ext>
            </a:extLst>
          </p:cNvPr>
          <p:cNvSpPr txBox="1">
            <a:spLocks/>
          </p:cNvSpPr>
          <p:nvPr/>
        </p:nvSpPr>
        <p:spPr>
          <a:xfrm>
            <a:off x="797812" y="2393543"/>
            <a:ext cx="11005056" cy="3571488"/>
          </a:xfrm>
          <a:prstGeom prst="rect">
            <a:avLst/>
          </a:prstGeom>
        </p:spPr>
        <p:txBody>
          <a:bodyPr wrap="square"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1748D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2150" i="0" u="none" strike="noStrike" baseline="0" dirty="0">
                <a:solidFill>
                  <a:srgbClr val="E46C0A"/>
                </a:solidFill>
              </a:rPr>
              <a:t>RQ 1: </a:t>
            </a:r>
            <a:r>
              <a:rPr lang="en-US" sz="2150" b="0" i="0" u="none" strike="noStrike" baseline="0" dirty="0"/>
              <a:t>Is there a qualitative difference between the open-source speech-to-text API's </a:t>
            </a:r>
            <a:r>
              <a:rPr lang="en-US" sz="2150" b="0" i="0" u="none" strike="noStrike" baseline="0" dirty="0" err="1"/>
              <a:t>DeepSpeech</a:t>
            </a:r>
            <a:endParaRPr lang="en-US" sz="2150" b="0" i="0" u="none" strike="noStrike" baseline="0" dirty="0"/>
          </a:p>
          <a:p>
            <a:pPr algn="l"/>
            <a:r>
              <a:rPr lang="en-US" sz="2150" b="0" i="0" u="none" strike="noStrike" baseline="0" dirty="0"/>
              <a:t>             and </a:t>
            </a:r>
            <a:r>
              <a:rPr lang="en-US" sz="2150" b="0" i="0" u="none" strike="noStrike" baseline="0" dirty="0" err="1"/>
              <a:t>Vosk</a:t>
            </a:r>
            <a:r>
              <a:rPr lang="en-US" sz="2150" b="0" i="0" u="none" strike="noStrike" baseline="0" dirty="0"/>
              <a:t> by evaluating their language models and their Word Error Rate (WER) metrics?</a:t>
            </a:r>
            <a:br>
              <a:rPr lang="en-US" sz="2150" b="0" i="0" u="none" strike="noStrike" baseline="0" dirty="0"/>
            </a:br>
            <a:endParaRPr lang="en-US" sz="2150" b="0" i="0" u="none" strike="noStrike" baseline="0" dirty="0"/>
          </a:p>
          <a:p>
            <a:pPr algn="l"/>
            <a:endParaRPr lang="en-US" sz="2150" b="0" dirty="0"/>
          </a:p>
          <a:p>
            <a:pPr algn="l"/>
            <a:r>
              <a:rPr lang="en-US" sz="2150" i="0" u="none" strike="noStrike" baseline="0" dirty="0">
                <a:solidFill>
                  <a:srgbClr val="E46C0A"/>
                </a:solidFill>
              </a:rPr>
              <a:t>RQ 2: </a:t>
            </a:r>
            <a:r>
              <a:rPr lang="en-US" sz="2150" b="0" i="0" u="none" strike="noStrike" baseline="0" dirty="0"/>
              <a:t>Is topic clustering a suitable approach for identifying keyword clusters and investigating </a:t>
            </a:r>
            <a:br>
              <a:rPr lang="en-US" sz="2150" b="0" i="0" u="none" strike="noStrike" baseline="0" dirty="0"/>
            </a:br>
            <a:r>
              <a:rPr lang="en-US" sz="2150" b="0" i="0" u="none" strike="noStrike" baseline="0" dirty="0"/>
              <a:t>             the</a:t>
            </a:r>
            <a:r>
              <a:rPr lang="en-US" sz="2150" b="0" dirty="0"/>
              <a:t> </a:t>
            </a:r>
            <a:r>
              <a:rPr lang="en-US" sz="2150" b="0" i="0" u="none" strike="noStrike" baseline="0" dirty="0"/>
              <a:t>relationship of the keywords for enhanced AI trend analysis?</a:t>
            </a:r>
            <a:br>
              <a:rPr lang="en-US" sz="2150" b="0" i="0" u="none" strike="noStrike" baseline="0" dirty="0"/>
            </a:br>
            <a:endParaRPr lang="en-US" sz="2150" b="0" i="0" u="none" strike="noStrike" baseline="0" dirty="0"/>
          </a:p>
          <a:p>
            <a:pPr algn="l"/>
            <a:endParaRPr lang="en-US" sz="2150" b="0" dirty="0"/>
          </a:p>
          <a:p>
            <a:pPr algn="l"/>
            <a:r>
              <a:rPr lang="en-US" sz="2150" i="0" u="none" strike="noStrike" baseline="0" dirty="0">
                <a:solidFill>
                  <a:srgbClr val="E46C0A"/>
                </a:solidFill>
              </a:rPr>
              <a:t>RQ 3: </a:t>
            </a:r>
            <a:r>
              <a:rPr lang="en-US" sz="2150" b="0" i="0" u="none" strike="noStrike" baseline="0" dirty="0"/>
              <a:t>Is it possible to predict the speakers' sentiments towards specific AI-related keywords by</a:t>
            </a:r>
          </a:p>
          <a:p>
            <a:pPr algn="l"/>
            <a:r>
              <a:rPr lang="en-US" sz="2150" b="0" dirty="0"/>
              <a:t>             </a:t>
            </a:r>
            <a:r>
              <a:rPr lang="en-US" sz="2150" b="0" i="0" u="none" strike="noStrike" baseline="0" dirty="0"/>
              <a:t>applying sentiment analysis?</a:t>
            </a:r>
            <a:endParaRPr lang="de-DE" sz="2150" dirty="0"/>
          </a:p>
          <a:p>
            <a:pPr algn="l"/>
            <a:endParaRPr lang="de-DE" sz="2100" dirty="0"/>
          </a:p>
          <a:p>
            <a:pPr algn="l"/>
            <a:endParaRPr lang="de-DE" sz="2100" dirty="0"/>
          </a:p>
        </p:txBody>
      </p:sp>
      <p:pic>
        <p:nvPicPr>
          <p:cNvPr id="24" name="Picture 23" descr="Text&#10;&#10;Description automatically generated with low confidence">
            <a:extLst>
              <a:ext uri="{FF2B5EF4-FFF2-40B4-BE49-F238E27FC236}">
                <a16:creationId xmlns:a16="http://schemas.microsoft.com/office/drawing/2014/main" id="{FC15DEDA-3053-46BF-B269-58504553D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6" y="293574"/>
            <a:ext cx="1858780" cy="329624"/>
          </a:xfrm>
          <a:prstGeom prst="rect">
            <a:avLst/>
          </a:prstGeom>
        </p:spPr>
      </p:pic>
      <p:sp>
        <p:nvSpPr>
          <p:cNvPr id="25" name="Datumsplatzhalter 4">
            <a:extLst>
              <a:ext uri="{FF2B5EF4-FFF2-40B4-BE49-F238E27FC236}">
                <a16:creationId xmlns:a16="http://schemas.microsoft.com/office/drawing/2014/main" id="{6FA3E3E9-E024-4C69-828E-A74160815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88351" y="6635979"/>
            <a:ext cx="1440000" cy="192000"/>
          </a:xfrm>
        </p:spPr>
        <p:txBody>
          <a:bodyPr/>
          <a:lstStyle/>
          <a:p>
            <a:pPr algn="r"/>
            <a:r>
              <a:rPr lang="de-DE" dirty="0"/>
              <a:t>19. </a:t>
            </a:r>
            <a:r>
              <a:rPr lang="de-DE" dirty="0" err="1"/>
              <a:t>January</a:t>
            </a:r>
            <a:r>
              <a:rPr lang="de-DE" dirty="0"/>
              <a:t> 2022</a:t>
            </a:r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8C638459-BD4E-4BF1-8D13-9A699C3F0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8594" y="6636952"/>
            <a:ext cx="8160000" cy="192468"/>
          </a:xfrm>
        </p:spPr>
        <p:txBody>
          <a:bodyPr/>
          <a:lstStyle/>
          <a:p>
            <a:r>
              <a:rPr lang="de-DE" dirty="0"/>
              <a:t>Tim Löhr - Trend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Healthcare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Podcast Data</a:t>
            </a:r>
          </a:p>
        </p:txBody>
      </p:sp>
    </p:spTree>
    <p:extLst>
      <p:ext uri="{BB962C8B-B14F-4D97-AF65-F5344CB8AC3E}">
        <p14:creationId xmlns:p14="http://schemas.microsoft.com/office/powerpoint/2010/main" val="3631166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21EC64-3B5E-8C45-9F83-04C911887B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de-DE" dirty="0"/>
              <a:t>19. </a:t>
            </a:r>
            <a:r>
              <a:rPr lang="de-DE" dirty="0" err="1"/>
              <a:t>January</a:t>
            </a:r>
            <a:r>
              <a:rPr lang="de-DE" dirty="0"/>
              <a:t>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AB6F99-166B-B445-BA18-C8430D26F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7" name="Picture 16" descr="Text&#10;&#10;Description automatically generated with low confidence">
            <a:extLst>
              <a:ext uri="{FF2B5EF4-FFF2-40B4-BE49-F238E27FC236}">
                <a16:creationId xmlns:a16="http://schemas.microsoft.com/office/drawing/2014/main" id="{29ABFD05-76AF-4FA1-9561-A0401DD1C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6" y="293574"/>
            <a:ext cx="1858780" cy="329624"/>
          </a:xfrm>
          <a:prstGeom prst="rect">
            <a:avLst/>
          </a:prstGeom>
        </p:spPr>
      </p:pic>
      <p:sp>
        <p:nvSpPr>
          <p:cNvPr id="50" name="Titel 2">
            <a:extLst>
              <a:ext uri="{FF2B5EF4-FFF2-40B4-BE49-F238E27FC236}">
                <a16:creationId xmlns:a16="http://schemas.microsoft.com/office/drawing/2014/main" id="{C1E5D176-4E62-4C64-A450-07ADE8ED8752}"/>
              </a:ext>
            </a:extLst>
          </p:cNvPr>
          <p:cNvSpPr txBox="1">
            <a:spLocks/>
          </p:cNvSpPr>
          <p:nvPr/>
        </p:nvSpPr>
        <p:spPr>
          <a:xfrm>
            <a:off x="668594" y="1375791"/>
            <a:ext cx="10854809" cy="746643"/>
          </a:xfrm>
          <a:prstGeom prst="rect">
            <a:avLst/>
          </a:prstGeom>
        </p:spPr>
        <p:txBody>
          <a:bodyPr wrap="square"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1748D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de-DE" dirty="0" err="1"/>
              <a:t>Measuring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Word Error Rate (WER)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69069D8-3330-4EF8-A024-E5CD42FF5BCC}"/>
              </a:ext>
            </a:extLst>
          </p:cNvPr>
          <p:cNvGrpSpPr/>
          <p:nvPr/>
        </p:nvGrpSpPr>
        <p:grpSpPr>
          <a:xfrm>
            <a:off x="779095" y="1892329"/>
            <a:ext cx="10633806" cy="3873934"/>
            <a:chOff x="680797" y="2043529"/>
            <a:chExt cx="10633806" cy="387393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E726FA2-EF14-48C5-B1C9-487419EF06F0}"/>
                </a:ext>
              </a:extLst>
            </p:cNvPr>
            <p:cNvGrpSpPr/>
            <p:nvPr/>
          </p:nvGrpSpPr>
          <p:grpSpPr>
            <a:xfrm>
              <a:off x="1164203" y="2043529"/>
              <a:ext cx="10150400" cy="3873934"/>
              <a:chOff x="1120399" y="2324329"/>
              <a:chExt cx="10150400" cy="387393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B03258F6-FC68-4E97-A6C2-C0CC35A3524D}"/>
                  </a:ext>
                </a:extLst>
              </p:cNvPr>
              <p:cNvGrpSpPr/>
              <p:nvPr/>
            </p:nvGrpSpPr>
            <p:grpSpPr>
              <a:xfrm>
                <a:off x="1120399" y="2324329"/>
                <a:ext cx="10150400" cy="3873934"/>
                <a:chOff x="1373003" y="2389129"/>
                <a:chExt cx="10150400" cy="3873934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AEDCFD25-7C61-4ABD-BDD9-24F160BE3AF9}"/>
                    </a:ext>
                  </a:extLst>
                </p:cNvPr>
                <p:cNvGrpSpPr/>
                <p:nvPr/>
              </p:nvGrpSpPr>
              <p:grpSpPr>
                <a:xfrm>
                  <a:off x="1373003" y="2389129"/>
                  <a:ext cx="10150400" cy="3873934"/>
                  <a:chOff x="668594" y="2223176"/>
                  <a:chExt cx="10150400" cy="3873934"/>
                </a:xfrm>
              </p:grpSpPr>
              <p:graphicFrame>
                <p:nvGraphicFramePr>
                  <p:cNvPr id="55" name="Diagram 54">
                    <a:extLst>
                      <a:ext uri="{FF2B5EF4-FFF2-40B4-BE49-F238E27FC236}">
                        <a16:creationId xmlns:a16="http://schemas.microsoft.com/office/drawing/2014/main" id="{B735458C-0AF4-4FA5-8678-26CDB2956C6B}"/>
                      </a:ext>
                    </a:extLst>
                  </p:cNvPr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39359501"/>
                      </p:ext>
                    </p:extLst>
                  </p:nvPr>
                </p:nvGraphicFramePr>
                <p:xfrm>
                  <a:off x="668594" y="2223176"/>
                  <a:ext cx="10150400" cy="3873934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4" r:lo="rId5" r:qs="rId6" r:cs="rId7"/>
                  </a:graphicData>
                </a:graphic>
              </p:graphicFrame>
              <p:pic>
                <p:nvPicPr>
                  <p:cNvPr id="19" name="Graphic 18">
                    <a:extLst>
                      <a:ext uri="{FF2B5EF4-FFF2-40B4-BE49-F238E27FC236}">
                        <a16:creationId xmlns:a16="http://schemas.microsoft.com/office/drawing/2014/main" id="{B89A0B4A-6949-45DD-A2FD-147FEDB943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61903" y="3093385"/>
                    <a:ext cx="583536" cy="644471"/>
                  </a:xfrm>
                  <a:prstGeom prst="rect">
                    <a:avLst/>
                  </a:prstGeom>
                </p:spPr>
              </p:pic>
              <p:pic>
                <p:nvPicPr>
                  <p:cNvPr id="23" name="Graphic 22">
                    <a:extLst>
                      <a:ext uri="{FF2B5EF4-FFF2-40B4-BE49-F238E27FC236}">
                        <a16:creationId xmlns:a16="http://schemas.microsoft.com/office/drawing/2014/main" id="{9BA57AFB-8997-4C9F-BC24-9CEC98B8FD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61903" y="3931744"/>
                    <a:ext cx="583536" cy="64447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0" name="Picture 19" descr="Text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E5CB756B-30E9-4DA5-BCCB-39BABB262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0484" y="3657142"/>
                  <a:ext cx="1541327" cy="576457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CEEED202-ECB2-42B6-8F94-30775C70FC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0703" y="4568259"/>
                  <a:ext cx="1001476" cy="469442"/>
                </a:xfrm>
                <a:prstGeom prst="rect">
                  <a:avLst/>
                </a:prstGeom>
              </p:spPr>
            </p:pic>
          </p:grpSp>
          <p:cxnSp>
            <p:nvCxnSpPr>
              <p:cNvPr id="8" name="Connector: Elbow 7">
                <a:extLst>
                  <a:ext uri="{FF2B5EF4-FFF2-40B4-BE49-F238E27FC236}">
                    <a16:creationId xmlns:a16="http://schemas.microsoft.com/office/drawing/2014/main" id="{7225EA2E-CC8C-450B-ACE8-62DDDB110E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45560" y="4764484"/>
                <a:ext cx="999038" cy="909116"/>
              </a:xfrm>
              <a:prstGeom prst="bentConnector3">
                <a:avLst>
                  <a:gd name="adj1" fmla="val 9995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D0680E41-F739-4CEE-8AD4-A1FCA2F9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80797" y="4212827"/>
              <a:ext cx="625872" cy="587353"/>
            </a:xfrm>
            <a:prstGeom prst="rect">
              <a:avLst/>
            </a:prstGeom>
          </p:spPr>
        </p:pic>
      </p:grp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851357E-537D-4D15-A901-6426D9BB3CCA}"/>
              </a:ext>
            </a:extLst>
          </p:cNvPr>
          <p:cNvSpPr/>
          <p:nvPr/>
        </p:nvSpPr>
        <p:spPr>
          <a:xfrm rot="5400000">
            <a:off x="9017116" y="4298878"/>
            <a:ext cx="78187" cy="67343"/>
          </a:xfrm>
          <a:prstGeom prst="triangle">
            <a:avLst/>
          </a:prstGeom>
          <a:solidFill>
            <a:srgbClr val="4A7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183A43E-61EC-4502-BFFA-8ABA4EC7E8C5}"/>
              </a:ext>
            </a:extLst>
          </p:cNvPr>
          <p:cNvSpPr/>
          <p:nvPr/>
        </p:nvSpPr>
        <p:spPr>
          <a:xfrm rot="5400000">
            <a:off x="9009496" y="3408621"/>
            <a:ext cx="78187" cy="67343"/>
          </a:xfrm>
          <a:prstGeom prst="triangle">
            <a:avLst/>
          </a:prstGeom>
          <a:solidFill>
            <a:srgbClr val="4A7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CCDF6A7-0D7D-4A02-9168-25F71E9472AF}"/>
              </a:ext>
            </a:extLst>
          </p:cNvPr>
          <p:cNvSpPr/>
          <p:nvPr/>
        </p:nvSpPr>
        <p:spPr>
          <a:xfrm rot="5400000">
            <a:off x="5273353" y="4298813"/>
            <a:ext cx="78187" cy="67343"/>
          </a:xfrm>
          <a:prstGeom prst="triangle">
            <a:avLst/>
          </a:prstGeom>
          <a:solidFill>
            <a:srgbClr val="4A7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493E76-013D-4428-86A0-FBFD48053BE0}"/>
              </a:ext>
            </a:extLst>
          </p:cNvPr>
          <p:cNvSpPr/>
          <p:nvPr/>
        </p:nvSpPr>
        <p:spPr>
          <a:xfrm rot="4001319">
            <a:off x="5271447" y="3418145"/>
            <a:ext cx="78187" cy="67343"/>
          </a:xfrm>
          <a:prstGeom prst="triangle">
            <a:avLst/>
          </a:prstGeom>
          <a:solidFill>
            <a:srgbClr val="4A7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B4327D6-718F-4A63-833A-E5194BC50610}"/>
              </a:ext>
            </a:extLst>
          </p:cNvPr>
          <p:cNvSpPr/>
          <p:nvPr/>
        </p:nvSpPr>
        <p:spPr>
          <a:xfrm rot="7102196">
            <a:off x="5277163" y="5177257"/>
            <a:ext cx="78187" cy="67343"/>
          </a:xfrm>
          <a:prstGeom prst="triangle">
            <a:avLst/>
          </a:prstGeom>
          <a:solidFill>
            <a:srgbClr val="4A7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ußzeilenplatzhalter 3">
            <a:extLst>
              <a:ext uri="{FF2B5EF4-FFF2-40B4-BE49-F238E27FC236}">
                <a16:creationId xmlns:a16="http://schemas.microsoft.com/office/drawing/2014/main" id="{2C7F65B1-947A-459F-AC39-015DB499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8594" y="6636952"/>
            <a:ext cx="8160000" cy="192468"/>
          </a:xfrm>
        </p:spPr>
        <p:txBody>
          <a:bodyPr/>
          <a:lstStyle/>
          <a:p>
            <a:r>
              <a:rPr lang="de-DE" dirty="0"/>
              <a:t>Tim Löhr - Trend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Healthcare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Podcast Data</a:t>
            </a:r>
          </a:p>
        </p:txBody>
      </p:sp>
    </p:spTree>
    <p:extLst>
      <p:ext uri="{BB962C8B-B14F-4D97-AF65-F5344CB8AC3E}">
        <p14:creationId xmlns:p14="http://schemas.microsoft.com/office/powerpoint/2010/main" val="2136764268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nhaltssei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1551</Words>
  <Application>Microsoft Office PowerPoint</Application>
  <PresentationFormat>Widescreen</PresentationFormat>
  <Paragraphs>181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F36</vt:lpstr>
      <vt:lpstr>Arial</vt:lpstr>
      <vt:lpstr>Calibri</vt:lpstr>
      <vt:lpstr>Corbel</vt:lpstr>
      <vt:lpstr>Open Sans</vt:lpstr>
      <vt:lpstr>Symbol</vt:lpstr>
      <vt:lpstr>Titel Master</vt:lpstr>
      <vt:lpstr>1_Inhaltsseite</vt:lpstr>
      <vt:lpstr>AI Trend Detection in Healthcare by applying Topic Clustering and Sentiment Analysis using Podcast Data</vt:lpstr>
      <vt:lpstr>AI impacts numerous industries</vt:lpstr>
      <vt:lpstr>The most popular platforms</vt:lpstr>
      <vt:lpstr>Rising popularity and production </vt:lpstr>
      <vt:lpstr>How to predict the trend?</vt:lpstr>
      <vt:lpstr>Related Work – Part l </vt:lpstr>
      <vt:lpstr>Related Work – Part ll </vt:lpstr>
      <vt:lpstr>Research Questions</vt:lpstr>
      <vt:lpstr>PowerPoint Presentation</vt:lpstr>
      <vt:lpstr>Prior WER Results</vt:lpstr>
      <vt:lpstr>Preliminary WER Results</vt:lpstr>
      <vt:lpstr>Detecting the trend with an extended keyword list</vt:lpstr>
      <vt:lpstr>Roadmap                    Month</vt:lpstr>
      <vt:lpstr>References</vt:lpstr>
      <vt:lpstr>Thank you for your attention.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Sina Ettenhofer</dc:creator>
  <cp:lastModifiedBy>il34ifyn</cp:lastModifiedBy>
  <cp:revision>72</cp:revision>
  <dcterms:created xsi:type="dcterms:W3CDTF">2021-09-20T12:25:49Z</dcterms:created>
  <dcterms:modified xsi:type="dcterms:W3CDTF">2022-01-19T13:55:59Z</dcterms:modified>
</cp:coreProperties>
</file>