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8"/>
  </p:notesMasterIdLst>
  <p:handoutMasterIdLst>
    <p:handoutMasterId r:id="rId19"/>
  </p:handoutMasterIdLst>
  <p:sldIdLst>
    <p:sldId id="374" r:id="rId3"/>
    <p:sldId id="527" r:id="rId4"/>
    <p:sldId id="528" r:id="rId5"/>
    <p:sldId id="519" r:id="rId6"/>
    <p:sldId id="517" r:id="rId7"/>
    <p:sldId id="522" r:id="rId8"/>
    <p:sldId id="529" r:id="rId9"/>
    <p:sldId id="524" r:id="rId10"/>
    <p:sldId id="521" r:id="rId11"/>
    <p:sldId id="526" r:id="rId12"/>
    <p:sldId id="523" r:id="rId13"/>
    <p:sldId id="518" r:id="rId14"/>
    <p:sldId id="525" r:id="rId15"/>
    <p:sldId id="520" r:id="rId16"/>
    <p:sldId id="48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orient="horz" pos="36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9731CB"/>
    <a:srgbClr val="E84DF7"/>
    <a:srgbClr val="41748D"/>
    <a:srgbClr val="E87722"/>
    <a:srgbClr val="E44CF6"/>
    <a:srgbClr val="779FB5"/>
    <a:srgbClr val="228848"/>
    <a:srgbClr val="43B02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88068" autoAdjust="0"/>
  </p:normalViewPr>
  <p:slideViewPr>
    <p:cSldViewPr snapToGrid="0">
      <p:cViewPr varScale="1">
        <p:scale>
          <a:sx n="107" d="100"/>
          <a:sy n="107" d="100"/>
        </p:scale>
        <p:origin x="2832" y="77"/>
      </p:cViewPr>
      <p:guideLst>
        <p:guide pos="415"/>
        <p:guide orient="horz" pos="36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51" d="100"/>
          <a:sy n="151" d="100"/>
        </p:scale>
        <p:origin x="6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19A93-25D2-8047-9505-ABC3E58B8E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E026661-F7C6-024D-BECE-F35EAA7EE09B}">
      <dgm:prSet custT="1"/>
      <dgm:spPr>
        <a:solidFill>
          <a:srgbClr val="41748D"/>
        </a:solidFill>
      </dgm:spPr>
      <dgm:t>
        <a:bodyPr/>
        <a:lstStyle/>
        <a:p>
          <a:r>
            <a:rPr lang="de-DE" sz="1400" b="1" baseline="0" dirty="0">
              <a:solidFill>
                <a:schemeClr val="bg1"/>
              </a:solidFill>
            </a:rPr>
            <a:t>Podcasts</a:t>
          </a:r>
          <a:endParaRPr lang="de-DE" sz="1400" dirty="0">
            <a:solidFill>
              <a:schemeClr val="bg1"/>
            </a:solidFill>
          </a:endParaRPr>
        </a:p>
      </dgm:t>
    </dgm:pt>
    <dgm:pt modelId="{92768953-9631-CD47-9CCC-4EF5193C10EE}" type="parTrans" cxnId="{088B6F38-4964-1C42-B69A-0AA1F4FC27C4}">
      <dgm:prSet/>
      <dgm:spPr/>
      <dgm:t>
        <a:bodyPr/>
        <a:lstStyle/>
        <a:p>
          <a:endParaRPr lang="de-DE" sz="1400"/>
        </a:p>
      </dgm:t>
    </dgm:pt>
    <dgm:pt modelId="{19BB4144-8FC9-474B-BB90-3418D52045E1}" type="sibTrans" cxnId="{088B6F38-4964-1C42-B69A-0AA1F4FC27C4}">
      <dgm:prSet/>
      <dgm:spPr/>
      <dgm:t>
        <a:bodyPr/>
        <a:lstStyle/>
        <a:p>
          <a:endParaRPr lang="de-DE" sz="1400"/>
        </a:p>
      </dgm:t>
    </dgm:pt>
    <dgm:pt modelId="{097CA5F4-B8A5-704A-ACB8-7F21CFD3B186}">
      <dgm:prSet custT="1"/>
      <dgm:spPr/>
      <dgm:t>
        <a:bodyPr/>
        <a:lstStyle/>
        <a:p>
          <a:pPr algn="l">
            <a:buNone/>
          </a:pPr>
          <a:r>
            <a:rPr lang="de-DE" sz="1400" b="1" dirty="0">
              <a:solidFill>
                <a:srgbClr val="41748D"/>
              </a:solidFill>
            </a:rPr>
            <a:t>30 </a:t>
          </a:r>
          <a:r>
            <a:rPr lang="de-DE" sz="1400" b="1" dirty="0" err="1">
              <a:solidFill>
                <a:srgbClr val="41748D"/>
              </a:solidFill>
            </a:rPr>
            <a:t>Healthcare</a:t>
          </a:r>
          <a:r>
            <a:rPr lang="de-DE" sz="1400" b="1" dirty="0">
              <a:solidFill>
                <a:srgbClr val="41748D"/>
              </a:solidFill>
            </a:rPr>
            <a:t> Podcasts</a:t>
          </a:r>
        </a:p>
      </dgm:t>
    </dgm:pt>
    <dgm:pt modelId="{E88C83AA-2D7D-484F-823D-028099DF1A1A}" type="parTrans" cxnId="{CAB82EBC-C7F1-0F47-9DA0-9DEAEE57F027}">
      <dgm:prSet/>
      <dgm:spPr/>
      <dgm:t>
        <a:bodyPr/>
        <a:lstStyle/>
        <a:p>
          <a:endParaRPr lang="de-DE" sz="1400"/>
        </a:p>
      </dgm:t>
    </dgm:pt>
    <dgm:pt modelId="{2A5E7251-020A-2E49-8689-EF346A127E19}" type="sibTrans" cxnId="{CAB82EBC-C7F1-0F47-9DA0-9DEAEE57F027}">
      <dgm:prSet/>
      <dgm:spPr/>
      <dgm:t>
        <a:bodyPr/>
        <a:lstStyle/>
        <a:p>
          <a:endParaRPr lang="de-DE" sz="1400"/>
        </a:p>
      </dgm:t>
    </dgm:pt>
    <dgm:pt modelId="{A6428FE7-6A3E-5F4C-819E-5FCC434AF794}">
      <dgm:prSet custT="1"/>
      <dgm:spPr>
        <a:solidFill>
          <a:srgbClr val="41748D"/>
        </a:solidFill>
      </dgm:spPr>
      <dgm:t>
        <a:bodyPr/>
        <a:lstStyle/>
        <a:p>
          <a:r>
            <a:rPr lang="de-DE" sz="1400" b="1" dirty="0" err="1">
              <a:solidFill>
                <a:schemeClr val="bg1"/>
              </a:solidFill>
            </a:rPr>
            <a:t>Episodes</a:t>
          </a:r>
          <a:endParaRPr lang="de-DE" sz="1400" b="1" dirty="0">
            <a:solidFill>
              <a:schemeClr val="bg1"/>
            </a:solidFill>
          </a:endParaRPr>
        </a:p>
      </dgm:t>
    </dgm:pt>
    <dgm:pt modelId="{0CE08B6E-5A64-F240-A575-705910BB9AD6}" type="parTrans" cxnId="{81D37C60-C498-A54B-8113-D3A10814DAFD}">
      <dgm:prSet/>
      <dgm:spPr/>
      <dgm:t>
        <a:bodyPr/>
        <a:lstStyle/>
        <a:p>
          <a:endParaRPr lang="de-DE" sz="1400"/>
        </a:p>
      </dgm:t>
    </dgm:pt>
    <dgm:pt modelId="{6FFB96F0-DB77-AA4D-8873-9A3BD68A7DFC}" type="sibTrans" cxnId="{81D37C60-C498-A54B-8113-D3A10814DAFD}">
      <dgm:prSet/>
      <dgm:spPr/>
      <dgm:t>
        <a:bodyPr/>
        <a:lstStyle/>
        <a:p>
          <a:endParaRPr lang="de-DE" sz="1400"/>
        </a:p>
      </dgm:t>
    </dgm:pt>
    <dgm:pt modelId="{21DCDB18-4FC9-194F-A5A5-6452C41D24EA}">
      <dgm:prSet custT="1"/>
      <dgm:spPr/>
      <dgm:t>
        <a:bodyPr/>
        <a:lstStyle/>
        <a:p>
          <a:pPr>
            <a:buNone/>
          </a:pPr>
          <a:r>
            <a:rPr lang="de-DE" sz="1400" b="1" dirty="0">
              <a:solidFill>
                <a:srgbClr val="41748D"/>
              </a:solidFill>
            </a:rPr>
            <a:t>~ 2000 </a:t>
          </a:r>
          <a:r>
            <a:rPr lang="de-DE" sz="1400" b="1" dirty="0" err="1">
              <a:solidFill>
                <a:srgbClr val="41748D"/>
              </a:solidFill>
            </a:rPr>
            <a:t>Episodes</a:t>
          </a:r>
          <a:endParaRPr lang="de-DE" sz="1400" b="1" dirty="0">
            <a:solidFill>
              <a:srgbClr val="41748D"/>
            </a:solidFill>
          </a:endParaRPr>
        </a:p>
      </dgm:t>
    </dgm:pt>
    <dgm:pt modelId="{532BC8A4-CE86-1143-B73E-2504424D73E3}" type="parTrans" cxnId="{0D8641FB-6718-C843-919F-30D02E7597D4}">
      <dgm:prSet/>
      <dgm:spPr/>
      <dgm:t>
        <a:bodyPr/>
        <a:lstStyle/>
        <a:p>
          <a:endParaRPr lang="de-DE" sz="1400"/>
        </a:p>
      </dgm:t>
    </dgm:pt>
    <dgm:pt modelId="{5C7E67FF-A9EB-7C40-9CFA-4A7A3E426AB8}" type="sibTrans" cxnId="{0D8641FB-6718-C843-919F-30D02E7597D4}">
      <dgm:prSet/>
      <dgm:spPr/>
      <dgm:t>
        <a:bodyPr/>
        <a:lstStyle/>
        <a:p>
          <a:endParaRPr lang="de-DE" sz="1400"/>
        </a:p>
      </dgm:t>
    </dgm:pt>
    <dgm:pt modelId="{AB1FBA97-6387-504B-8F07-A26A84B5456B}">
      <dgm:prSet custT="1"/>
      <dgm:spPr>
        <a:solidFill>
          <a:srgbClr val="41748D"/>
        </a:solidFill>
      </dgm:spPr>
      <dgm:t>
        <a:bodyPr/>
        <a:lstStyle/>
        <a:p>
          <a:r>
            <a:rPr lang="de-DE" sz="1400" b="1" dirty="0">
              <a:solidFill>
                <a:schemeClr val="bg1"/>
              </a:solidFill>
            </a:rPr>
            <a:t>Date</a:t>
          </a:r>
        </a:p>
      </dgm:t>
    </dgm:pt>
    <dgm:pt modelId="{825D723F-1FDF-7247-B5D9-B4C5095290AC}" type="parTrans" cxnId="{3C268032-D9C1-A147-87D4-0525B0B298CF}">
      <dgm:prSet/>
      <dgm:spPr/>
      <dgm:t>
        <a:bodyPr/>
        <a:lstStyle/>
        <a:p>
          <a:endParaRPr lang="de-DE" sz="1400"/>
        </a:p>
      </dgm:t>
    </dgm:pt>
    <dgm:pt modelId="{5E45AD13-ED54-2242-8B4F-226403502BB9}" type="sibTrans" cxnId="{3C268032-D9C1-A147-87D4-0525B0B298CF}">
      <dgm:prSet/>
      <dgm:spPr/>
      <dgm:t>
        <a:bodyPr/>
        <a:lstStyle/>
        <a:p>
          <a:endParaRPr lang="de-DE" sz="1400"/>
        </a:p>
      </dgm:t>
    </dgm:pt>
    <dgm:pt modelId="{88D909D4-1D47-7547-B199-76D9EFAEE2CB}">
      <dgm:prSet custT="1"/>
      <dgm:spPr/>
      <dgm:t>
        <a:bodyPr/>
        <a:lstStyle/>
        <a:p>
          <a:pPr>
            <a:buNone/>
          </a:pPr>
          <a:r>
            <a:rPr lang="de-DE" sz="1400" b="1" dirty="0">
              <a:solidFill>
                <a:srgbClr val="41748D"/>
              </a:solidFill>
            </a:rPr>
            <a:t>2010 </a:t>
          </a:r>
          <a:r>
            <a:rPr lang="de-DE" sz="1400" b="1" dirty="0" err="1">
              <a:solidFill>
                <a:srgbClr val="41748D"/>
              </a:solidFill>
            </a:rPr>
            <a:t>to</a:t>
          </a:r>
          <a:r>
            <a:rPr lang="de-DE" sz="1400" b="1" dirty="0">
              <a:solidFill>
                <a:srgbClr val="41748D"/>
              </a:solidFill>
            </a:rPr>
            <a:t> 31.12.2021</a:t>
          </a:r>
        </a:p>
      </dgm:t>
    </dgm:pt>
    <dgm:pt modelId="{18A2023A-67C7-2649-8D88-8A895BE42672}" type="parTrans" cxnId="{6F05D2CF-E30F-7049-8A09-D278C8711311}">
      <dgm:prSet/>
      <dgm:spPr/>
      <dgm:t>
        <a:bodyPr/>
        <a:lstStyle/>
        <a:p>
          <a:endParaRPr lang="de-DE" sz="1400"/>
        </a:p>
      </dgm:t>
    </dgm:pt>
    <dgm:pt modelId="{E1F4273A-2D7C-C846-94C6-F253D6A9409F}" type="sibTrans" cxnId="{6F05D2CF-E30F-7049-8A09-D278C8711311}">
      <dgm:prSet/>
      <dgm:spPr/>
      <dgm:t>
        <a:bodyPr/>
        <a:lstStyle/>
        <a:p>
          <a:endParaRPr lang="de-DE" sz="1400"/>
        </a:p>
      </dgm:t>
    </dgm:pt>
    <dgm:pt modelId="{862966EE-B327-8345-A4EB-7AD479543858}">
      <dgm:prSet custT="1"/>
      <dgm:spPr>
        <a:solidFill>
          <a:srgbClr val="41748D"/>
        </a:solidFill>
      </dgm:spPr>
      <dgm:t>
        <a:bodyPr/>
        <a:lstStyle/>
        <a:p>
          <a:r>
            <a:rPr lang="de-DE" sz="1400" b="1" dirty="0">
              <a:solidFill>
                <a:schemeClr val="bg1"/>
              </a:solidFill>
            </a:rPr>
            <a:t>Keyword Count</a:t>
          </a:r>
        </a:p>
      </dgm:t>
    </dgm:pt>
    <dgm:pt modelId="{037AA61A-083A-D04B-9EA0-6F4F7C6FC995}" type="parTrans" cxnId="{3CEDEB47-833B-CD49-92DC-D6C0FC33EF9C}">
      <dgm:prSet/>
      <dgm:spPr/>
      <dgm:t>
        <a:bodyPr/>
        <a:lstStyle/>
        <a:p>
          <a:endParaRPr lang="de-DE" sz="1400"/>
        </a:p>
      </dgm:t>
    </dgm:pt>
    <dgm:pt modelId="{B5F0B276-7538-ED42-AF3E-1F944D5BF3C7}" type="sibTrans" cxnId="{3CEDEB47-833B-CD49-92DC-D6C0FC33EF9C}">
      <dgm:prSet/>
      <dgm:spPr/>
      <dgm:t>
        <a:bodyPr/>
        <a:lstStyle/>
        <a:p>
          <a:endParaRPr lang="de-DE" sz="1400"/>
        </a:p>
      </dgm:t>
    </dgm:pt>
    <dgm:pt modelId="{3CBF5F4A-1705-F242-B52E-2350152AA4DD}">
      <dgm:prSet custT="1"/>
      <dgm:spPr/>
      <dgm:t>
        <a:bodyPr/>
        <a:lstStyle/>
        <a:p>
          <a:pPr>
            <a:buNone/>
          </a:pPr>
          <a:r>
            <a:rPr lang="de-DE" sz="1400" b="1" dirty="0">
              <a:solidFill>
                <a:srgbClr val="41748D"/>
              </a:solidFill>
            </a:rPr>
            <a:t>&gt; 50,000 Keywords</a:t>
          </a:r>
        </a:p>
      </dgm:t>
    </dgm:pt>
    <dgm:pt modelId="{2910D3EA-0572-3F4A-A0A5-A6760F1C43DA}" type="parTrans" cxnId="{09ABE915-E9F9-AB4B-9F31-48E780769F61}">
      <dgm:prSet/>
      <dgm:spPr/>
      <dgm:t>
        <a:bodyPr/>
        <a:lstStyle/>
        <a:p>
          <a:endParaRPr lang="de-DE" sz="1400"/>
        </a:p>
      </dgm:t>
    </dgm:pt>
    <dgm:pt modelId="{BAE9C9A4-0BC4-304D-BAC2-842C83F1675F}" type="sibTrans" cxnId="{09ABE915-E9F9-AB4B-9F31-48E780769F61}">
      <dgm:prSet/>
      <dgm:spPr/>
      <dgm:t>
        <a:bodyPr/>
        <a:lstStyle/>
        <a:p>
          <a:endParaRPr lang="de-DE" sz="1400"/>
        </a:p>
      </dgm:t>
    </dgm:pt>
    <dgm:pt modelId="{973A380E-D212-AF4E-8371-1D33DDA168D9}" type="pres">
      <dgm:prSet presAssocID="{45519A93-25D2-8047-9505-ABC3E58B8EB3}" presName="Name0" presStyleCnt="0">
        <dgm:presLayoutVars>
          <dgm:dir/>
          <dgm:animLvl val="lvl"/>
          <dgm:resizeHandles val="exact"/>
        </dgm:presLayoutVars>
      </dgm:prSet>
      <dgm:spPr/>
    </dgm:pt>
    <dgm:pt modelId="{2182E525-C411-DA4E-903D-4B63FD946D51}" type="pres">
      <dgm:prSet presAssocID="{4E026661-F7C6-024D-BECE-F35EAA7EE09B}" presName="linNode" presStyleCnt="0"/>
      <dgm:spPr/>
    </dgm:pt>
    <dgm:pt modelId="{095316D6-F976-014C-8DB8-DA4D3F4CF179}" type="pres">
      <dgm:prSet presAssocID="{4E026661-F7C6-024D-BECE-F35EAA7EE0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4E4B093-5188-6D4E-846B-72E9393BA262}" type="pres">
      <dgm:prSet presAssocID="{4E026661-F7C6-024D-BECE-F35EAA7EE09B}" presName="descendantText" presStyleLbl="alignAccFollowNode1" presStyleIdx="0" presStyleCnt="4">
        <dgm:presLayoutVars>
          <dgm:bulletEnabled val="1"/>
        </dgm:presLayoutVars>
      </dgm:prSet>
      <dgm:spPr/>
    </dgm:pt>
    <dgm:pt modelId="{0D96601A-1710-FD42-92C9-BF2551EAF1FD}" type="pres">
      <dgm:prSet presAssocID="{19BB4144-8FC9-474B-BB90-3418D52045E1}" presName="sp" presStyleCnt="0"/>
      <dgm:spPr/>
    </dgm:pt>
    <dgm:pt modelId="{1C5E1EA2-4545-3B45-AC8B-151A39FA47BA}" type="pres">
      <dgm:prSet presAssocID="{A6428FE7-6A3E-5F4C-819E-5FCC434AF794}" presName="linNode" presStyleCnt="0"/>
      <dgm:spPr/>
    </dgm:pt>
    <dgm:pt modelId="{5330A249-4161-474A-8D94-47E18BE6790E}" type="pres">
      <dgm:prSet presAssocID="{A6428FE7-6A3E-5F4C-819E-5FCC434AF79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21ED5FA-D0E0-D84A-A214-7ACC968703E0}" type="pres">
      <dgm:prSet presAssocID="{A6428FE7-6A3E-5F4C-819E-5FCC434AF794}" presName="descendantText" presStyleLbl="alignAccFollowNode1" presStyleIdx="1" presStyleCnt="4">
        <dgm:presLayoutVars>
          <dgm:bulletEnabled val="1"/>
        </dgm:presLayoutVars>
      </dgm:prSet>
      <dgm:spPr/>
    </dgm:pt>
    <dgm:pt modelId="{E9A9E6E7-B810-6E4C-8BC0-BD726CA92196}" type="pres">
      <dgm:prSet presAssocID="{6FFB96F0-DB77-AA4D-8873-9A3BD68A7DFC}" presName="sp" presStyleCnt="0"/>
      <dgm:spPr/>
    </dgm:pt>
    <dgm:pt modelId="{4DB07212-BEF0-FF4D-857B-69B1D237B755}" type="pres">
      <dgm:prSet presAssocID="{AB1FBA97-6387-504B-8F07-A26A84B5456B}" presName="linNode" presStyleCnt="0"/>
      <dgm:spPr/>
    </dgm:pt>
    <dgm:pt modelId="{762D6BF6-51E1-BA46-8ED7-3AE730CB43D7}" type="pres">
      <dgm:prSet presAssocID="{AB1FBA97-6387-504B-8F07-A26A84B5456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30F049-D2C7-C748-82FE-65C8D38D0D65}" type="pres">
      <dgm:prSet presAssocID="{AB1FBA97-6387-504B-8F07-A26A84B5456B}" presName="descendantText" presStyleLbl="alignAccFollowNode1" presStyleIdx="2" presStyleCnt="4">
        <dgm:presLayoutVars>
          <dgm:bulletEnabled val="1"/>
        </dgm:presLayoutVars>
      </dgm:prSet>
      <dgm:spPr/>
    </dgm:pt>
    <dgm:pt modelId="{9FA65E48-164B-BC40-95E2-9435FEDCF7E6}" type="pres">
      <dgm:prSet presAssocID="{5E45AD13-ED54-2242-8B4F-226403502BB9}" presName="sp" presStyleCnt="0"/>
      <dgm:spPr/>
    </dgm:pt>
    <dgm:pt modelId="{480E00B5-E68F-5748-9E38-9AF4C0EDDA9C}" type="pres">
      <dgm:prSet presAssocID="{862966EE-B327-8345-A4EB-7AD479543858}" presName="linNode" presStyleCnt="0"/>
      <dgm:spPr/>
    </dgm:pt>
    <dgm:pt modelId="{445BB271-4F39-1340-8AA2-B3DA3C881E8E}" type="pres">
      <dgm:prSet presAssocID="{862966EE-B327-8345-A4EB-7AD47954385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53C8B9E-6911-2A49-AE23-AC400DB1BB8E}" type="pres">
      <dgm:prSet presAssocID="{862966EE-B327-8345-A4EB-7AD479543858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09ABE915-E9F9-AB4B-9F31-48E780769F61}" srcId="{862966EE-B327-8345-A4EB-7AD479543858}" destId="{3CBF5F4A-1705-F242-B52E-2350152AA4DD}" srcOrd="0" destOrd="0" parTransId="{2910D3EA-0572-3F4A-A0A5-A6760F1C43DA}" sibTransId="{BAE9C9A4-0BC4-304D-BAC2-842C83F1675F}"/>
    <dgm:cxn modelId="{81B72324-DAFA-8244-B757-EFC11F32B802}" type="presOf" srcId="{88D909D4-1D47-7547-B199-76D9EFAEE2CB}" destId="{1330F049-D2C7-C748-82FE-65C8D38D0D65}" srcOrd="0" destOrd="0" presId="urn:microsoft.com/office/officeart/2005/8/layout/vList5"/>
    <dgm:cxn modelId="{3C268032-D9C1-A147-87D4-0525B0B298CF}" srcId="{45519A93-25D2-8047-9505-ABC3E58B8EB3}" destId="{AB1FBA97-6387-504B-8F07-A26A84B5456B}" srcOrd="2" destOrd="0" parTransId="{825D723F-1FDF-7247-B5D9-B4C5095290AC}" sibTransId="{5E45AD13-ED54-2242-8B4F-226403502BB9}"/>
    <dgm:cxn modelId="{088B6F38-4964-1C42-B69A-0AA1F4FC27C4}" srcId="{45519A93-25D2-8047-9505-ABC3E58B8EB3}" destId="{4E026661-F7C6-024D-BECE-F35EAA7EE09B}" srcOrd="0" destOrd="0" parTransId="{92768953-9631-CD47-9CCC-4EF5193C10EE}" sibTransId="{19BB4144-8FC9-474B-BB90-3418D52045E1}"/>
    <dgm:cxn modelId="{9FA98F3D-3583-3E4A-A090-1C634D231E74}" type="presOf" srcId="{862966EE-B327-8345-A4EB-7AD479543858}" destId="{445BB271-4F39-1340-8AA2-B3DA3C881E8E}" srcOrd="0" destOrd="0" presId="urn:microsoft.com/office/officeart/2005/8/layout/vList5"/>
    <dgm:cxn modelId="{81D37C60-C498-A54B-8113-D3A10814DAFD}" srcId="{45519A93-25D2-8047-9505-ABC3E58B8EB3}" destId="{A6428FE7-6A3E-5F4C-819E-5FCC434AF794}" srcOrd="1" destOrd="0" parTransId="{0CE08B6E-5A64-F240-A575-705910BB9AD6}" sibTransId="{6FFB96F0-DB77-AA4D-8873-9A3BD68A7DFC}"/>
    <dgm:cxn modelId="{3CEDEB47-833B-CD49-92DC-D6C0FC33EF9C}" srcId="{45519A93-25D2-8047-9505-ABC3E58B8EB3}" destId="{862966EE-B327-8345-A4EB-7AD479543858}" srcOrd="3" destOrd="0" parTransId="{037AA61A-083A-D04B-9EA0-6F4F7C6FC995}" sibTransId="{B5F0B276-7538-ED42-AF3E-1F944D5BF3C7}"/>
    <dgm:cxn modelId="{9341966D-1DA9-4440-98D8-24915053DBE7}" type="presOf" srcId="{097CA5F4-B8A5-704A-ACB8-7F21CFD3B186}" destId="{D4E4B093-5188-6D4E-846B-72E9393BA262}" srcOrd="0" destOrd="0" presId="urn:microsoft.com/office/officeart/2005/8/layout/vList5"/>
    <dgm:cxn modelId="{37495F70-E0DB-EE4C-BEA6-2B91DBC9FA6F}" type="presOf" srcId="{A6428FE7-6A3E-5F4C-819E-5FCC434AF794}" destId="{5330A249-4161-474A-8D94-47E18BE6790E}" srcOrd="0" destOrd="0" presId="urn:microsoft.com/office/officeart/2005/8/layout/vList5"/>
    <dgm:cxn modelId="{EEAD6485-78D3-EB41-A6A8-8F728BE4CE9E}" type="presOf" srcId="{21DCDB18-4FC9-194F-A5A5-6452C41D24EA}" destId="{C21ED5FA-D0E0-D84A-A214-7ACC968703E0}" srcOrd="0" destOrd="0" presId="urn:microsoft.com/office/officeart/2005/8/layout/vList5"/>
    <dgm:cxn modelId="{DB778E9E-2025-2347-95E5-852B1962AC24}" type="presOf" srcId="{AB1FBA97-6387-504B-8F07-A26A84B5456B}" destId="{762D6BF6-51E1-BA46-8ED7-3AE730CB43D7}" srcOrd="0" destOrd="0" presId="urn:microsoft.com/office/officeart/2005/8/layout/vList5"/>
    <dgm:cxn modelId="{F079EDA0-1066-374F-AEF6-DD55C13A0768}" type="presOf" srcId="{3CBF5F4A-1705-F242-B52E-2350152AA4DD}" destId="{053C8B9E-6911-2A49-AE23-AC400DB1BB8E}" srcOrd="0" destOrd="0" presId="urn:microsoft.com/office/officeart/2005/8/layout/vList5"/>
    <dgm:cxn modelId="{CAB82EBC-C7F1-0F47-9DA0-9DEAEE57F027}" srcId="{4E026661-F7C6-024D-BECE-F35EAA7EE09B}" destId="{097CA5F4-B8A5-704A-ACB8-7F21CFD3B186}" srcOrd="0" destOrd="0" parTransId="{E88C83AA-2D7D-484F-823D-028099DF1A1A}" sibTransId="{2A5E7251-020A-2E49-8689-EF346A127E19}"/>
    <dgm:cxn modelId="{6F05D2CF-E30F-7049-8A09-D278C8711311}" srcId="{AB1FBA97-6387-504B-8F07-A26A84B5456B}" destId="{88D909D4-1D47-7547-B199-76D9EFAEE2CB}" srcOrd="0" destOrd="0" parTransId="{18A2023A-67C7-2649-8D88-8A895BE42672}" sibTransId="{E1F4273A-2D7C-C846-94C6-F253D6A9409F}"/>
    <dgm:cxn modelId="{9B6CD2CF-B164-5B41-8961-045593FF1DEF}" type="presOf" srcId="{45519A93-25D2-8047-9505-ABC3E58B8EB3}" destId="{973A380E-D212-AF4E-8371-1D33DDA168D9}" srcOrd="0" destOrd="0" presId="urn:microsoft.com/office/officeart/2005/8/layout/vList5"/>
    <dgm:cxn modelId="{5E0F24E7-09FB-8541-BB19-C7CEAF2C9DA3}" type="presOf" srcId="{4E026661-F7C6-024D-BECE-F35EAA7EE09B}" destId="{095316D6-F976-014C-8DB8-DA4D3F4CF179}" srcOrd="0" destOrd="0" presId="urn:microsoft.com/office/officeart/2005/8/layout/vList5"/>
    <dgm:cxn modelId="{0D8641FB-6718-C843-919F-30D02E7597D4}" srcId="{A6428FE7-6A3E-5F4C-819E-5FCC434AF794}" destId="{21DCDB18-4FC9-194F-A5A5-6452C41D24EA}" srcOrd="0" destOrd="0" parTransId="{532BC8A4-CE86-1143-B73E-2504424D73E3}" sibTransId="{5C7E67FF-A9EB-7C40-9CFA-4A7A3E426AB8}"/>
    <dgm:cxn modelId="{5C39C3AF-5B9E-6D46-AA28-99FCCCFC2E33}" type="presParOf" srcId="{973A380E-D212-AF4E-8371-1D33DDA168D9}" destId="{2182E525-C411-DA4E-903D-4B63FD946D51}" srcOrd="0" destOrd="0" presId="urn:microsoft.com/office/officeart/2005/8/layout/vList5"/>
    <dgm:cxn modelId="{5B37CE57-2361-AC4F-97D3-A70F91AE1C8F}" type="presParOf" srcId="{2182E525-C411-DA4E-903D-4B63FD946D51}" destId="{095316D6-F976-014C-8DB8-DA4D3F4CF179}" srcOrd="0" destOrd="0" presId="urn:microsoft.com/office/officeart/2005/8/layout/vList5"/>
    <dgm:cxn modelId="{1A542290-78D1-5C42-8EFE-2F8BE4BE0C8A}" type="presParOf" srcId="{2182E525-C411-DA4E-903D-4B63FD946D51}" destId="{D4E4B093-5188-6D4E-846B-72E9393BA262}" srcOrd="1" destOrd="0" presId="urn:microsoft.com/office/officeart/2005/8/layout/vList5"/>
    <dgm:cxn modelId="{B033377B-7B2D-5043-B520-21058C9CF02C}" type="presParOf" srcId="{973A380E-D212-AF4E-8371-1D33DDA168D9}" destId="{0D96601A-1710-FD42-92C9-BF2551EAF1FD}" srcOrd="1" destOrd="0" presId="urn:microsoft.com/office/officeart/2005/8/layout/vList5"/>
    <dgm:cxn modelId="{F78CC8FD-0623-4A43-B86F-2E1ECFBB963F}" type="presParOf" srcId="{973A380E-D212-AF4E-8371-1D33DDA168D9}" destId="{1C5E1EA2-4545-3B45-AC8B-151A39FA47BA}" srcOrd="2" destOrd="0" presId="urn:microsoft.com/office/officeart/2005/8/layout/vList5"/>
    <dgm:cxn modelId="{AC5DA459-051A-954B-9760-56211A9714B0}" type="presParOf" srcId="{1C5E1EA2-4545-3B45-AC8B-151A39FA47BA}" destId="{5330A249-4161-474A-8D94-47E18BE6790E}" srcOrd="0" destOrd="0" presId="urn:microsoft.com/office/officeart/2005/8/layout/vList5"/>
    <dgm:cxn modelId="{BF331D1F-ECB5-1441-9EB6-AD0CC2DC7B5E}" type="presParOf" srcId="{1C5E1EA2-4545-3B45-AC8B-151A39FA47BA}" destId="{C21ED5FA-D0E0-D84A-A214-7ACC968703E0}" srcOrd="1" destOrd="0" presId="urn:microsoft.com/office/officeart/2005/8/layout/vList5"/>
    <dgm:cxn modelId="{9C0D7328-D598-D94A-97A5-E7ADCDF279D5}" type="presParOf" srcId="{973A380E-D212-AF4E-8371-1D33DDA168D9}" destId="{E9A9E6E7-B810-6E4C-8BC0-BD726CA92196}" srcOrd="3" destOrd="0" presId="urn:microsoft.com/office/officeart/2005/8/layout/vList5"/>
    <dgm:cxn modelId="{10DDF3F8-50D4-5C4D-A8A5-FC2D0E7CF840}" type="presParOf" srcId="{973A380E-D212-AF4E-8371-1D33DDA168D9}" destId="{4DB07212-BEF0-FF4D-857B-69B1D237B755}" srcOrd="4" destOrd="0" presId="urn:microsoft.com/office/officeart/2005/8/layout/vList5"/>
    <dgm:cxn modelId="{A876C1D6-82F4-3F4D-BEFB-FFB6BEC75BC5}" type="presParOf" srcId="{4DB07212-BEF0-FF4D-857B-69B1D237B755}" destId="{762D6BF6-51E1-BA46-8ED7-3AE730CB43D7}" srcOrd="0" destOrd="0" presId="urn:microsoft.com/office/officeart/2005/8/layout/vList5"/>
    <dgm:cxn modelId="{EECCB51B-8B31-064D-9E73-3C48737D0E29}" type="presParOf" srcId="{4DB07212-BEF0-FF4D-857B-69B1D237B755}" destId="{1330F049-D2C7-C748-82FE-65C8D38D0D65}" srcOrd="1" destOrd="0" presId="urn:microsoft.com/office/officeart/2005/8/layout/vList5"/>
    <dgm:cxn modelId="{005955A1-FE33-B94D-BECE-2E4351C8ED89}" type="presParOf" srcId="{973A380E-D212-AF4E-8371-1D33DDA168D9}" destId="{9FA65E48-164B-BC40-95E2-9435FEDCF7E6}" srcOrd="5" destOrd="0" presId="urn:microsoft.com/office/officeart/2005/8/layout/vList5"/>
    <dgm:cxn modelId="{60C70885-1AAC-354E-97B3-FC9E83E1D2EC}" type="presParOf" srcId="{973A380E-D212-AF4E-8371-1D33DDA168D9}" destId="{480E00B5-E68F-5748-9E38-9AF4C0EDDA9C}" srcOrd="6" destOrd="0" presId="urn:microsoft.com/office/officeart/2005/8/layout/vList5"/>
    <dgm:cxn modelId="{A821423B-422C-C64C-9F2D-A16C2D46D726}" type="presParOf" srcId="{480E00B5-E68F-5748-9E38-9AF4C0EDDA9C}" destId="{445BB271-4F39-1340-8AA2-B3DA3C881E8E}" srcOrd="0" destOrd="0" presId="urn:microsoft.com/office/officeart/2005/8/layout/vList5"/>
    <dgm:cxn modelId="{D5896249-1583-5249-814C-42752F321086}" type="presParOf" srcId="{480E00B5-E68F-5748-9E38-9AF4C0EDDA9C}" destId="{053C8B9E-6911-2A49-AE23-AC400DB1BB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4B093-5188-6D4E-846B-72E9393BA262}">
      <dsp:nvSpPr>
        <dsp:cNvPr id="0" name=""/>
        <dsp:cNvSpPr/>
      </dsp:nvSpPr>
      <dsp:spPr>
        <a:xfrm rot="5400000">
          <a:off x="3137375" y="-1291821"/>
          <a:ext cx="470528" cy="3174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400" b="1" kern="1200" dirty="0">
              <a:solidFill>
                <a:srgbClr val="41748D"/>
              </a:solidFill>
            </a:rPr>
            <a:t>30 </a:t>
          </a:r>
          <a:r>
            <a:rPr lang="de-DE" sz="1400" b="1" kern="1200" dirty="0" err="1">
              <a:solidFill>
                <a:srgbClr val="41748D"/>
              </a:solidFill>
            </a:rPr>
            <a:t>Healthcare</a:t>
          </a:r>
          <a:r>
            <a:rPr lang="de-DE" sz="1400" b="1" kern="1200" dirty="0">
              <a:solidFill>
                <a:srgbClr val="41748D"/>
              </a:solidFill>
            </a:rPr>
            <a:t> Podcasts</a:t>
          </a:r>
        </a:p>
      </dsp:txBody>
      <dsp:txXfrm rot="-5400000">
        <a:off x="1785516" y="83007"/>
        <a:ext cx="3151279" cy="424590"/>
      </dsp:txXfrm>
    </dsp:sp>
    <dsp:sp modelId="{095316D6-F976-014C-8DB8-DA4D3F4CF179}">
      <dsp:nvSpPr>
        <dsp:cNvPr id="0" name=""/>
        <dsp:cNvSpPr/>
      </dsp:nvSpPr>
      <dsp:spPr>
        <a:xfrm>
          <a:off x="0" y="1222"/>
          <a:ext cx="1785515" cy="588160"/>
        </a:xfrm>
        <a:prstGeom prst="roundRect">
          <a:avLst/>
        </a:prstGeom>
        <a:solidFill>
          <a:srgbClr val="4174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baseline="0" dirty="0">
              <a:solidFill>
                <a:schemeClr val="bg1"/>
              </a:solidFill>
            </a:rPr>
            <a:t>Podcasts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28712" y="29934"/>
        <a:ext cx="1728091" cy="530736"/>
      </dsp:txXfrm>
    </dsp:sp>
    <dsp:sp modelId="{C21ED5FA-D0E0-D84A-A214-7ACC968703E0}">
      <dsp:nvSpPr>
        <dsp:cNvPr id="0" name=""/>
        <dsp:cNvSpPr/>
      </dsp:nvSpPr>
      <dsp:spPr>
        <a:xfrm rot="5400000">
          <a:off x="3137375" y="-674252"/>
          <a:ext cx="470528" cy="3174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400" b="1" kern="1200" dirty="0">
              <a:solidFill>
                <a:srgbClr val="41748D"/>
              </a:solidFill>
            </a:rPr>
            <a:t>~ 2000 </a:t>
          </a:r>
          <a:r>
            <a:rPr lang="de-DE" sz="1400" b="1" kern="1200" dirty="0" err="1">
              <a:solidFill>
                <a:srgbClr val="41748D"/>
              </a:solidFill>
            </a:rPr>
            <a:t>Episodes</a:t>
          </a:r>
          <a:endParaRPr lang="de-DE" sz="1400" b="1" kern="1200" dirty="0">
            <a:solidFill>
              <a:srgbClr val="41748D"/>
            </a:solidFill>
          </a:endParaRPr>
        </a:p>
      </dsp:txBody>
      <dsp:txXfrm rot="-5400000">
        <a:off x="1785516" y="700576"/>
        <a:ext cx="3151279" cy="424590"/>
      </dsp:txXfrm>
    </dsp:sp>
    <dsp:sp modelId="{5330A249-4161-474A-8D94-47E18BE6790E}">
      <dsp:nvSpPr>
        <dsp:cNvPr id="0" name=""/>
        <dsp:cNvSpPr/>
      </dsp:nvSpPr>
      <dsp:spPr>
        <a:xfrm>
          <a:off x="0" y="618791"/>
          <a:ext cx="1785515" cy="588160"/>
        </a:xfrm>
        <a:prstGeom prst="roundRect">
          <a:avLst/>
        </a:prstGeom>
        <a:solidFill>
          <a:srgbClr val="4174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 err="1">
              <a:solidFill>
                <a:schemeClr val="bg1"/>
              </a:solidFill>
            </a:rPr>
            <a:t>Episodes</a:t>
          </a:r>
          <a:endParaRPr lang="de-DE" sz="1400" b="1" kern="1200" dirty="0">
            <a:solidFill>
              <a:schemeClr val="bg1"/>
            </a:solidFill>
          </a:endParaRPr>
        </a:p>
      </dsp:txBody>
      <dsp:txXfrm>
        <a:off x="28712" y="647503"/>
        <a:ext cx="1728091" cy="530736"/>
      </dsp:txXfrm>
    </dsp:sp>
    <dsp:sp modelId="{1330F049-D2C7-C748-82FE-65C8D38D0D65}">
      <dsp:nvSpPr>
        <dsp:cNvPr id="0" name=""/>
        <dsp:cNvSpPr/>
      </dsp:nvSpPr>
      <dsp:spPr>
        <a:xfrm rot="5400000">
          <a:off x="3137375" y="-56684"/>
          <a:ext cx="470528" cy="3174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400" b="1" kern="1200" dirty="0">
              <a:solidFill>
                <a:srgbClr val="41748D"/>
              </a:solidFill>
            </a:rPr>
            <a:t>2010 </a:t>
          </a:r>
          <a:r>
            <a:rPr lang="de-DE" sz="1400" b="1" kern="1200" dirty="0" err="1">
              <a:solidFill>
                <a:srgbClr val="41748D"/>
              </a:solidFill>
            </a:rPr>
            <a:t>to</a:t>
          </a:r>
          <a:r>
            <a:rPr lang="de-DE" sz="1400" b="1" kern="1200" dirty="0">
              <a:solidFill>
                <a:srgbClr val="41748D"/>
              </a:solidFill>
            </a:rPr>
            <a:t> 31.12.2021</a:t>
          </a:r>
        </a:p>
      </dsp:txBody>
      <dsp:txXfrm rot="-5400000">
        <a:off x="1785516" y="1318144"/>
        <a:ext cx="3151279" cy="424590"/>
      </dsp:txXfrm>
    </dsp:sp>
    <dsp:sp modelId="{762D6BF6-51E1-BA46-8ED7-3AE730CB43D7}">
      <dsp:nvSpPr>
        <dsp:cNvPr id="0" name=""/>
        <dsp:cNvSpPr/>
      </dsp:nvSpPr>
      <dsp:spPr>
        <a:xfrm>
          <a:off x="0" y="1236360"/>
          <a:ext cx="1785515" cy="588160"/>
        </a:xfrm>
        <a:prstGeom prst="roundRect">
          <a:avLst/>
        </a:prstGeom>
        <a:solidFill>
          <a:srgbClr val="4174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chemeClr val="bg1"/>
              </a:solidFill>
            </a:rPr>
            <a:t>Date</a:t>
          </a:r>
        </a:p>
      </dsp:txBody>
      <dsp:txXfrm>
        <a:off x="28712" y="1265072"/>
        <a:ext cx="1728091" cy="530736"/>
      </dsp:txXfrm>
    </dsp:sp>
    <dsp:sp modelId="{053C8B9E-6911-2A49-AE23-AC400DB1BB8E}">
      <dsp:nvSpPr>
        <dsp:cNvPr id="0" name=""/>
        <dsp:cNvSpPr/>
      </dsp:nvSpPr>
      <dsp:spPr>
        <a:xfrm rot="5400000">
          <a:off x="3137375" y="560884"/>
          <a:ext cx="470528" cy="3174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400" b="1" kern="1200" dirty="0">
              <a:solidFill>
                <a:srgbClr val="41748D"/>
              </a:solidFill>
            </a:rPr>
            <a:t>&gt; 50,000 Keywords</a:t>
          </a:r>
        </a:p>
      </dsp:txBody>
      <dsp:txXfrm rot="-5400000">
        <a:off x="1785516" y="1935713"/>
        <a:ext cx="3151279" cy="424590"/>
      </dsp:txXfrm>
    </dsp:sp>
    <dsp:sp modelId="{445BB271-4F39-1340-8AA2-B3DA3C881E8E}">
      <dsp:nvSpPr>
        <dsp:cNvPr id="0" name=""/>
        <dsp:cNvSpPr/>
      </dsp:nvSpPr>
      <dsp:spPr>
        <a:xfrm>
          <a:off x="0" y="1853928"/>
          <a:ext cx="1785515" cy="588160"/>
        </a:xfrm>
        <a:prstGeom prst="roundRect">
          <a:avLst/>
        </a:prstGeom>
        <a:solidFill>
          <a:srgbClr val="4174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chemeClr val="bg1"/>
              </a:solidFill>
            </a:rPr>
            <a:t>Keyword Count</a:t>
          </a:r>
        </a:p>
      </dsp:txBody>
      <dsp:txXfrm>
        <a:off x="28712" y="1882640"/>
        <a:ext cx="1728091" cy="530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034DDB-8188-9049-8273-7F12870588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D7D3F4-08F3-204E-A0F9-F5D5E041E8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49AB0-3226-AC4C-9912-CBFC81E7C2EA}" type="datetimeFigureOut">
              <a:t>1/10/2022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166F84-068B-E94E-AAEB-C334A85194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47F696-0639-B342-A3FB-E6A14F1E05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39C18-3396-A64C-ADBE-ED48C23E9DA3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84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28842-C87C-48CA-9391-FAF7F08F0CF8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9BFD5-0B46-4805-9535-1320D09AE97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93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,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I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podcast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AI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sector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, I will </a:t>
            </a:r>
            <a:r>
              <a:rPr lang="de-DE" dirty="0" err="1"/>
              <a:t>leverage</a:t>
            </a:r>
            <a:r>
              <a:rPr lang="de-DE" dirty="0"/>
              <a:t> different modern </a:t>
            </a:r>
            <a:r>
              <a:rPr lang="de-DE" dirty="0" err="1"/>
              <a:t>techniques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366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93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601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31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 </a:t>
            </a: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podcast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transcriped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43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 Ahnung wie der Long auf 4400 </a:t>
            </a:r>
            <a:r>
              <a:rPr lang="de-DE" dirty="0" err="1"/>
              <a:t>episoden</a:t>
            </a:r>
            <a:r>
              <a:rPr lang="de-DE" dirty="0"/>
              <a:t> kommt, aber ich zähle mit neu gecrawlten </a:t>
            </a:r>
            <a:r>
              <a:rPr lang="de-DE" dirty="0" err="1"/>
              <a:t>episoden</a:t>
            </a:r>
            <a:r>
              <a:rPr lang="de-DE" dirty="0"/>
              <a:t> nur 1981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78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,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I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podcast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AI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sector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, I will </a:t>
            </a:r>
            <a:r>
              <a:rPr lang="de-DE" dirty="0" err="1"/>
              <a:t>leverage</a:t>
            </a:r>
            <a:r>
              <a:rPr lang="de-DE" dirty="0"/>
              <a:t> different modern </a:t>
            </a:r>
            <a:r>
              <a:rPr lang="de-DE" dirty="0" err="1"/>
              <a:t>techniques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729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,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I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podcast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AI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sector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, I will </a:t>
            </a:r>
            <a:r>
              <a:rPr lang="de-DE" dirty="0" err="1"/>
              <a:t>leverage</a:t>
            </a:r>
            <a:r>
              <a:rPr lang="de-DE" dirty="0"/>
              <a:t> different modern </a:t>
            </a:r>
            <a:r>
              <a:rPr lang="de-DE" dirty="0" err="1"/>
              <a:t>techniques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45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,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I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podcast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AI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sector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, I will </a:t>
            </a:r>
            <a:r>
              <a:rPr lang="de-DE" dirty="0" err="1"/>
              <a:t>leverage</a:t>
            </a:r>
            <a:r>
              <a:rPr lang="de-DE" dirty="0"/>
              <a:t> different modern </a:t>
            </a:r>
            <a:r>
              <a:rPr lang="de-DE" dirty="0" err="1"/>
              <a:t>techniques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118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,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I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podcast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AI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sector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, I will </a:t>
            </a:r>
            <a:r>
              <a:rPr lang="de-DE" dirty="0" err="1"/>
              <a:t>leverage</a:t>
            </a:r>
            <a:r>
              <a:rPr lang="de-DE" dirty="0"/>
              <a:t> different modern </a:t>
            </a:r>
            <a:r>
              <a:rPr lang="de-DE" dirty="0" err="1"/>
              <a:t>techniques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9BFD5-0B46-4805-9535-1320D09AE97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1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68594" y="2414536"/>
            <a:ext cx="10848955" cy="42287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400"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68594" y="2845114"/>
            <a:ext cx="10848955" cy="5919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10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1961AE3-FC2F-DF49-B153-EA6A8AAF11BC}"/>
              </a:ext>
            </a:extLst>
          </p:cNvPr>
          <p:cNvSpPr/>
          <p:nvPr userDrawn="1"/>
        </p:nvSpPr>
        <p:spPr>
          <a:xfrm>
            <a:off x="668594" y="1385268"/>
            <a:ext cx="11523405" cy="72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18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master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116">
            <a:extLst>
              <a:ext uri="{FF2B5EF4-FFF2-40B4-BE49-F238E27FC236}">
                <a16:creationId xmlns:a16="http://schemas.microsoft.com/office/drawing/2014/main" id="{F34DAFC4-EB76-4B4B-AE4F-9C1638469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Muster</a:t>
            </a:r>
          </a:p>
        </p:txBody>
      </p:sp>
      <p:sp>
        <p:nvSpPr>
          <p:cNvPr id="11" name="Datumsplatzhalter 117">
            <a:extLst>
              <a:ext uri="{FF2B5EF4-FFF2-40B4-BE49-F238E27FC236}">
                <a16:creationId xmlns:a16="http://schemas.microsoft.com/office/drawing/2014/main" id="{51C6BCB5-1098-4242-AF38-EBCEB5305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algn="r"/>
            <a:fld id="{E2BF2ACE-C4A2-6143-BAF0-A0356301F13C}" type="datetime4">
              <a:rPr lang="de-DE" smtClean="0"/>
              <a:pPr algn="r"/>
              <a:t>10. Januar 2022</a:t>
            </a:fld>
            <a:endParaRPr lang="de-DE" dirty="0"/>
          </a:p>
        </p:txBody>
      </p:sp>
      <p:sp>
        <p:nvSpPr>
          <p:cNvPr id="12" name="Foliennummernplatzhalter 118">
            <a:extLst>
              <a:ext uri="{FF2B5EF4-FFF2-40B4-BE49-F238E27FC236}">
                <a16:creationId xmlns:a16="http://schemas.microsoft.com/office/drawing/2014/main" id="{30DC08B6-7D0D-E640-BB9F-E4F9FE6BB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8195" y="6635979"/>
            <a:ext cx="505209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9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68594" y="3120074"/>
            <a:ext cx="10848955" cy="3024188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buFont typeface="Symbol" panose="05050102010706020507" pitchFamily="18" charset="2"/>
              <a:buChar char="-"/>
              <a:defRPr sz="1800" b="0">
                <a:latin typeface="Corbel" panose="020B0503020204020204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3B3CB13-9E27-854A-838E-59F7672FD7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8594" y="2414536"/>
            <a:ext cx="10848955" cy="581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400"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D2ADF82-0918-E14A-8569-32C0044D27A5}"/>
              </a:ext>
            </a:extLst>
          </p:cNvPr>
          <p:cNvSpPr/>
          <p:nvPr userDrawn="1"/>
        </p:nvSpPr>
        <p:spPr>
          <a:xfrm>
            <a:off x="668594" y="1385268"/>
            <a:ext cx="11523405" cy="72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6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68594" y="3120074"/>
            <a:ext cx="10848955" cy="33759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05000" indent="-405000">
              <a:buFont typeface="Symbol" panose="05050102010706020507" pitchFamily="18" charset="2"/>
              <a:buChar char="-"/>
              <a:defRPr sz="2400">
                <a:latin typeface="Corbel" panose="020B0503020204020204" pitchFamily="34" charset="0"/>
              </a:defRPr>
            </a:lvl1pPr>
            <a:lvl2pPr marL="810000" indent="-405000">
              <a:buFont typeface="Symbol" panose="05050102010706020507" pitchFamily="18" charset="2"/>
              <a:buChar char="-"/>
              <a:defRPr sz="2000">
                <a:latin typeface="Corbel" panose="020B0503020204020204" pitchFamily="34" charset="0"/>
              </a:defRPr>
            </a:lvl2pPr>
            <a:lvl3pPr marL="1215000" indent="-405000">
              <a:buFont typeface="Symbol" panose="05050102010706020507" pitchFamily="18" charset="2"/>
              <a:buChar char="-"/>
              <a:defRPr sz="1800">
                <a:latin typeface="Corbel" panose="020B0503020204020204" pitchFamily="34" charset="0"/>
              </a:defRPr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08E9851-0511-A740-AA95-DE906E2D57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8594" y="2414536"/>
            <a:ext cx="10848955" cy="581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400"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D5EB0A-DB74-5743-A12E-B4D3589F0C49}"/>
              </a:ext>
            </a:extLst>
          </p:cNvPr>
          <p:cNvSpPr/>
          <p:nvPr userDrawn="1"/>
        </p:nvSpPr>
        <p:spPr>
          <a:xfrm>
            <a:off x="668594" y="1385268"/>
            <a:ext cx="11523405" cy="72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36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68594" y="2414536"/>
            <a:ext cx="10848955" cy="40051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05000" indent="-405000">
              <a:buFont typeface="Symbol" panose="05050102010706020507" pitchFamily="18" charset="2"/>
              <a:buChar char="-"/>
              <a:defRPr>
                <a:latin typeface="Corbel" panose="020B0503020204020204" pitchFamily="34" charset="0"/>
              </a:defRPr>
            </a:lvl1pPr>
            <a:lvl2pPr marL="810000" indent="-405000">
              <a:buFont typeface="Symbol" panose="05050102010706020507" pitchFamily="18" charset="2"/>
              <a:buChar char="-"/>
              <a:defRPr>
                <a:latin typeface="Corbel" panose="020B0503020204020204" pitchFamily="34" charset="0"/>
              </a:defRPr>
            </a:lvl2pPr>
            <a:lvl3pPr marL="1215000" indent="-405000">
              <a:buFont typeface="Symbol" panose="05050102010706020507" pitchFamily="18" charset="2"/>
              <a:buChar char="-"/>
              <a:defRPr>
                <a:latin typeface="Corbel" panose="020B0503020204020204" pitchFamily="34" charset="0"/>
              </a:defRPr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269A9C4-50EF-A646-B583-F53ED56D85B1}"/>
              </a:ext>
            </a:extLst>
          </p:cNvPr>
          <p:cNvSpPr/>
          <p:nvPr userDrawn="1"/>
        </p:nvSpPr>
        <p:spPr>
          <a:xfrm>
            <a:off x="668594" y="1385268"/>
            <a:ext cx="11523405" cy="72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1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68595" y="1498060"/>
            <a:ext cx="10854809" cy="4721156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buClr>
                <a:srgbClr val="41748D"/>
              </a:buClr>
              <a:buFont typeface="Symbol" pitchFamily="2" charset="2"/>
              <a:buChar char="-"/>
              <a:defRPr sz="2100" b="0">
                <a:solidFill>
                  <a:srgbClr val="000000"/>
                </a:solidFill>
                <a:latin typeface="Corbel" panose="020B0503020204020204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Fußzeilenplatzhalter 116">
            <a:extLst>
              <a:ext uri="{FF2B5EF4-FFF2-40B4-BE49-F238E27FC236}">
                <a16:creationId xmlns:a16="http://schemas.microsoft.com/office/drawing/2014/main" id="{A2EE568C-0CCB-154F-9928-795A47A5B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Muster</a:t>
            </a:r>
          </a:p>
        </p:txBody>
      </p:sp>
      <p:sp>
        <p:nvSpPr>
          <p:cNvPr id="14" name="Datumsplatzhalter 117">
            <a:extLst>
              <a:ext uri="{FF2B5EF4-FFF2-40B4-BE49-F238E27FC236}">
                <a16:creationId xmlns:a16="http://schemas.microsoft.com/office/drawing/2014/main" id="{5989B0D1-7BF5-9A4D-9BAA-220529760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algn="r"/>
            <a:fld id="{E2BF2ACE-C4A2-6143-BAF0-A0356301F13C}" type="datetime4">
              <a:rPr lang="de-DE" smtClean="0"/>
              <a:pPr algn="r"/>
              <a:t>10. Januar 2022</a:t>
            </a:fld>
            <a:endParaRPr lang="de-DE" dirty="0"/>
          </a:p>
        </p:txBody>
      </p:sp>
      <p:sp>
        <p:nvSpPr>
          <p:cNvPr id="15" name="Foliennummernplatzhalter 118">
            <a:extLst>
              <a:ext uri="{FF2B5EF4-FFF2-40B4-BE49-F238E27FC236}">
                <a16:creationId xmlns:a16="http://schemas.microsoft.com/office/drawing/2014/main" id="{865DE252-0BB1-1448-A380-8D5AE7EBC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8195" y="6635979"/>
            <a:ext cx="505209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18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75765" y="2122434"/>
            <a:ext cx="10847639" cy="41097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400"/>
              </a:spcBef>
              <a:buFontTx/>
              <a:buNone/>
              <a:defRPr sz="2100" b="0">
                <a:solidFill>
                  <a:srgbClr val="000000"/>
                </a:solidFill>
                <a:latin typeface="Corbel" panose="020B0503020204020204" pitchFamily="34" charset="0"/>
              </a:defRPr>
            </a:lvl1pPr>
            <a:lvl2pPr marL="742950" indent="-285750">
              <a:buFont typeface="Symbol" pitchFamily="2" charset="2"/>
              <a:buChar char="-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C9DA32-0836-4993-AC58-8B6E772EAE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94" y="1375791"/>
            <a:ext cx="10854809" cy="746643"/>
          </a:xfrm>
          <a:prstGeom prst="rect">
            <a:avLst/>
          </a:prstGeom>
        </p:spPr>
        <p:txBody>
          <a:bodyPr wrap="square" lIns="0" tIns="0" rIns="0" bIns="0"/>
          <a:lstStyle>
            <a:lvl1pPr algn="l">
              <a:defRPr sz="3400" b="1">
                <a:solidFill>
                  <a:srgbClr val="41748D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4" name="Fußzeilenplatzhalter 116">
            <a:extLst>
              <a:ext uri="{FF2B5EF4-FFF2-40B4-BE49-F238E27FC236}">
                <a16:creationId xmlns:a16="http://schemas.microsoft.com/office/drawing/2014/main" id="{1595DF86-720E-F945-9BD8-17EC1E1B6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Muster</a:t>
            </a:r>
          </a:p>
        </p:txBody>
      </p:sp>
      <p:sp>
        <p:nvSpPr>
          <p:cNvPr id="15" name="Datumsplatzhalter 117">
            <a:extLst>
              <a:ext uri="{FF2B5EF4-FFF2-40B4-BE49-F238E27FC236}">
                <a16:creationId xmlns:a16="http://schemas.microsoft.com/office/drawing/2014/main" id="{00C46D43-CB24-6248-A597-07D976350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algn="r"/>
            <a:fld id="{E2BF2ACE-C4A2-6143-BAF0-A0356301F13C}" type="datetime4">
              <a:rPr lang="de-DE" smtClean="0"/>
              <a:pPr algn="r"/>
              <a:t>10. Januar 2022</a:t>
            </a:fld>
            <a:endParaRPr lang="de-DE" dirty="0"/>
          </a:p>
        </p:txBody>
      </p:sp>
      <p:sp>
        <p:nvSpPr>
          <p:cNvPr id="16" name="Foliennummernplatzhalter 118">
            <a:extLst>
              <a:ext uri="{FF2B5EF4-FFF2-40B4-BE49-F238E27FC236}">
                <a16:creationId xmlns:a16="http://schemas.microsoft.com/office/drawing/2014/main" id="{75DC947B-970E-0941-8F42-80396B8F1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8195" y="6635979"/>
            <a:ext cx="505209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54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ußzeilenplatzhalter 116">
            <a:extLst>
              <a:ext uri="{FF2B5EF4-FFF2-40B4-BE49-F238E27FC236}">
                <a16:creationId xmlns:a16="http://schemas.microsoft.com/office/drawing/2014/main" id="{57BCABE1-6F21-6D4A-B5B6-E3A1F28B5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Muster</a:t>
            </a:r>
          </a:p>
        </p:txBody>
      </p:sp>
      <p:sp>
        <p:nvSpPr>
          <p:cNvPr id="17" name="Datumsplatzhalter 117">
            <a:extLst>
              <a:ext uri="{FF2B5EF4-FFF2-40B4-BE49-F238E27FC236}">
                <a16:creationId xmlns:a16="http://schemas.microsoft.com/office/drawing/2014/main" id="{95CE92BF-1C95-AE40-B45D-DB54E5A1D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algn="r"/>
            <a:fld id="{E2BF2ACE-C4A2-6143-BAF0-A0356301F13C}" type="datetime4">
              <a:rPr lang="de-DE" smtClean="0"/>
              <a:pPr algn="r"/>
              <a:t>10. Januar 2022</a:t>
            </a:fld>
            <a:endParaRPr lang="de-DE" dirty="0"/>
          </a:p>
        </p:txBody>
      </p:sp>
      <p:sp>
        <p:nvSpPr>
          <p:cNvPr id="18" name="Foliennummernplatzhalter 118">
            <a:extLst>
              <a:ext uri="{FF2B5EF4-FFF2-40B4-BE49-F238E27FC236}">
                <a16:creationId xmlns:a16="http://schemas.microsoft.com/office/drawing/2014/main" id="{41F12769-9556-B44A-AD98-4871B928F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8195" y="6635979"/>
            <a:ext cx="505209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Inhaltsplatzhalter 6">
            <a:extLst>
              <a:ext uri="{FF2B5EF4-FFF2-40B4-BE49-F238E27FC236}">
                <a16:creationId xmlns:a16="http://schemas.microsoft.com/office/drawing/2014/main" id="{FF406483-30BB-894F-9222-218062D97B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8594" y="2122434"/>
            <a:ext cx="10854810" cy="41097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buClr>
                <a:srgbClr val="41748D"/>
              </a:buClr>
              <a:buFont typeface="Symbol" panose="05050102010706020507" pitchFamily="18" charset="2"/>
              <a:buChar char="-"/>
              <a:defRPr sz="2100">
                <a:solidFill>
                  <a:srgbClr val="000000"/>
                </a:solidFill>
                <a:latin typeface="Corbel" panose="020B0503020204020204" pitchFamily="34" charset="0"/>
              </a:defRPr>
            </a:lvl1pPr>
            <a:lvl2pPr marL="1080000" indent="-540000">
              <a:buClr>
                <a:srgbClr val="41748D"/>
              </a:buClr>
              <a:buFont typeface="Symbol" panose="05050102010706020507" pitchFamily="18" charset="2"/>
              <a:buChar char="-"/>
              <a:defRPr sz="2100">
                <a:solidFill>
                  <a:srgbClr val="000000"/>
                </a:solidFill>
                <a:latin typeface="Corbel" panose="020B0503020204020204" pitchFamily="34" charset="0"/>
              </a:defRPr>
            </a:lvl2pPr>
            <a:lvl3pPr marL="1620000" indent="-540000">
              <a:buClr>
                <a:srgbClr val="41748D"/>
              </a:buClr>
              <a:buFont typeface="Symbol" panose="05050102010706020507" pitchFamily="18" charset="2"/>
              <a:buChar char="-"/>
              <a:defRPr sz="2100">
                <a:solidFill>
                  <a:srgbClr val="000000"/>
                </a:solidFill>
                <a:latin typeface="Corbel" panose="020B0503020204020204" pitchFamily="34" charset="0"/>
              </a:defRPr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07B3C417-02AF-2E46-B572-5CBAF9B701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94" y="1375791"/>
            <a:ext cx="10854809" cy="746643"/>
          </a:xfrm>
          <a:prstGeom prst="rect">
            <a:avLst/>
          </a:prstGeom>
        </p:spPr>
        <p:txBody>
          <a:bodyPr wrap="square" lIns="0" tIns="0" rIns="0" bIns="0"/>
          <a:lstStyle>
            <a:lvl1pPr algn="l">
              <a:defRPr sz="3400" b="1">
                <a:solidFill>
                  <a:srgbClr val="41748D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991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nhaltsplatzhalter 6">
            <a:extLst>
              <a:ext uri="{FF2B5EF4-FFF2-40B4-BE49-F238E27FC236}">
                <a16:creationId xmlns:a16="http://schemas.microsoft.com/office/drawing/2014/main" id="{8193A4AF-B295-0F49-9577-6CA6D923779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61362" y="2122434"/>
            <a:ext cx="7762041" cy="41097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buClr>
                <a:srgbClr val="41748D"/>
              </a:buClr>
              <a:buFont typeface="Symbol" panose="05050102010706020507" pitchFamily="18" charset="2"/>
              <a:buChar char="-"/>
              <a:defRPr sz="2100">
                <a:solidFill>
                  <a:srgbClr val="000000"/>
                </a:solidFill>
                <a:latin typeface="Corbel" panose="020B0503020204020204" pitchFamily="34" charset="0"/>
              </a:defRPr>
            </a:lvl1pPr>
            <a:lvl2pPr marL="1080000" indent="-540000">
              <a:buClr>
                <a:srgbClr val="41748D"/>
              </a:buClr>
              <a:buFont typeface="Symbol" panose="05050102010706020507" pitchFamily="18" charset="2"/>
              <a:buChar char="-"/>
              <a:defRPr sz="2100">
                <a:solidFill>
                  <a:srgbClr val="000000"/>
                </a:solidFill>
                <a:latin typeface="Corbel" panose="020B0503020204020204" pitchFamily="34" charset="0"/>
              </a:defRPr>
            </a:lvl2pPr>
            <a:lvl3pPr marL="1620000" indent="-540000">
              <a:buClr>
                <a:srgbClr val="41748D"/>
              </a:buClr>
              <a:buFont typeface="Symbol" panose="05050102010706020507" pitchFamily="18" charset="2"/>
              <a:buChar char="-"/>
              <a:defRPr sz="2100">
                <a:solidFill>
                  <a:srgbClr val="000000"/>
                </a:solidFill>
                <a:latin typeface="Corbel" panose="020B0503020204020204" pitchFamily="34" charset="0"/>
              </a:defRPr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Foliennummernplatzhalter 118">
            <a:extLst>
              <a:ext uri="{FF2B5EF4-FFF2-40B4-BE49-F238E27FC236}">
                <a16:creationId xmlns:a16="http://schemas.microsoft.com/office/drawing/2014/main" id="{951B55EE-73D0-0A46-AD86-ED5DCEE7B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8195" y="6635979"/>
            <a:ext cx="505209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3626082-1208-4FEC-8EFA-6FEE9EC38A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122432"/>
            <a:ext cx="3761360" cy="4109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2000" b="0">
                <a:solidFill>
                  <a:srgbClr val="000000"/>
                </a:solidFill>
                <a:latin typeface="Corbel" panose="020B05030202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6" name="Fußzeilenplatzhalter 116">
            <a:extLst>
              <a:ext uri="{FF2B5EF4-FFF2-40B4-BE49-F238E27FC236}">
                <a16:creationId xmlns:a16="http://schemas.microsoft.com/office/drawing/2014/main" id="{D4FF6C99-61AC-5C46-8545-CB917C189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Muster</a:t>
            </a:r>
          </a:p>
        </p:txBody>
      </p:sp>
      <p:sp>
        <p:nvSpPr>
          <p:cNvPr id="17" name="Datumsplatzhalter 117">
            <a:extLst>
              <a:ext uri="{FF2B5EF4-FFF2-40B4-BE49-F238E27FC236}">
                <a16:creationId xmlns:a16="http://schemas.microsoft.com/office/drawing/2014/main" id="{E01EA609-CC0F-6B41-9A91-B32F55783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algn="r"/>
            <a:fld id="{E2BF2ACE-C4A2-6143-BAF0-A0356301F13C}" type="datetime4">
              <a:rPr lang="de-DE" smtClean="0"/>
              <a:pPr algn="r"/>
              <a:t>10. Januar 2022</a:t>
            </a:fld>
            <a:endParaRPr lang="de-DE" dirty="0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C1401FD-2FFC-BC4B-8E88-3DA18EA1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94" y="1375791"/>
            <a:ext cx="10854809" cy="746643"/>
          </a:xfrm>
          <a:prstGeom prst="rect">
            <a:avLst/>
          </a:prstGeom>
        </p:spPr>
        <p:txBody>
          <a:bodyPr wrap="square" lIns="0" tIns="0" rIns="0" bIns="0"/>
          <a:lstStyle>
            <a:lvl1pPr algn="l">
              <a:defRPr sz="3400" b="1">
                <a:solidFill>
                  <a:srgbClr val="41748D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0643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A19426-5E13-4643-A14E-50CC6AEB81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22434"/>
            <a:ext cx="3960000" cy="415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endParaRPr lang="de-DE"/>
          </a:p>
        </p:txBody>
      </p:sp>
      <p:sp>
        <p:nvSpPr>
          <p:cNvPr id="14" name="Fußzeilenplatzhalter 116">
            <a:extLst>
              <a:ext uri="{FF2B5EF4-FFF2-40B4-BE49-F238E27FC236}">
                <a16:creationId xmlns:a16="http://schemas.microsoft.com/office/drawing/2014/main" id="{1D31A6EE-39DA-3641-93D4-6A8A8F029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Muster</a:t>
            </a:r>
          </a:p>
        </p:txBody>
      </p:sp>
      <p:sp>
        <p:nvSpPr>
          <p:cNvPr id="15" name="Datumsplatzhalter 117">
            <a:extLst>
              <a:ext uri="{FF2B5EF4-FFF2-40B4-BE49-F238E27FC236}">
                <a16:creationId xmlns:a16="http://schemas.microsoft.com/office/drawing/2014/main" id="{B974A76E-37E5-394C-BA6A-FFD409CD4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algn="r"/>
            <a:fld id="{E2BF2ACE-C4A2-6143-BAF0-A0356301F13C}" type="datetime4">
              <a:rPr lang="de-DE" smtClean="0"/>
              <a:pPr algn="r"/>
              <a:t>10. Januar 2022</a:t>
            </a:fld>
            <a:endParaRPr lang="de-DE" dirty="0"/>
          </a:p>
        </p:txBody>
      </p:sp>
      <p:sp>
        <p:nvSpPr>
          <p:cNvPr id="16" name="Foliennummernplatzhalter 118">
            <a:extLst>
              <a:ext uri="{FF2B5EF4-FFF2-40B4-BE49-F238E27FC236}">
                <a16:creationId xmlns:a16="http://schemas.microsoft.com/office/drawing/2014/main" id="{DE5AC930-96B5-1844-A337-0F2B07FA3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8195" y="6635979"/>
            <a:ext cx="505209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Bildplatzhalter 2">
            <a:extLst>
              <a:ext uri="{FF2B5EF4-FFF2-40B4-BE49-F238E27FC236}">
                <a16:creationId xmlns:a16="http://schemas.microsoft.com/office/drawing/2014/main" id="{41F4293B-1ED9-514A-B616-958E72E823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16000" y="2122434"/>
            <a:ext cx="3960000" cy="415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endParaRPr lang="de-DE"/>
          </a:p>
        </p:txBody>
      </p:sp>
      <p:sp>
        <p:nvSpPr>
          <p:cNvPr id="20" name="Bildplatzhalter 2">
            <a:extLst>
              <a:ext uri="{FF2B5EF4-FFF2-40B4-BE49-F238E27FC236}">
                <a16:creationId xmlns:a16="http://schemas.microsoft.com/office/drawing/2014/main" id="{8D166267-38C2-9A4E-AB01-EE7BE001FDA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32000" y="2122434"/>
            <a:ext cx="3960000" cy="415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AE6F1DE6-AFF5-F047-B5A3-A8A776CDB3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94" y="1375791"/>
            <a:ext cx="10854809" cy="746643"/>
          </a:xfrm>
          <a:prstGeom prst="rect">
            <a:avLst/>
          </a:prstGeom>
        </p:spPr>
        <p:txBody>
          <a:bodyPr wrap="square" lIns="0" tIns="0" rIns="0" bIns="0"/>
          <a:lstStyle>
            <a:lvl1pPr algn="l">
              <a:defRPr sz="3400" b="1">
                <a:solidFill>
                  <a:srgbClr val="41748D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9801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79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DA36A8C-CAE0-483F-8C3B-38055758DCB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05" y="362002"/>
            <a:ext cx="1739514" cy="6684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0F797E6-9950-4151-90D5-1F4B23F274E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334" y="243019"/>
            <a:ext cx="3022695" cy="9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4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ußzeilenplatzhalter 116"/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r>
              <a:rPr lang="de-DE" dirty="0"/>
              <a:t>Muster</a:t>
            </a:r>
          </a:p>
        </p:txBody>
      </p:sp>
      <p:sp>
        <p:nvSpPr>
          <p:cNvPr id="118" name="Datumsplatzhalter 117"/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algn="r"/>
            <a:fld id="{E2BF2ACE-C4A2-6143-BAF0-A0356301F13C}" type="datetime4">
              <a:rPr lang="de-DE" smtClean="0"/>
              <a:pPr algn="r"/>
              <a:t>10. Januar 2022</a:t>
            </a:fld>
            <a:endParaRPr lang="de-DE" dirty="0"/>
          </a:p>
        </p:txBody>
      </p:sp>
      <p:sp>
        <p:nvSpPr>
          <p:cNvPr id="119" name="Foliennummernplatzhalter 118"/>
          <p:cNvSpPr>
            <a:spLocks noGrp="1"/>
          </p:cNvSpPr>
          <p:nvPr>
            <p:ph type="sldNum" sz="quarter" idx="4"/>
          </p:nvPr>
        </p:nvSpPr>
        <p:spPr>
          <a:xfrm>
            <a:off x="11018195" y="6635979"/>
            <a:ext cx="505209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E40BC3A-8349-554F-8BD1-D0DF9065E749}"/>
              </a:ext>
            </a:extLst>
          </p:cNvPr>
          <p:cNvSpPr/>
          <p:nvPr userDrawn="1"/>
        </p:nvSpPr>
        <p:spPr>
          <a:xfrm>
            <a:off x="668594" y="1080469"/>
            <a:ext cx="11523405" cy="72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54EC5A5-9A17-1D4B-9C79-DA5B32F2476A}"/>
              </a:ext>
            </a:extLst>
          </p:cNvPr>
          <p:cNvSpPr/>
          <p:nvPr userDrawn="1"/>
        </p:nvSpPr>
        <p:spPr>
          <a:xfrm>
            <a:off x="668594" y="6538526"/>
            <a:ext cx="11523405" cy="10800"/>
          </a:xfrm>
          <a:prstGeom prst="rect">
            <a:avLst/>
          </a:prstGeom>
          <a:solidFill>
            <a:srgbClr val="779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097B321-0824-FD47-80FC-038D6EBAA7F3}"/>
              </a:ext>
            </a:extLst>
          </p:cNvPr>
          <p:cNvSpPr/>
          <p:nvPr userDrawn="1"/>
        </p:nvSpPr>
        <p:spPr>
          <a:xfrm>
            <a:off x="6325854" y="475752"/>
            <a:ext cx="668594" cy="311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61961DB-C3D8-4B4B-B404-A98A0A316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95"/>
          <a:stretch/>
        </p:blipFill>
        <p:spPr>
          <a:xfrm>
            <a:off x="536442" y="183409"/>
            <a:ext cx="1599929" cy="77795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A8EF653-0B5B-48DF-994F-BE95A59B09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7"/>
          <a:stretch/>
        </p:blipFill>
        <p:spPr>
          <a:xfrm>
            <a:off x="9243752" y="176921"/>
            <a:ext cx="2416567" cy="7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5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2" r:id="rId3"/>
    <p:sldLayoutId id="2147483673" r:id="rId4"/>
    <p:sldLayoutId id="2147483680" r:id="rId5"/>
    <p:sldLayoutId id="2147483678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+mj-lt"/>
        <a:buAutoNum type="arabicPeriod"/>
        <a:defRPr lang="de-DE" sz="3200" b="1" kern="1200" dirty="0" smtClean="0">
          <a:solidFill>
            <a:srgbClr val="003865"/>
          </a:solidFill>
          <a:latin typeface="+mn-lt"/>
          <a:ea typeface="+mn-ea"/>
          <a:cs typeface="+mn-cs"/>
        </a:defRPr>
      </a:lvl1pPr>
      <a:lvl2pPr marL="971550" indent="-514350" algn="l" defTabSz="914400" rtl="0" eaLnBrk="1" latinLnBrk="0" hangingPunct="1">
        <a:spcBef>
          <a:spcPct val="20000"/>
        </a:spcBef>
        <a:buFont typeface="+mj-lt"/>
        <a:buAutoNum type="arabicPeriod"/>
        <a:defRPr sz="2800" kern="1200">
          <a:solidFill>
            <a:srgbClr val="003865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rgbClr val="00386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86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86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dcastinsights.com/podcast-statistic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25.svg"/><Relationship Id="rId4" Type="http://schemas.openxmlformats.org/officeDocument/2006/relationships/image" Target="../media/image31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1F684-88C7-3344-8E20-332E5464B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319" y="2694836"/>
            <a:ext cx="11063495" cy="1263936"/>
          </a:xfrm>
        </p:spPr>
        <p:txBody>
          <a:bodyPr wrap="square">
            <a:spAutoFit/>
          </a:bodyPr>
          <a:lstStyle/>
          <a:p>
            <a:r>
              <a:rPr lang="en-US" sz="4000" b="0" i="0" dirty="0">
                <a:effectLst/>
              </a:rPr>
              <a:t>AI Trend Detection in Healthcare by applying </a:t>
            </a:r>
            <a:br>
              <a:rPr lang="en-US" sz="4000" b="0" i="0" dirty="0">
                <a:effectLst/>
              </a:rPr>
            </a:br>
            <a:r>
              <a:rPr lang="en-US" sz="4000" b="0" i="0" dirty="0">
                <a:effectLst/>
              </a:rPr>
              <a:t>Topic Clustering and Sentiment Analysis </a:t>
            </a:r>
            <a:br>
              <a:rPr lang="en-US" sz="4000" b="0" i="0" dirty="0">
                <a:effectLst/>
              </a:rPr>
            </a:br>
            <a:r>
              <a:rPr lang="en-US" sz="4000" b="0" i="0" dirty="0">
                <a:effectLst/>
              </a:rPr>
              <a:t>using Podcast Data</a:t>
            </a:r>
            <a:endParaRPr lang="de-DE" sz="6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0AAAD-3C2C-439B-9550-9DC569DA16EE}"/>
              </a:ext>
            </a:extLst>
          </p:cNvPr>
          <p:cNvSpPr txBox="1"/>
          <p:nvPr/>
        </p:nvSpPr>
        <p:spPr>
          <a:xfrm>
            <a:off x="651319" y="4339575"/>
            <a:ext cx="60972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Tim Löhr, B. A.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Advisors: </a:t>
            </a:r>
            <a:r>
              <a:rPr lang="de-DE" dirty="0">
                <a:solidFill>
                  <a:schemeClr val="bg1"/>
                </a:solidFill>
                <a:latin typeface="Corbel" panose="020B0503020204020204" pitchFamily="34" charset="0"/>
              </a:rPr>
              <a:t>Philipp Dumbach, M. Sc., Leo Schwinn, M. Sc.,  </a:t>
            </a:r>
            <a:br>
              <a:rPr lang="de-DE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de-DE" dirty="0">
                <a:solidFill>
                  <a:schemeClr val="bg1"/>
                </a:solidFill>
                <a:latin typeface="Corbel" panose="020B0503020204020204" pitchFamily="34" charset="0"/>
              </a:rPr>
              <a:t>Prof. Dr. Björn </a:t>
            </a:r>
            <a:r>
              <a:rPr lang="de-DE" dirty="0" err="1">
                <a:solidFill>
                  <a:schemeClr val="bg1"/>
                </a:solidFill>
                <a:latin typeface="Corbel" panose="020B0503020204020204" pitchFamily="34" charset="0"/>
              </a:rPr>
              <a:t>Eskofier</a:t>
            </a:r>
            <a:endParaRPr lang="de-DE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Machine Learning and Data Analytics (</a:t>
            </a:r>
            <a:r>
              <a:rPr lang="en-US" dirty="0" err="1">
                <a:solidFill>
                  <a:schemeClr val="bg1"/>
                </a:solidFill>
                <a:latin typeface="Corbel" panose="020B0503020204020204" pitchFamily="34" charset="0"/>
              </a:rPr>
              <a:t>MaD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) Lab</a:t>
            </a:r>
          </a:p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Friedrich-Alexander-Universität Erlangen-Nürnberg (FAU)</a:t>
            </a:r>
          </a:p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2022-01-19</a:t>
            </a:r>
          </a:p>
        </p:txBody>
      </p:sp>
    </p:spTree>
    <p:extLst>
      <p:ext uri="{BB962C8B-B14F-4D97-AF65-F5344CB8AC3E}">
        <p14:creationId xmlns:p14="http://schemas.microsoft.com/office/powerpoint/2010/main" val="22381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465;g9a86a2c962_0_135">
            <a:extLst>
              <a:ext uri="{FF2B5EF4-FFF2-40B4-BE49-F238E27FC236}">
                <a16:creationId xmlns:a16="http://schemas.microsoft.com/office/drawing/2014/main" id="{472256DA-6EFE-4206-9B12-5623C9DE8F8B}"/>
              </a:ext>
            </a:extLst>
          </p:cNvPr>
          <p:cNvSpPr/>
          <p:nvPr/>
        </p:nvSpPr>
        <p:spPr>
          <a:xfrm>
            <a:off x="1766885" y="2328863"/>
            <a:ext cx="8658225" cy="3253359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  <a:effectLst>
            <a:outerShdw blurRad="317500" dist="9525" dir="2400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12E2F3-3370-A14C-A6EC-BA7D4DE2A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Introtalk</a:t>
            </a:r>
            <a:r>
              <a:rPr lang="de-DE" dirty="0"/>
              <a:t> - Tim Löhr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Januar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44489B-B2F7-46A6-A33F-EE65237A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E46C0A"/>
                </a:solidFill>
              </a:rPr>
              <a:t>WER</a:t>
            </a:r>
            <a:r>
              <a:rPr lang="de-DE" dirty="0"/>
              <a:t> Model Version </a:t>
            </a:r>
            <a:r>
              <a:rPr lang="de-DE" dirty="0" err="1"/>
              <a:t>Comparison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3640A7-5983-4CB2-A1BD-AF6AEBC51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3232" y="2836998"/>
            <a:ext cx="8305530" cy="23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3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5;g9a86a2c962_0_135">
            <a:extLst>
              <a:ext uri="{FF2B5EF4-FFF2-40B4-BE49-F238E27FC236}">
                <a16:creationId xmlns:a16="http://schemas.microsoft.com/office/drawing/2014/main" id="{91D37CBD-6ECC-46DD-B23D-D300D21304AF}"/>
              </a:ext>
            </a:extLst>
          </p:cNvPr>
          <p:cNvSpPr/>
          <p:nvPr/>
        </p:nvSpPr>
        <p:spPr>
          <a:xfrm>
            <a:off x="8670083" y="2915344"/>
            <a:ext cx="2025900" cy="1958700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  <a:effectLst>
            <a:outerShdw blurRad="317500" dist="9525" dir="2400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DC5071-FE9A-1144-BE54-6ED14A4C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Detecting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Trend </a:t>
            </a:r>
            <a:r>
              <a:rPr lang="de-DE" dirty="0" err="1"/>
              <a:t>with</a:t>
            </a:r>
            <a:r>
              <a:rPr lang="de-DE" dirty="0"/>
              <a:t> Extended Keyword List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12E2F3-3370-A14C-A6EC-BA7D4DE2A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Introtalk</a:t>
            </a:r>
            <a:r>
              <a:rPr lang="de-DE" dirty="0"/>
              <a:t> - Tim Löhr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Januar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3C25575-6864-438A-B38B-AC5C38C01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7245" y="3360031"/>
            <a:ext cx="1171575" cy="1019175"/>
          </a:xfrm>
          <a:prstGeom prst="rect">
            <a:avLst/>
          </a:prstGeom>
        </p:spPr>
      </p:pic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F6B2D51-94D3-4F38-89DE-29860B9046E6}"/>
              </a:ext>
            </a:extLst>
          </p:cNvPr>
          <p:cNvGrpSpPr/>
          <p:nvPr/>
        </p:nvGrpSpPr>
        <p:grpSpPr>
          <a:xfrm>
            <a:off x="2023192" y="3302579"/>
            <a:ext cx="4488022" cy="1184229"/>
            <a:chOff x="1923180" y="2602863"/>
            <a:chExt cx="4488022" cy="1184229"/>
          </a:xfrm>
        </p:grpSpPr>
        <p:sp>
          <p:nvSpPr>
            <p:cNvPr id="15" name="Google Shape;465;g9a86a2c962_0_135">
              <a:extLst>
                <a:ext uri="{FF2B5EF4-FFF2-40B4-BE49-F238E27FC236}">
                  <a16:creationId xmlns:a16="http://schemas.microsoft.com/office/drawing/2014/main" id="{B1E03974-6080-4BF2-8C33-8124939CBF8B}"/>
                </a:ext>
              </a:extLst>
            </p:cNvPr>
            <p:cNvSpPr/>
            <p:nvPr/>
          </p:nvSpPr>
          <p:spPr>
            <a:xfrm>
              <a:off x="1923180" y="2610351"/>
              <a:ext cx="4488022" cy="1176741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  <a:effectLst>
              <a:outerShdw blurRad="317500" dist="9525" dir="2400000" algn="ctr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Titel 2">
              <a:extLst>
                <a:ext uri="{FF2B5EF4-FFF2-40B4-BE49-F238E27FC236}">
                  <a16:creationId xmlns:a16="http://schemas.microsoft.com/office/drawing/2014/main" id="{91BBC979-BD24-41D6-9CD6-F53D7AB5C0D4}"/>
                </a:ext>
              </a:extLst>
            </p:cNvPr>
            <p:cNvSpPr txBox="1">
              <a:spLocks/>
            </p:cNvSpPr>
            <p:nvPr/>
          </p:nvSpPr>
          <p:spPr>
            <a:xfrm>
              <a:off x="3486654" y="3013911"/>
              <a:ext cx="2223697" cy="362131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F36"/>
                </a:rPr>
                <a:t>Keyword List</a:t>
              </a:r>
              <a:endParaRPr lang="de-DE" sz="2000" dirty="0"/>
            </a:p>
          </p:txBody>
        </p:sp>
        <p:sp>
          <p:nvSpPr>
            <p:cNvPr id="22" name="Google Shape;465;g9a86a2c962_0_135">
              <a:extLst>
                <a:ext uri="{FF2B5EF4-FFF2-40B4-BE49-F238E27FC236}">
                  <a16:creationId xmlns:a16="http://schemas.microsoft.com/office/drawing/2014/main" id="{805CE051-AC2D-490A-AF77-D9E4D5D108B8}"/>
                </a:ext>
              </a:extLst>
            </p:cNvPr>
            <p:cNvSpPr/>
            <p:nvPr/>
          </p:nvSpPr>
          <p:spPr>
            <a:xfrm>
              <a:off x="1923180" y="2602863"/>
              <a:ext cx="416442" cy="1184229"/>
            </a:xfrm>
            <a:prstGeom prst="roundRect">
              <a:avLst>
                <a:gd name="adj" fmla="val 5365"/>
              </a:avLst>
            </a:prstGeom>
            <a:solidFill>
              <a:srgbClr val="E44CF6">
                <a:alpha val="20000"/>
              </a:srgbClr>
            </a:solidFill>
            <a:ln>
              <a:noFill/>
            </a:ln>
            <a:effectLst>
              <a:outerShdw blurRad="317500" dist="9525" dir="2400000" algn="ctr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7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474239-08A6-BA49-B31E-B561947E0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C1F5B758-41F8-4967-9A16-19F9DE13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1375791"/>
            <a:ext cx="10854809" cy="746643"/>
          </a:xfrm>
        </p:spPr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>
                <a:solidFill>
                  <a:srgbClr val="E46C0A"/>
                </a:solidFill>
              </a:rPr>
              <a:t>R</a:t>
            </a:r>
            <a:r>
              <a:rPr lang="de-DE" dirty="0"/>
              <a:t>esearch </a:t>
            </a:r>
            <a:r>
              <a:rPr lang="de-DE" dirty="0">
                <a:solidFill>
                  <a:srgbClr val="E46C0A"/>
                </a:solidFill>
              </a:rPr>
              <a:t>Q</a:t>
            </a:r>
            <a:r>
              <a:rPr lang="de-DE" dirty="0"/>
              <a:t>uestion</a:t>
            </a:r>
            <a:r>
              <a:rPr lang="de-DE" dirty="0">
                <a:solidFill>
                  <a:srgbClr val="E46C0A"/>
                </a:solidFill>
              </a:rPr>
              <a:t>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AD5E19-6719-47E6-B419-59BFB979C796}"/>
              </a:ext>
            </a:extLst>
          </p:cNvPr>
          <p:cNvGrpSpPr/>
          <p:nvPr/>
        </p:nvGrpSpPr>
        <p:grpSpPr>
          <a:xfrm>
            <a:off x="782752" y="2111322"/>
            <a:ext cx="10626495" cy="1014058"/>
            <a:chOff x="782752" y="2013955"/>
            <a:chExt cx="10626495" cy="1014058"/>
          </a:xfrm>
        </p:grpSpPr>
        <p:sp>
          <p:nvSpPr>
            <p:cNvPr id="11" name="Google Shape;470;g9a86a2c962_0_135">
              <a:extLst>
                <a:ext uri="{FF2B5EF4-FFF2-40B4-BE49-F238E27FC236}">
                  <a16:creationId xmlns:a16="http://schemas.microsoft.com/office/drawing/2014/main" id="{BA4CD314-875D-4E1B-98B9-0B76C62BEDED}"/>
                </a:ext>
              </a:extLst>
            </p:cNvPr>
            <p:cNvSpPr/>
            <p:nvPr/>
          </p:nvSpPr>
          <p:spPr>
            <a:xfrm>
              <a:off x="782752" y="2013955"/>
              <a:ext cx="10626495" cy="1014058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  <a:effectLst>
              <a:outerShdw blurRad="317500" dist="9525" dir="2400000" algn="ctr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Titel 2">
              <a:extLst>
                <a:ext uri="{FF2B5EF4-FFF2-40B4-BE49-F238E27FC236}">
                  <a16:creationId xmlns:a16="http://schemas.microsoft.com/office/drawing/2014/main" id="{C228E8F7-9F89-47D1-A17D-141414B5BDDF}"/>
                </a:ext>
              </a:extLst>
            </p:cNvPr>
            <p:cNvSpPr txBox="1">
              <a:spLocks/>
            </p:cNvSpPr>
            <p:nvPr/>
          </p:nvSpPr>
          <p:spPr>
            <a:xfrm>
              <a:off x="1033070" y="2201902"/>
              <a:ext cx="10125856" cy="746643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b="0" i="0" u="none" strike="noStrike" baseline="0" dirty="0">
                  <a:latin typeface="F36"/>
                </a:rPr>
                <a:t>Is there a qualitative difference between the open-source speech-to-text APIs </a:t>
              </a:r>
              <a:r>
                <a:rPr lang="en-US" sz="2000" b="0" i="0" u="none" strike="noStrike" baseline="0" dirty="0" err="1">
                  <a:latin typeface="F36"/>
                </a:rPr>
                <a:t>Deepspeech</a:t>
              </a:r>
              <a:endParaRPr lang="en-US" sz="2000" b="0" i="0" u="none" strike="noStrike" baseline="0" dirty="0">
                <a:latin typeface="F36"/>
              </a:endParaRPr>
            </a:p>
            <a:p>
              <a:pPr algn="l"/>
              <a:r>
                <a:rPr lang="en-US" sz="2000" b="0" i="0" u="none" strike="noStrike" baseline="0" dirty="0">
                  <a:latin typeface="F36"/>
                </a:rPr>
                <a:t>and </a:t>
              </a:r>
              <a:r>
                <a:rPr lang="en-US" sz="2000" b="0" i="0" u="none" strike="noStrike" baseline="0" dirty="0" err="1">
                  <a:latin typeface="F36"/>
                </a:rPr>
                <a:t>Vosk</a:t>
              </a:r>
              <a:r>
                <a:rPr lang="en-US" sz="2000" b="0" i="0" u="none" strike="noStrike" baseline="0" dirty="0">
                  <a:latin typeface="F36"/>
                </a:rPr>
                <a:t> by evaluating their language models and their Word Error Rate (WER) metrics?</a:t>
              </a:r>
              <a:endParaRPr lang="de-DE" sz="2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E58ABA-68EC-4F26-B6B5-0305A5D7DD03}"/>
              </a:ext>
            </a:extLst>
          </p:cNvPr>
          <p:cNvGrpSpPr/>
          <p:nvPr/>
        </p:nvGrpSpPr>
        <p:grpSpPr>
          <a:xfrm>
            <a:off x="782750" y="3543251"/>
            <a:ext cx="10626495" cy="1014058"/>
            <a:chOff x="782752" y="2013955"/>
            <a:chExt cx="10626495" cy="1014058"/>
          </a:xfrm>
        </p:grpSpPr>
        <p:sp>
          <p:nvSpPr>
            <p:cNvPr id="18" name="Google Shape;470;g9a86a2c962_0_135">
              <a:extLst>
                <a:ext uri="{FF2B5EF4-FFF2-40B4-BE49-F238E27FC236}">
                  <a16:creationId xmlns:a16="http://schemas.microsoft.com/office/drawing/2014/main" id="{A5CDF661-C948-4E41-BC03-B38590FA26B9}"/>
                </a:ext>
              </a:extLst>
            </p:cNvPr>
            <p:cNvSpPr/>
            <p:nvPr/>
          </p:nvSpPr>
          <p:spPr>
            <a:xfrm>
              <a:off x="782752" y="2013955"/>
              <a:ext cx="10626495" cy="1014058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  <a:effectLst>
              <a:outerShdw blurRad="317500" dist="9525" dir="2400000" algn="ctr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Titel 2">
              <a:extLst>
                <a:ext uri="{FF2B5EF4-FFF2-40B4-BE49-F238E27FC236}">
                  <a16:creationId xmlns:a16="http://schemas.microsoft.com/office/drawing/2014/main" id="{5C602454-5228-4E0B-BA01-7DC7E5FCF87A}"/>
                </a:ext>
              </a:extLst>
            </p:cNvPr>
            <p:cNvSpPr txBox="1">
              <a:spLocks/>
            </p:cNvSpPr>
            <p:nvPr/>
          </p:nvSpPr>
          <p:spPr>
            <a:xfrm>
              <a:off x="1033070" y="2201902"/>
              <a:ext cx="10125856" cy="746643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b="0" i="0" u="none" strike="noStrike" baseline="0" dirty="0">
                  <a:latin typeface="F36"/>
                </a:rPr>
                <a:t>Is topic clustering a suitable approach for identifying keyword clusters and investigating the</a:t>
              </a:r>
            </a:p>
            <a:p>
              <a:pPr algn="l"/>
              <a:r>
                <a:rPr lang="en-US" sz="2000" b="0" i="0" u="none" strike="noStrike" baseline="0" dirty="0">
                  <a:latin typeface="F36"/>
                </a:rPr>
                <a:t>relationship of the keywords for enhanced AI trend analysis?</a:t>
              </a:r>
              <a:endParaRPr lang="de-DE" sz="20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5E7D1E-BCD3-4F2E-AAB4-433BBDF8C767}"/>
              </a:ext>
            </a:extLst>
          </p:cNvPr>
          <p:cNvGrpSpPr/>
          <p:nvPr/>
        </p:nvGrpSpPr>
        <p:grpSpPr>
          <a:xfrm>
            <a:off x="782752" y="4975180"/>
            <a:ext cx="10626495" cy="1014058"/>
            <a:chOff x="782752" y="2013955"/>
            <a:chExt cx="10626495" cy="1014058"/>
          </a:xfrm>
        </p:grpSpPr>
        <p:sp>
          <p:nvSpPr>
            <p:cNvPr id="21" name="Google Shape;470;g9a86a2c962_0_135">
              <a:extLst>
                <a:ext uri="{FF2B5EF4-FFF2-40B4-BE49-F238E27FC236}">
                  <a16:creationId xmlns:a16="http://schemas.microsoft.com/office/drawing/2014/main" id="{9F71EE3C-1F39-4973-9B7D-E8BCE9E32354}"/>
                </a:ext>
              </a:extLst>
            </p:cNvPr>
            <p:cNvSpPr/>
            <p:nvPr/>
          </p:nvSpPr>
          <p:spPr>
            <a:xfrm>
              <a:off x="782752" y="2013955"/>
              <a:ext cx="10626495" cy="1014058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  <a:effectLst>
              <a:outerShdw blurRad="317500" dist="9525" dir="2400000" algn="ctr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Titel 2">
              <a:extLst>
                <a:ext uri="{FF2B5EF4-FFF2-40B4-BE49-F238E27FC236}">
                  <a16:creationId xmlns:a16="http://schemas.microsoft.com/office/drawing/2014/main" id="{0E60BCCC-8A6C-406D-B3E2-D2B14C874F4D}"/>
                </a:ext>
              </a:extLst>
            </p:cNvPr>
            <p:cNvSpPr txBox="1">
              <a:spLocks/>
            </p:cNvSpPr>
            <p:nvPr/>
          </p:nvSpPr>
          <p:spPr>
            <a:xfrm>
              <a:off x="1033070" y="2201902"/>
              <a:ext cx="10125856" cy="746643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b="0" i="0" u="none" strike="noStrike" baseline="0" dirty="0">
                  <a:latin typeface="F36"/>
                </a:rPr>
                <a:t>Is it possible to predict the speakers' sentiments towards specific AI-related keywords by</a:t>
              </a:r>
            </a:p>
            <a:p>
              <a:pPr algn="l"/>
              <a:r>
                <a:rPr lang="en-US" sz="2000" b="0" i="0" u="none" strike="noStrike" baseline="0" dirty="0">
                  <a:latin typeface="F36"/>
                </a:rPr>
                <a:t>applying sentiment analysis?</a:t>
              </a:r>
              <a:endParaRPr lang="de-DE" sz="2000" dirty="0"/>
            </a:p>
          </p:txBody>
        </p:sp>
      </p:grpSp>
      <p:pic>
        <p:nvPicPr>
          <p:cNvPr id="24" name="Picture 23" descr="Text&#10;&#10;Description automatically generated with low confidence">
            <a:extLst>
              <a:ext uri="{FF2B5EF4-FFF2-40B4-BE49-F238E27FC236}">
                <a16:creationId xmlns:a16="http://schemas.microsoft.com/office/drawing/2014/main" id="{FC15DEDA-3053-46BF-B269-58504553D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sp>
        <p:nvSpPr>
          <p:cNvPr id="23" name="Fußzeilenplatzhalter 3">
            <a:extLst>
              <a:ext uri="{FF2B5EF4-FFF2-40B4-BE49-F238E27FC236}">
                <a16:creationId xmlns:a16="http://schemas.microsoft.com/office/drawing/2014/main" id="{9D0BBB2A-B6A1-464C-871A-CBAA54816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</p:spPr>
        <p:txBody>
          <a:bodyPr/>
          <a:lstStyle/>
          <a:p>
            <a:r>
              <a:rPr lang="de-DE" dirty="0" err="1"/>
              <a:t>Introtalk</a:t>
            </a:r>
            <a:r>
              <a:rPr lang="de-DE" dirty="0"/>
              <a:t> - Tim Löhr</a:t>
            </a:r>
          </a:p>
        </p:txBody>
      </p:sp>
      <p:sp>
        <p:nvSpPr>
          <p:cNvPr id="25" name="Datumsplatzhalter 4">
            <a:extLst>
              <a:ext uri="{FF2B5EF4-FFF2-40B4-BE49-F238E27FC236}">
                <a16:creationId xmlns:a16="http://schemas.microsoft.com/office/drawing/2014/main" id="{6FA3E3E9-E024-4C69-828E-A74160815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</p:spPr>
        <p:txBody>
          <a:bodyPr/>
          <a:lstStyle/>
          <a:p>
            <a:pPr algn="r"/>
            <a:r>
              <a:rPr lang="de-DE" dirty="0"/>
              <a:t>19. Januar 2022</a:t>
            </a:r>
          </a:p>
        </p:txBody>
      </p:sp>
    </p:spTree>
    <p:extLst>
      <p:ext uri="{BB962C8B-B14F-4D97-AF65-F5344CB8AC3E}">
        <p14:creationId xmlns:p14="http://schemas.microsoft.com/office/powerpoint/2010/main" val="363116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474239-08A6-BA49-B31E-B561947E0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C1F5B758-41F8-4967-9A16-19F9DE13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1362053"/>
            <a:ext cx="10854809" cy="746643"/>
          </a:xfrm>
        </p:spPr>
        <p:txBody>
          <a:bodyPr/>
          <a:lstStyle/>
          <a:p>
            <a:r>
              <a:rPr lang="de-DE" dirty="0"/>
              <a:t>Roadmap							             </a:t>
            </a:r>
            <a:r>
              <a:rPr lang="de-DE" dirty="0" err="1"/>
              <a:t>Month</a:t>
            </a:r>
            <a:endParaRPr lang="de-DE" dirty="0"/>
          </a:p>
        </p:txBody>
      </p:sp>
      <p:pic>
        <p:nvPicPr>
          <p:cNvPr id="24" name="Picture 23" descr="Text&#10;&#10;Description automatically generated with low confidence">
            <a:extLst>
              <a:ext uri="{FF2B5EF4-FFF2-40B4-BE49-F238E27FC236}">
                <a16:creationId xmlns:a16="http://schemas.microsoft.com/office/drawing/2014/main" id="{FC15DEDA-3053-46BF-B269-58504553D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sp>
        <p:nvSpPr>
          <p:cNvPr id="23" name="Fußzeilenplatzhalter 3">
            <a:extLst>
              <a:ext uri="{FF2B5EF4-FFF2-40B4-BE49-F238E27FC236}">
                <a16:creationId xmlns:a16="http://schemas.microsoft.com/office/drawing/2014/main" id="{9D0BBB2A-B6A1-464C-871A-CBAA54816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</p:spPr>
        <p:txBody>
          <a:bodyPr/>
          <a:lstStyle/>
          <a:p>
            <a:r>
              <a:rPr lang="de-DE" dirty="0" err="1"/>
              <a:t>Introtalk</a:t>
            </a:r>
            <a:r>
              <a:rPr lang="de-DE" dirty="0"/>
              <a:t> - Tim Löhr</a:t>
            </a:r>
          </a:p>
        </p:txBody>
      </p:sp>
      <p:sp>
        <p:nvSpPr>
          <p:cNvPr id="25" name="Datumsplatzhalter 4">
            <a:extLst>
              <a:ext uri="{FF2B5EF4-FFF2-40B4-BE49-F238E27FC236}">
                <a16:creationId xmlns:a16="http://schemas.microsoft.com/office/drawing/2014/main" id="{6FA3E3E9-E024-4C69-828E-A74160815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</p:spPr>
        <p:txBody>
          <a:bodyPr/>
          <a:lstStyle/>
          <a:p>
            <a:pPr algn="r"/>
            <a:r>
              <a:rPr lang="de-DE" dirty="0"/>
              <a:t>19. Januar 2022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E86C412-CF01-4833-B562-B264C99B0D9F}"/>
              </a:ext>
            </a:extLst>
          </p:cNvPr>
          <p:cNvGrpSpPr/>
          <p:nvPr/>
        </p:nvGrpSpPr>
        <p:grpSpPr>
          <a:xfrm>
            <a:off x="1198747" y="1929059"/>
            <a:ext cx="9794502" cy="4180738"/>
            <a:chOff x="787919" y="1936203"/>
            <a:chExt cx="9794502" cy="418073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BF6F227-28DA-4667-BE97-376C538CC46C}"/>
                </a:ext>
              </a:extLst>
            </p:cNvPr>
            <p:cNvGrpSpPr/>
            <p:nvPr/>
          </p:nvGrpSpPr>
          <p:grpSpPr>
            <a:xfrm>
              <a:off x="787919" y="1936203"/>
              <a:ext cx="7238572" cy="4180738"/>
              <a:chOff x="647923" y="1942641"/>
              <a:chExt cx="7238572" cy="418073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7789292-8907-4C19-A253-51EF1348694F}"/>
                  </a:ext>
                </a:extLst>
              </p:cNvPr>
              <p:cNvGrpSpPr/>
              <p:nvPr/>
            </p:nvGrpSpPr>
            <p:grpSpPr>
              <a:xfrm>
                <a:off x="647923" y="1986500"/>
                <a:ext cx="7238572" cy="649508"/>
                <a:chOff x="728564" y="2200759"/>
                <a:chExt cx="7238572" cy="649508"/>
              </a:xfrm>
            </p:grpSpPr>
            <p:sp>
              <p:nvSpPr>
                <p:cNvPr id="31" name="Google Shape;465;g9a86a2c962_0_135">
                  <a:extLst>
                    <a:ext uri="{FF2B5EF4-FFF2-40B4-BE49-F238E27FC236}">
                      <a16:creationId xmlns:a16="http://schemas.microsoft.com/office/drawing/2014/main" id="{1AE16C1E-CBD5-4DC0-A72E-C60915304386}"/>
                    </a:ext>
                  </a:extLst>
                </p:cNvPr>
                <p:cNvSpPr/>
                <p:nvPr/>
              </p:nvSpPr>
              <p:spPr>
                <a:xfrm>
                  <a:off x="1008557" y="2200759"/>
                  <a:ext cx="6958579" cy="649508"/>
                </a:xfrm>
                <a:prstGeom prst="roundRect">
                  <a:avLst>
                    <a:gd name="adj" fmla="val 5365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317500" dist="9525" dir="2400000" algn="ctr" rotWithShape="0">
                    <a:srgbClr val="000000">
                      <a:alpha val="1569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13"/>
                    <a:buFont typeface="Arial"/>
                    <a:buNone/>
                  </a:pPr>
                  <a:endParaRPr sz="1013" b="0" i="0" u="none" strike="noStrike" cap="none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FA8779-799F-4684-A98E-A3A93D27CF5A}"/>
                    </a:ext>
                  </a:extLst>
                </p:cNvPr>
                <p:cNvSpPr txBox="1"/>
                <p:nvPr/>
              </p:nvSpPr>
              <p:spPr>
                <a:xfrm>
                  <a:off x="1691335" y="2334118"/>
                  <a:ext cx="61217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000" b="1" dirty="0" err="1">
                      <a:solidFill>
                        <a:srgbClr val="41748D"/>
                      </a:solidFill>
                      <a:latin typeface="Corbel" panose="020B0503020204020204" pitchFamily="34" charset="0"/>
                    </a:rPr>
                    <a:t>Literature</a:t>
                  </a:r>
                  <a:r>
                    <a:rPr lang="de-DE" sz="2000" b="1" dirty="0">
                      <a:solidFill>
                        <a:srgbClr val="41748D"/>
                      </a:solidFill>
                      <a:latin typeface="Corbel" panose="020B0503020204020204" pitchFamily="34" charset="0"/>
                    </a:rPr>
                    <a:t> Research</a:t>
                  </a:r>
                  <a:endParaRPr lang="en-US" sz="2000" b="1" dirty="0">
                    <a:solidFill>
                      <a:srgbClr val="41748D"/>
                    </a:solidFill>
                    <a:latin typeface="Corbel" panose="020B0503020204020204" pitchFamily="34" charset="0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31F9E22-EE07-43A5-9EA7-B4F322A11A53}"/>
                    </a:ext>
                  </a:extLst>
                </p:cNvPr>
                <p:cNvSpPr/>
                <p:nvPr/>
              </p:nvSpPr>
              <p:spPr>
                <a:xfrm>
                  <a:off x="728564" y="2254376"/>
                  <a:ext cx="562705" cy="530737"/>
                </a:xfrm>
                <a:prstGeom prst="ellipse">
                  <a:avLst/>
                </a:prstGeom>
                <a:solidFill>
                  <a:srgbClr val="4174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F6982CC-74CB-495F-84D3-D665D5F2C5B5}"/>
                  </a:ext>
                </a:extLst>
              </p:cNvPr>
              <p:cNvGrpSpPr/>
              <p:nvPr/>
            </p:nvGrpSpPr>
            <p:grpSpPr>
              <a:xfrm>
                <a:off x="648000" y="1942641"/>
                <a:ext cx="7238494" cy="4180738"/>
                <a:chOff x="648000" y="1942641"/>
                <a:chExt cx="7238494" cy="41807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E7129EBC-556F-496A-8F4E-5BF67FB942F2}"/>
                    </a:ext>
                  </a:extLst>
                </p:cNvPr>
                <p:cNvGrpSpPr/>
                <p:nvPr/>
              </p:nvGrpSpPr>
              <p:grpSpPr>
                <a:xfrm>
                  <a:off x="648000" y="2667520"/>
                  <a:ext cx="7238494" cy="649508"/>
                  <a:chOff x="728641" y="2853361"/>
                  <a:chExt cx="7238494" cy="649508"/>
                </a:xfrm>
              </p:grpSpPr>
              <p:sp>
                <p:nvSpPr>
                  <p:cNvPr id="32" name="Google Shape;465;g9a86a2c962_0_135">
                    <a:extLst>
                      <a:ext uri="{FF2B5EF4-FFF2-40B4-BE49-F238E27FC236}">
                        <a16:creationId xmlns:a16="http://schemas.microsoft.com/office/drawing/2014/main" id="{0F09B2AC-19BE-4C00-95EF-BB0A1C4AB8AB}"/>
                      </a:ext>
                    </a:extLst>
                  </p:cNvPr>
                  <p:cNvSpPr/>
                  <p:nvPr/>
                </p:nvSpPr>
                <p:spPr>
                  <a:xfrm>
                    <a:off x="1008556" y="2853361"/>
                    <a:ext cx="6958579" cy="649508"/>
                  </a:xfrm>
                  <a:prstGeom prst="roundRect">
                    <a:avLst>
                      <a:gd name="adj" fmla="val 5365"/>
                    </a:avLst>
                  </a:prstGeom>
                  <a:solidFill>
                    <a:schemeClr val="lt1"/>
                  </a:solidFill>
                  <a:ln>
                    <a:noFill/>
                  </a:ln>
                  <a:effectLst>
                    <a:outerShdw blurRad="317500" dist="9525" dir="2400000" algn="ctr" rotWithShape="0">
                      <a:srgbClr val="000000">
                        <a:alpha val="1569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13"/>
                      <a:buFont typeface="Arial"/>
                      <a:buNone/>
                    </a:pPr>
                    <a:endParaRPr sz="1013" b="0" i="0" u="none" strike="noStrike" cap="none">
                      <a:solidFill>
                        <a:schemeClr val="lt1"/>
                      </a:solidFill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F4C9364-CE4C-4C06-83A4-11189FFC6E2E}"/>
                      </a:ext>
                    </a:extLst>
                  </p:cNvPr>
                  <p:cNvSpPr txBox="1"/>
                  <p:nvPr/>
                </p:nvSpPr>
                <p:spPr>
                  <a:xfrm>
                    <a:off x="1691335" y="2978065"/>
                    <a:ext cx="619316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2000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Comparison</a:t>
                    </a:r>
                    <a:r>
                      <a:rPr lang="de-DE" sz="2000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</a:t>
                    </a:r>
                    <a:r>
                      <a:rPr lang="de-DE" sz="2000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of</a:t>
                    </a:r>
                    <a:r>
                      <a:rPr lang="de-DE" sz="2000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WER </a:t>
                    </a:r>
                    <a:r>
                      <a:rPr lang="de-DE" sz="2000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for</a:t>
                    </a:r>
                    <a:r>
                      <a:rPr lang="de-DE" sz="2000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</a:t>
                    </a:r>
                    <a:r>
                      <a:rPr lang="de-DE" sz="2000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Vosk</a:t>
                    </a:r>
                    <a:r>
                      <a:rPr lang="de-DE" sz="2000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and </a:t>
                    </a:r>
                    <a:r>
                      <a:rPr lang="de-DE" sz="2000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Deepspeech</a:t>
                    </a:r>
                    <a:r>
                      <a:rPr lang="de-DE" sz="2000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Versions</a:t>
                    </a:r>
                    <a:endParaRPr lang="en-US" sz="2000" b="1" dirty="0">
                      <a:solidFill>
                        <a:srgbClr val="41748D"/>
                      </a:solidFill>
                      <a:latin typeface="Corbel" panose="020B0503020204020204" pitchFamily="34" charset="0"/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3E918B1-17B4-4EB4-A3BA-069BC129A411}"/>
                      </a:ext>
                    </a:extLst>
                  </p:cNvPr>
                  <p:cNvSpPr/>
                  <p:nvPr/>
                </p:nvSpPr>
                <p:spPr>
                  <a:xfrm>
                    <a:off x="728641" y="2920106"/>
                    <a:ext cx="562705" cy="530737"/>
                  </a:xfrm>
                  <a:prstGeom prst="ellipse">
                    <a:avLst/>
                  </a:prstGeom>
                  <a:solidFill>
                    <a:srgbClr val="4174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9513E4F-1777-4C42-90D6-52B534531589}"/>
                    </a:ext>
                  </a:extLst>
                </p:cNvPr>
                <p:cNvGrpSpPr/>
                <p:nvPr/>
              </p:nvGrpSpPr>
              <p:grpSpPr>
                <a:xfrm>
                  <a:off x="648000" y="3346739"/>
                  <a:ext cx="7238493" cy="649508"/>
                  <a:chOff x="737913" y="3501357"/>
                  <a:chExt cx="7238493" cy="649508"/>
                </a:xfrm>
              </p:grpSpPr>
              <p:sp>
                <p:nvSpPr>
                  <p:cNvPr id="34" name="Google Shape;465;g9a86a2c962_0_135">
                    <a:extLst>
                      <a:ext uri="{FF2B5EF4-FFF2-40B4-BE49-F238E27FC236}">
                        <a16:creationId xmlns:a16="http://schemas.microsoft.com/office/drawing/2014/main" id="{ABEF8A9F-21CA-4D14-97E1-DE8D0F8E31AF}"/>
                      </a:ext>
                    </a:extLst>
                  </p:cNvPr>
                  <p:cNvSpPr/>
                  <p:nvPr/>
                </p:nvSpPr>
                <p:spPr>
                  <a:xfrm>
                    <a:off x="1017827" y="3501357"/>
                    <a:ext cx="6958579" cy="649508"/>
                  </a:xfrm>
                  <a:prstGeom prst="roundRect">
                    <a:avLst>
                      <a:gd name="adj" fmla="val 5365"/>
                    </a:avLst>
                  </a:prstGeom>
                  <a:solidFill>
                    <a:schemeClr val="lt1"/>
                  </a:solidFill>
                  <a:ln>
                    <a:noFill/>
                  </a:ln>
                  <a:effectLst>
                    <a:outerShdw blurRad="317500" dist="9525" dir="2400000" algn="ctr" rotWithShape="0">
                      <a:srgbClr val="000000">
                        <a:alpha val="1569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13"/>
                      <a:buFont typeface="Arial"/>
                      <a:buNone/>
                    </a:pPr>
                    <a:endParaRPr sz="1013" b="0" i="0" u="none" strike="noStrike" cap="none">
                      <a:solidFill>
                        <a:schemeClr val="lt1"/>
                      </a:solidFill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3671264-7613-4C4E-9FF7-420713334DBD}"/>
                      </a:ext>
                    </a:extLst>
                  </p:cNvPr>
                  <p:cNvSpPr txBox="1"/>
                  <p:nvPr/>
                </p:nvSpPr>
                <p:spPr>
                  <a:xfrm>
                    <a:off x="1691335" y="3619426"/>
                    <a:ext cx="55930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2000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Update and </a:t>
                    </a:r>
                    <a:r>
                      <a:rPr lang="de-DE" sz="2000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Transcription</a:t>
                    </a:r>
                    <a:r>
                      <a:rPr lang="de-DE" sz="2000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</a:t>
                    </a:r>
                    <a:r>
                      <a:rPr lang="de-DE" sz="2000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of</a:t>
                    </a:r>
                    <a:r>
                      <a:rPr lang="de-DE" sz="2000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Podcasts</a:t>
                    </a:r>
                    <a:endParaRPr lang="en-US" sz="2000" b="1" dirty="0">
                      <a:solidFill>
                        <a:srgbClr val="41748D"/>
                      </a:solidFill>
                      <a:latin typeface="Corbel" panose="020B0503020204020204" pitchFamily="34" charset="0"/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E10E048E-9066-4381-950C-6DFDC1DF7C64}"/>
                      </a:ext>
                    </a:extLst>
                  </p:cNvPr>
                  <p:cNvSpPr/>
                  <p:nvPr/>
                </p:nvSpPr>
                <p:spPr>
                  <a:xfrm>
                    <a:off x="737913" y="3579593"/>
                    <a:ext cx="562705" cy="530737"/>
                  </a:xfrm>
                  <a:prstGeom prst="ellipse">
                    <a:avLst/>
                  </a:prstGeom>
                  <a:solidFill>
                    <a:srgbClr val="4174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1910790-5D44-4538-B442-DFD3367F64F5}"/>
                    </a:ext>
                  </a:extLst>
                </p:cNvPr>
                <p:cNvGrpSpPr/>
                <p:nvPr/>
              </p:nvGrpSpPr>
              <p:grpSpPr>
                <a:xfrm>
                  <a:off x="648000" y="4025408"/>
                  <a:ext cx="7238492" cy="649508"/>
                  <a:chOff x="753369" y="4110372"/>
                  <a:chExt cx="7238492" cy="649508"/>
                </a:xfrm>
              </p:grpSpPr>
              <p:sp>
                <p:nvSpPr>
                  <p:cNvPr id="35" name="Google Shape;465;g9a86a2c962_0_135">
                    <a:extLst>
                      <a:ext uri="{FF2B5EF4-FFF2-40B4-BE49-F238E27FC236}">
                        <a16:creationId xmlns:a16="http://schemas.microsoft.com/office/drawing/2014/main" id="{140B1927-AE7F-4562-B501-BFE1007BC2E0}"/>
                      </a:ext>
                    </a:extLst>
                  </p:cNvPr>
                  <p:cNvSpPr/>
                  <p:nvPr/>
                </p:nvSpPr>
                <p:spPr>
                  <a:xfrm>
                    <a:off x="1033282" y="4110372"/>
                    <a:ext cx="6958579" cy="649508"/>
                  </a:xfrm>
                  <a:prstGeom prst="roundRect">
                    <a:avLst>
                      <a:gd name="adj" fmla="val 5365"/>
                    </a:avLst>
                  </a:prstGeom>
                  <a:solidFill>
                    <a:schemeClr val="lt1"/>
                  </a:solidFill>
                  <a:ln>
                    <a:noFill/>
                  </a:ln>
                  <a:effectLst>
                    <a:outerShdw blurRad="317500" dist="9525" dir="2400000" algn="ctr" rotWithShape="0">
                      <a:srgbClr val="000000">
                        <a:alpha val="1569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13"/>
                      <a:buFont typeface="Arial"/>
                      <a:buNone/>
                    </a:pPr>
                    <a:endParaRPr sz="1013" b="0" i="0" u="none" strike="noStrike" cap="none">
                      <a:solidFill>
                        <a:schemeClr val="lt1"/>
                      </a:solidFill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C5D02744-B19A-4F8E-B28A-48771E282828}"/>
                      </a:ext>
                    </a:extLst>
                  </p:cNvPr>
                  <p:cNvSpPr txBox="1"/>
                  <p:nvPr/>
                </p:nvSpPr>
                <p:spPr>
                  <a:xfrm>
                    <a:off x="1691335" y="4244407"/>
                    <a:ext cx="55930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2000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Creation</a:t>
                    </a:r>
                    <a:r>
                      <a:rPr lang="de-DE" sz="2000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</a:t>
                    </a:r>
                    <a:r>
                      <a:rPr lang="de-DE" sz="2000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of</a:t>
                    </a:r>
                    <a:r>
                      <a:rPr lang="de-DE" sz="2000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Keyword List</a:t>
                    </a:r>
                    <a:endParaRPr lang="en-US" sz="2000" b="1" dirty="0">
                      <a:solidFill>
                        <a:srgbClr val="41748D"/>
                      </a:solidFill>
                      <a:latin typeface="Corbel" panose="020B0503020204020204" pitchFamily="34" charset="0"/>
                    </a:endParaRP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DA7C9DA2-205C-4CC7-8D65-4BC0EAC2DF82}"/>
                      </a:ext>
                    </a:extLst>
                  </p:cNvPr>
                  <p:cNvSpPr/>
                  <p:nvPr/>
                </p:nvSpPr>
                <p:spPr>
                  <a:xfrm>
                    <a:off x="753369" y="4177752"/>
                    <a:ext cx="562705" cy="530737"/>
                  </a:xfrm>
                  <a:prstGeom prst="ellipse">
                    <a:avLst/>
                  </a:prstGeom>
                  <a:solidFill>
                    <a:srgbClr val="4174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EFDE99A-40BC-4B37-81F8-870F8738C69B}"/>
                    </a:ext>
                  </a:extLst>
                </p:cNvPr>
                <p:cNvGrpSpPr/>
                <p:nvPr/>
              </p:nvGrpSpPr>
              <p:grpSpPr>
                <a:xfrm>
                  <a:off x="648000" y="4709440"/>
                  <a:ext cx="7238492" cy="649508"/>
                  <a:chOff x="753370" y="4785280"/>
                  <a:chExt cx="7238492" cy="649508"/>
                </a:xfrm>
              </p:grpSpPr>
              <p:sp>
                <p:nvSpPr>
                  <p:cNvPr id="36" name="Google Shape;465;g9a86a2c962_0_135">
                    <a:extLst>
                      <a:ext uri="{FF2B5EF4-FFF2-40B4-BE49-F238E27FC236}">
                        <a16:creationId xmlns:a16="http://schemas.microsoft.com/office/drawing/2014/main" id="{7821AB7F-DE09-49E3-9584-DEA85EDFED40}"/>
                      </a:ext>
                    </a:extLst>
                  </p:cNvPr>
                  <p:cNvSpPr/>
                  <p:nvPr/>
                </p:nvSpPr>
                <p:spPr>
                  <a:xfrm>
                    <a:off x="1033283" y="4785280"/>
                    <a:ext cx="6958579" cy="649508"/>
                  </a:xfrm>
                  <a:prstGeom prst="roundRect">
                    <a:avLst>
                      <a:gd name="adj" fmla="val 5365"/>
                    </a:avLst>
                  </a:prstGeom>
                  <a:solidFill>
                    <a:schemeClr val="lt1"/>
                  </a:solidFill>
                  <a:ln>
                    <a:noFill/>
                  </a:ln>
                  <a:effectLst>
                    <a:outerShdw blurRad="317500" dist="9525" dir="2400000" algn="ctr" rotWithShape="0">
                      <a:srgbClr val="000000">
                        <a:alpha val="1569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13"/>
                      <a:buFont typeface="Arial"/>
                      <a:buNone/>
                    </a:pPr>
                    <a:endParaRPr sz="1013" b="0" i="0" u="none" strike="noStrike" cap="none">
                      <a:solidFill>
                        <a:schemeClr val="lt1"/>
                      </a:solidFill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A1BBB11-0317-47DB-B8DA-93C303BCECCD}"/>
                      </a:ext>
                    </a:extLst>
                  </p:cNvPr>
                  <p:cNvSpPr txBox="1"/>
                  <p:nvPr/>
                </p:nvSpPr>
                <p:spPr>
                  <a:xfrm>
                    <a:off x="1691335" y="4913572"/>
                    <a:ext cx="55930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2000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Evaluation</a:t>
                    </a:r>
                    <a:endParaRPr lang="en-US" sz="2000" b="1" dirty="0">
                      <a:solidFill>
                        <a:srgbClr val="41748D"/>
                      </a:solidFill>
                      <a:latin typeface="Corbel" panose="020B0503020204020204" pitchFamily="34" charset="0"/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D2003729-8DE3-46D1-821B-6B4EE59765C5}"/>
                      </a:ext>
                    </a:extLst>
                  </p:cNvPr>
                  <p:cNvSpPr/>
                  <p:nvPr/>
                </p:nvSpPr>
                <p:spPr>
                  <a:xfrm>
                    <a:off x="753370" y="4848259"/>
                    <a:ext cx="562705" cy="530737"/>
                  </a:xfrm>
                  <a:prstGeom prst="ellipse">
                    <a:avLst/>
                  </a:prstGeom>
                  <a:solidFill>
                    <a:srgbClr val="4174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BAD94078-12A3-4846-B6C3-809E967AF527}"/>
                    </a:ext>
                  </a:extLst>
                </p:cNvPr>
                <p:cNvGrpSpPr/>
                <p:nvPr/>
              </p:nvGrpSpPr>
              <p:grpSpPr>
                <a:xfrm>
                  <a:off x="648000" y="5393610"/>
                  <a:ext cx="7229223" cy="649508"/>
                  <a:chOff x="762640" y="5441974"/>
                  <a:chExt cx="7229223" cy="649508"/>
                </a:xfrm>
              </p:grpSpPr>
              <p:sp>
                <p:nvSpPr>
                  <p:cNvPr id="37" name="Google Shape;465;g9a86a2c962_0_135">
                    <a:extLst>
                      <a:ext uri="{FF2B5EF4-FFF2-40B4-BE49-F238E27FC236}">
                        <a16:creationId xmlns:a16="http://schemas.microsoft.com/office/drawing/2014/main" id="{FDFD59BD-877F-40E1-946F-BF5D4FE0E853}"/>
                      </a:ext>
                    </a:extLst>
                  </p:cNvPr>
                  <p:cNvSpPr/>
                  <p:nvPr/>
                </p:nvSpPr>
                <p:spPr>
                  <a:xfrm>
                    <a:off x="1033284" y="5441974"/>
                    <a:ext cx="6958579" cy="649508"/>
                  </a:xfrm>
                  <a:prstGeom prst="roundRect">
                    <a:avLst>
                      <a:gd name="adj" fmla="val 5365"/>
                    </a:avLst>
                  </a:prstGeom>
                  <a:solidFill>
                    <a:schemeClr val="lt1"/>
                  </a:solidFill>
                  <a:ln>
                    <a:noFill/>
                  </a:ln>
                  <a:effectLst>
                    <a:outerShdw blurRad="317500" dist="9525" dir="2400000" algn="ctr" rotWithShape="0">
                      <a:srgbClr val="000000">
                        <a:alpha val="1569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13"/>
                      <a:buFont typeface="Arial"/>
                      <a:buNone/>
                    </a:pPr>
                    <a:endParaRPr sz="1013" b="0" i="0" u="none" strike="noStrike" cap="none">
                      <a:solidFill>
                        <a:schemeClr val="lt1"/>
                      </a:solidFill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EDC87FB-EF1D-4817-9A81-2F7917B93CAB}"/>
                      </a:ext>
                    </a:extLst>
                  </p:cNvPr>
                  <p:cNvSpPr txBox="1"/>
                  <p:nvPr/>
                </p:nvSpPr>
                <p:spPr>
                  <a:xfrm>
                    <a:off x="1691335" y="5551477"/>
                    <a:ext cx="55930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2000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Writing </a:t>
                    </a:r>
                    <a:r>
                      <a:rPr lang="de-DE" sz="2000" b="1" dirty="0" err="1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the</a:t>
                    </a:r>
                    <a:r>
                      <a:rPr lang="de-DE" sz="2000" b="1" dirty="0">
                        <a:solidFill>
                          <a:srgbClr val="41748D"/>
                        </a:solidFill>
                        <a:latin typeface="Corbel" panose="020B0503020204020204" pitchFamily="34" charset="0"/>
                      </a:rPr>
                      <a:t> Thesis</a:t>
                    </a:r>
                    <a:endParaRPr lang="en-US" sz="2000" b="1" dirty="0">
                      <a:solidFill>
                        <a:srgbClr val="41748D"/>
                      </a:solidFill>
                      <a:latin typeface="Corbel" panose="020B0503020204020204" pitchFamily="34" charset="0"/>
                    </a:endParaRP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DDF31C52-84B6-4343-8EF1-0F365C0AC173}"/>
                      </a:ext>
                    </a:extLst>
                  </p:cNvPr>
                  <p:cNvSpPr/>
                  <p:nvPr/>
                </p:nvSpPr>
                <p:spPr>
                  <a:xfrm>
                    <a:off x="762640" y="5493308"/>
                    <a:ext cx="562705" cy="530737"/>
                  </a:xfrm>
                  <a:prstGeom prst="ellipse">
                    <a:avLst/>
                  </a:prstGeom>
                  <a:solidFill>
                    <a:srgbClr val="4174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3" name="Arrow: Down 42">
                  <a:extLst>
                    <a:ext uri="{FF2B5EF4-FFF2-40B4-BE49-F238E27FC236}">
                      <a16:creationId xmlns:a16="http://schemas.microsoft.com/office/drawing/2014/main" id="{C737C4C4-395C-4CF0-837A-AAFA17F456CC}"/>
                    </a:ext>
                  </a:extLst>
                </p:cNvPr>
                <p:cNvSpPr/>
                <p:nvPr/>
              </p:nvSpPr>
              <p:spPr>
                <a:xfrm>
                  <a:off x="821045" y="1942641"/>
                  <a:ext cx="213735" cy="4180738"/>
                </a:xfrm>
                <a:prstGeom prst="downArrow">
                  <a:avLst/>
                </a:prstGeom>
                <a:solidFill>
                  <a:srgbClr val="41748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5" name="Graphic 44">
                  <a:extLst>
                    <a:ext uri="{FF2B5EF4-FFF2-40B4-BE49-F238E27FC236}">
                      <a16:creationId xmlns:a16="http://schemas.microsoft.com/office/drawing/2014/main" id="{BE7AC409-D635-48C2-BEBC-4A300FC22A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747" y="3548971"/>
                  <a:ext cx="306331" cy="306331"/>
                </a:xfrm>
                <a:prstGeom prst="rect">
                  <a:avLst/>
                </a:prstGeom>
              </p:spPr>
            </p:pic>
            <p:pic>
              <p:nvPicPr>
                <p:cNvPr id="47" name="Graphic 46">
                  <a:extLst>
                    <a:ext uri="{FF2B5EF4-FFF2-40B4-BE49-F238E27FC236}">
                      <a16:creationId xmlns:a16="http://schemas.microsoft.com/office/drawing/2014/main" id="{6856787A-FDCF-4094-9806-E3E0DB47B2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85" y="2156828"/>
                  <a:ext cx="306893" cy="306893"/>
                </a:xfrm>
                <a:prstGeom prst="rect">
                  <a:avLst/>
                </a:prstGeom>
              </p:spPr>
            </p:pic>
          </p:grp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D9E90FB3-9699-4B50-B0ED-8E114BA00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14181" y="2847153"/>
              <a:ext cx="306893" cy="306893"/>
            </a:xfrm>
            <a:prstGeom prst="rect">
              <a:avLst/>
            </a:prstGeom>
          </p:spPr>
        </p:pic>
        <p:sp>
          <p:nvSpPr>
            <p:cNvPr id="42" name="Google Shape;465;g9a86a2c962_0_135">
              <a:extLst>
                <a:ext uri="{FF2B5EF4-FFF2-40B4-BE49-F238E27FC236}">
                  <a16:creationId xmlns:a16="http://schemas.microsoft.com/office/drawing/2014/main" id="{09CE433B-D0E9-4BC9-AFF5-B284C85CF855}"/>
                </a:ext>
              </a:extLst>
            </p:cNvPr>
            <p:cNvSpPr/>
            <p:nvPr/>
          </p:nvSpPr>
          <p:spPr>
            <a:xfrm>
              <a:off x="8147156" y="1974293"/>
              <a:ext cx="2435265" cy="649508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  <a:effectLst>
              <a:outerShdw blurRad="317500" dist="9525" dir="2400000" algn="ctr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6B6EF7-59E7-4269-AE3B-0510074D9527}"/>
                </a:ext>
              </a:extLst>
            </p:cNvPr>
            <p:cNvSpPr txBox="1"/>
            <p:nvPr/>
          </p:nvSpPr>
          <p:spPr>
            <a:xfrm>
              <a:off x="8272479" y="2081919"/>
              <a:ext cx="2168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>
                  <a:solidFill>
                    <a:srgbClr val="41748D"/>
                  </a:solidFill>
                  <a:latin typeface="Corbel" panose="020B0503020204020204" pitchFamily="34" charset="0"/>
                </a:rPr>
                <a:t>1</a:t>
              </a:r>
              <a:endParaRPr lang="en-US" sz="2000" b="1" dirty="0">
                <a:solidFill>
                  <a:srgbClr val="41748D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6" name="Google Shape;465;g9a86a2c962_0_135">
              <a:extLst>
                <a:ext uri="{FF2B5EF4-FFF2-40B4-BE49-F238E27FC236}">
                  <a16:creationId xmlns:a16="http://schemas.microsoft.com/office/drawing/2014/main" id="{2A4E81FC-09CF-4F21-BCA1-1FBC58107429}"/>
                </a:ext>
              </a:extLst>
            </p:cNvPr>
            <p:cNvSpPr/>
            <p:nvPr/>
          </p:nvSpPr>
          <p:spPr>
            <a:xfrm>
              <a:off x="8147156" y="2661082"/>
              <a:ext cx="2435265" cy="649508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  <a:effectLst>
              <a:outerShdw blurRad="317500" dist="9525" dir="2400000" algn="ctr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DBA9D0-C28D-43AB-B42E-72C2C45F7F26}"/>
                </a:ext>
              </a:extLst>
            </p:cNvPr>
            <p:cNvSpPr txBox="1"/>
            <p:nvPr/>
          </p:nvSpPr>
          <p:spPr>
            <a:xfrm>
              <a:off x="8272479" y="2768708"/>
              <a:ext cx="2168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>
                  <a:solidFill>
                    <a:srgbClr val="41748D"/>
                  </a:solidFill>
                  <a:latin typeface="Corbel" panose="020B0503020204020204" pitchFamily="34" charset="0"/>
                </a:rPr>
                <a:t>1</a:t>
              </a:r>
              <a:endParaRPr lang="en-US" sz="2000" b="1" dirty="0">
                <a:solidFill>
                  <a:srgbClr val="41748D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1" name="Google Shape;465;g9a86a2c962_0_135">
              <a:extLst>
                <a:ext uri="{FF2B5EF4-FFF2-40B4-BE49-F238E27FC236}">
                  <a16:creationId xmlns:a16="http://schemas.microsoft.com/office/drawing/2014/main" id="{473240CD-3AC8-41B8-B99A-067F5F60D09C}"/>
                </a:ext>
              </a:extLst>
            </p:cNvPr>
            <p:cNvSpPr/>
            <p:nvPr/>
          </p:nvSpPr>
          <p:spPr>
            <a:xfrm>
              <a:off x="8147156" y="3340301"/>
              <a:ext cx="2435265" cy="649508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  <a:effectLst>
              <a:outerShdw blurRad="317500" dist="9525" dir="2400000" algn="ctr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9210168-15A3-4D57-8647-FE3FB33DB918}"/>
                </a:ext>
              </a:extLst>
            </p:cNvPr>
            <p:cNvSpPr txBox="1"/>
            <p:nvPr/>
          </p:nvSpPr>
          <p:spPr>
            <a:xfrm>
              <a:off x="8272479" y="3447927"/>
              <a:ext cx="2168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>
                  <a:solidFill>
                    <a:srgbClr val="41748D"/>
                  </a:solidFill>
                  <a:latin typeface="Corbel" panose="020B0503020204020204" pitchFamily="34" charset="0"/>
                </a:rPr>
                <a:t>1 - 2</a:t>
              </a:r>
              <a:endParaRPr lang="en-US" sz="2000" b="1" dirty="0">
                <a:solidFill>
                  <a:srgbClr val="41748D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3" name="Google Shape;465;g9a86a2c962_0_135">
              <a:extLst>
                <a:ext uri="{FF2B5EF4-FFF2-40B4-BE49-F238E27FC236}">
                  <a16:creationId xmlns:a16="http://schemas.microsoft.com/office/drawing/2014/main" id="{E5D37B42-69C3-4B1D-925D-7D836F5F47E2}"/>
                </a:ext>
              </a:extLst>
            </p:cNvPr>
            <p:cNvSpPr/>
            <p:nvPr/>
          </p:nvSpPr>
          <p:spPr>
            <a:xfrm>
              <a:off x="8147156" y="4019756"/>
              <a:ext cx="2435265" cy="649508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  <a:effectLst>
              <a:outerShdw blurRad="317500" dist="9525" dir="2400000" algn="ctr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67ADA4A-1416-41AA-B4C9-1285155E7DE3}"/>
                </a:ext>
              </a:extLst>
            </p:cNvPr>
            <p:cNvSpPr txBox="1"/>
            <p:nvPr/>
          </p:nvSpPr>
          <p:spPr>
            <a:xfrm>
              <a:off x="8272479" y="4127382"/>
              <a:ext cx="2168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>
                  <a:solidFill>
                    <a:srgbClr val="41748D"/>
                  </a:solidFill>
                  <a:latin typeface="Corbel" panose="020B0503020204020204" pitchFamily="34" charset="0"/>
                </a:rPr>
                <a:t>2 - 3</a:t>
              </a:r>
              <a:endParaRPr lang="en-US" sz="2000" b="1" dirty="0">
                <a:solidFill>
                  <a:srgbClr val="41748D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5" name="Google Shape;465;g9a86a2c962_0_135">
              <a:extLst>
                <a:ext uri="{FF2B5EF4-FFF2-40B4-BE49-F238E27FC236}">
                  <a16:creationId xmlns:a16="http://schemas.microsoft.com/office/drawing/2014/main" id="{A87E1E52-CAE7-438D-8AF2-C27E9E558118}"/>
                </a:ext>
              </a:extLst>
            </p:cNvPr>
            <p:cNvSpPr/>
            <p:nvPr/>
          </p:nvSpPr>
          <p:spPr>
            <a:xfrm>
              <a:off x="8147156" y="4703002"/>
              <a:ext cx="2435265" cy="649508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  <a:effectLst>
              <a:outerShdw blurRad="317500" dist="9525" dir="2400000" algn="ctr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9D4144-772C-42A2-8E7B-0C17327FE118}"/>
                </a:ext>
              </a:extLst>
            </p:cNvPr>
            <p:cNvSpPr txBox="1"/>
            <p:nvPr/>
          </p:nvSpPr>
          <p:spPr>
            <a:xfrm>
              <a:off x="8272479" y="4810628"/>
              <a:ext cx="2168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>
                  <a:solidFill>
                    <a:srgbClr val="41748D"/>
                  </a:solidFill>
                  <a:latin typeface="Corbel" panose="020B0503020204020204" pitchFamily="34" charset="0"/>
                </a:rPr>
                <a:t>3 - 4</a:t>
              </a:r>
              <a:endParaRPr lang="en-US" sz="2000" b="1" dirty="0">
                <a:solidFill>
                  <a:srgbClr val="41748D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57" name="Google Shape;465;g9a86a2c962_0_135">
              <a:extLst>
                <a:ext uri="{FF2B5EF4-FFF2-40B4-BE49-F238E27FC236}">
                  <a16:creationId xmlns:a16="http://schemas.microsoft.com/office/drawing/2014/main" id="{7D461165-1C16-481F-80F1-BE1F4BAD301D}"/>
                </a:ext>
              </a:extLst>
            </p:cNvPr>
            <p:cNvSpPr/>
            <p:nvPr/>
          </p:nvSpPr>
          <p:spPr>
            <a:xfrm>
              <a:off x="8147156" y="5386248"/>
              <a:ext cx="2435265" cy="649508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  <a:effectLst>
              <a:outerShdw blurRad="317500" dist="9525" dir="2400000" algn="ctr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ADAB03-D63E-4620-9519-406D743808AC}"/>
                </a:ext>
              </a:extLst>
            </p:cNvPr>
            <p:cNvSpPr txBox="1"/>
            <p:nvPr/>
          </p:nvSpPr>
          <p:spPr>
            <a:xfrm>
              <a:off x="8272479" y="5493874"/>
              <a:ext cx="2168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>
                  <a:solidFill>
                    <a:srgbClr val="41748D"/>
                  </a:solidFill>
                  <a:latin typeface="Corbel" panose="020B0503020204020204" pitchFamily="34" charset="0"/>
                </a:rPr>
                <a:t>4 - 6</a:t>
              </a:r>
              <a:endParaRPr lang="en-US" sz="2000" b="1" dirty="0">
                <a:solidFill>
                  <a:srgbClr val="41748D"/>
                </a:solidFill>
                <a:latin typeface="Corbel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1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474239-08A6-BA49-B31E-B561947E0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C1F5B758-41F8-4967-9A16-19F9DE13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1375791"/>
            <a:ext cx="10854809" cy="746643"/>
          </a:xfrm>
        </p:spPr>
        <p:txBody>
          <a:bodyPr/>
          <a:lstStyle/>
          <a:p>
            <a:r>
              <a:rPr lang="de-DE" dirty="0"/>
              <a:t>References</a:t>
            </a:r>
          </a:p>
        </p:txBody>
      </p:sp>
      <p:pic>
        <p:nvPicPr>
          <p:cNvPr id="24" name="Picture 23" descr="Text&#10;&#10;Description automatically generated with low confidence">
            <a:extLst>
              <a:ext uri="{FF2B5EF4-FFF2-40B4-BE49-F238E27FC236}">
                <a16:creationId xmlns:a16="http://schemas.microsoft.com/office/drawing/2014/main" id="{FC15DEDA-3053-46BF-B269-58504553D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sp>
        <p:nvSpPr>
          <p:cNvPr id="23" name="Fußzeilenplatzhalter 3">
            <a:extLst>
              <a:ext uri="{FF2B5EF4-FFF2-40B4-BE49-F238E27FC236}">
                <a16:creationId xmlns:a16="http://schemas.microsoft.com/office/drawing/2014/main" id="{9D0BBB2A-B6A1-464C-871A-CBAA54816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8594" y="6636952"/>
            <a:ext cx="8160000" cy="192468"/>
          </a:xfrm>
        </p:spPr>
        <p:txBody>
          <a:bodyPr/>
          <a:lstStyle/>
          <a:p>
            <a:r>
              <a:rPr lang="de-DE" dirty="0" err="1"/>
              <a:t>Introtalk</a:t>
            </a:r>
            <a:r>
              <a:rPr lang="de-DE" dirty="0"/>
              <a:t> - Tim Löhr</a:t>
            </a:r>
          </a:p>
        </p:txBody>
      </p:sp>
      <p:sp>
        <p:nvSpPr>
          <p:cNvPr id="25" name="Datumsplatzhalter 4">
            <a:extLst>
              <a:ext uri="{FF2B5EF4-FFF2-40B4-BE49-F238E27FC236}">
                <a16:creationId xmlns:a16="http://schemas.microsoft.com/office/drawing/2014/main" id="{6FA3E3E9-E024-4C69-828E-A74160815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88351" y="6635979"/>
            <a:ext cx="1440000" cy="192000"/>
          </a:xfrm>
        </p:spPr>
        <p:txBody>
          <a:bodyPr/>
          <a:lstStyle/>
          <a:p>
            <a:pPr algn="r"/>
            <a:r>
              <a:rPr lang="de-DE" dirty="0"/>
              <a:t>19. Januar 2022</a:t>
            </a:r>
          </a:p>
        </p:txBody>
      </p:sp>
      <p:sp>
        <p:nvSpPr>
          <p:cNvPr id="26" name="Titel 2">
            <a:extLst>
              <a:ext uri="{FF2B5EF4-FFF2-40B4-BE49-F238E27FC236}">
                <a16:creationId xmlns:a16="http://schemas.microsoft.com/office/drawing/2014/main" id="{B9F251AB-7341-4B74-AD98-79B5C8695542}"/>
              </a:ext>
            </a:extLst>
          </p:cNvPr>
          <p:cNvSpPr txBox="1">
            <a:spLocks/>
          </p:cNvSpPr>
          <p:nvPr/>
        </p:nvSpPr>
        <p:spPr>
          <a:xfrm>
            <a:off x="668594" y="1984944"/>
            <a:ext cx="11211462" cy="4451575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1800" b="0" i="0" u="none" strike="noStrike" baseline="0" dirty="0">
                <a:latin typeface="F36"/>
              </a:rPr>
              <a:t>[1] </a:t>
            </a:r>
            <a:r>
              <a:rPr lang="en-US" sz="1800" b="0" i="0" u="none" strike="noStrike" baseline="0" dirty="0">
                <a:latin typeface="F36"/>
                <a:hlinkClick r:id="rId3"/>
              </a:rPr>
              <a:t>https://www.podcastinsights.com/podcast-statistics/</a:t>
            </a:r>
            <a:endParaRPr lang="en-US" sz="1800" b="0" i="0" u="none" strike="noStrike" baseline="0" dirty="0">
              <a:latin typeface="F36"/>
            </a:endParaRPr>
          </a:p>
          <a:p>
            <a:pPr algn="l"/>
            <a:r>
              <a:rPr lang="en-US" sz="1800" b="0" dirty="0">
                <a:latin typeface="F36"/>
              </a:rPr>
              <a:t>[2] </a:t>
            </a:r>
            <a:r>
              <a:rPr lang="en-US" sz="1800" b="0" i="0" u="none" strike="noStrike" baseline="0" dirty="0">
                <a:latin typeface="NimbusRomNo9L-Medi"/>
              </a:rPr>
              <a:t>Artificial Intelligence Trend Analysis using Speech-to-Text Data from Healthcare Podcasts</a:t>
            </a:r>
          </a:p>
          <a:p>
            <a:pPr algn="l"/>
            <a:r>
              <a:rPr lang="en-US" sz="1800" b="0" dirty="0">
                <a:latin typeface="NimbusRomNo9L-Medi"/>
              </a:rPr>
              <a:t>[3] </a:t>
            </a:r>
            <a:r>
              <a:rPr lang="en-US" sz="1800" b="0" i="0" u="none" strike="noStrike" baseline="0" dirty="0">
                <a:latin typeface="F36"/>
              </a:rPr>
              <a:t>Ali Alessa and </a:t>
            </a:r>
            <a:r>
              <a:rPr lang="en-US" sz="1800" b="0" i="0" u="none" strike="noStrike" baseline="0" dirty="0" err="1">
                <a:latin typeface="F36"/>
              </a:rPr>
              <a:t>Miad</a:t>
            </a:r>
            <a:r>
              <a:rPr lang="en-US" sz="1800" b="0" i="0" u="none" strike="noStrike" baseline="0" dirty="0">
                <a:latin typeface="F36"/>
              </a:rPr>
              <a:t> </a:t>
            </a:r>
            <a:r>
              <a:rPr lang="en-US" sz="1800" b="0" i="0" u="none" strike="noStrike" baseline="0" dirty="0" err="1">
                <a:latin typeface="F36"/>
              </a:rPr>
              <a:t>Faezipour</a:t>
            </a:r>
            <a:r>
              <a:rPr lang="en-US" sz="1800" b="0" i="0" u="none" strike="noStrike" baseline="0" dirty="0">
                <a:latin typeface="F36"/>
              </a:rPr>
              <a:t>. Tweet </a:t>
            </a:r>
            <a:r>
              <a:rPr lang="en-US" sz="1800" b="0" i="0" u="none" strike="noStrike" baseline="0" dirty="0" err="1">
                <a:latin typeface="F36"/>
              </a:rPr>
              <a:t>Classication</a:t>
            </a:r>
            <a:r>
              <a:rPr lang="en-US" sz="1800" b="0" i="0" u="none" strike="noStrike" baseline="0" dirty="0">
                <a:latin typeface="F36"/>
              </a:rPr>
              <a:t> Using Sentiment Analysis Features and</a:t>
            </a:r>
          </a:p>
          <a:p>
            <a:pPr algn="l"/>
            <a:r>
              <a:rPr lang="en-US" sz="1800" b="0" i="0" u="none" strike="noStrike" baseline="0" dirty="0">
                <a:latin typeface="F36"/>
              </a:rPr>
              <a:t>TF-IDF Weighting for Improved Flu Trend Detection</a:t>
            </a:r>
          </a:p>
          <a:p>
            <a:pPr algn="l"/>
            <a:r>
              <a:rPr lang="en-US" sz="1800" b="0" dirty="0">
                <a:latin typeface="NimbusRomNo9L-Medi"/>
              </a:rPr>
              <a:t>[4] </a:t>
            </a:r>
            <a:r>
              <a:rPr lang="en-US" sz="1800" b="0" i="0" u="none" strike="noStrike" baseline="0" dirty="0">
                <a:latin typeface="F36"/>
              </a:rPr>
              <a:t>Chen Zou. Analyzing Research Trends on Drug Safety using Topic Modeling. </a:t>
            </a:r>
            <a:r>
              <a:rPr lang="en-US" sz="1800" b="0" i="0" u="none" strike="noStrike" baseline="0" dirty="0">
                <a:latin typeface="F49"/>
              </a:rPr>
              <a:t>Expert opinion</a:t>
            </a:r>
          </a:p>
          <a:p>
            <a:pPr algn="l"/>
            <a:r>
              <a:rPr lang="en-US" sz="1800" b="0" i="0" u="none" strike="noStrike" baseline="0" dirty="0">
                <a:latin typeface="F49"/>
              </a:rPr>
              <a:t>on drug safety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10549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DE" sz="4000" dirty="0" err="1"/>
              <a:t>Thanks</a:t>
            </a:r>
            <a:r>
              <a:rPr lang="de-DE" sz="4000" dirty="0"/>
              <a:t> </a:t>
            </a:r>
            <a:r>
              <a:rPr lang="de-DE" sz="4000" dirty="0" err="1"/>
              <a:t>for</a:t>
            </a:r>
            <a:r>
              <a:rPr lang="de-DE" sz="4000" dirty="0"/>
              <a:t> </a:t>
            </a:r>
            <a:r>
              <a:rPr lang="de-DE" sz="4000" dirty="0" err="1"/>
              <a:t>listening</a:t>
            </a:r>
            <a:r>
              <a:rPr lang="de-DE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236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5DC5071-FE9A-1144-BE54-6ED14A4C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AI Impacts Many Industries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12E2F3-3370-A14C-A6EC-BA7D4DE2A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Introtalk</a:t>
            </a:r>
            <a:r>
              <a:rPr lang="de-DE" dirty="0"/>
              <a:t> - Tim Löhr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Januar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sp>
        <p:nvSpPr>
          <p:cNvPr id="23" name="Google Shape;465;g9a86a2c962_0_135">
            <a:extLst>
              <a:ext uri="{FF2B5EF4-FFF2-40B4-BE49-F238E27FC236}">
                <a16:creationId xmlns:a16="http://schemas.microsoft.com/office/drawing/2014/main" id="{D3C20064-09A4-4FB9-B505-23864115A82C}"/>
              </a:ext>
            </a:extLst>
          </p:cNvPr>
          <p:cNvSpPr/>
          <p:nvPr/>
        </p:nvSpPr>
        <p:spPr>
          <a:xfrm>
            <a:off x="3636169" y="2530277"/>
            <a:ext cx="5030911" cy="694384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  <a:effectLst>
            <a:outerShdw blurRad="317500" dist="9525" dir="2400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Titel 2">
            <a:extLst>
              <a:ext uri="{FF2B5EF4-FFF2-40B4-BE49-F238E27FC236}">
                <a16:creationId xmlns:a16="http://schemas.microsoft.com/office/drawing/2014/main" id="{FEDF91D2-92DD-4AF9-855E-0061A048EF05}"/>
              </a:ext>
            </a:extLst>
          </p:cNvPr>
          <p:cNvSpPr txBox="1">
            <a:spLocks/>
          </p:cNvSpPr>
          <p:nvPr/>
        </p:nvSpPr>
        <p:spPr>
          <a:xfrm>
            <a:off x="5887262" y="2600464"/>
            <a:ext cx="868565" cy="848799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AI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C58F0E9-A3A5-4BE5-8D80-090897689123}"/>
              </a:ext>
            </a:extLst>
          </p:cNvPr>
          <p:cNvGrpSpPr/>
          <p:nvPr/>
        </p:nvGrpSpPr>
        <p:grpSpPr>
          <a:xfrm>
            <a:off x="2205258" y="4309519"/>
            <a:ext cx="7781480" cy="1251274"/>
            <a:chOff x="2205258" y="4230935"/>
            <a:chExt cx="7781480" cy="12512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A8AE4EF-60D0-4AC6-A5E9-B2FC9973E6E6}"/>
                </a:ext>
              </a:extLst>
            </p:cNvPr>
            <p:cNvGrpSpPr/>
            <p:nvPr/>
          </p:nvGrpSpPr>
          <p:grpSpPr>
            <a:xfrm>
              <a:off x="2205258" y="4230935"/>
              <a:ext cx="7781480" cy="1251274"/>
              <a:chOff x="1658699" y="4854908"/>
              <a:chExt cx="7781480" cy="1251274"/>
            </a:xfrm>
          </p:grpSpPr>
          <p:sp>
            <p:nvSpPr>
              <p:cNvPr id="18" name="Google Shape;465;g9a86a2c962_0_135">
                <a:extLst>
                  <a:ext uri="{FF2B5EF4-FFF2-40B4-BE49-F238E27FC236}">
                    <a16:creationId xmlns:a16="http://schemas.microsoft.com/office/drawing/2014/main" id="{79623FA7-CBB1-470E-BE4F-01E31227A957}"/>
                  </a:ext>
                </a:extLst>
              </p:cNvPr>
              <p:cNvSpPr/>
              <p:nvPr/>
            </p:nvSpPr>
            <p:spPr>
              <a:xfrm>
                <a:off x="1658699" y="4854908"/>
                <a:ext cx="1319658" cy="1247947"/>
              </a:xfrm>
              <a:prstGeom prst="roundRect">
                <a:avLst>
                  <a:gd name="adj" fmla="val 5365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17500" dist="9525" dir="2400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13"/>
                  <a:buFont typeface="Arial"/>
                  <a:buNone/>
                </a:pPr>
                <a:endParaRPr sz="1013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" name="Google Shape;465;g9a86a2c962_0_135">
                <a:extLst>
                  <a:ext uri="{FF2B5EF4-FFF2-40B4-BE49-F238E27FC236}">
                    <a16:creationId xmlns:a16="http://schemas.microsoft.com/office/drawing/2014/main" id="{D7C8ED6C-0FD7-453E-8139-D77E9AFB8080}"/>
                  </a:ext>
                </a:extLst>
              </p:cNvPr>
              <p:cNvSpPr/>
              <p:nvPr/>
            </p:nvSpPr>
            <p:spPr>
              <a:xfrm>
                <a:off x="3274287" y="4858234"/>
                <a:ext cx="1319658" cy="1247947"/>
              </a:xfrm>
              <a:prstGeom prst="roundRect">
                <a:avLst>
                  <a:gd name="adj" fmla="val 5365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17500" dist="9525" dir="2400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13"/>
                  <a:buFont typeface="Arial"/>
                  <a:buNone/>
                </a:pPr>
                <a:endParaRPr sz="1013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465;g9a86a2c962_0_135">
                <a:extLst>
                  <a:ext uri="{FF2B5EF4-FFF2-40B4-BE49-F238E27FC236}">
                    <a16:creationId xmlns:a16="http://schemas.microsoft.com/office/drawing/2014/main" id="{CAA03BF0-073D-46E5-8AB2-D927E516A02C}"/>
                  </a:ext>
                </a:extLst>
              </p:cNvPr>
              <p:cNvSpPr/>
              <p:nvPr/>
            </p:nvSpPr>
            <p:spPr>
              <a:xfrm>
                <a:off x="4889610" y="4854909"/>
                <a:ext cx="1319658" cy="1247947"/>
              </a:xfrm>
              <a:prstGeom prst="roundRect">
                <a:avLst>
                  <a:gd name="adj" fmla="val 5365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317500" dist="9525" dir="2400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13"/>
                  <a:buFont typeface="Arial"/>
                  <a:buNone/>
                </a:pPr>
                <a:endParaRPr sz="1013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" name="Google Shape;465;g9a86a2c962_0_135">
                <a:extLst>
                  <a:ext uri="{FF2B5EF4-FFF2-40B4-BE49-F238E27FC236}">
                    <a16:creationId xmlns:a16="http://schemas.microsoft.com/office/drawing/2014/main" id="{0BE4BF66-238D-4736-A1DE-D0DC065D5A11}"/>
                  </a:ext>
                </a:extLst>
              </p:cNvPr>
              <p:cNvSpPr/>
              <p:nvPr/>
            </p:nvSpPr>
            <p:spPr>
              <a:xfrm>
                <a:off x="6505198" y="4858235"/>
                <a:ext cx="1319658" cy="1247947"/>
              </a:xfrm>
              <a:prstGeom prst="roundRect">
                <a:avLst>
                  <a:gd name="adj" fmla="val 5365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17500" dist="9525" dir="2400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13"/>
                  <a:buFont typeface="Arial"/>
                  <a:buNone/>
                </a:pPr>
                <a:endParaRPr sz="1013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" name="Google Shape;465;g9a86a2c962_0_135">
                <a:extLst>
                  <a:ext uri="{FF2B5EF4-FFF2-40B4-BE49-F238E27FC236}">
                    <a16:creationId xmlns:a16="http://schemas.microsoft.com/office/drawing/2014/main" id="{AE8E18D5-007A-4A2C-9FA9-52DB0C1C1C63}"/>
                  </a:ext>
                </a:extLst>
              </p:cNvPr>
              <p:cNvSpPr/>
              <p:nvPr/>
            </p:nvSpPr>
            <p:spPr>
              <a:xfrm>
                <a:off x="8120521" y="4854908"/>
                <a:ext cx="1319658" cy="1247947"/>
              </a:xfrm>
              <a:prstGeom prst="roundRect">
                <a:avLst>
                  <a:gd name="adj" fmla="val 5365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17500" dist="9525" dir="2400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13"/>
                  <a:buFont typeface="Arial"/>
                  <a:buNone/>
                </a:pPr>
                <a:endParaRPr sz="1013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BA06897-814A-4786-86AD-15C8FDD94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03794" y="4464563"/>
              <a:ext cx="761100" cy="76110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FE27C7CD-D3BE-4A86-B414-3CF9FA150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22576" y="4435216"/>
              <a:ext cx="852230" cy="85223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0440EF0E-F670-48BA-AA8C-DE5D864F5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0287" y="4550108"/>
              <a:ext cx="609600" cy="60960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01597483-F4A7-4CC3-8956-C929DE325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28345" y="4426282"/>
              <a:ext cx="799381" cy="799381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D916F28D-B0FB-401B-928A-55C141722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61716" y="4426282"/>
              <a:ext cx="868564" cy="868564"/>
            </a:xfrm>
            <a:prstGeom prst="rect">
              <a:avLst/>
            </a:prstGeom>
          </p:spPr>
        </p:pic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F65AB05-EC3D-4CF0-842F-483F867490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65087" y="3499035"/>
            <a:ext cx="3178526" cy="7162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1D1FF11-1590-4E9D-B086-BFEC34060C5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148383" y="3499035"/>
            <a:ext cx="3178526" cy="7162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0FB719A-B2C0-437E-8F4B-F8B341B55D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80676" y="3499035"/>
            <a:ext cx="1615323" cy="7352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728658F-886D-4A61-9625-7B874F9B665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100892" y="3499035"/>
            <a:ext cx="1615323" cy="7352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2CBAC0-43B3-4A7E-8246-5C0708EFF4D0}"/>
              </a:ext>
            </a:extLst>
          </p:cNvPr>
          <p:cNvCxnSpPr>
            <a:cxnSpLocks/>
          </p:cNvCxnSpPr>
          <p:nvPr/>
        </p:nvCxnSpPr>
        <p:spPr>
          <a:xfrm>
            <a:off x="6089648" y="3485452"/>
            <a:ext cx="6350" cy="752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itel 2">
            <a:extLst>
              <a:ext uri="{FF2B5EF4-FFF2-40B4-BE49-F238E27FC236}">
                <a16:creationId xmlns:a16="http://schemas.microsoft.com/office/drawing/2014/main" id="{15BC2D52-2928-4D54-BD8B-DB3E804A0AD4}"/>
              </a:ext>
            </a:extLst>
          </p:cNvPr>
          <p:cNvSpPr txBox="1">
            <a:spLocks/>
          </p:cNvSpPr>
          <p:nvPr/>
        </p:nvSpPr>
        <p:spPr>
          <a:xfrm>
            <a:off x="2205259" y="5557466"/>
            <a:ext cx="1319658" cy="428998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/>
              <a:t>Stocks</a:t>
            </a:r>
          </a:p>
        </p:txBody>
      </p:sp>
      <p:sp>
        <p:nvSpPr>
          <p:cNvPr id="58" name="Titel 2">
            <a:extLst>
              <a:ext uri="{FF2B5EF4-FFF2-40B4-BE49-F238E27FC236}">
                <a16:creationId xmlns:a16="http://schemas.microsoft.com/office/drawing/2014/main" id="{53565A35-1EB8-4D7E-9062-1F4382DEC945}"/>
              </a:ext>
            </a:extLst>
          </p:cNvPr>
          <p:cNvSpPr txBox="1">
            <a:spLocks/>
          </p:cNvSpPr>
          <p:nvPr/>
        </p:nvSpPr>
        <p:spPr>
          <a:xfrm>
            <a:off x="3818581" y="5557466"/>
            <a:ext cx="1319658" cy="428998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/>
              <a:t>Education</a:t>
            </a:r>
          </a:p>
        </p:txBody>
      </p:sp>
      <p:sp>
        <p:nvSpPr>
          <p:cNvPr id="59" name="Titel 2">
            <a:extLst>
              <a:ext uri="{FF2B5EF4-FFF2-40B4-BE49-F238E27FC236}">
                <a16:creationId xmlns:a16="http://schemas.microsoft.com/office/drawing/2014/main" id="{15209E3A-4669-4A8D-9344-3D52DFBC5E1B}"/>
              </a:ext>
            </a:extLst>
          </p:cNvPr>
          <p:cNvSpPr txBox="1">
            <a:spLocks/>
          </p:cNvSpPr>
          <p:nvPr/>
        </p:nvSpPr>
        <p:spPr>
          <a:xfrm>
            <a:off x="5429819" y="5575970"/>
            <a:ext cx="1319658" cy="428998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err="1"/>
              <a:t>Healthcare</a:t>
            </a:r>
            <a:endParaRPr lang="de-DE" sz="2000" dirty="0"/>
          </a:p>
        </p:txBody>
      </p:sp>
      <p:sp>
        <p:nvSpPr>
          <p:cNvPr id="60" name="Titel 2">
            <a:extLst>
              <a:ext uri="{FF2B5EF4-FFF2-40B4-BE49-F238E27FC236}">
                <a16:creationId xmlns:a16="http://schemas.microsoft.com/office/drawing/2014/main" id="{6D2D21B5-7CDB-4B3E-8AB5-B1CDA6BA6894}"/>
              </a:ext>
            </a:extLst>
          </p:cNvPr>
          <p:cNvSpPr txBox="1">
            <a:spLocks/>
          </p:cNvSpPr>
          <p:nvPr/>
        </p:nvSpPr>
        <p:spPr>
          <a:xfrm>
            <a:off x="7041057" y="5575970"/>
            <a:ext cx="1319658" cy="428998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/>
              <a:t>Retail</a:t>
            </a:r>
          </a:p>
        </p:txBody>
      </p:sp>
      <p:sp>
        <p:nvSpPr>
          <p:cNvPr id="61" name="Titel 2">
            <a:extLst>
              <a:ext uri="{FF2B5EF4-FFF2-40B4-BE49-F238E27FC236}">
                <a16:creationId xmlns:a16="http://schemas.microsoft.com/office/drawing/2014/main" id="{95399C3D-8D1D-4893-A369-113813F03201}"/>
              </a:ext>
            </a:extLst>
          </p:cNvPr>
          <p:cNvSpPr txBox="1">
            <a:spLocks/>
          </p:cNvSpPr>
          <p:nvPr/>
        </p:nvSpPr>
        <p:spPr>
          <a:xfrm>
            <a:off x="8652295" y="5557466"/>
            <a:ext cx="1319658" cy="428998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/>
              <a:t>Fashion</a:t>
            </a:r>
          </a:p>
        </p:txBody>
      </p:sp>
    </p:spTree>
    <p:extLst>
      <p:ext uri="{BB962C8B-B14F-4D97-AF65-F5344CB8AC3E}">
        <p14:creationId xmlns:p14="http://schemas.microsoft.com/office/powerpoint/2010/main" val="238885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465;g9a86a2c962_0_135">
            <a:extLst>
              <a:ext uri="{FF2B5EF4-FFF2-40B4-BE49-F238E27FC236}">
                <a16:creationId xmlns:a16="http://schemas.microsoft.com/office/drawing/2014/main" id="{621D0788-EF5D-4467-855F-322D0FA8A9D6}"/>
              </a:ext>
            </a:extLst>
          </p:cNvPr>
          <p:cNvSpPr/>
          <p:nvPr/>
        </p:nvSpPr>
        <p:spPr>
          <a:xfrm>
            <a:off x="1116695" y="2182233"/>
            <a:ext cx="10513506" cy="3831059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  <a:effectLst>
            <a:outerShdw blurRad="317500" dist="9525" dir="2400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12E2F3-3370-A14C-A6EC-BA7D4DE2A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Introtalk</a:t>
            </a:r>
            <a:r>
              <a:rPr lang="de-DE" dirty="0"/>
              <a:t> - Tim Löhr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Januar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28EC673-8892-438D-8811-1601A5BD1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94" y="3192564"/>
            <a:ext cx="2725584" cy="508776"/>
          </a:xfrm>
          <a:prstGeom prst="rect">
            <a:avLst/>
          </a:prstGeom>
        </p:spPr>
      </p:pic>
      <p:sp>
        <p:nvSpPr>
          <p:cNvPr id="28" name="Titel 2">
            <a:extLst>
              <a:ext uri="{FF2B5EF4-FFF2-40B4-BE49-F238E27FC236}">
                <a16:creationId xmlns:a16="http://schemas.microsoft.com/office/drawing/2014/main" id="{904AD3E3-CAF0-480E-9EF5-BBAF6896206F}"/>
              </a:ext>
            </a:extLst>
          </p:cNvPr>
          <p:cNvSpPr txBox="1">
            <a:spLocks/>
          </p:cNvSpPr>
          <p:nvPr/>
        </p:nvSpPr>
        <p:spPr>
          <a:xfrm>
            <a:off x="1033070" y="5163127"/>
            <a:ext cx="3558045" cy="901917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2000" dirty="0"/>
          </a:p>
        </p:txBody>
      </p:sp>
      <p:sp>
        <p:nvSpPr>
          <p:cNvPr id="33" name="Titel 2">
            <a:extLst>
              <a:ext uri="{FF2B5EF4-FFF2-40B4-BE49-F238E27FC236}">
                <a16:creationId xmlns:a16="http://schemas.microsoft.com/office/drawing/2014/main" id="{55E24FB0-A095-4902-ABE3-E27B7D59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1375791"/>
            <a:ext cx="10854809" cy="746643"/>
          </a:xfrm>
        </p:spPr>
        <p:txBody>
          <a:bodyPr/>
          <a:lstStyle/>
          <a:p>
            <a:r>
              <a:rPr lang="de-DE" dirty="0"/>
              <a:t>Podcast – The Most Popular </a:t>
            </a:r>
            <a:r>
              <a:rPr lang="de-DE" dirty="0" err="1"/>
              <a:t>Plattforms</a:t>
            </a:r>
            <a:endParaRPr lang="de-D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B4D6782-B321-4807-A11D-6C0370F8D0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1518" y="3002150"/>
            <a:ext cx="2840585" cy="8537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C4D2CE7-2613-4DBD-A66E-E18619A59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25" y="4700332"/>
            <a:ext cx="1949869" cy="1083261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8EF7A5C-7D84-4D96-B85F-DF93AB5B11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54" y="5009973"/>
            <a:ext cx="2292609" cy="492553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30D6DD87-2C36-4612-87E5-8E5E809B49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63" y="2508235"/>
            <a:ext cx="1368370" cy="158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9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12E2F3-3370-A14C-A6EC-BA7D4DE2A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Introtalk</a:t>
            </a:r>
            <a:r>
              <a:rPr lang="de-DE" dirty="0"/>
              <a:t> - Tim Löhr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Januar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sp>
        <p:nvSpPr>
          <p:cNvPr id="26" name="Google Shape;465;g9a86a2c962_0_135">
            <a:extLst>
              <a:ext uri="{FF2B5EF4-FFF2-40B4-BE49-F238E27FC236}">
                <a16:creationId xmlns:a16="http://schemas.microsoft.com/office/drawing/2014/main" id="{ABECD276-B1BB-4D6B-97A1-59F7CD6BC3C4}"/>
              </a:ext>
            </a:extLst>
          </p:cNvPr>
          <p:cNvSpPr/>
          <p:nvPr/>
        </p:nvSpPr>
        <p:spPr>
          <a:xfrm>
            <a:off x="1026613" y="2218666"/>
            <a:ext cx="4858501" cy="3589202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  <a:effectLst>
            <a:outerShdw blurRad="317500" dist="9525" dir="2400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Titel 2">
            <a:extLst>
              <a:ext uri="{FF2B5EF4-FFF2-40B4-BE49-F238E27FC236}">
                <a16:creationId xmlns:a16="http://schemas.microsoft.com/office/drawing/2014/main" id="{904AD3E3-CAF0-480E-9EF5-BBAF6896206F}"/>
              </a:ext>
            </a:extLst>
          </p:cNvPr>
          <p:cNvSpPr txBox="1">
            <a:spLocks/>
          </p:cNvSpPr>
          <p:nvPr/>
        </p:nvSpPr>
        <p:spPr>
          <a:xfrm>
            <a:off x="1033070" y="5163127"/>
            <a:ext cx="3558045" cy="901917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20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48CA53-81A1-4F35-8EA3-BCBF5AB8948A}"/>
              </a:ext>
            </a:extLst>
          </p:cNvPr>
          <p:cNvGrpSpPr/>
          <p:nvPr/>
        </p:nvGrpSpPr>
        <p:grpSpPr>
          <a:xfrm>
            <a:off x="6832537" y="3057336"/>
            <a:ext cx="4488022" cy="1203768"/>
            <a:chOff x="6440328" y="2574141"/>
            <a:chExt cx="4488022" cy="120376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CF9083F-00D6-4ADF-8E49-6DB9491EEFE8}"/>
                </a:ext>
              </a:extLst>
            </p:cNvPr>
            <p:cNvGrpSpPr/>
            <p:nvPr/>
          </p:nvGrpSpPr>
          <p:grpSpPr>
            <a:xfrm>
              <a:off x="6440328" y="2574141"/>
              <a:ext cx="4488022" cy="1184229"/>
              <a:chOff x="6298024" y="2987632"/>
              <a:chExt cx="4488022" cy="1184229"/>
            </a:xfrm>
          </p:grpSpPr>
          <p:sp>
            <p:nvSpPr>
              <p:cNvPr id="15" name="Google Shape;465;g9a86a2c962_0_135">
                <a:extLst>
                  <a:ext uri="{FF2B5EF4-FFF2-40B4-BE49-F238E27FC236}">
                    <a16:creationId xmlns:a16="http://schemas.microsoft.com/office/drawing/2014/main" id="{3182E081-C4CA-48ED-8C7B-11368E3661A2}"/>
                  </a:ext>
                </a:extLst>
              </p:cNvPr>
              <p:cNvSpPr/>
              <p:nvPr/>
            </p:nvSpPr>
            <p:spPr>
              <a:xfrm>
                <a:off x="6298024" y="2995120"/>
                <a:ext cx="4488022" cy="1176741"/>
              </a:xfrm>
              <a:prstGeom prst="roundRect">
                <a:avLst>
                  <a:gd name="adj" fmla="val 5365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17500" dist="9525" dir="2400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13"/>
                  <a:buFont typeface="Arial"/>
                  <a:buNone/>
                </a:pPr>
                <a:endParaRPr sz="1013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" name="Titel 2">
                <a:extLst>
                  <a:ext uri="{FF2B5EF4-FFF2-40B4-BE49-F238E27FC236}">
                    <a16:creationId xmlns:a16="http://schemas.microsoft.com/office/drawing/2014/main" id="{DD472A43-0082-45D4-B0F6-C55CA237B2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8566" y="3134170"/>
                <a:ext cx="3109136" cy="656019"/>
              </a:xfrm>
              <a:prstGeom prst="rect">
                <a:avLst/>
              </a:prstGeom>
            </p:spPr>
            <p:txBody>
              <a:bodyPr wrap="square" lIns="0" tIns="0" rIns="0" bIns="0"/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400" b="1" kern="1200">
                    <a:solidFill>
                      <a:srgbClr val="41748D"/>
                    </a:solidFill>
                    <a:latin typeface="Corbel" panose="020B0503020204020204" pitchFamily="34" charset="0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latin typeface="F36"/>
                  </a:rPr>
                  <a:t>550.000 Podcasts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latin typeface="F36"/>
                  </a:rPr>
                  <a:t>18.5 million Episodes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latin typeface="F36"/>
                  </a:rPr>
                  <a:t>463.5 Terabyte</a:t>
                </a:r>
                <a:endParaRPr lang="de-DE" sz="2000" dirty="0"/>
              </a:p>
            </p:txBody>
          </p:sp>
          <p:sp>
            <p:nvSpPr>
              <p:cNvPr id="21" name="Google Shape;465;g9a86a2c962_0_135">
                <a:extLst>
                  <a:ext uri="{FF2B5EF4-FFF2-40B4-BE49-F238E27FC236}">
                    <a16:creationId xmlns:a16="http://schemas.microsoft.com/office/drawing/2014/main" id="{45AEFE65-5E5A-415F-B7BA-5EF24883C941}"/>
                  </a:ext>
                </a:extLst>
              </p:cNvPr>
              <p:cNvSpPr/>
              <p:nvPr/>
            </p:nvSpPr>
            <p:spPr>
              <a:xfrm>
                <a:off x="6298024" y="2987632"/>
                <a:ext cx="416442" cy="1184229"/>
              </a:xfrm>
              <a:prstGeom prst="roundRect">
                <a:avLst>
                  <a:gd name="adj" fmla="val 5365"/>
                </a:avLst>
              </a:prstGeom>
              <a:solidFill>
                <a:srgbClr val="E84DF7">
                  <a:alpha val="24000"/>
                </a:srgbClr>
              </a:solidFill>
              <a:ln>
                <a:noFill/>
              </a:ln>
              <a:effectLst>
                <a:outerShdw blurRad="317500" dist="9525" dir="2400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13"/>
                  <a:buFont typeface="Arial"/>
                  <a:buNone/>
                </a:pPr>
                <a:endParaRPr sz="1013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" name="Titel 2">
                <a:extLst>
                  <a:ext uri="{FF2B5EF4-FFF2-40B4-BE49-F238E27FC236}">
                    <a16:creationId xmlns:a16="http://schemas.microsoft.com/office/drawing/2014/main" id="{54AD4281-37B2-49C6-BEE9-47CAFF7428AA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5950020" y="3406409"/>
                <a:ext cx="1176741" cy="339187"/>
              </a:xfrm>
              <a:prstGeom prst="rect">
                <a:avLst/>
              </a:prstGeom>
            </p:spPr>
            <p:txBody>
              <a:bodyPr wrap="square" lIns="0" tIns="0" rIns="0" bIns="0"/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400" b="1" kern="1200">
                    <a:solidFill>
                      <a:srgbClr val="41748D"/>
                    </a:solidFill>
                    <a:latin typeface="Corbel" panose="020B0503020204020204" pitchFamily="34" charset="0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b="0" i="0" u="none" strike="noStrike" baseline="0" dirty="0">
                    <a:latin typeface="F36"/>
                  </a:rPr>
                  <a:t>June 2018</a:t>
                </a:r>
                <a:endParaRPr lang="de-DE" sz="1600" dirty="0"/>
              </a:p>
            </p:txBody>
          </p:sp>
        </p:grpSp>
        <p:sp>
          <p:nvSpPr>
            <p:cNvPr id="29" name="Titel 2">
              <a:extLst>
                <a:ext uri="{FF2B5EF4-FFF2-40B4-BE49-F238E27FC236}">
                  <a16:creationId xmlns:a16="http://schemas.microsoft.com/office/drawing/2014/main" id="{4B9B49E7-EDF8-4A6D-9D05-926FEC97EA25}"/>
                </a:ext>
              </a:extLst>
            </p:cNvPr>
            <p:cNvSpPr txBox="1">
              <a:spLocks/>
            </p:cNvSpPr>
            <p:nvPr/>
          </p:nvSpPr>
          <p:spPr>
            <a:xfrm>
              <a:off x="10668400" y="3486996"/>
              <a:ext cx="231374" cy="290913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0" i="0" u="none" strike="noStrike" baseline="0" dirty="0">
                  <a:latin typeface="F36"/>
                </a:rPr>
                <a:t>[1]</a:t>
              </a:r>
              <a:endParaRPr lang="de-DE" sz="14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48EFCAB-1DF9-4725-90BF-9AA6A7784BF2}"/>
              </a:ext>
            </a:extLst>
          </p:cNvPr>
          <p:cNvGrpSpPr/>
          <p:nvPr/>
        </p:nvGrpSpPr>
        <p:grpSpPr>
          <a:xfrm>
            <a:off x="6832536" y="4430554"/>
            <a:ext cx="4488023" cy="1193922"/>
            <a:chOff x="6440328" y="4136994"/>
            <a:chExt cx="4488023" cy="119392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0EA88F9-F8F6-4DCC-A7F2-B608A28B8E4F}"/>
                </a:ext>
              </a:extLst>
            </p:cNvPr>
            <p:cNvGrpSpPr/>
            <p:nvPr/>
          </p:nvGrpSpPr>
          <p:grpSpPr>
            <a:xfrm>
              <a:off x="6440328" y="4136994"/>
              <a:ext cx="4488023" cy="1184229"/>
              <a:chOff x="6298024" y="4640841"/>
              <a:chExt cx="4488023" cy="1184229"/>
            </a:xfrm>
          </p:grpSpPr>
          <p:sp>
            <p:nvSpPr>
              <p:cNvPr id="16" name="Google Shape;465;g9a86a2c962_0_135">
                <a:extLst>
                  <a:ext uri="{FF2B5EF4-FFF2-40B4-BE49-F238E27FC236}">
                    <a16:creationId xmlns:a16="http://schemas.microsoft.com/office/drawing/2014/main" id="{D69099B2-D8AF-4AEF-9238-638CAF0596FB}"/>
                  </a:ext>
                </a:extLst>
              </p:cNvPr>
              <p:cNvSpPr/>
              <p:nvPr/>
            </p:nvSpPr>
            <p:spPr>
              <a:xfrm>
                <a:off x="6298025" y="4644586"/>
                <a:ext cx="4488022" cy="1176741"/>
              </a:xfrm>
              <a:prstGeom prst="roundRect">
                <a:avLst>
                  <a:gd name="adj" fmla="val 5365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17500" dist="9525" dir="2400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13"/>
                  <a:buFont typeface="Arial"/>
                  <a:buNone/>
                </a:pPr>
                <a:endParaRPr sz="1013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" name="Google Shape;465;g9a86a2c962_0_135">
                <a:extLst>
                  <a:ext uri="{FF2B5EF4-FFF2-40B4-BE49-F238E27FC236}">
                    <a16:creationId xmlns:a16="http://schemas.microsoft.com/office/drawing/2014/main" id="{7E06FCC3-07A8-439F-9D5A-942375D46963}"/>
                  </a:ext>
                </a:extLst>
              </p:cNvPr>
              <p:cNvSpPr/>
              <p:nvPr/>
            </p:nvSpPr>
            <p:spPr>
              <a:xfrm>
                <a:off x="6298024" y="4640841"/>
                <a:ext cx="416442" cy="1184229"/>
              </a:xfrm>
              <a:prstGeom prst="roundRect">
                <a:avLst>
                  <a:gd name="adj" fmla="val 5365"/>
                </a:avLst>
              </a:prstGeom>
              <a:solidFill>
                <a:srgbClr val="9731CB">
                  <a:alpha val="20000"/>
                </a:srgbClr>
              </a:solidFill>
              <a:ln>
                <a:noFill/>
              </a:ln>
              <a:effectLst>
                <a:outerShdw blurRad="317500" dist="9525" dir="2400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13"/>
                  <a:buFont typeface="Arial"/>
                  <a:buNone/>
                </a:pPr>
                <a:endParaRPr sz="1013" b="0" i="0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" name="Titel 2">
                <a:extLst>
                  <a:ext uri="{FF2B5EF4-FFF2-40B4-BE49-F238E27FC236}">
                    <a16:creationId xmlns:a16="http://schemas.microsoft.com/office/drawing/2014/main" id="{1F75E073-82EB-4C6E-B307-19142CFF90B7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5956502" y="5063363"/>
                <a:ext cx="1176741" cy="339187"/>
              </a:xfrm>
              <a:prstGeom prst="rect">
                <a:avLst/>
              </a:prstGeom>
            </p:spPr>
            <p:txBody>
              <a:bodyPr wrap="square" lIns="0" tIns="0" rIns="0" bIns="0"/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400" b="1" kern="1200">
                    <a:solidFill>
                      <a:srgbClr val="41748D"/>
                    </a:solidFill>
                    <a:latin typeface="Corbel" panose="020B0503020204020204" pitchFamily="34" charset="0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600" b="0" i="0" u="none" strike="noStrike" baseline="0" dirty="0">
                    <a:latin typeface="F36"/>
                  </a:rPr>
                  <a:t>April 2021</a:t>
                </a:r>
                <a:endParaRPr lang="de-DE" sz="1600" dirty="0"/>
              </a:p>
            </p:txBody>
          </p:sp>
          <p:sp>
            <p:nvSpPr>
              <p:cNvPr id="24" name="Titel 2">
                <a:extLst>
                  <a:ext uri="{FF2B5EF4-FFF2-40B4-BE49-F238E27FC236}">
                    <a16:creationId xmlns:a16="http://schemas.microsoft.com/office/drawing/2014/main" id="{5CC4C5D1-49DC-4250-A442-97D97FE11C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8567" y="4789376"/>
                <a:ext cx="2992039" cy="588382"/>
              </a:xfrm>
              <a:prstGeom prst="rect">
                <a:avLst/>
              </a:prstGeom>
            </p:spPr>
            <p:txBody>
              <a:bodyPr wrap="square" lIns="0" tIns="0" rIns="0" bIns="0"/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400" b="1" kern="1200">
                    <a:solidFill>
                      <a:srgbClr val="41748D"/>
                    </a:solidFill>
                    <a:latin typeface="Corbel" panose="020B0503020204020204" pitchFamily="34" charset="0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latin typeface="F36"/>
                  </a:rPr>
                  <a:t>2.000.000 Podcasts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latin typeface="F36"/>
                  </a:rPr>
                  <a:t>48.000.000 Episodes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latin typeface="F36"/>
                  </a:rPr>
                  <a:t>1.2 Petabyte</a:t>
                </a:r>
                <a:endParaRPr lang="de-DE" sz="20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de-DE" sz="2000" dirty="0"/>
              </a:p>
            </p:txBody>
          </p:sp>
        </p:grpSp>
        <p:sp>
          <p:nvSpPr>
            <p:cNvPr id="30" name="Titel 2">
              <a:extLst>
                <a:ext uri="{FF2B5EF4-FFF2-40B4-BE49-F238E27FC236}">
                  <a16:creationId xmlns:a16="http://schemas.microsoft.com/office/drawing/2014/main" id="{A9F48EE6-1BA5-4BFA-BC6B-3683FD22F872}"/>
                </a:ext>
              </a:extLst>
            </p:cNvPr>
            <p:cNvSpPr txBox="1">
              <a:spLocks/>
            </p:cNvSpPr>
            <p:nvPr/>
          </p:nvSpPr>
          <p:spPr>
            <a:xfrm>
              <a:off x="10668400" y="5040003"/>
              <a:ext cx="231374" cy="290913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0" i="0" u="none" strike="noStrike" baseline="0" dirty="0">
                  <a:latin typeface="F36"/>
                </a:rPr>
                <a:t>[1]</a:t>
              </a:r>
              <a:endParaRPr lang="de-DE" sz="1400" dirty="0"/>
            </a:p>
          </p:txBody>
        </p:sp>
      </p:grpSp>
      <p:sp>
        <p:nvSpPr>
          <p:cNvPr id="33" name="Titel 2">
            <a:extLst>
              <a:ext uri="{FF2B5EF4-FFF2-40B4-BE49-F238E27FC236}">
                <a16:creationId xmlns:a16="http://schemas.microsoft.com/office/drawing/2014/main" id="{19B341D4-765C-40F7-92F8-21EB2A40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1375791"/>
            <a:ext cx="10854809" cy="746643"/>
          </a:xfrm>
        </p:spPr>
        <p:txBody>
          <a:bodyPr/>
          <a:lstStyle/>
          <a:p>
            <a:r>
              <a:rPr lang="de-DE" dirty="0" err="1"/>
              <a:t>Rising</a:t>
            </a:r>
            <a:r>
              <a:rPr lang="de-DE" dirty="0"/>
              <a:t> </a:t>
            </a:r>
            <a:r>
              <a:rPr lang="de-DE" dirty="0" err="1"/>
              <a:t>Popularity</a:t>
            </a:r>
            <a:r>
              <a:rPr lang="de-DE" dirty="0"/>
              <a:t> and </a:t>
            </a:r>
            <a:r>
              <a:rPr lang="de-DE" dirty="0" err="1"/>
              <a:t>Production</a:t>
            </a:r>
            <a:r>
              <a:rPr lang="de-DE" dirty="0"/>
              <a:t> </a:t>
            </a:r>
          </a:p>
        </p:txBody>
      </p:sp>
      <p:pic>
        <p:nvPicPr>
          <p:cNvPr id="34" name="Inhaltsplatzhalter 9">
            <a:extLst>
              <a:ext uri="{FF2B5EF4-FFF2-40B4-BE49-F238E27FC236}">
                <a16:creationId xmlns:a16="http://schemas.microsoft.com/office/drawing/2014/main" id="{6DB2FAEF-CB7F-415A-81D8-B33CF92BB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400" y="2650284"/>
            <a:ext cx="4098925" cy="2778350"/>
          </a:xfrm>
          <a:prstGeom prst="rect">
            <a:avLst/>
          </a:prstGeom>
        </p:spPr>
      </p:pic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A749C4E3-EBC6-41D6-BF12-60D49360B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36" y="2445719"/>
            <a:ext cx="2244010" cy="418882"/>
          </a:xfrm>
          <a:prstGeom prst="rect">
            <a:avLst/>
          </a:prstGeom>
        </p:spPr>
      </p:pic>
      <p:sp>
        <p:nvSpPr>
          <p:cNvPr id="36" name="Titel 2">
            <a:extLst>
              <a:ext uri="{FF2B5EF4-FFF2-40B4-BE49-F238E27FC236}">
                <a16:creationId xmlns:a16="http://schemas.microsoft.com/office/drawing/2014/main" id="{27A469D3-26DF-4531-AC04-3841DBF82E31}"/>
              </a:ext>
            </a:extLst>
          </p:cNvPr>
          <p:cNvSpPr txBox="1">
            <a:spLocks/>
          </p:cNvSpPr>
          <p:nvPr/>
        </p:nvSpPr>
        <p:spPr>
          <a:xfrm>
            <a:off x="5571052" y="5500087"/>
            <a:ext cx="231374" cy="290913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1400" b="0" i="0" u="none" strike="noStrike" baseline="0" dirty="0">
                <a:latin typeface="F36"/>
              </a:rPr>
              <a:t>[2]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2914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65;g9a86a2c962_0_135">
            <a:extLst>
              <a:ext uri="{FF2B5EF4-FFF2-40B4-BE49-F238E27FC236}">
                <a16:creationId xmlns:a16="http://schemas.microsoft.com/office/drawing/2014/main" id="{91D37CBD-6ECC-46DD-B23D-D300D21304AF}"/>
              </a:ext>
            </a:extLst>
          </p:cNvPr>
          <p:cNvSpPr/>
          <p:nvPr/>
        </p:nvSpPr>
        <p:spPr>
          <a:xfrm>
            <a:off x="8670083" y="2915344"/>
            <a:ext cx="2025900" cy="1958700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  <a:effectLst>
            <a:outerShdw blurRad="317500" dist="9525" dir="2400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465;g9a86a2c962_0_135">
            <a:extLst>
              <a:ext uri="{FF2B5EF4-FFF2-40B4-BE49-F238E27FC236}">
                <a16:creationId xmlns:a16="http://schemas.microsoft.com/office/drawing/2014/main" id="{ACD4EDE9-3ACA-4DE0-80F3-EC54F098FEC3}"/>
              </a:ext>
            </a:extLst>
          </p:cNvPr>
          <p:cNvSpPr/>
          <p:nvPr/>
        </p:nvSpPr>
        <p:spPr>
          <a:xfrm>
            <a:off x="5019226" y="2905991"/>
            <a:ext cx="2025900" cy="1958700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  <a:effectLst>
            <a:outerShdw blurRad="317500" dist="9525" dir="2400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465;g9a86a2c962_0_135">
            <a:extLst>
              <a:ext uri="{FF2B5EF4-FFF2-40B4-BE49-F238E27FC236}">
                <a16:creationId xmlns:a16="http://schemas.microsoft.com/office/drawing/2014/main" id="{79623FA7-CBB1-470E-BE4F-01E31227A957}"/>
              </a:ext>
            </a:extLst>
          </p:cNvPr>
          <p:cNvSpPr/>
          <p:nvPr/>
        </p:nvSpPr>
        <p:spPr>
          <a:xfrm>
            <a:off x="1368369" y="2905991"/>
            <a:ext cx="2025900" cy="1958700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  <a:effectLst>
            <a:outerShdw blurRad="317500" dist="9525" dir="2400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DC5071-FE9A-1144-BE54-6ED14A4C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Trend?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12E2F3-3370-A14C-A6EC-BA7D4DE2A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Introtalk</a:t>
            </a:r>
            <a:r>
              <a:rPr lang="de-DE" dirty="0"/>
              <a:t> - Tim Löhr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Januar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2BC50B4-0354-4203-BB33-9E95222B8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5531" y="3318432"/>
            <a:ext cx="1171575" cy="11525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68995D7-22CC-4BDA-A7CB-1379F089F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8776" y="3308906"/>
            <a:ext cx="1066800" cy="117157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3C25575-6864-438A-B38B-AC5C38C01C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7245" y="3360031"/>
            <a:ext cx="1171575" cy="1019175"/>
          </a:xfrm>
          <a:prstGeom prst="rect">
            <a:avLst/>
          </a:prstGeom>
        </p:spPr>
      </p:pic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9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465;g9a86a2c962_0_135">
            <a:extLst>
              <a:ext uri="{FF2B5EF4-FFF2-40B4-BE49-F238E27FC236}">
                <a16:creationId xmlns:a16="http://schemas.microsoft.com/office/drawing/2014/main" id="{472256DA-6EFE-4206-9B12-5623C9DE8F8B}"/>
              </a:ext>
            </a:extLst>
          </p:cNvPr>
          <p:cNvSpPr/>
          <p:nvPr/>
        </p:nvSpPr>
        <p:spPr>
          <a:xfrm>
            <a:off x="6096001" y="1492738"/>
            <a:ext cx="5486400" cy="2775312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  <a:effectLst>
            <a:outerShdw blurRad="317500" dist="9525" dir="2400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12E2F3-3370-A14C-A6EC-BA7D4DE2A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Introtalk</a:t>
            </a:r>
            <a:r>
              <a:rPr lang="de-DE" dirty="0"/>
              <a:t> - Tim Löhr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Januar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44489B-B2F7-46A6-A33F-EE65237A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 – Part l 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AC3480-12B0-40E5-9E9F-084F285E882F}"/>
              </a:ext>
            </a:extLst>
          </p:cNvPr>
          <p:cNvGrpSpPr/>
          <p:nvPr/>
        </p:nvGrpSpPr>
        <p:grpSpPr>
          <a:xfrm>
            <a:off x="921201" y="3277903"/>
            <a:ext cx="4319590" cy="1637560"/>
            <a:chOff x="668594" y="3121147"/>
            <a:chExt cx="4319590" cy="16375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91E911A-B94E-4504-8029-ECD8EB0D0899}"/>
                </a:ext>
              </a:extLst>
            </p:cNvPr>
            <p:cNvGrpSpPr/>
            <p:nvPr/>
          </p:nvGrpSpPr>
          <p:grpSpPr>
            <a:xfrm>
              <a:off x="668594" y="3121147"/>
              <a:ext cx="4319590" cy="1637560"/>
              <a:chOff x="5756653" y="2999473"/>
              <a:chExt cx="5766750" cy="1579671"/>
            </a:xfrm>
          </p:grpSpPr>
          <p:sp>
            <p:nvSpPr>
              <p:cNvPr id="22" name="Google Shape;465;g9a86a2c962_0_135">
                <a:extLst>
                  <a:ext uri="{FF2B5EF4-FFF2-40B4-BE49-F238E27FC236}">
                    <a16:creationId xmlns:a16="http://schemas.microsoft.com/office/drawing/2014/main" id="{A8607CF1-28B5-4DF6-BE10-360C4727C0C1}"/>
                  </a:ext>
                </a:extLst>
              </p:cNvPr>
              <p:cNvSpPr/>
              <p:nvPr/>
            </p:nvSpPr>
            <p:spPr>
              <a:xfrm>
                <a:off x="5756653" y="2999473"/>
                <a:ext cx="5766750" cy="1515378"/>
              </a:xfrm>
              <a:prstGeom prst="roundRect">
                <a:avLst>
                  <a:gd name="adj" fmla="val 5365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17500" dist="9525" dir="2400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13"/>
                  <a:buFont typeface="Arial"/>
                  <a:buNone/>
                </a:pPr>
                <a:endParaRPr sz="1013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" name="Titel 2">
                <a:extLst>
                  <a:ext uri="{FF2B5EF4-FFF2-40B4-BE49-F238E27FC236}">
                    <a16:creationId xmlns:a16="http://schemas.microsoft.com/office/drawing/2014/main" id="{421E8450-1CC4-4427-A178-03C66FDD64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3289" y="3234476"/>
                <a:ext cx="5473853" cy="1344668"/>
              </a:xfrm>
              <a:prstGeom prst="rect">
                <a:avLst/>
              </a:prstGeom>
            </p:spPr>
            <p:txBody>
              <a:bodyPr wrap="square" lIns="0" tIns="0" rIns="0" bIns="0"/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400" b="1" kern="1200">
                    <a:solidFill>
                      <a:srgbClr val="41748D"/>
                    </a:solidFill>
                    <a:latin typeface="Corbel" panose="020B0503020204020204" pitchFamily="34" charset="0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800" b="0" i="0" u="none" strike="noStrike" baseline="0" dirty="0">
                    <a:latin typeface="NimbusRomNo9L-Medi"/>
                  </a:rPr>
                  <a:t>Artificial Intelligence Trend Analysis </a:t>
                </a:r>
              </a:p>
              <a:p>
                <a:pPr algn="ctr"/>
                <a:r>
                  <a:rPr lang="en-US" sz="1800" b="0" i="0" u="none" strike="noStrike" baseline="0" dirty="0">
                    <a:latin typeface="NimbusRomNo9L-Medi"/>
                  </a:rPr>
                  <a:t>using Speech-to-Text</a:t>
                </a:r>
              </a:p>
              <a:p>
                <a:pPr algn="ctr"/>
                <a:r>
                  <a:rPr lang="en-US" sz="1800" b="0" i="0" u="none" strike="noStrike" baseline="0" dirty="0">
                    <a:latin typeface="NimbusRomNo9L-Medi"/>
                  </a:rPr>
                  <a:t>Data from Healthcare Podcasts </a:t>
                </a:r>
              </a:p>
              <a:p>
                <a:pPr algn="ctr"/>
                <a:r>
                  <a:rPr lang="en-US" sz="1800" i="0" u="none" strike="noStrike" baseline="0" dirty="0">
                    <a:solidFill>
                      <a:srgbClr val="E87722"/>
                    </a:solidFill>
                    <a:latin typeface="NimbusRomNo9L-Regu"/>
                  </a:rPr>
                  <a:t>Phi Long Do</a:t>
                </a:r>
                <a:endParaRPr lang="de-DE" dirty="0">
                  <a:solidFill>
                    <a:srgbClr val="E87722"/>
                  </a:solidFill>
                </a:endParaRPr>
              </a:p>
            </p:txBody>
          </p:sp>
        </p:grpSp>
        <p:sp>
          <p:nvSpPr>
            <p:cNvPr id="30" name="Titel 2">
              <a:extLst>
                <a:ext uri="{FF2B5EF4-FFF2-40B4-BE49-F238E27FC236}">
                  <a16:creationId xmlns:a16="http://schemas.microsoft.com/office/drawing/2014/main" id="{ADDD0D9E-F54B-495C-A1C6-EF8A794398C2}"/>
                </a:ext>
              </a:extLst>
            </p:cNvPr>
            <p:cNvSpPr txBox="1">
              <a:spLocks/>
            </p:cNvSpPr>
            <p:nvPr/>
          </p:nvSpPr>
          <p:spPr>
            <a:xfrm>
              <a:off x="4723438" y="4436865"/>
              <a:ext cx="231374" cy="290913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0" i="0" u="none" strike="noStrike" baseline="0" dirty="0">
                  <a:latin typeface="F36"/>
                </a:rPr>
                <a:t>[2]</a:t>
              </a:r>
              <a:endParaRPr lang="de-DE" sz="1400" dirty="0"/>
            </a:p>
          </p:txBody>
        </p:sp>
      </p:grpSp>
      <p:graphicFrame>
        <p:nvGraphicFramePr>
          <p:cNvPr id="13" name="Inhaltsplatzhalter 5">
            <a:extLst>
              <a:ext uri="{FF2B5EF4-FFF2-40B4-BE49-F238E27FC236}">
                <a16:creationId xmlns:a16="http://schemas.microsoft.com/office/drawing/2014/main" id="{CBBEA0BF-FC3D-4929-9520-499437F70D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695427"/>
              </p:ext>
            </p:extLst>
          </p:nvPr>
        </p:nvGraphicFramePr>
        <p:xfrm>
          <a:off x="6311035" y="1653371"/>
          <a:ext cx="4959764" cy="2443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Google Shape;465;g9a86a2c962_0_135">
            <a:extLst>
              <a:ext uri="{FF2B5EF4-FFF2-40B4-BE49-F238E27FC236}">
                <a16:creationId xmlns:a16="http://schemas.microsoft.com/office/drawing/2014/main" id="{4CABF233-F271-4FF5-92CC-EB847F649CC8}"/>
              </a:ext>
            </a:extLst>
          </p:cNvPr>
          <p:cNvSpPr/>
          <p:nvPr/>
        </p:nvSpPr>
        <p:spPr>
          <a:xfrm>
            <a:off x="6095998" y="4384997"/>
            <a:ext cx="5486400" cy="1735498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  <a:effectLst>
            <a:outerShdw blurRad="317500" dist="9525" dir="2400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9C8FA37A-9796-4DBC-873D-25072116A6FC}"/>
              </a:ext>
            </a:extLst>
          </p:cNvPr>
          <p:cNvSpPr txBox="1">
            <a:spLocks/>
          </p:cNvSpPr>
          <p:nvPr/>
        </p:nvSpPr>
        <p:spPr>
          <a:xfrm>
            <a:off x="6740819" y="4730208"/>
            <a:ext cx="4100195" cy="1393945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de-DE" sz="1800" dirty="0">
                <a:solidFill>
                  <a:srgbClr val="E46C0A"/>
                </a:solidFill>
                <a:latin typeface="NimbusRomNo9L-Medi"/>
              </a:rPr>
              <a:t>C</a:t>
            </a:r>
            <a:r>
              <a:rPr lang="en-US" sz="1800" dirty="0" err="1">
                <a:solidFill>
                  <a:srgbClr val="E46C0A"/>
                </a:solidFill>
                <a:latin typeface="NimbusRomNo9L-Medi"/>
              </a:rPr>
              <a:t>onclusion</a:t>
            </a:r>
            <a:r>
              <a:rPr lang="en-US" sz="1800" b="0" dirty="0">
                <a:latin typeface="NimbusRomNo9L-Medi"/>
              </a:rPr>
              <a:t>: Predict Future AI Trends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NimbusRomNo9L-Medi"/>
              </a:rPr>
              <a:t>Better transcriptions</a:t>
            </a:r>
            <a:endParaRPr lang="de-DE" sz="1800" b="0" dirty="0">
              <a:latin typeface="NimbusRomNo9L-Med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>
                <a:latin typeface="NimbusRomNo9L-Medi"/>
              </a:rPr>
              <a:t>More </a:t>
            </a:r>
            <a:r>
              <a:rPr lang="de-DE" sz="1800" b="0" dirty="0" err="1">
                <a:latin typeface="NimbusRomNo9L-Medi"/>
              </a:rPr>
              <a:t>data</a:t>
            </a:r>
            <a:r>
              <a:rPr lang="de-DE" sz="1800" b="0" dirty="0">
                <a:latin typeface="NimbusRomNo9L-Medi"/>
              </a:rPr>
              <a:t>, </a:t>
            </a:r>
            <a:r>
              <a:rPr lang="de-DE" sz="1800" b="0" dirty="0" err="1">
                <a:latin typeface="NimbusRomNo9L-Medi"/>
              </a:rPr>
              <a:t>buzzword</a:t>
            </a:r>
            <a:r>
              <a:rPr lang="de-DE" sz="1800" b="0" dirty="0">
                <a:latin typeface="NimbusRomNo9L-Medi"/>
              </a:rPr>
              <a:t> </a:t>
            </a:r>
            <a:r>
              <a:rPr lang="de-DE" sz="1800" b="0" dirty="0" err="1">
                <a:latin typeface="NimbusRomNo9L-Medi"/>
              </a:rPr>
              <a:t>list</a:t>
            </a:r>
            <a:r>
              <a:rPr lang="de-DE" sz="1800" b="0" dirty="0">
                <a:latin typeface="NimbusRomNo9L-Medi"/>
              </a:rPr>
              <a:t> </a:t>
            </a:r>
            <a:br>
              <a:rPr lang="de-DE" sz="1800" b="0" dirty="0">
                <a:latin typeface="NimbusRomNo9L-Medi"/>
              </a:rPr>
            </a:br>
            <a:r>
              <a:rPr lang="de-DE" sz="1800" b="0" dirty="0">
                <a:latin typeface="NimbusRomNo9L-Medi"/>
              </a:rPr>
              <a:t>and </a:t>
            </a:r>
            <a:r>
              <a:rPr lang="de-DE" sz="1800" b="0" dirty="0" err="1">
                <a:latin typeface="NimbusRomNo9L-Medi"/>
              </a:rPr>
              <a:t>longer</a:t>
            </a:r>
            <a:r>
              <a:rPr lang="de-DE" sz="1800" b="0" dirty="0">
                <a:latin typeface="NimbusRomNo9L-Medi"/>
              </a:rPr>
              <a:t> time frame</a:t>
            </a:r>
            <a:endParaRPr lang="en-US" sz="1800" b="0" dirty="0">
              <a:latin typeface="NimbusRomNo9L-Medi"/>
            </a:endParaRPr>
          </a:p>
        </p:txBody>
      </p:sp>
    </p:spTree>
    <p:extLst>
      <p:ext uri="{BB962C8B-B14F-4D97-AF65-F5344CB8AC3E}">
        <p14:creationId xmlns:p14="http://schemas.microsoft.com/office/powerpoint/2010/main" val="174690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465;g9a86a2c962_0_135">
            <a:extLst>
              <a:ext uri="{FF2B5EF4-FFF2-40B4-BE49-F238E27FC236}">
                <a16:creationId xmlns:a16="http://schemas.microsoft.com/office/drawing/2014/main" id="{472256DA-6EFE-4206-9B12-5623C9DE8F8B}"/>
              </a:ext>
            </a:extLst>
          </p:cNvPr>
          <p:cNvSpPr/>
          <p:nvPr/>
        </p:nvSpPr>
        <p:spPr>
          <a:xfrm>
            <a:off x="6184648" y="2032255"/>
            <a:ext cx="5622165" cy="3899661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  <a:effectLst>
            <a:outerShdw blurRad="317500" dist="9525" dir="2400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12E2F3-3370-A14C-A6EC-BA7D4DE2A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Introtalk</a:t>
            </a:r>
            <a:r>
              <a:rPr lang="de-DE" dirty="0"/>
              <a:t> - Tim Löhr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Januar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44489B-B2F7-46A6-A33F-EE65237A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 - Part l</a:t>
            </a:r>
            <a:endParaRPr lang="en-US" dirty="0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C13640A7-5983-4CB2-A1BD-AF6AEBC51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403" y="2320653"/>
            <a:ext cx="5460654" cy="3485410"/>
          </a:xfrm>
          <a:prstGeom prst="rect">
            <a:avLst/>
          </a:prstGeom>
        </p:spPr>
      </p:pic>
      <p:sp>
        <p:nvSpPr>
          <p:cNvPr id="30" name="Titel 2">
            <a:extLst>
              <a:ext uri="{FF2B5EF4-FFF2-40B4-BE49-F238E27FC236}">
                <a16:creationId xmlns:a16="http://schemas.microsoft.com/office/drawing/2014/main" id="{ADDD0D9E-F54B-495C-A1C6-EF8A794398C2}"/>
              </a:ext>
            </a:extLst>
          </p:cNvPr>
          <p:cNvSpPr txBox="1">
            <a:spLocks/>
          </p:cNvSpPr>
          <p:nvPr/>
        </p:nvSpPr>
        <p:spPr>
          <a:xfrm>
            <a:off x="4723438" y="4436865"/>
            <a:ext cx="231374" cy="290913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1400" b="0" i="0" u="none" strike="noStrike" baseline="0" dirty="0">
                <a:latin typeface="F36"/>
              </a:rPr>
              <a:t>[2]</a:t>
            </a:r>
            <a:endParaRPr lang="de-DE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2840C4-8544-44BD-88CC-EF30D074CCA4}"/>
              </a:ext>
            </a:extLst>
          </p:cNvPr>
          <p:cNvGrpSpPr/>
          <p:nvPr/>
        </p:nvGrpSpPr>
        <p:grpSpPr>
          <a:xfrm>
            <a:off x="921201" y="3277903"/>
            <a:ext cx="4319590" cy="1637560"/>
            <a:chOff x="668594" y="3121147"/>
            <a:chExt cx="4319590" cy="16375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BAFA86A-8D8C-4F9B-B91A-0D9C150563CD}"/>
                </a:ext>
              </a:extLst>
            </p:cNvPr>
            <p:cNvGrpSpPr/>
            <p:nvPr/>
          </p:nvGrpSpPr>
          <p:grpSpPr>
            <a:xfrm>
              <a:off x="668594" y="3121147"/>
              <a:ext cx="4319590" cy="1637560"/>
              <a:chOff x="5756653" y="2999473"/>
              <a:chExt cx="5766750" cy="1579671"/>
            </a:xfrm>
          </p:grpSpPr>
          <p:sp>
            <p:nvSpPr>
              <p:cNvPr id="16" name="Google Shape;465;g9a86a2c962_0_135">
                <a:extLst>
                  <a:ext uri="{FF2B5EF4-FFF2-40B4-BE49-F238E27FC236}">
                    <a16:creationId xmlns:a16="http://schemas.microsoft.com/office/drawing/2014/main" id="{FBC2E356-77B7-45B6-BAEA-91E026F72F7C}"/>
                  </a:ext>
                </a:extLst>
              </p:cNvPr>
              <p:cNvSpPr/>
              <p:nvPr/>
            </p:nvSpPr>
            <p:spPr>
              <a:xfrm>
                <a:off x="5756653" y="2999473"/>
                <a:ext cx="5766750" cy="1515378"/>
              </a:xfrm>
              <a:prstGeom prst="roundRect">
                <a:avLst>
                  <a:gd name="adj" fmla="val 5365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17500" dist="9525" dir="2400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13"/>
                  <a:buFont typeface="Arial"/>
                  <a:buNone/>
                </a:pPr>
                <a:endParaRPr sz="1013" b="0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" name="Titel 2">
                <a:extLst>
                  <a:ext uri="{FF2B5EF4-FFF2-40B4-BE49-F238E27FC236}">
                    <a16:creationId xmlns:a16="http://schemas.microsoft.com/office/drawing/2014/main" id="{A8961EAE-8DD7-459D-87D0-95238F39B1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3289" y="3234476"/>
                <a:ext cx="5473853" cy="1344668"/>
              </a:xfrm>
              <a:prstGeom prst="rect">
                <a:avLst/>
              </a:prstGeom>
            </p:spPr>
            <p:txBody>
              <a:bodyPr wrap="square" lIns="0" tIns="0" rIns="0" bIns="0"/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400" b="1" kern="1200">
                    <a:solidFill>
                      <a:srgbClr val="41748D"/>
                    </a:solidFill>
                    <a:latin typeface="Corbel" panose="020B0503020204020204" pitchFamily="34" charset="0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800" b="0" i="0" u="none" strike="noStrike" baseline="0" dirty="0">
                    <a:latin typeface="NimbusRomNo9L-Medi"/>
                  </a:rPr>
                  <a:t>Artificial Intelligence Trend Analysis </a:t>
                </a:r>
              </a:p>
              <a:p>
                <a:pPr algn="ctr"/>
                <a:r>
                  <a:rPr lang="en-US" sz="1800" b="0" i="0" u="none" strike="noStrike" baseline="0" dirty="0">
                    <a:latin typeface="NimbusRomNo9L-Medi"/>
                  </a:rPr>
                  <a:t>using Speech-to-Text</a:t>
                </a:r>
              </a:p>
              <a:p>
                <a:pPr algn="ctr"/>
                <a:r>
                  <a:rPr lang="en-US" sz="1800" b="0" i="0" u="none" strike="noStrike" baseline="0" dirty="0">
                    <a:latin typeface="NimbusRomNo9L-Medi"/>
                  </a:rPr>
                  <a:t>Data from Healthcare Podcasts </a:t>
                </a:r>
              </a:p>
              <a:p>
                <a:pPr algn="ctr"/>
                <a:r>
                  <a:rPr lang="en-US" sz="1800" i="0" u="none" strike="noStrike" baseline="0" dirty="0">
                    <a:solidFill>
                      <a:srgbClr val="E87722"/>
                    </a:solidFill>
                    <a:latin typeface="NimbusRomNo9L-Regu"/>
                  </a:rPr>
                  <a:t>Phi Long Do</a:t>
                </a:r>
                <a:endParaRPr lang="de-DE" dirty="0">
                  <a:solidFill>
                    <a:srgbClr val="E87722"/>
                  </a:solidFill>
                </a:endParaRPr>
              </a:p>
            </p:txBody>
          </p:sp>
        </p:grpSp>
        <p:sp>
          <p:nvSpPr>
            <p:cNvPr id="15" name="Titel 2">
              <a:extLst>
                <a:ext uri="{FF2B5EF4-FFF2-40B4-BE49-F238E27FC236}">
                  <a16:creationId xmlns:a16="http://schemas.microsoft.com/office/drawing/2014/main" id="{6C5332D7-177E-4B84-A8D3-933DADDAF22E}"/>
                </a:ext>
              </a:extLst>
            </p:cNvPr>
            <p:cNvSpPr txBox="1">
              <a:spLocks/>
            </p:cNvSpPr>
            <p:nvPr/>
          </p:nvSpPr>
          <p:spPr>
            <a:xfrm>
              <a:off x="4723438" y="4436865"/>
              <a:ext cx="231374" cy="290913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0" i="0" u="none" strike="noStrike" baseline="0" dirty="0">
                  <a:latin typeface="F36"/>
                </a:rPr>
                <a:t>[2]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176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465;g9a86a2c962_0_135">
            <a:extLst>
              <a:ext uri="{FF2B5EF4-FFF2-40B4-BE49-F238E27FC236}">
                <a16:creationId xmlns:a16="http://schemas.microsoft.com/office/drawing/2014/main" id="{A14B80D9-F601-478B-BAEB-CECD8D31C486}"/>
              </a:ext>
            </a:extLst>
          </p:cNvPr>
          <p:cNvSpPr/>
          <p:nvPr/>
        </p:nvSpPr>
        <p:spPr>
          <a:xfrm>
            <a:off x="976795" y="2262479"/>
            <a:ext cx="4922195" cy="3454205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  <a:effectLst>
            <a:outerShdw blurRad="317500" dist="9525" dir="2400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465;g9a86a2c962_0_135">
            <a:extLst>
              <a:ext uri="{FF2B5EF4-FFF2-40B4-BE49-F238E27FC236}">
                <a16:creationId xmlns:a16="http://schemas.microsoft.com/office/drawing/2014/main" id="{18AE7078-7C74-441F-B08D-BCCE741E6B88}"/>
              </a:ext>
            </a:extLst>
          </p:cNvPr>
          <p:cNvSpPr/>
          <p:nvPr/>
        </p:nvSpPr>
        <p:spPr>
          <a:xfrm>
            <a:off x="6116076" y="2289370"/>
            <a:ext cx="4922195" cy="3454205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  <a:effectLst>
            <a:outerShdw blurRad="317500" dist="9525" dir="2400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12E2F3-3370-A14C-A6EC-BA7D4DE2A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Introtalk</a:t>
            </a:r>
            <a:r>
              <a:rPr lang="de-DE" dirty="0"/>
              <a:t> - Tim Löhr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Januar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44489B-B2F7-46A6-A33F-EE65237A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 - Part </a:t>
            </a:r>
            <a:r>
              <a:rPr lang="de-DE" dirty="0" err="1"/>
              <a:t>ll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CBF008-65A9-4298-9A95-D1BC4B68C807}"/>
              </a:ext>
            </a:extLst>
          </p:cNvPr>
          <p:cNvGrpSpPr/>
          <p:nvPr/>
        </p:nvGrpSpPr>
        <p:grpSpPr>
          <a:xfrm>
            <a:off x="1189239" y="4034121"/>
            <a:ext cx="4488022" cy="1291721"/>
            <a:chOff x="1923180" y="2602863"/>
            <a:chExt cx="4488022" cy="1191717"/>
          </a:xfrm>
        </p:grpSpPr>
        <p:sp>
          <p:nvSpPr>
            <p:cNvPr id="14" name="Google Shape;465;g9a86a2c962_0_135">
              <a:extLst>
                <a:ext uri="{FF2B5EF4-FFF2-40B4-BE49-F238E27FC236}">
                  <a16:creationId xmlns:a16="http://schemas.microsoft.com/office/drawing/2014/main" id="{A1FC1F09-A5C3-489C-A079-CA9C43006687}"/>
                </a:ext>
              </a:extLst>
            </p:cNvPr>
            <p:cNvSpPr/>
            <p:nvPr/>
          </p:nvSpPr>
          <p:spPr>
            <a:xfrm>
              <a:off x="1923180" y="2610351"/>
              <a:ext cx="4488022" cy="1176741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  <a:effectLst>
              <a:outerShdw blurRad="317500" dist="9525" dir="2400000" algn="ctr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Titel 2">
              <a:extLst>
                <a:ext uri="{FF2B5EF4-FFF2-40B4-BE49-F238E27FC236}">
                  <a16:creationId xmlns:a16="http://schemas.microsoft.com/office/drawing/2014/main" id="{FDF8102A-22B7-4510-8A67-9DADDF9266F9}"/>
                </a:ext>
              </a:extLst>
            </p:cNvPr>
            <p:cNvSpPr txBox="1">
              <a:spLocks/>
            </p:cNvSpPr>
            <p:nvPr/>
          </p:nvSpPr>
          <p:spPr>
            <a:xfrm>
              <a:off x="3263563" y="3066869"/>
              <a:ext cx="2223697" cy="362131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F36"/>
                </a:rPr>
                <a:t>Sentiment Analysis</a:t>
              </a:r>
              <a:endParaRPr lang="de-DE" sz="2000" dirty="0"/>
            </a:p>
          </p:txBody>
        </p:sp>
        <p:sp>
          <p:nvSpPr>
            <p:cNvPr id="16" name="Titel 2">
              <a:extLst>
                <a:ext uri="{FF2B5EF4-FFF2-40B4-BE49-F238E27FC236}">
                  <a16:creationId xmlns:a16="http://schemas.microsoft.com/office/drawing/2014/main" id="{A2E26B98-0550-4B03-A731-A8C78732D3D8}"/>
                </a:ext>
              </a:extLst>
            </p:cNvPr>
            <p:cNvSpPr txBox="1">
              <a:spLocks/>
            </p:cNvSpPr>
            <p:nvPr/>
          </p:nvSpPr>
          <p:spPr>
            <a:xfrm>
              <a:off x="6095998" y="3503667"/>
              <a:ext cx="231374" cy="290913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0" i="0" u="none" strike="noStrike" baseline="0" dirty="0">
                  <a:latin typeface="F36"/>
                </a:rPr>
                <a:t>[3]</a:t>
              </a:r>
              <a:endParaRPr lang="de-DE" sz="1400" dirty="0"/>
            </a:p>
          </p:txBody>
        </p:sp>
        <p:sp>
          <p:nvSpPr>
            <p:cNvPr id="18" name="Google Shape;465;g9a86a2c962_0_135">
              <a:extLst>
                <a:ext uri="{FF2B5EF4-FFF2-40B4-BE49-F238E27FC236}">
                  <a16:creationId xmlns:a16="http://schemas.microsoft.com/office/drawing/2014/main" id="{E630F060-9217-49A3-B54D-B0A4F74A71DA}"/>
                </a:ext>
              </a:extLst>
            </p:cNvPr>
            <p:cNvSpPr/>
            <p:nvPr/>
          </p:nvSpPr>
          <p:spPr>
            <a:xfrm>
              <a:off x="1923180" y="2602863"/>
              <a:ext cx="416442" cy="1184229"/>
            </a:xfrm>
            <a:prstGeom prst="roundRect">
              <a:avLst>
                <a:gd name="adj" fmla="val 5365"/>
              </a:avLst>
            </a:prstGeom>
            <a:solidFill>
              <a:srgbClr val="E44CF6">
                <a:alpha val="20000"/>
              </a:srgbClr>
            </a:solidFill>
            <a:ln>
              <a:noFill/>
            </a:ln>
            <a:effectLst>
              <a:outerShdw blurRad="317500" dist="9525" dir="2400000" algn="ctr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779C93-39F0-48C9-9956-D0A479FE1423}"/>
              </a:ext>
            </a:extLst>
          </p:cNvPr>
          <p:cNvGrpSpPr/>
          <p:nvPr/>
        </p:nvGrpSpPr>
        <p:grpSpPr>
          <a:xfrm>
            <a:off x="6333162" y="4083808"/>
            <a:ext cx="4488022" cy="1184229"/>
            <a:chOff x="1920831" y="4274543"/>
            <a:chExt cx="4488022" cy="1184229"/>
          </a:xfrm>
        </p:grpSpPr>
        <p:sp>
          <p:nvSpPr>
            <p:cNvPr id="20" name="Google Shape;465;g9a86a2c962_0_135">
              <a:extLst>
                <a:ext uri="{FF2B5EF4-FFF2-40B4-BE49-F238E27FC236}">
                  <a16:creationId xmlns:a16="http://schemas.microsoft.com/office/drawing/2014/main" id="{736292DD-1F32-42D2-8378-1C186B4218FE}"/>
                </a:ext>
              </a:extLst>
            </p:cNvPr>
            <p:cNvSpPr/>
            <p:nvPr/>
          </p:nvSpPr>
          <p:spPr>
            <a:xfrm>
              <a:off x="1920831" y="4274543"/>
              <a:ext cx="4488022" cy="1176741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  <a:effectLst>
              <a:outerShdw blurRad="317500" dist="9525" dir="2400000" algn="ctr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Titel 2">
              <a:extLst>
                <a:ext uri="{FF2B5EF4-FFF2-40B4-BE49-F238E27FC236}">
                  <a16:creationId xmlns:a16="http://schemas.microsoft.com/office/drawing/2014/main" id="{D4FFCED0-C9B6-46D1-B8A7-0A0F089C2AE3}"/>
                </a:ext>
              </a:extLst>
            </p:cNvPr>
            <p:cNvSpPr txBox="1">
              <a:spLocks/>
            </p:cNvSpPr>
            <p:nvPr/>
          </p:nvSpPr>
          <p:spPr>
            <a:xfrm>
              <a:off x="3423123" y="4691236"/>
              <a:ext cx="1904576" cy="504964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de-DE" sz="2000" dirty="0"/>
                <a:t>Topic Clustering</a:t>
              </a:r>
            </a:p>
          </p:txBody>
        </p:sp>
        <p:sp>
          <p:nvSpPr>
            <p:cNvPr id="24" name="Titel 2">
              <a:extLst>
                <a:ext uri="{FF2B5EF4-FFF2-40B4-BE49-F238E27FC236}">
                  <a16:creationId xmlns:a16="http://schemas.microsoft.com/office/drawing/2014/main" id="{91724235-A5A9-420D-A8D8-9870AC9CFB4D}"/>
                </a:ext>
              </a:extLst>
            </p:cNvPr>
            <p:cNvSpPr txBox="1">
              <a:spLocks/>
            </p:cNvSpPr>
            <p:nvPr/>
          </p:nvSpPr>
          <p:spPr>
            <a:xfrm>
              <a:off x="6111253" y="5160371"/>
              <a:ext cx="231374" cy="290913"/>
            </a:xfrm>
            <a:prstGeom prst="rect">
              <a:avLst/>
            </a:prstGeom>
          </p:spPr>
          <p:txBody>
            <a:bodyPr wrap="square" lIns="0" tIns="0" rIns="0" bIns="0"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400" b="1" kern="1200">
                  <a:solidFill>
                    <a:srgbClr val="41748D"/>
                  </a:solidFill>
                  <a:latin typeface="Corbel" panose="020B0503020204020204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0" i="0" u="none" strike="noStrike" baseline="0" dirty="0">
                  <a:latin typeface="F36"/>
                </a:rPr>
                <a:t>[4]</a:t>
              </a:r>
              <a:endParaRPr lang="de-DE" sz="1400" dirty="0"/>
            </a:p>
          </p:txBody>
        </p:sp>
        <p:sp>
          <p:nvSpPr>
            <p:cNvPr id="25" name="Google Shape;465;g9a86a2c962_0_135">
              <a:extLst>
                <a:ext uri="{FF2B5EF4-FFF2-40B4-BE49-F238E27FC236}">
                  <a16:creationId xmlns:a16="http://schemas.microsoft.com/office/drawing/2014/main" id="{2C074294-FACB-473D-A7E6-112274935D58}"/>
                </a:ext>
              </a:extLst>
            </p:cNvPr>
            <p:cNvSpPr/>
            <p:nvPr/>
          </p:nvSpPr>
          <p:spPr>
            <a:xfrm>
              <a:off x="1920832" y="4274543"/>
              <a:ext cx="416442" cy="1184229"/>
            </a:xfrm>
            <a:prstGeom prst="roundRect">
              <a:avLst>
                <a:gd name="adj" fmla="val 5365"/>
              </a:avLst>
            </a:prstGeom>
            <a:solidFill>
              <a:srgbClr val="E44CF6">
                <a:alpha val="20000"/>
              </a:srgbClr>
            </a:solidFill>
            <a:ln>
              <a:noFill/>
            </a:ln>
            <a:effectLst>
              <a:outerShdw blurRad="317500" dist="9525" dir="2400000" algn="ctr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123AA576-92A6-4484-BED5-26302CE06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68" y="2699732"/>
            <a:ext cx="4362480" cy="76200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66679AB-F540-49BA-9D7D-F0B282958B80}"/>
              </a:ext>
            </a:extLst>
          </p:cNvPr>
          <p:cNvGrpSpPr/>
          <p:nvPr/>
        </p:nvGrpSpPr>
        <p:grpSpPr>
          <a:xfrm>
            <a:off x="1293350" y="2768791"/>
            <a:ext cx="4279801" cy="757615"/>
            <a:chOff x="1047447" y="4724594"/>
            <a:chExt cx="4279801" cy="757615"/>
          </a:xfrm>
        </p:grpSpPr>
        <p:pic>
          <p:nvPicPr>
            <p:cNvPr id="7" name="Picture 6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3FE5CB47-E635-4A1D-94F8-6BE022FC7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0630"/>
            <a:stretch/>
          </p:blipFill>
          <p:spPr>
            <a:xfrm>
              <a:off x="1047447" y="4724594"/>
              <a:ext cx="4279801" cy="477930"/>
            </a:xfrm>
            <a:prstGeom prst="rect">
              <a:avLst/>
            </a:prstGeom>
          </p:spPr>
        </p:pic>
        <p:pic>
          <p:nvPicPr>
            <p:cNvPr id="31" name="Picture 30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EC197368-BB75-4854-B634-B8CA9FBA27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350"/>
            <a:stretch/>
          </p:blipFill>
          <p:spPr>
            <a:xfrm>
              <a:off x="1047447" y="5231527"/>
              <a:ext cx="4279801" cy="250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394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465;g9a86a2c962_0_135">
            <a:extLst>
              <a:ext uri="{FF2B5EF4-FFF2-40B4-BE49-F238E27FC236}">
                <a16:creationId xmlns:a16="http://schemas.microsoft.com/office/drawing/2014/main" id="{61C4A69E-A3C9-4FFA-AFF4-D6E2DFAC0175}"/>
              </a:ext>
            </a:extLst>
          </p:cNvPr>
          <p:cNvSpPr/>
          <p:nvPr/>
        </p:nvSpPr>
        <p:spPr>
          <a:xfrm>
            <a:off x="961104" y="2401255"/>
            <a:ext cx="2956092" cy="1958700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  <a:effectLst>
            <a:outerShdw blurRad="317500" dist="9525" dir="2400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465;g9a86a2c962_0_135">
            <a:extLst>
              <a:ext uri="{FF2B5EF4-FFF2-40B4-BE49-F238E27FC236}">
                <a16:creationId xmlns:a16="http://schemas.microsoft.com/office/drawing/2014/main" id="{2044F540-1AA2-47D1-AE54-E9D155E740E7}"/>
              </a:ext>
            </a:extLst>
          </p:cNvPr>
          <p:cNvSpPr/>
          <p:nvPr/>
        </p:nvSpPr>
        <p:spPr>
          <a:xfrm>
            <a:off x="8274804" y="2401255"/>
            <a:ext cx="2956092" cy="1958700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  <a:effectLst>
            <a:outerShdw blurRad="317500" dist="9525" dir="2400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12E2F3-3370-A14C-A6EC-BA7D4DE2A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Introtalk</a:t>
            </a:r>
            <a:r>
              <a:rPr lang="de-DE" dirty="0"/>
              <a:t> - Tim Löhr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1EC64-3B5E-8C45-9F83-04C911887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de-DE" dirty="0"/>
              <a:t>19. Januar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B6F99-166B-B445-BA18-C8430D26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29ABFD05-76AF-4FA1-9561-A0401DD1C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93574"/>
            <a:ext cx="1858780" cy="329624"/>
          </a:xfrm>
          <a:prstGeom prst="rect">
            <a:avLst/>
          </a:prstGeom>
        </p:spPr>
      </p:pic>
      <p:sp>
        <p:nvSpPr>
          <p:cNvPr id="23" name="Google Shape;465;g9a86a2c962_0_135">
            <a:extLst>
              <a:ext uri="{FF2B5EF4-FFF2-40B4-BE49-F238E27FC236}">
                <a16:creationId xmlns:a16="http://schemas.microsoft.com/office/drawing/2014/main" id="{11525EB8-D7AD-4D53-865D-9006A96FC7A6}"/>
              </a:ext>
            </a:extLst>
          </p:cNvPr>
          <p:cNvSpPr/>
          <p:nvPr/>
        </p:nvSpPr>
        <p:spPr>
          <a:xfrm>
            <a:off x="5083050" y="2393842"/>
            <a:ext cx="2025900" cy="1958700"/>
          </a:xfrm>
          <a:prstGeom prst="roundRect">
            <a:avLst>
              <a:gd name="adj" fmla="val 5365"/>
            </a:avLst>
          </a:prstGeom>
          <a:solidFill>
            <a:schemeClr val="lt1"/>
          </a:solidFill>
          <a:ln>
            <a:noFill/>
          </a:ln>
          <a:effectLst>
            <a:outerShdw blurRad="317500" dist="9525" dir="2400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8189CCF-E1EC-4280-8756-4F3B5B6A5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5656" y="2801960"/>
            <a:ext cx="1066800" cy="1171575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B0FCDF0A-3F21-4F54-B8C0-0AEA8AD172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40" y="2882201"/>
            <a:ext cx="2625620" cy="9819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40D6B-BF3E-47D2-8297-EA13DA3F9D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943" y="2801693"/>
            <a:ext cx="2180414" cy="102206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2FDC73B9-C60D-407E-AB58-DE58036E1E6F}"/>
              </a:ext>
            </a:extLst>
          </p:cNvPr>
          <p:cNvSpPr/>
          <p:nvPr/>
        </p:nvSpPr>
        <p:spPr>
          <a:xfrm>
            <a:off x="4301719" y="3205314"/>
            <a:ext cx="444680" cy="350044"/>
          </a:xfrm>
          <a:prstGeom prst="rightArrow">
            <a:avLst/>
          </a:prstGeom>
          <a:solidFill>
            <a:srgbClr val="E46C0A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3C18121-4B34-4F54-908F-85AD87D37C42}"/>
              </a:ext>
            </a:extLst>
          </p:cNvPr>
          <p:cNvSpPr/>
          <p:nvPr/>
        </p:nvSpPr>
        <p:spPr>
          <a:xfrm rot="10800000">
            <a:off x="7498675" y="3205582"/>
            <a:ext cx="444680" cy="350044"/>
          </a:xfrm>
          <a:prstGeom prst="rightArrow">
            <a:avLst/>
          </a:prstGeom>
          <a:solidFill>
            <a:srgbClr val="E46C0A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el 2">
            <a:extLst>
              <a:ext uri="{FF2B5EF4-FFF2-40B4-BE49-F238E27FC236}">
                <a16:creationId xmlns:a16="http://schemas.microsoft.com/office/drawing/2014/main" id="{9E8546B4-FBFC-4BC4-8AB1-402639A3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509" y="4433331"/>
            <a:ext cx="947947" cy="542737"/>
          </a:xfrm>
        </p:spPr>
        <p:txBody>
          <a:bodyPr/>
          <a:lstStyle/>
          <a:p>
            <a:r>
              <a:rPr lang="de-DE" sz="2800" dirty="0"/>
              <a:t>WER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80850E-78B6-4EEF-8FF7-BCB3913F1328}"/>
              </a:ext>
            </a:extLst>
          </p:cNvPr>
          <p:cNvGrpSpPr/>
          <p:nvPr/>
        </p:nvGrpSpPr>
        <p:grpSpPr>
          <a:xfrm>
            <a:off x="9399499" y="5300319"/>
            <a:ext cx="851647" cy="793116"/>
            <a:chOff x="9376208" y="5553612"/>
            <a:chExt cx="851647" cy="793116"/>
          </a:xfrm>
        </p:grpSpPr>
        <p:sp>
          <p:nvSpPr>
            <p:cNvPr id="42" name="Google Shape;465;g9a86a2c962_0_135">
              <a:extLst>
                <a:ext uri="{FF2B5EF4-FFF2-40B4-BE49-F238E27FC236}">
                  <a16:creationId xmlns:a16="http://schemas.microsoft.com/office/drawing/2014/main" id="{6C01D5CB-7642-4395-9C5C-A1A258DFCD3C}"/>
                </a:ext>
              </a:extLst>
            </p:cNvPr>
            <p:cNvSpPr/>
            <p:nvPr/>
          </p:nvSpPr>
          <p:spPr>
            <a:xfrm>
              <a:off x="9376208" y="5553612"/>
              <a:ext cx="851647" cy="793116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  <a:effectLst>
              <a:outerShdw blurRad="317500" dist="9525" dir="2400000" algn="ctr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BB569FD0-A374-4FCC-8270-CC53699B2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72283" y="5625783"/>
              <a:ext cx="659498" cy="648774"/>
            </a:xfrm>
            <a:prstGeom prst="rect">
              <a:avLst/>
            </a:prstGeom>
          </p:spPr>
        </p:pic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5FEEA99-212F-4187-8C87-EE502001B1A6}"/>
              </a:ext>
            </a:extLst>
          </p:cNvPr>
          <p:cNvSpPr/>
          <p:nvPr/>
        </p:nvSpPr>
        <p:spPr>
          <a:xfrm rot="16200000">
            <a:off x="2186925" y="4658594"/>
            <a:ext cx="444680" cy="350044"/>
          </a:xfrm>
          <a:prstGeom prst="rightArrow">
            <a:avLst/>
          </a:prstGeom>
          <a:solidFill>
            <a:srgbClr val="E46C0A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B56DFBB0-E6E2-4715-BF37-F1ECED00CF50}"/>
              </a:ext>
            </a:extLst>
          </p:cNvPr>
          <p:cNvSpPr/>
          <p:nvPr/>
        </p:nvSpPr>
        <p:spPr>
          <a:xfrm rot="16200000">
            <a:off x="9560396" y="4673839"/>
            <a:ext cx="444680" cy="350044"/>
          </a:xfrm>
          <a:prstGeom prst="rightArrow">
            <a:avLst/>
          </a:prstGeom>
          <a:solidFill>
            <a:srgbClr val="E46C0A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C4EB18-DAA0-4757-8EE9-2A67CA6749E8}"/>
              </a:ext>
            </a:extLst>
          </p:cNvPr>
          <p:cNvGrpSpPr/>
          <p:nvPr/>
        </p:nvGrpSpPr>
        <p:grpSpPr>
          <a:xfrm>
            <a:off x="2013326" y="5300750"/>
            <a:ext cx="851647" cy="793116"/>
            <a:chOff x="9376208" y="5553612"/>
            <a:chExt cx="851647" cy="793116"/>
          </a:xfrm>
        </p:grpSpPr>
        <p:sp>
          <p:nvSpPr>
            <p:cNvPr id="48" name="Google Shape;465;g9a86a2c962_0_135">
              <a:extLst>
                <a:ext uri="{FF2B5EF4-FFF2-40B4-BE49-F238E27FC236}">
                  <a16:creationId xmlns:a16="http://schemas.microsoft.com/office/drawing/2014/main" id="{F252A86C-56C1-4A45-B596-06B7F5CBBE05}"/>
                </a:ext>
              </a:extLst>
            </p:cNvPr>
            <p:cNvSpPr/>
            <p:nvPr/>
          </p:nvSpPr>
          <p:spPr>
            <a:xfrm>
              <a:off x="9376208" y="5553612"/>
              <a:ext cx="851647" cy="793116"/>
            </a:xfrm>
            <a:prstGeom prst="roundRect">
              <a:avLst>
                <a:gd name="adj" fmla="val 5365"/>
              </a:avLst>
            </a:prstGeom>
            <a:solidFill>
              <a:schemeClr val="lt1"/>
            </a:solidFill>
            <a:ln>
              <a:noFill/>
            </a:ln>
            <a:effectLst>
              <a:outerShdw blurRad="317500" dist="9525" dir="2400000" algn="ctr" rotWithShape="0">
                <a:srgbClr val="000000">
                  <a:alpha val="1569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46B510AC-498A-404C-BE6A-A259E5DFF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72283" y="5625783"/>
              <a:ext cx="659498" cy="648774"/>
            </a:xfrm>
            <a:prstGeom prst="rect">
              <a:avLst/>
            </a:prstGeom>
          </p:spPr>
        </p:pic>
      </p:grpSp>
      <p:sp>
        <p:nvSpPr>
          <p:cNvPr id="50" name="Titel 2">
            <a:extLst>
              <a:ext uri="{FF2B5EF4-FFF2-40B4-BE49-F238E27FC236}">
                <a16:creationId xmlns:a16="http://schemas.microsoft.com/office/drawing/2014/main" id="{C1E5D176-4E62-4C64-A450-07ADE8ED8752}"/>
              </a:ext>
            </a:extLst>
          </p:cNvPr>
          <p:cNvSpPr txBox="1">
            <a:spLocks/>
          </p:cNvSpPr>
          <p:nvPr/>
        </p:nvSpPr>
        <p:spPr>
          <a:xfrm>
            <a:off x="668594" y="1375791"/>
            <a:ext cx="10854809" cy="746643"/>
          </a:xfrm>
          <a:prstGeom prst="rect">
            <a:avLst/>
          </a:prstGeom>
        </p:spPr>
        <p:txBody>
          <a:bodyPr wrap="square"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1748D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de-DE" dirty="0" err="1"/>
              <a:t>Measuring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Word Error Rate (WER)</a:t>
            </a:r>
          </a:p>
        </p:txBody>
      </p:sp>
    </p:spTree>
    <p:extLst>
      <p:ext uri="{BB962C8B-B14F-4D97-AF65-F5344CB8AC3E}">
        <p14:creationId xmlns:p14="http://schemas.microsoft.com/office/powerpoint/2010/main" val="323942513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nhaltssei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844</Words>
  <Application>Microsoft Office PowerPoint</Application>
  <PresentationFormat>Widescreen</PresentationFormat>
  <Paragraphs>146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F36</vt:lpstr>
      <vt:lpstr>F49</vt:lpstr>
      <vt:lpstr>NimbusRomNo9L-Medi</vt:lpstr>
      <vt:lpstr>NimbusRomNo9L-Regu</vt:lpstr>
      <vt:lpstr>Arial</vt:lpstr>
      <vt:lpstr>Calibri</vt:lpstr>
      <vt:lpstr>Corbel</vt:lpstr>
      <vt:lpstr>Open Sans</vt:lpstr>
      <vt:lpstr>Symbol</vt:lpstr>
      <vt:lpstr>Titel Master</vt:lpstr>
      <vt:lpstr>1_Inhaltsseite</vt:lpstr>
      <vt:lpstr>AI Trend Detection in Healthcare by applying  Topic Clustering and Sentiment Analysis  using Podcast Data</vt:lpstr>
      <vt:lpstr>AI Impacts Many Industries</vt:lpstr>
      <vt:lpstr>Podcast – The Most Popular Plattforms</vt:lpstr>
      <vt:lpstr>Rising Popularity and Production </vt:lpstr>
      <vt:lpstr>How to Predict the Trend?</vt:lpstr>
      <vt:lpstr>Related Work – Part l </vt:lpstr>
      <vt:lpstr>Related Work - Part l</vt:lpstr>
      <vt:lpstr>Related Work - Part ll</vt:lpstr>
      <vt:lpstr>WER</vt:lpstr>
      <vt:lpstr>WER Model Version Comparison</vt:lpstr>
      <vt:lpstr>Detecting the Trend with Extended Keyword List</vt:lpstr>
      <vt:lpstr>My Research Questions</vt:lpstr>
      <vt:lpstr>Roadmap                    Month</vt:lpstr>
      <vt:lpstr>References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Sina Ettenhofer</dc:creator>
  <cp:lastModifiedBy>il34ifyn</cp:lastModifiedBy>
  <cp:revision>48</cp:revision>
  <dcterms:created xsi:type="dcterms:W3CDTF">2021-09-20T12:25:49Z</dcterms:created>
  <dcterms:modified xsi:type="dcterms:W3CDTF">2022-01-11T14:29:53Z</dcterms:modified>
</cp:coreProperties>
</file>