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161BD6-85B1-4009-B6CA-E847B546A704}">
  <a:tblStyle styleId="{2D161BD6-85B1-4009-B6CA-E847B546A7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3af89c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3af89c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e3af89c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e3af89c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e3af89cc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e3af89cc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3af89cc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e3af89c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3af89c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3af89c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39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25000" y="1048925"/>
            <a:ext cx="68940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 Science Challenge</a:t>
            </a:r>
            <a:endParaRPr b="1" sz="3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Bohua Li</a:t>
            </a:r>
            <a:endParaRPr b="1" sz="2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20600" y="306175"/>
            <a:ext cx="78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Shopper hiring process </a:t>
            </a:r>
            <a:r>
              <a:rPr lang="en"/>
              <a:t>sequence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Question: initiate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background check earlier in the process?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4" y="11"/>
            <a:ext cx="1185046" cy="11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54250" y="2390050"/>
            <a:ext cx="8183400" cy="496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28800" y="1726150"/>
            <a:ext cx="691800" cy="447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apply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2269900" y="1761100"/>
            <a:ext cx="1028700" cy="447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activate card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4451575" y="1747075"/>
            <a:ext cx="1900800" cy="447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complete background check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3235675" y="3067900"/>
            <a:ext cx="1215900" cy="531000"/>
          </a:xfrm>
          <a:prstGeom prst="wedgeRectCallout">
            <a:avLst>
              <a:gd fmla="val -20738" name="adj1"/>
              <a:gd fmla="val -62505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r>
              <a:rPr lang="en" sz="1200"/>
              <a:t>nitiate background check</a:t>
            </a:r>
            <a:endParaRPr sz="1200"/>
          </a:p>
        </p:txBody>
      </p:sp>
      <p:sp>
        <p:nvSpPr>
          <p:cNvPr id="68" name="Google Shape;68;p14"/>
          <p:cNvSpPr/>
          <p:nvPr/>
        </p:nvSpPr>
        <p:spPr>
          <a:xfrm flipH="1">
            <a:off x="6352225" y="3067900"/>
            <a:ext cx="1258200" cy="531000"/>
          </a:xfrm>
          <a:prstGeom prst="wedgeRectCallout">
            <a:avLst>
              <a:gd fmla="val -21509" name="adj1"/>
              <a:gd fmla="val -6599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complete first batch</a:t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 flipH="1">
            <a:off x="1168325" y="3020725"/>
            <a:ext cx="691800" cy="531000"/>
          </a:xfrm>
          <a:prstGeom prst="wedgeRectCallout">
            <a:avLst>
              <a:gd fmla="val -24574" name="adj1"/>
              <a:gd fmla="val -64442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mail</a:t>
            </a:r>
            <a:endParaRPr sz="1200"/>
          </a:p>
        </p:txBody>
      </p:sp>
      <p:cxnSp>
        <p:nvCxnSpPr>
          <p:cNvPr id="70" name="Google Shape;70;p14"/>
          <p:cNvCxnSpPr>
            <a:stCxn id="64" idx="4"/>
          </p:cNvCxnSpPr>
          <p:nvPr/>
        </p:nvCxnSpPr>
        <p:spPr>
          <a:xfrm flipH="1">
            <a:off x="803577" y="2229363"/>
            <a:ext cx="27000" cy="26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9" idx="4"/>
          </p:cNvCxnSpPr>
          <p:nvPr/>
        </p:nvCxnSpPr>
        <p:spPr>
          <a:xfrm rot="10800000">
            <a:off x="1684228" y="2173338"/>
            <a:ext cx="0" cy="7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5" idx="4"/>
          </p:cNvCxnSpPr>
          <p:nvPr/>
        </p:nvCxnSpPr>
        <p:spPr>
          <a:xfrm flipH="1">
            <a:off x="2564841" y="2264313"/>
            <a:ext cx="51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7" idx="4"/>
          </p:cNvCxnSpPr>
          <p:nvPr/>
        </p:nvCxnSpPr>
        <p:spPr>
          <a:xfrm rot="10800000">
            <a:off x="3585172" y="2194498"/>
            <a:ext cx="6300" cy="8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6" idx="4"/>
          </p:cNvCxnSpPr>
          <p:nvPr/>
        </p:nvCxnSpPr>
        <p:spPr>
          <a:xfrm>
            <a:off x="5005981" y="2250288"/>
            <a:ext cx="11700" cy="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8" idx="4"/>
          </p:cNvCxnSpPr>
          <p:nvPr/>
        </p:nvCxnSpPr>
        <p:spPr>
          <a:xfrm rot="10800000">
            <a:off x="7247151" y="2250393"/>
            <a:ext cx="4800" cy="7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778150" y="1851950"/>
            <a:ext cx="14100" cy="23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7378500" y="1088350"/>
            <a:ext cx="1453800" cy="637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Attribution window</a:t>
            </a:r>
            <a:endParaRPr sz="1200"/>
          </a:p>
        </p:txBody>
      </p:sp>
      <p:cxnSp>
        <p:nvCxnSpPr>
          <p:cNvPr id="78" name="Google Shape;78;p14"/>
          <p:cNvCxnSpPr/>
          <p:nvPr/>
        </p:nvCxnSpPr>
        <p:spPr>
          <a:xfrm flipH="1" rot="10800000">
            <a:off x="789700" y="4242125"/>
            <a:ext cx="70095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3298588" y="3890225"/>
            <a:ext cx="21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application window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0" name="Google Shape;80;p14"/>
          <p:cNvCxnSpPr/>
          <p:nvPr/>
        </p:nvCxnSpPr>
        <p:spPr>
          <a:xfrm flipH="1" rot="10800000">
            <a:off x="789700" y="4902750"/>
            <a:ext cx="78549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3398800" y="4554900"/>
            <a:ext cx="19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A/B test window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Evaluate A/B test result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Initiating background check earlier would increase conversion rate?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396900" y="1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{2D161BD6-85B1-4009-B6CA-E847B546A704}</a:tableStyleId>
              </a:tblPr>
              <a:tblGrid>
                <a:gridCol w="2087550"/>
                <a:gridCol w="2087550"/>
                <a:gridCol w="2087550"/>
                <a:gridCol w="2087550"/>
              </a:tblGrid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Group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# of applicants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# of completed first batch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conversion rate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Control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10798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Treatment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Conversion rate significantly increased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(z-score = 24.3)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Cost-effective?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92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We are using the </a:t>
            </a:r>
            <a:r>
              <a:rPr i="1" lang="en" sz="1250">
                <a:solidFill>
                  <a:srgbClr val="FF0000"/>
                </a:solidFill>
              </a:rPr>
              <a:t>total dollars spent for applicants</a:t>
            </a:r>
            <a:r>
              <a:rPr lang="en" sz="1250"/>
              <a:t>, and </a:t>
            </a:r>
            <a:r>
              <a:rPr lang="en" sz="1250">
                <a:solidFill>
                  <a:srgbClr val="3D85C6"/>
                </a:solidFill>
              </a:rPr>
              <a:t># of completed first batch</a:t>
            </a:r>
            <a:r>
              <a:rPr lang="en" sz="1250"/>
              <a:t> to evaluate cost-effective.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Since the cost is generated once the background check is initiated, the best strategy is to use the # of initiated background check and multiply the $30 cost to find out the </a:t>
            </a:r>
            <a:r>
              <a:rPr i="1" lang="en" sz="1250">
                <a:solidFill>
                  <a:srgbClr val="FF0000"/>
                </a:solidFill>
              </a:rPr>
              <a:t>total dollars spent for applicants</a:t>
            </a:r>
            <a:r>
              <a:rPr lang="en" sz="1250">
                <a:solidFill>
                  <a:schemeClr val="dk1"/>
                </a:solidFill>
              </a:rPr>
              <a:t>, </a:t>
            </a:r>
            <a:r>
              <a:rPr lang="en" sz="1250"/>
              <a:t>and then use this value to divide the </a:t>
            </a:r>
            <a:r>
              <a:rPr lang="en" sz="1250">
                <a:solidFill>
                  <a:srgbClr val="3D85C6"/>
                </a:solidFill>
              </a:rPr>
              <a:t># of completed first batch </a:t>
            </a:r>
            <a:r>
              <a:rPr lang="en" sz="1250"/>
              <a:t>in order to determine whether this treatment is cost-effective.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311700" y="212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{2D161BD6-85B1-4009-B6CA-E847B546A704}</a:tableStyleId>
              </a:tblPr>
              <a:tblGrid>
                <a:gridCol w="1542450"/>
                <a:gridCol w="2555775"/>
                <a:gridCol w="2080550"/>
                <a:gridCol w="2171425"/>
              </a:tblGrid>
              <a:tr h="71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Group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0000"/>
                          </a:solidFill>
                        </a:rPr>
                        <a:t>total dollars spent for applicants</a:t>
                      </a:r>
                      <a:endParaRPr b="1" i="1" sz="12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i="1" lang="en" sz="800">
                          <a:solidFill>
                            <a:srgbClr val="FF0000"/>
                          </a:solidFill>
                        </a:rPr>
                        <a:t>(# of people initiated background check * $30)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FA8DC"/>
                          </a:solidFill>
                        </a:rPr>
                        <a:t># of completed first batch</a:t>
                      </a:r>
                      <a:endParaRPr b="1" sz="1200">
                        <a:solidFill>
                          <a:srgbClr val="6FA8D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Dollar efficiency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(average cost per first batch completion)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Control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10836 * 30 = $325,080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$113.2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7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Treatment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7197 * 30 = $215,910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66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Control group cost more for completing each batch. Therefore, the treatment is cost-effective.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3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Observation</a:t>
            </a:r>
            <a:endParaRPr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1048275" y="30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{2D161BD6-85B1-4009-B6CA-E847B546A704}</a:tableStyleId>
              </a:tblPr>
              <a:tblGrid>
                <a:gridCol w="1342950"/>
                <a:gridCol w="1308050"/>
                <a:gridCol w="1315025"/>
                <a:gridCol w="1643475"/>
                <a:gridCol w="1916025"/>
              </a:tblGrid>
              <a:tr h="4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Channel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social-media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job-search-site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web-search-engine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shopper-referral-bonus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r>
                        <a:rPr lang="en" sz="1200"/>
                        <a:t>onversion rate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7"/>
          <p:cNvSpPr/>
          <p:nvPr/>
        </p:nvSpPr>
        <p:spPr>
          <a:xfrm>
            <a:off x="174750" y="3206900"/>
            <a:ext cx="771600" cy="482100"/>
          </a:xfrm>
          <a:prstGeom prst="wedgeRoundRectCallout">
            <a:avLst>
              <a:gd fmla="val 49624" name="adj1"/>
              <a:gd fmla="val -3119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control</a:t>
            </a:r>
            <a:endParaRPr sz="1000"/>
          </a:p>
        </p:txBody>
      </p:sp>
      <p:sp>
        <p:nvSpPr>
          <p:cNvPr id="106" name="Google Shape;106;p17"/>
          <p:cNvSpPr/>
          <p:nvPr/>
        </p:nvSpPr>
        <p:spPr>
          <a:xfrm>
            <a:off x="174750" y="4414925"/>
            <a:ext cx="771600" cy="482100"/>
          </a:xfrm>
          <a:prstGeom prst="wedgeRoundRectCallout">
            <a:avLst>
              <a:gd fmla="val 49624" name="adj1"/>
              <a:gd fmla="val -352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treatment</a:t>
            </a:r>
            <a:endParaRPr sz="1000"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1022375" y="425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{2D161BD6-85B1-4009-B6CA-E847B546A704}</a:tableStyleId>
              </a:tblPr>
              <a:tblGrid>
                <a:gridCol w="1342950"/>
                <a:gridCol w="1308050"/>
                <a:gridCol w="1315025"/>
                <a:gridCol w="1643475"/>
                <a:gridCol w="1916025"/>
              </a:tblGrid>
              <a:tr h="4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Channel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social-media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job-search-site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web-search-engine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shopper-referral-bonus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r>
                        <a:rPr lang="en" sz="1200"/>
                        <a:t>onversion rate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36%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1009875" y="2619850"/>
            <a:ext cx="1317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Overall : 19%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048275" y="3848875"/>
            <a:ext cx="1240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Overall : 34%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11688" y="1215975"/>
            <a:ext cx="7994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The overall conversion rate increased after initiating the background check </a:t>
            </a:r>
            <a:r>
              <a:rPr lang="en" sz="1300">
                <a:solidFill>
                  <a:schemeClr val="dk2"/>
                </a:solidFill>
              </a:rPr>
              <a:t>earlier</a:t>
            </a:r>
            <a:r>
              <a:rPr lang="en" sz="1300">
                <a:solidFill>
                  <a:schemeClr val="dk2"/>
                </a:solidFill>
              </a:rPr>
              <a:t> in the process; the conversion rate for </a:t>
            </a:r>
            <a:r>
              <a:rPr lang="en" sz="1300">
                <a:solidFill>
                  <a:srgbClr val="CC0000"/>
                </a:solidFill>
              </a:rPr>
              <a:t>social media channel in</a:t>
            </a:r>
            <a:r>
              <a:rPr lang="en" sz="1300">
                <a:solidFill>
                  <a:srgbClr val="CC0000"/>
                </a:solidFill>
              </a:rPr>
              <a:t>significantly</a:t>
            </a:r>
            <a:r>
              <a:rPr lang="en" sz="1300">
                <a:solidFill>
                  <a:srgbClr val="CC0000"/>
                </a:solidFill>
              </a:rPr>
              <a:t> improved</a:t>
            </a:r>
            <a:r>
              <a:rPr lang="en" sz="1300">
                <a:solidFill>
                  <a:schemeClr val="dk2"/>
                </a:solidFill>
              </a:rPr>
              <a:t>, while the </a:t>
            </a:r>
            <a:r>
              <a:rPr lang="en" sz="1300">
                <a:solidFill>
                  <a:schemeClr val="dk2"/>
                </a:solidFill>
              </a:rPr>
              <a:t>conversion rate for </a:t>
            </a:r>
            <a:r>
              <a:rPr lang="en" sz="1300">
                <a:solidFill>
                  <a:srgbClr val="38761D"/>
                </a:solidFill>
              </a:rPr>
              <a:t>job search site significantly improved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39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31125" y="335450"/>
            <a:ext cx="2984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Recommendation: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94288" y="831625"/>
            <a:ext cx="77154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To perform A/B Test to evaluate if mandatory orientation would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improve the conversion rate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conversion rate in job search site channel is lower than average for both groups: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If this channel has paid advertising involved, we should evaluate the ROI, which cost is channel acquisition cost + $30 background fee, etc. to check if the additional cost associated with job search site is an effective way to attract potential shoppers</a:t>
            </a:r>
            <a:endParaRPr i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2063650" y="22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{2D161BD6-85B1-4009-B6CA-E847B546A704}</a:tableStyleId>
              </a:tblPr>
              <a:tblGrid>
                <a:gridCol w="1641275"/>
                <a:gridCol w="1641275"/>
                <a:gridCol w="1641275"/>
              </a:tblGrid>
              <a:tr h="48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Conversion</a:t>
                      </a:r>
                      <a:r>
                        <a:rPr lang="en" sz="1000"/>
                        <a:t> rate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(job search site)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overall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9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control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12%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19%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9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treatment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32%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34%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