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8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8" r:id="rId5"/>
    <p:sldId id="259" r:id="rId6"/>
    <p:sldId id="260" r:id="rId7"/>
    <p:sldId id="261" r:id="rId8"/>
    <p:sldId id="262" r:id="rId9"/>
    <p:sldId id="265" r:id="rId10"/>
    <p:sldId id="268" r:id="rId11"/>
    <p:sldId id="271" r:id="rId12"/>
    <p:sldId id="283" r:id="rId13"/>
    <p:sldId id="286" r:id="rId14"/>
    <p:sldId id="284" r:id="rId15"/>
    <p:sldId id="272" r:id="rId16"/>
    <p:sldId id="285" r:id="rId17"/>
    <p:sldId id="274" r:id="rId18"/>
    <p:sldId id="275" r:id="rId19"/>
    <p:sldId id="279" r:id="rId20"/>
    <p:sldId id="28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2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48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491A7-D781-4FE5-8495-84C1917A5E63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00478-4116-4B5A-9533-8B8C85C1B78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45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65B53-ACB2-4327-8119-A079BFCA3086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567CC-A877-45CB-9BC0-BC6DDA8A858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71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5B5D163-ADD4-4326-B990-EC4BB0B8B8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D0A3412-4C75-499F-8266-2D374565B389}" type="slidenum">
              <a:rPr lang="ru-RU" smtClean="0"/>
              <a:t>‹№›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7992888" cy="532859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uk-UA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КПІЗ</a:t>
            </a:r>
          </a:p>
          <a:p>
            <a:pPr algn="ctr"/>
            <a:r>
              <a:rPr lang="uk-UA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 дисципліни:</a:t>
            </a:r>
          </a:p>
          <a:p>
            <a:pPr algn="ctr"/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Технологія розробки ПЗ</a:t>
            </a:r>
          </a:p>
          <a:p>
            <a:pPr algn="ctr"/>
            <a:r>
              <a:rPr lang="uk-UA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</a:t>
            </a:r>
          </a:p>
          <a:p>
            <a:pPr algn="ctr"/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Сайт загублених речей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Ternopil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Lost&amp;Found</a:t>
            </a:r>
            <a:endParaRPr lang="uk-UA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uk-UA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Виконали:</a:t>
            </a:r>
          </a:p>
          <a:p>
            <a:pPr algn="r"/>
            <a:r>
              <a:rPr lang="uk-UA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Ст. гр. КН-3</a:t>
            </a:r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uk-UA" sz="2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uk-UA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Богута Геннадій</a:t>
            </a:r>
          </a:p>
          <a:p>
            <a:pPr algn="r"/>
            <a:r>
              <a:rPr lang="uk-UA" sz="2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Вороновський</a:t>
            </a:r>
            <a:r>
              <a:rPr lang="uk-UA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Володимир</a:t>
            </a:r>
          </a:p>
          <a:p>
            <a:pPr algn="r"/>
            <a:r>
              <a:rPr lang="uk-UA" sz="2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Стешук</a:t>
            </a:r>
            <a:r>
              <a:rPr lang="uk-UA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Максим</a:t>
            </a:r>
          </a:p>
          <a:p>
            <a:pPr algn="r"/>
            <a:r>
              <a:rPr lang="uk-UA" sz="2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Федчишин</a:t>
            </a:r>
            <a:r>
              <a:rPr lang="uk-UA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Вікторія</a:t>
            </a:r>
          </a:p>
          <a:p>
            <a:pPr algn="r"/>
            <a:endParaRPr lang="uk-UA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Тернопіль-2024</a:t>
            </a:r>
          </a:p>
          <a:p>
            <a:endParaRPr lang="uk-UA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8134672" cy="1944216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ru-RU" sz="18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Міністерство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освіти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і науки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України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Західноукраїнський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економічний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університет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Факультет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комп’ютерних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інформаційних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технологій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						Кафедра ІОСУ</a:t>
            </a:r>
            <a:br>
              <a:rPr lang="ru-RU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8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00328"/>
          </a:xfrm>
        </p:spPr>
        <p:txBody>
          <a:bodyPr/>
          <a:lstStyle/>
          <a:p>
            <a:r>
              <a:rPr lang="uk-UA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Вхід у систему</a:t>
            </a:r>
          </a:p>
          <a:p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5158E7-2705-4789-996D-BCC80016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3" y="1340768"/>
            <a:ext cx="881875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00328"/>
          </a:xfrm>
        </p:spPr>
        <p:txBody>
          <a:bodyPr/>
          <a:lstStyle/>
          <a:p>
            <a:r>
              <a:rPr lang="uk-UA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Особистий кабінет</a:t>
            </a:r>
          </a:p>
          <a:p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165168-3A4A-4B56-B96E-84B3EDAC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8" y="1268760"/>
            <a:ext cx="835334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00328"/>
          </a:xfrm>
        </p:spPr>
        <p:txBody>
          <a:bodyPr/>
          <a:lstStyle/>
          <a:p>
            <a:r>
              <a:rPr lang="uk-UA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Створення оголошення </a:t>
            </a:r>
          </a:p>
          <a:p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84484A-848C-48B6-ABF6-A8BD0F5E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6" y="1268760"/>
            <a:ext cx="8804308" cy="45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2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12296"/>
          </a:xfrm>
        </p:spPr>
        <p:txBody>
          <a:bodyPr/>
          <a:lstStyle/>
          <a:p>
            <a:r>
              <a:rPr lang="uk-UA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Деталі оголошення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72AAC6-469F-4136-8006-93440C6E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3" y="1388901"/>
            <a:ext cx="8733533" cy="43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12296"/>
          </a:xfrm>
        </p:spPr>
        <p:txBody>
          <a:bodyPr/>
          <a:lstStyle/>
          <a:p>
            <a:r>
              <a:rPr lang="uk-UA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 Усі оголошення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94BAD8-45B1-4312-9D57-869D4BC7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28737"/>
            <a:ext cx="8686800" cy="45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5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47328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Умови тестування</a:t>
            </a:r>
            <a:br>
              <a:rPr lang="uk-UA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568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2800" b="1" dirty="0">
                <a:solidFill>
                  <a:srgbClr val="7030A0"/>
                </a:solidFill>
              </a:rPr>
              <a:t>Пріоритети 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7030A0"/>
                </a:solidFill>
              </a:rPr>
              <a:t>тестувань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b="1" dirty="0">
                <a:solidFill>
                  <a:srgbClr val="0070C0"/>
                </a:solidFill>
              </a:rPr>
              <a:t>Критерії призупинення та відновлення тестування</a:t>
            </a:r>
          </a:p>
          <a:p>
            <a:r>
              <a:rPr lang="uk-UA" i="1" dirty="0"/>
              <a:t>Тестування призупиняється у випадку:</a:t>
            </a:r>
            <a:endParaRPr lang="ru-RU" dirty="0"/>
          </a:p>
          <a:p>
            <a:r>
              <a:rPr lang="uk-UA" i="1" dirty="0"/>
              <a:t>- </a:t>
            </a:r>
            <a:r>
              <a:rPr lang="uk-UA" dirty="0"/>
              <a:t>головна функція не пройшла тестування</a:t>
            </a:r>
            <a:endParaRPr lang="ru-RU" dirty="0"/>
          </a:p>
          <a:p>
            <a:r>
              <a:rPr lang="uk-UA" dirty="0"/>
              <a:t>- </a:t>
            </a:r>
            <a:r>
              <a:rPr lang="en-US" dirty="0"/>
              <a:t>unit </a:t>
            </a:r>
            <a:r>
              <a:rPr lang="uk-UA" dirty="0"/>
              <a:t>тест не пройшов перевірки</a:t>
            </a:r>
            <a:endParaRPr lang="ru-RU" dirty="0"/>
          </a:p>
          <a:p>
            <a:r>
              <a:rPr lang="uk-UA" dirty="0"/>
              <a:t>- не читабельно написаний код</a:t>
            </a:r>
            <a:endParaRPr lang="ru-RU" dirty="0"/>
          </a:p>
          <a:p>
            <a:r>
              <a:rPr lang="uk-UA" dirty="0"/>
              <a:t>- не пройдено димове тестування</a:t>
            </a:r>
            <a:endParaRPr lang="ru-RU" dirty="0"/>
          </a:p>
          <a:p>
            <a:r>
              <a:rPr lang="uk-UA" dirty="0"/>
              <a:t>- кількість </a:t>
            </a:r>
            <a:r>
              <a:rPr lang="uk-UA" dirty="0" err="1"/>
              <a:t>баг</a:t>
            </a:r>
            <a:r>
              <a:rPr lang="uk-UA" dirty="0"/>
              <a:t> перевищує зазначені допустимі значення</a:t>
            </a:r>
            <a:endParaRPr lang="ru-RU" dirty="0"/>
          </a:p>
          <a:p>
            <a:r>
              <a:rPr lang="uk-UA" b="1" i="1" dirty="0">
                <a:solidFill>
                  <a:srgbClr val="0070C0"/>
                </a:solidFill>
              </a:rPr>
              <a:t>Тестування відновлюється у випадку: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uk-UA" dirty="0"/>
              <a:t>- кількість </a:t>
            </a:r>
            <a:r>
              <a:rPr lang="uk-UA" dirty="0" err="1"/>
              <a:t>баг</a:t>
            </a:r>
            <a:r>
              <a:rPr lang="uk-UA" dirty="0"/>
              <a:t> не перевищує зазначені відсотки</a:t>
            </a:r>
            <a:endParaRPr lang="ru-RU" dirty="0"/>
          </a:p>
          <a:p>
            <a:r>
              <a:rPr lang="uk-UA" dirty="0"/>
              <a:t>- виявленні </a:t>
            </a:r>
            <a:r>
              <a:rPr lang="uk-UA" dirty="0" err="1"/>
              <a:t>баги</a:t>
            </a:r>
            <a:r>
              <a:rPr lang="uk-UA" dirty="0"/>
              <a:t> зафіксовані </a:t>
            </a:r>
            <a:endParaRPr lang="ru-RU" dirty="0"/>
          </a:p>
          <a:p>
            <a:r>
              <a:rPr lang="uk-UA" dirty="0"/>
              <a:t>- виявленні </a:t>
            </a:r>
            <a:r>
              <a:rPr lang="uk-UA" dirty="0" err="1"/>
              <a:t>баги</a:t>
            </a:r>
            <a:r>
              <a:rPr lang="uk-UA" dirty="0"/>
              <a:t> стосуються певних середовищ розробки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45699"/>
              </p:ext>
            </p:extLst>
          </p:nvPr>
        </p:nvGraphicFramePr>
        <p:xfrm>
          <a:off x="2483768" y="980728"/>
          <a:ext cx="6191250" cy="1599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 dirty="0">
                          <a:effectLst/>
                        </a:rPr>
                        <a:t>№п/п</a:t>
                      </a:r>
                      <a:endParaRPr lang="ru-RU" sz="14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1930" indent="-20193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>
                          <a:effectLst/>
                        </a:rPr>
                        <a:t>Підхід до тестування</a:t>
                      </a:r>
                      <a:endParaRPr lang="ru-RU" sz="14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 dirty="0">
                          <a:effectLst/>
                        </a:rPr>
                        <a:t>Пріоритет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</a:rPr>
                        <a:t>(1-5)</a:t>
                      </a:r>
                      <a:endParaRPr lang="ru-RU" sz="1400" spc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100">
                          <a:effectLst/>
                        </a:rPr>
                        <a:t>1</a:t>
                      </a:r>
                      <a:endParaRPr lang="ru-RU" sz="14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 dirty="0">
                          <a:effectLst/>
                        </a:rPr>
                        <a:t>Стрес-тестування</a:t>
                      </a:r>
                      <a:endParaRPr lang="ru-RU" sz="14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2</a:t>
                      </a:r>
                      <a:endParaRPr lang="ru-RU" sz="14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>
                          <a:effectLst/>
                        </a:rPr>
                        <a:t>2</a:t>
                      </a:r>
                      <a:endParaRPr lang="ru-RU" sz="14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 dirty="0" err="1">
                          <a:effectLst/>
                        </a:rPr>
                        <a:t>Фуекціональне</a:t>
                      </a:r>
                      <a:r>
                        <a:rPr lang="uk-UA" sz="1400" spc="100" dirty="0">
                          <a:effectLst/>
                        </a:rPr>
                        <a:t> тестування </a:t>
                      </a:r>
                      <a:endParaRPr lang="ru-RU" sz="14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5</a:t>
                      </a:r>
                      <a:endParaRPr lang="ru-RU" sz="14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 dirty="0">
                          <a:effectLst/>
                        </a:rPr>
                        <a:t>3</a:t>
                      </a:r>
                      <a:endParaRPr lang="ru-RU" sz="14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 spc="100">
                          <a:effectLst/>
                        </a:rPr>
                        <a:t>Тестування на сумісність </a:t>
                      </a:r>
                      <a:endParaRPr lang="ru-RU" sz="14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</a:t>
                      </a:r>
                      <a:endParaRPr lang="ru-RU" sz="14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>
                          <a:effectLst/>
                        </a:rPr>
                        <a:t>4</a:t>
                      </a:r>
                      <a:endParaRPr lang="ru-RU" sz="14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>
                          <a:effectLst/>
                        </a:rPr>
                        <a:t>Тестування навантаження </a:t>
                      </a:r>
                      <a:endParaRPr lang="ru-RU" sz="14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ru-RU" sz="14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>
                          <a:effectLst/>
                        </a:rPr>
                        <a:t>5</a:t>
                      </a:r>
                      <a:endParaRPr lang="ru-RU" sz="14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>
                          <a:effectLst/>
                        </a:rPr>
                        <a:t>Тестування  графічного інтерфейсу </a:t>
                      </a:r>
                      <a:endParaRPr lang="ru-RU" sz="14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spc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</a:t>
                      </a:r>
                      <a:endParaRPr lang="ru-RU" sz="14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20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90600"/>
          </a:xfrm>
        </p:spPr>
        <p:txBody>
          <a:bodyPr/>
          <a:lstStyle/>
          <a:p>
            <a:r>
              <a:rPr lang="uk-UA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Середовище тестування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340044"/>
              </p:ext>
            </p:extLst>
          </p:nvPr>
        </p:nvGraphicFramePr>
        <p:xfrm>
          <a:off x="1403648" y="1340768"/>
          <a:ext cx="6304757" cy="3946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>
                          <a:effectLst/>
                        </a:rPr>
                        <a:t>№п/п</a:t>
                      </a:r>
                      <a:endParaRPr lang="ru-RU" sz="13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>
                          <a:effectLst/>
                        </a:rPr>
                        <a:t>Необхідні засоби</a:t>
                      </a:r>
                      <a:endParaRPr lang="ru-RU" sz="13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>
                          <a:effectLst/>
                        </a:rPr>
                        <a:t>Пріоритет</a:t>
                      </a:r>
                      <a:endParaRPr lang="ru-RU" sz="13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>
                          <a:effectLst/>
                        </a:rPr>
                        <a:t>1</a:t>
                      </a:r>
                      <a:endParaRPr lang="ru-RU" sz="13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>
                          <a:effectLst/>
                        </a:rPr>
                        <a:t>Sofrware</a:t>
                      </a:r>
                      <a:endParaRPr lang="ru-RU" sz="13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>
                          <a:effectLst/>
                        </a:rPr>
                        <a:t> </a:t>
                      </a:r>
                      <a:endParaRPr lang="ru-RU" sz="1300" spc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>
                          <a:effectLst/>
                        </a:rPr>
                        <a:t> </a:t>
                      </a:r>
                      <a:endParaRPr lang="ru-RU" sz="1300" spc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>
                          <a:effectLst/>
                        </a:rPr>
                        <a:t>Середній</a:t>
                      </a:r>
                      <a:endParaRPr lang="ru-RU" sz="1300" spc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>
                          <a:effectLst/>
                        </a:rPr>
                        <a:t>Високий</a:t>
                      </a:r>
                      <a:endParaRPr lang="ru-RU" sz="1300" spc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>
                          <a:effectLst/>
                        </a:rPr>
                        <a:t>Середній</a:t>
                      </a:r>
                      <a:endParaRPr lang="ru-RU" sz="1300" spc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>
                          <a:effectLst/>
                        </a:rPr>
                        <a:t> </a:t>
                      </a:r>
                      <a:endParaRPr lang="ru-RU" sz="13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04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 dirty="0">
                          <a:effectLst/>
                        </a:rPr>
                        <a:t>OS: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 dirty="0">
                          <a:effectLst/>
                        </a:rPr>
                        <a:t>Windows XP</a:t>
                      </a:r>
                      <a:br>
                        <a:rPr lang="en-US" sz="1300" spc="100" dirty="0">
                          <a:effectLst/>
                        </a:rPr>
                      </a:br>
                      <a:r>
                        <a:rPr lang="en-US" sz="1300" spc="100" dirty="0">
                          <a:effectLst/>
                        </a:rPr>
                        <a:t>Windows 7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 dirty="0">
                          <a:effectLst/>
                        </a:rPr>
                        <a:t>Windows 8</a:t>
                      </a:r>
                      <a:endParaRPr lang="ru-RU" sz="13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</a:rPr>
                        <a:t>2</a:t>
                      </a:r>
                      <a:endParaRPr lang="ru-RU" sz="1300" spc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 dirty="0">
                          <a:effectLst/>
                        </a:rPr>
                        <a:t>Браузери: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 dirty="0">
                          <a:effectLst/>
                        </a:rPr>
                        <a:t>Internet Explorer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 dirty="0">
                          <a:effectLst/>
                        </a:rPr>
                        <a:t>Google Chrome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 dirty="0">
                          <a:effectLst/>
                        </a:rPr>
                        <a:t>Opera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 dirty="0">
                          <a:effectLst/>
                        </a:rPr>
                        <a:t>Mozilla Firefox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spc="100" dirty="0">
                          <a:effectLst/>
                        </a:rPr>
                        <a:t>Safari</a:t>
                      </a:r>
                      <a:endParaRPr lang="ru-RU" sz="13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spc="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 dirty="0">
                          <a:effectLst/>
                        </a:rPr>
                        <a:t>Високий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 dirty="0">
                          <a:effectLst/>
                        </a:rPr>
                        <a:t>Високий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 dirty="0">
                          <a:effectLst/>
                        </a:rPr>
                        <a:t>Середній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 dirty="0">
                          <a:effectLst/>
                        </a:rPr>
                        <a:t>Середній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 dirty="0">
                          <a:effectLst/>
                        </a:rPr>
                        <a:t>Середній</a:t>
                      </a:r>
                      <a:endParaRPr lang="ru-RU" sz="13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25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 dirty="0">
                          <a:effectLst/>
                        </a:rPr>
                        <a:t> </a:t>
                      </a:r>
                      <a:endParaRPr lang="ru-RU" sz="1300" spc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 dirty="0">
                          <a:effectLst/>
                        </a:rPr>
                        <a:t>Комп’ютер</a:t>
                      </a:r>
                      <a:endParaRPr lang="ru-RU" sz="13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Високий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</a:rPr>
                        <a:t>4</a:t>
                      </a:r>
                      <a:endParaRPr lang="ru-RU" sz="1300" spc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>
                          <a:effectLst/>
                        </a:rPr>
                        <a:t>Пристрої вводу/виводу</a:t>
                      </a:r>
                      <a:endParaRPr lang="ru-RU" sz="13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300" spc="100" dirty="0">
                          <a:effectLst/>
                        </a:rPr>
                        <a:t>Високий</a:t>
                      </a:r>
                      <a:endParaRPr lang="ru-RU" sz="13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80" marR="648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22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33400"/>
            <a:ext cx="8640960" cy="990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виявлених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баг у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ході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тестування</a:t>
            </a:r>
            <a:b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6713DC-1D1F-45DB-B31F-AA4CC74C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4" y="2060848"/>
            <a:ext cx="7895968" cy="3744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5ABB2-0D19-4F48-A8A6-32F35E3E819F}"/>
              </a:ext>
            </a:extLst>
          </p:cNvPr>
          <p:cNvSpPr txBox="1"/>
          <p:nvPr/>
        </p:nvSpPr>
        <p:spPr>
          <a:xfrm>
            <a:off x="1907704" y="126920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 відображається зображення</a:t>
            </a:r>
          </a:p>
        </p:txBody>
      </p:sp>
    </p:spTree>
    <p:extLst>
      <p:ext uri="{BB962C8B-B14F-4D97-AF65-F5344CB8AC3E}">
        <p14:creationId xmlns:p14="http://schemas.microsoft.com/office/powerpoint/2010/main" val="179177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6336704"/>
          </a:xfrm>
        </p:spPr>
        <p:txBody>
          <a:bodyPr>
            <a:normAutofit/>
          </a:bodyPr>
          <a:lstStyle/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uk-UA" b="1" dirty="0">
              <a:solidFill>
                <a:srgbClr val="C00000"/>
              </a:solidFill>
              <a:cs typeface="Aharoni" pitchFamily="2" charset="-79"/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59832" y="985864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  <a:cs typeface="Aharoni" pitchFamily="2" charset="-79"/>
              </a:rPr>
              <a:t>Дякуємо за увагу!!!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262D7-CC83-46B1-8078-80565769D5F1}"/>
              </a:ext>
            </a:extLst>
          </p:cNvPr>
          <p:cNvSpPr txBox="1"/>
          <p:nvPr/>
        </p:nvSpPr>
        <p:spPr>
          <a:xfrm>
            <a:off x="1668252" y="256490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123508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solidFill>
                  <a:srgbClr val="0070C0"/>
                </a:solidFill>
              </a:rPr>
              <a:t>Планування проекту</a:t>
            </a:r>
            <a:br>
              <a:rPr lang="uk-UA" b="1" dirty="0">
                <a:solidFill>
                  <a:srgbClr val="0070C0"/>
                </a:solidFill>
              </a:rPr>
            </a:b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666875"/>
            <a:ext cx="6667500" cy="4743450"/>
          </a:xfrm>
        </p:spPr>
      </p:pic>
    </p:spTree>
    <p:extLst>
      <p:ext uri="{BB962C8B-B14F-4D97-AF65-F5344CB8AC3E}">
        <p14:creationId xmlns:p14="http://schemas.microsoft.com/office/powerpoint/2010/main" val="151393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496944" cy="597666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</a:t>
            </a:r>
            <a:r>
              <a:rPr lang="uk-U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проекту:</a:t>
            </a:r>
          </a:p>
          <a:p>
            <a:pPr marL="0" indent="0">
              <a:buNone/>
            </a:pPr>
            <a:r>
              <a:rPr lang="uk-UA" sz="3600" i="1" dirty="0"/>
              <a:t>  	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Основними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цілями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є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зручного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веб-сайту для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покращення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взаємодії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користувачами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забезпечення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успішного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повернення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загублених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речей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їх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власникам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Обсяг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робіт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включає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розробку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веб-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інтерфейсу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подачі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заявок на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пошук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загублених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речей,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системи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пошуку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категоризації</a:t>
            </a:r>
            <a:endParaRPr lang="ru-RU" sz="3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1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940" y="350168"/>
            <a:ext cx="8229600" cy="7025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uk-UA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876800"/>
          </a:xfrm>
        </p:spPr>
        <p:txBody>
          <a:bodyPr>
            <a:normAutofit/>
          </a:bodyPr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Даний проект </a:t>
            </a:r>
          </a:p>
          <a:p>
            <a:r>
              <a:rPr lang="uk-UA" dirty="0"/>
              <a:t>розробляється протягом одного навчального </a:t>
            </a:r>
            <a:r>
              <a:rPr lang="uk-UA" dirty="0" err="1"/>
              <a:t>семестра</a:t>
            </a:r>
            <a:endParaRPr lang="ru-RU" dirty="0"/>
          </a:p>
          <a:p>
            <a:endParaRPr lang="ru-RU" dirty="0"/>
          </a:p>
        </p:txBody>
      </p:sp>
      <p:pic>
        <p:nvPicPr>
          <p:cNvPr id="11266" name="Рисунок 1">
            <a:extLst>
              <a:ext uri="{FF2B5EF4-FFF2-40B4-BE49-F238E27FC236}">
                <a16:creationId xmlns:a16="http://schemas.microsoft.com/office/drawing/2014/main" id="{FB222077-7383-4DFA-853C-E961AB594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8068"/>
            <a:ext cx="8564730" cy="373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93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Менеджмент план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1196752"/>
            <a:ext cx="8496944" cy="5280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uk-UA" dirty="0"/>
              <a:t>Студенти групи  КН-3</a:t>
            </a:r>
            <a:r>
              <a:rPr lang="en-US" dirty="0"/>
              <a:t>2</a:t>
            </a:r>
            <a:r>
              <a:rPr lang="uk-UA" dirty="0"/>
              <a:t>:</a:t>
            </a:r>
          </a:p>
          <a:p>
            <a:pPr>
              <a:lnSpc>
                <a:spcPct val="150000"/>
              </a:lnSpc>
            </a:pPr>
            <a:r>
              <a:rPr lang="uk-UA" dirty="0"/>
              <a:t>Проектний менеджер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Богута Г.</a:t>
            </a:r>
          </a:p>
          <a:p>
            <a:pPr>
              <a:lnSpc>
                <a:spcPct val="150000"/>
              </a:lnSpc>
            </a:pPr>
            <a:r>
              <a:rPr lang="en-US" dirty="0"/>
              <a:t>Frontend </a:t>
            </a:r>
            <a:r>
              <a:rPr lang="uk-UA" dirty="0"/>
              <a:t>програміст – </a:t>
            </a:r>
            <a:r>
              <a:rPr lang="uk-UA" dirty="0" err="1"/>
              <a:t>Вороновський</a:t>
            </a:r>
            <a:r>
              <a:rPr lang="uk-UA" dirty="0"/>
              <a:t> В.</a:t>
            </a:r>
          </a:p>
          <a:p>
            <a:pPr>
              <a:lnSpc>
                <a:spcPct val="150000"/>
              </a:lnSpc>
            </a:pPr>
            <a:r>
              <a:rPr lang="en-US" dirty="0"/>
              <a:t>Backend </a:t>
            </a:r>
            <a:r>
              <a:rPr lang="uk-UA" dirty="0"/>
              <a:t>програміст– </a:t>
            </a:r>
            <a:r>
              <a:rPr lang="uk-UA" dirty="0" err="1"/>
              <a:t>Стешук</a:t>
            </a:r>
            <a:r>
              <a:rPr lang="uk-UA" dirty="0"/>
              <a:t> М.</a:t>
            </a:r>
          </a:p>
          <a:p>
            <a:pPr>
              <a:lnSpc>
                <a:spcPct val="150000"/>
              </a:lnSpc>
            </a:pPr>
            <a:r>
              <a:rPr lang="uk-UA" dirty="0"/>
              <a:t>Дизайнер – </a:t>
            </a:r>
            <a:r>
              <a:rPr lang="uk-UA" dirty="0" err="1"/>
              <a:t>Паньчишин</a:t>
            </a:r>
            <a:r>
              <a:rPr lang="uk-UA" dirty="0"/>
              <a:t> А.</a:t>
            </a:r>
          </a:p>
          <a:p>
            <a:pPr>
              <a:lnSpc>
                <a:spcPct val="150000"/>
              </a:lnSpc>
            </a:pPr>
            <a:r>
              <a:rPr lang="uk-UA" dirty="0"/>
              <a:t>Тестер – </a:t>
            </a:r>
            <a:r>
              <a:rPr lang="uk-UA" dirty="0" err="1"/>
              <a:t>Федчишин</a:t>
            </a:r>
            <a:r>
              <a:rPr lang="uk-UA" dirty="0"/>
              <a:t> В.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C4826A-351C-4571-BE2A-C5F4DD7B0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66" y="533400"/>
            <a:ext cx="1772816" cy="17728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D3C07A-947B-4983-BCC6-00ACB87243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97" y="2306216"/>
            <a:ext cx="1436154" cy="19148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85B208-DF01-464B-A4B8-5FF64AA9C6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97" y="4221088"/>
            <a:ext cx="1436154" cy="21550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227DCB-D3CF-4F25-9C9E-0E1A842AF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226" y="4253505"/>
            <a:ext cx="1606122" cy="220346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DC0530-6ED1-4D04-9C20-F67CD0AE9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120" y="4541537"/>
            <a:ext cx="1996082" cy="19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9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Requirements</a:t>
            </a:r>
            <a:r>
              <a:rPr lang="uk-UA" b="1" dirty="0">
                <a:solidFill>
                  <a:srgbClr val="0070C0"/>
                </a:solidFill>
              </a:rPr>
              <a:t>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  <a:tabLst>
                <a:tab pos="114300" algn="l"/>
                <a:tab pos="228600" algn="l"/>
                <a:tab pos="457200" algn="l"/>
              </a:tabLst>
            </a:pP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Веб</a:t>
            </a:r>
            <a:r>
              <a:rPr lang="en-US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платформа</a:t>
            </a:r>
            <a:r>
              <a:rPr lang="en-US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Ternopil</a:t>
            </a:r>
            <a:r>
              <a:rPr lang="en-US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Lost&amp;Found</a:t>
            </a:r>
            <a:r>
              <a:rPr lang="en-US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пропонує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ключові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en-US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i="1" dirty="0">
              <a:effectLst/>
              <a:latin typeface="Times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114300" algn="l"/>
                <a:tab pos="228600" algn="l"/>
                <a:tab pos="457200" algn="l"/>
              </a:tabLst>
            </a:pPr>
            <a:endParaRPr lang="uk-UA" i="1" dirty="0">
              <a:effectLst/>
              <a:latin typeface="Times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14300" algn="l"/>
                <a:tab pos="228600" algn="l"/>
                <a:tab pos="457200" algn="l"/>
              </a:tabLst>
            </a:pP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Реєстрація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персонального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профілю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i="1" dirty="0">
              <a:effectLst/>
              <a:latin typeface="Times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14300" algn="l"/>
                <a:tab pos="228600" algn="l"/>
                <a:tab pos="457200" algn="l"/>
              </a:tabLst>
            </a:pP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Подання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оголошень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знахідки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втрати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можливістю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фотографій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та детального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i="1" dirty="0">
              <a:effectLst/>
              <a:latin typeface="Times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14300" algn="l"/>
                <a:tab pos="228600" algn="l"/>
                <a:tab pos="457200" algn="l"/>
              </a:tabLst>
            </a:pP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оголошень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i="0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фільтрами</a:t>
            </a:r>
            <a:r>
              <a:rPr lang="ru-RU" i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i="1" dirty="0">
              <a:effectLst/>
              <a:latin typeface="Times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1616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973" y="404664"/>
            <a:ext cx="8229600" cy="7353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Design</a:t>
            </a:r>
            <a:r>
              <a:rPr lang="uk-UA" b="1" dirty="0">
                <a:solidFill>
                  <a:srgbClr val="0070C0"/>
                </a:solidFill>
              </a:rPr>
              <a:t> проекту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199" y="5949280"/>
            <a:ext cx="8229600" cy="73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199" y="5647460"/>
            <a:ext cx="8229600" cy="1040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D55880-2A7B-42B4-9D05-CB87E55BFA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830290"/>
            <a:ext cx="2286000" cy="542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Об’єкти екрану і дії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Головна сторінка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1C5774-2056-4C08-97F4-043F320C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0" y="1772816"/>
            <a:ext cx="853244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7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00328"/>
          </a:xfrm>
        </p:spPr>
        <p:txBody>
          <a:bodyPr/>
          <a:lstStyle/>
          <a:p>
            <a:r>
              <a:rPr lang="uk-UA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Реєстрація користувача</a:t>
            </a:r>
          </a:p>
          <a:p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C66602-3C18-4F12-A4C5-C1813FF6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40768"/>
            <a:ext cx="86868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9508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Воздушный поток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764</TotalTime>
  <Words>396</Words>
  <Application>Microsoft Office PowerPoint</Application>
  <PresentationFormat>Екран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11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18</vt:i4>
      </vt:variant>
    </vt:vector>
  </HeadingPairs>
  <TitlesOfParts>
    <vt:vector size="32" baseType="lpstr">
      <vt:lpstr>Arial</vt:lpstr>
      <vt:lpstr>Calibri</vt:lpstr>
      <vt:lpstr>Corbel</vt:lpstr>
      <vt:lpstr>Georgia</vt:lpstr>
      <vt:lpstr>Gill Sans MT</vt:lpstr>
      <vt:lpstr>Symbol</vt:lpstr>
      <vt:lpstr>Times</vt:lpstr>
      <vt:lpstr>Times New Roman</vt:lpstr>
      <vt:lpstr>Trebuchet MS</vt:lpstr>
      <vt:lpstr>Verdana</vt:lpstr>
      <vt:lpstr>Wingdings 2</vt:lpstr>
      <vt:lpstr>Воздушный поток</vt:lpstr>
      <vt:lpstr>Ясность</vt:lpstr>
      <vt:lpstr>Солнцестояние</vt:lpstr>
      <vt:lpstr>Міністерство освіти  і науки України Західноукраїнський економічний університет Факультет комп’ютерних інформаційних технологій        Кафедра ІОСУ  </vt:lpstr>
      <vt:lpstr>Планування проекту </vt:lpstr>
      <vt:lpstr>Презентація PowerPoint</vt:lpstr>
      <vt:lpstr>Time проекту</vt:lpstr>
      <vt:lpstr>Менеджмент план</vt:lpstr>
      <vt:lpstr>Requirements проекту</vt:lpstr>
      <vt:lpstr>Design проекту</vt:lpstr>
      <vt:lpstr>Об’єкти екрану і дії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Умови тестування </vt:lpstr>
      <vt:lpstr>Середовище тестування</vt:lpstr>
      <vt:lpstr>Опис виявлених баг у ході тестування 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Міністерство освіти  і науки України Тернопільський національний економічний університет Факультет комп’ютерних інформаційних технологій        Кафедра ІОСУ</dc:title>
  <dc:creator>Ксюшенька</dc:creator>
  <cp:lastModifiedBy>Геннадій Богута</cp:lastModifiedBy>
  <cp:revision>33</cp:revision>
  <dcterms:created xsi:type="dcterms:W3CDTF">2014-05-28T07:24:45Z</dcterms:created>
  <dcterms:modified xsi:type="dcterms:W3CDTF">2024-05-27T06:12:51Z</dcterms:modified>
</cp:coreProperties>
</file>