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embeddedFontLst>
    <p:embeddedFont>
      <p:font typeface="Robot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9255B8-1670-40DD-BE31-3FCA684F5271}">
  <a:tblStyle styleId="{009255B8-1670-40DD-BE31-3FCA684F52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font" Target="fonts/Roboto-bold.fntdata"/><Relationship Id="rId23" Type="http://schemas.openxmlformats.org/officeDocument/2006/relationships/slide" Target="slides/slide17.xml"/><Relationship Id="rId45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Roboto-boldItalic.fntdata"/><Relationship Id="rId25" Type="http://schemas.openxmlformats.org/officeDocument/2006/relationships/slide" Target="slides/slide19.xml"/><Relationship Id="rId47" Type="http://schemas.openxmlformats.org/officeDocument/2006/relationships/font" Target="fonts/Roboto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544c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544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ff05eaef7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5ff05eaef7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fc1749be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5fc1749be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5fc1749be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5fc1749be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5ff05eaef7_0_4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5ff05eaef7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5fc1749be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5fc1749be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5fc1749be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5fc1749be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5fc1749be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5fc1749be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5ff05eaef7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5ff05eaef7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5ff05eaef7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5ff05eaef7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5fc1749be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5fc1749be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ff05eaef7_0_3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5ff05eaef7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5e747c3850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5e747c3850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5fc1749be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5fc1749be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5fc1749be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5fc1749be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5fc1749be1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5fc1749be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5fc1749be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5fc1749be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5fc1749be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5fc1749be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Time Complexity: The time complexity of the above code/algorithm looks O(V^2) as there are two nested while loops. If we take a closer look, we can observe that the statements in the inner loop are executed O(V+E) times (similar to BFS). The inner loop has decreaseKey() operation which takes O(LogV) time. So overall time complexity is O(E+V)*O(LogV) which is O((E+V)*LogV) = O(ELogV)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Note that the above code uses Binary Heap for Priority Queue implementation. Time complexity can be reduced to O(E + VLogV) using Fibonacci Heap. The reason is, that Fibonacci Heap takes O(1) time for decrease-key operation while Binary Heap takes O(Logn) 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5ff05eaef7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5ff05eaef7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5e747c38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5e747c38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5ff05eaef7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5ff05eaef7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5ff05eaef7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5ff05eaef7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ff05eaef7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5ff05eaef7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5ff05eaef7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5ff05eaef7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5ff05eaef7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5ff05eaef7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5ff05eaef7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5ff05eaef7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5ff05eaef7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5ff05eaef7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5ff05eaef7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5ff05eaef7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5fc1749be1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5fc1749be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5fc1749be1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5fc1749be1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5fc1749be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5fc1749be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5ec4669a3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5ec4669a3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Time Complexity: The time complexity of the above code/algorithm looks O(V^2) as there are two nested while loops. If we take a closer look, we can observe that the statements in the inner loop are executed O(V+E) times (similar to BFS). The inner loop has decreaseKey() operation which takes O(LogV) time. So overall time complexity is O(E+V)*O(LogV) which is O((E+V)*LogV) = O(ELogV)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Note that the above code uses Binary Heap for Priority Queue implementation. Time complexity can be reduced to O(E + VLogV) using Fibonacci Heap. The reason is, that Fibonacci Heap takes O(1) time for decrease-key operation while Binary Heap takes O(Logn) 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ff05eaef7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5ff05eaef7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fc1749be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fc1749be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fc1749be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5fc1749be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fc1749be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5fc1749be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ff05eaef7_0_3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5ff05eaef7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5ff05eaef7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5ff05eaef7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Relationship Id="rId4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2.png"/><Relationship Id="rId4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2774481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Algorithm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3715172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SC2001 Project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 B: Dijkstra Algorithm with Min. Heap as PQ</a:t>
            </a:r>
            <a:endParaRPr b="1"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825" y="1017800"/>
            <a:ext cx="3635474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525" y="2144276"/>
            <a:ext cx="3742149" cy="2538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125" y="2129775"/>
            <a:ext cx="3742149" cy="25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845100" y="10013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Complete Graph</a:t>
            </a:r>
            <a:endParaRPr b="1" sz="18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 = n * (n-1)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 = 4 to 100</a:t>
            </a:r>
            <a:endParaRPr/>
          </a:p>
        </p:txBody>
      </p:sp>
      <p:sp>
        <p:nvSpPr>
          <p:cNvPr id="162" name="Google Shape;162;p23"/>
          <p:cNvSpPr txBox="1"/>
          <p:nvPr>
            <p:ph idx="2" type="body"/>
          </p:nvPr>
        </p:nvSpPr>
        <p:spPr>
          <a:xfrm>
            <a:off x="5137200" y="10013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Incomplete Graph</a:t>
            </a:r>
            <a:endParaRPr b="1" sz="18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 = n + 1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 = 4 to 100</a:t>
            </a:r>
            <a:endParaRPr/>
          </a:p>
        </p:txBody>
      </p:sp>
      <p:sp>
        <p:nvSpPr>
          <p:cNvPr id="163" name="Google Shape;163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 B: Dijkstra Algorithm with Min. Heap as PQ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531" y="2147875"/>
            <a:ext cx="3742150" cy="253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125" y="2134050"/>
            <a:ext cx="3742149" cy="255884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845100" y="10013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Complete &amp; Incomplete Graphs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 = 4 to 100</a:t>
            </a:r>
            <a:endParaRPr/>
          </a:p>
        </p:txBody>
      </p:sp>
      <p:sp>
        <p:nvSpPr>
          <p:cNvPr id="171" name="Google Shape;171;p24"/>
          <p:cNvSpPr txBox="1"/>
          <p:nvPr>
            <p:ph idx="2" type="body"/>
          </p:nvPr>
        </p:nvSpPr>
        <p:spPr>
          <a:xfrm>
            <a:off x="5137200" y="10013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Complete &amp; Incomplete Graphs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 = 4 to 1024</a:t>
            </a:r>
            <a:endParaRPr/>
          </a:p>
        </p:txBody>
      </p:sp>
      <p:sp>
        <p:nvSpPr>
          <p:cNvPr id="172" name="Google Shape;172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 B: Dijkstra Algorithm with Min. Heap as PQ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 C.1</a:t>
            </a:r>
            <a:endParaRPr b="1"/>
          </a:p>
        </p:txBody>
      </p:sp>
      <p:sp>
        <p:nvSpPr>
          <p:cNvPr id="178" name="Google Shape;178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Comparing Part A &amp; B of Dijkstra Algorithm</a:t>
            </a:r>
            <a:endParaRPr sz="21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Part A: Array as PQ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Part B: Min Heap as PQ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9650" y="1157375"/>
            <a:ext cx="5253276" cy="359213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845100" y="10013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Complete Graph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 = n * (n-1)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 = 4 to 100</a:t>
            </a:r>
            <a:endParaRPr/>
          </a:p>
        </p:txBody>
      </p:sp>
      <p:sp>
        <p:nvSpPr>
          <p:cNvPr id="185" name="Google Shape;185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 C: Comparing Different Dijkstra Algorithms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9648" y="1175743"/>
            <a:ext cx="5253275" cy="3555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845100" y="10013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Complete Graph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 = n * (n-1)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 = 4 to 1024</a:t>
            </a:r>
            <a:endParaRPr/>
          </a:p>
        </p:txBody>
      </p:sp>
      <p:sp>
        <p:nvSpPr>
          <p:cNvPr id="192" name="Google Shape;192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 C: Comparing Different Dijkstra Algorithms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1199" y="3053003"/>
            <a:ext cx="2628775" cy="1779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1200" y="1060170"/>
            <a:ext cx="2628775" cy="179753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845100" y="10013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Complete Graph (e = n * (n - 1))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Dijkstra Algorithm in Part A which utilizes an Adjacency Matrix &amp; Array for the Priority Queue is more suitable for Complete Graphs: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Utilises Memory more Efficiently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Faster than Part B</a:t>
            </a:r>
            <a:endParaRPr/>
          </a:p>
        </p:txBody>
      </p:sp>
      <p:sp>
        <p:nvSpPr>
          <p:cNvPr id="200" name="Google Shape;200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 C: Comparing Different Dijkstra Algorithms</a:t>
            </a:r>
            <a:endParaRPr b="1"/>
          </a:p>
        </p:txBody>
      </p:sp>
      <p:graphicFrame>
        <p:nvGraphicFramePr>
          <p:cNvPr id="201" name="Google Shape;201;p28"/>
          <p:cNvGraphicFramePr/>
          <p:nvPr/>
        </p:nvGraphicFramePr>
        <p:xfrm>
          <a:off x="1124050" y="31684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{009255B8-1670-40DD-BE31-3FCA684F5271}</a:tableStyleId>
              </a:tblPr>
              <a:tblGrid>
                <a:gridCol w="1721000"/>
                <a:gridCol w="1721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CPU Time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Complete Graph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Part A: </a:t>
                      </a:r>
                      <a:br>
                        <a:rPr lang="en" sz="1000">
                          <a:solidFill>
                            <a:srgbClr val="6AA84F"/>
                          </a:solidFill>
                        </a:rPr>
                      </a:b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AdjMatrix with Array as PQ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272.679ms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FF"/>
                          </a:solidFill>
                        </a:rPr>
                        <a:t>Part B: </a:t>
                      </a:r>
                      <a:endParaRPr sz="1000">
                        <a:solidFill>
                          <a:srgbClr val="FF00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FF"/>
                          </a:solidFill>
                        </a:rPr>
                        <a:t>AdjList with MinHeap as PQ</a:t>
                      </a:r>
                      <a:endParaRPr sz="1000"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353.671ms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2" name="Google Shape;202;p28"/>
          <p:cNvSpPr/>
          <p:nvPr/>
        </p:nvSpPr>
        <p:spPr>
          <a:xfrm>
            <a:off x="2873425" y="3568369"/>
            <a:ext cx="1673400" cy="4593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8"/>
          <p:cNvSpPr txBox="1"/>
          <p:nvPr/>
        </p:nvSpPr>
        <p:spPr>
          <a:xfrm>
            <a:off x="1124050" y="4486926"/>
            <a:ext cx="344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latin typeface="Roboto"/>
                <a:ea typeface="Roboto"/>
                <a:cs typeface="Roboto"/>
                <a:sym typeface="Roboto"/>
              </a:rPr>
              <a:t>n = 1024. Lower is better.</a:t>
            </a:r>
            <a:endParaRPr i="1"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9649" y="1185679"/>
            <a:ext cx="5253276" cy="353552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845100" y="10013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Inc</a:t>
            </a:r>
            <a:r>
              <a:rPr b="1" lang="en" sz="1800"/>
              <a:t>omplete Graph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 = n + 1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 = 4 to 100</a:t>
            </a:r>
            <a:endParaRPr/>
          </a:p>
        </p:txBody>
      </p:sp>
      <p:sp>
        <p:nvSpPr>
          <p:cNvPr id="210" name="Google Shape;210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 C: Comparing Different Dijkstra Algorithms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9653" y="1113959"/>
            <a:ext cx="5253274" cy="3557328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845100" y="10013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Inc</a:t>
            </a:r>
            <a:r>
              <a:rPr b="1" lang="en" sz="1800"/>
              <a:t>omplete Graph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 = n + 1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 = 4 to 1024</a:t>
            </a:r>
            <a:endParaRPr/>
          </a:p>
        </p:txBody>
      </p:sp>
      <p:sp>
        <p:nvSpPr>
          <p:cNvPr id="217" name="Google Shape;217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 C: Comparing Different Dijkstra Algorithms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1201" y="3052546"/>
            <a:ext cx="2628775" cy="1780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1200" y="1074336"/>
            <a:ext cx="2628775" cy="176920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1"/>
          <p:cNvSpPr txBox="1"/>
          <p:nvPr>
            <p:ph idx="1" type="body"/>
          </p:nvPr>
        </p:nvSpPr>
        <p:spPr>
          <a:xfrm>
            <a:off x="845100" y="10013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Inc</a:t>
            </a:r>
            <a:r>
              <a:rPr b="1" lang="en" sz="1800"/>
              <a:t>omplete Graph (e = n + 1)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Dijkstra Algorithm in Part B which utilizes an array of Adjacency Lists &amp; Minimizing Heap for the Priority Queue is more suitable for Incomplete Graphs: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Lower Time Complexity of O(|V| log|V|) as opposed to a Time Complexity of O(|V|^2) in Part A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Lower Space Complexity of O(|V| + |E|)</a:t>
            </a:r>
            <a:endParaRPr/>
          </a:p>
        </p:txBody>
      </p:sp>
      <p:sp>
        <p:nvSpPr>
          <p:cNvPr id="225" name="Google Shape;225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 C: Comparing Different Dijkstra Algorithms</a:t>
            </a:r>
            <a:endParaRPr b="1"/>
          </a:p>
        </p:txBody>
      </p:sp>
      <p:graphicFrame>
        <p:nvGraphicFramePr>
          <p:cNvPr id="226" name="Google Shape;226;p31"/>
          <p:cNvGraphicFramePr/>
          <p:nvPr/>
        </p:nvGraphicFramePr>
        <p:xfrm>
          <a:off x="1124050" y="3511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{009255B8-1670-40DD-BE31-3FCA684F5271}</a:tableStyleId>
              </a:tblPr>
              <a:tblGrid>
                <a:gridCol w="1721000"/>
                <a:gridCol w="1721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CPU Time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Inc</a:t>
                      </a:r>
                      <a:r>
                        <a:rPr b="1" lang="en" sz="1000"/>
                        <a:t>omplete Graph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Part A: </a:t>
                      </a:r>
                      <a:br>
                        <a:rPr lang="en" sz="1000">
                          <a:solidFill>
                            <a:srgbClr val="6AA84F"/>
                          </a:solidFill>
                        </a:rPr>
                      </a:b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AdjMatrix with Array as PQ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~1</a:t>
                      </a:r>
                      <a:r>
                        <a:rPr lang="en" sz="1000"/>
                        <a:t>71.27ms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FF"/>
                          </a:solidFill>
                        </a:rPr>
                        <a:t>Part B: </a:t>
                      </a:r>
                      <a:endParaRPr sz="1000">
                        <a:solidFill>
                          <a:srgbClr val="FF00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FF"/>
                          </a:solidFill>
                        </a:rPr>
                        <a:t>AdjList with MinHeap as PQ</a:t>
                      </a:r>
                      <a:endParaRPr sz="1000"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~5</a:t>
                      </a:r>
                      <a:r>
                        <a:rPr lang="en" sz="1000"/>
                        <a:t>.32ms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7" name="Google Shape;227;p31"/>
          <p:cNvSpPr/>
          <p:nvPr/>
        </p:nvSpPr>
        <p:spPr>
          <a:xfrm>
            <a:off x="2873425" y="4397113"/>
            <a:ext cx="1673400" cy="4593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1"/>
          <p:cNvSpPr txBox="1"/>
          <p:nvPr/>
        </p:nvSpPr>
        <p:spPr>
          <a:xfrm>
            <a:off x="1124050" y="4810638"/>
            <a:ext cx="344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latin typeface="Roboto"/>
                <a:ea typeface="Roboto"/>
                <a:cs typeface="Roboto"/>
                <a:sym typeface="Roboto"/>
              </a:rPr>
              <a:t>n = 1024. Lower is better.</a:t>
            </a:r>
            <a:endParaRPr i="1"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 A</a:t>
            </a:r>
            <a:endParaRPr b="1"/>
          </a:p>
        </p:txBody>
      </p:sp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Input Graph stored in an </a:t>
            </a:r>
            <a:r>
              <a:rPr b="1" i="1" lang="en" sz="2100"/>
              <a:t>Adjacency Matrix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Priority Queue: </a:t>
            </a:r>
            <a:r>
              <a:rPr b="1" i="1" lang="en" sz="2100"/>
              <a:t>Array</a:t>
            </a:r>
            <a:endParaRPr b="1" i="1" sz="2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362" y="2311266"/>
            <a:ext cx="1629650" cy="1103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7712" y="2314163"/>
            <a:ext cx="1629649" cy="1096793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2"/>
          <p:cNvSpPr txBox="1"/>
          <p:nvPr>
            <p:ph idx="1" type="body"/>
          </p:nvPr>
        </p:nvSpPr>
        <p:spPr>
          <a:xfrm>
            <a:off x="845100" y="10013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Complete Graph (e = n * (n - 1))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b="1" lang="en" sz="1800"/>
            </a:b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Incomplete Graph (e = n + 1)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 C: Comparing Different Dijkstra Algorithms</a:t>
            </a:r>
            <a:endParaRPr b="1"/>
          </a:p>
        </p:txBody>
      </p:sp>
      <p:graphicFrame>
        <p:nvGraphicFramePr>
          <p:cNvPr id="237" name="Google Shape;237;p32"/>
          <p:cNvGraphicFramePr/>
          <p:nvPr/>
        </p:nvGraphicFramePr>
        <p:xfrm>
          <a:off x="1262400" y="35872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{009255B8-1670-40DD-BE31-3FCA684F5271}</a:tableStyleId>
              </a:tblPr>
              <a:tblGrid>
                <a:gridCol w="2206400"/>
                <a:gridCol w="2206400"/>
                <a:gridCol w="2206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CPU Time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Incomplete Graph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Complete Graph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Part A: AdjMatrix with Array as PQ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~171.27ms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272.679ms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FF"/>
                          </a:solidFill>
                        </a:rPr>
                        <a:t>Part B: AdjList with MinHeap as PQ</a:t>
                      </a:r>
                      <a:endParaRPr sz="1000"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~5.32ms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353.671ms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8" name="Google Shape;238;p32"/>
          <p:cNvSpPr/>
          <p:nvPr/>
        </p:nvSpPr>
        <p:spPr>
          <a:xfrm>
            <a:off x="5698513" y="3989349"/>
            <a:ext cx="2164200" cy="3426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2"/>
          <p:cNvSpPr/>
          <p:nvPr/>
        </p:nvSpPr>
        <p:spPr>
          <a:xfrm>
            <a:off x="3489888" y="4369717"/>
            <a:ext cx="2164200" cy="3426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7350" y="1007076"/>
            <a:ext cx="1629651" cy="110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87701" y="1001374"/>
            <a:ext cx="1629649" cy="11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2"/>
          <p:cNvSpPr txBox="1"/>
          <p:nvPr/>
        </p:nvSpPr>
        <p:spPr>
          <a:xfrm>
            <a:off x="1262400" y="4683973"/>
            <a:ext cx="6619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latin typeface="Roboto"/>
                <a:ea typeface="Roboto"/>
                <a:cs typeface="Roboto"/>
                <a:sym typeface="Roboto"/>
              </a:rPr>
              <a:t>n = 1024. Lower is better.</a:t>
            </a:r>
            <a:endParaRPr i="1"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9648" y="1102806"/>
            <a:ext cx="5253276" cy="3579619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3"/>
          <p:cNvSpPr txBox="1"/>
          <p:nvPr>
            <p:ph idx="1" type="body"/>
          </p:nvPr>
        </p:nvSpPr>
        <p:spPr>
          <a:xfrm>
            <a:off x="845100" y="10013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Incomplete to </a:t>
            </a:r>
            <a:br>
              <a:rPr b="1" lang="en" sz="1800"/>
            </a:br>
            <a:r>
              <a:rPr b="1" lang="en" sz="1800"/>
              <a:t>C</a:t>
            </a:r>
            <a:r>
              <a:rPr b="1" lang="en" sz="1800"/>
              <a:t>omplete Graph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 = 500 to 24500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Fixed n = 500</a:t>
            </a:r>
            <a:endParaRPr/>
          </a:p>
        </p:txBody>
      </p:sp>
      <p:sp>
        <p:nvSpPr>
          <p:cNvPr id="249" name="Google Shape;249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 C: Comparing Different Dijkstra Algorithms</a:t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0099" y="1593280"/>
            <a:ext cx="3587599" cy="244462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4"/>
          <p:cNvSpPr txBox="1"/>
          <p:nvPr>
            <p:ph idx="1" type="body"/>
          </p:nvPr>
        </p:nvSpPr>
        <p:spPr>
          <a:xfrm>
            <a:off x="845100" y="10013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Incomplete to Complete Graph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 = 500 to 24500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Fixed n = 500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While Part B started out quicker, it is quickly overtaken.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Part A appears to not be affected by e, while</a:t>
            </a:r>
            <a:br>
              <a:rPr lang="en"/>
            </a:br>
            <a:r>
              <a:rPr lang="en"/>
              <a:t>Part B increases quickly as e increases.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Conclusion: Use </a:t>
            </a:r>
            <a:r>
              <a:rPr b="1" lang="en"/>
              <a:t>Part B</a:t>
            </a:r>
            <a:r>
              <a:rPr lang="en"/>
              <a:t> Dijkstra Algorithm with Adjacency Lists &amp; Heap as PQ </a:t>
            </a:r>
            <a:r>
              <a:rPr b="1" lang="en"/>
              <a:t>if the number of edges is low</a:t>
            </a:r>
            <a:r>
              <a:rPr lang="en"/>
              <a:t> (ie towards an Incomplete Graph)</a:t>
            </a:r>
            <a:endParaRPr/>
          </a:p>
        </p:txBody>
      </p:sp>
      <p:sp>
        <p:nvSpPr>
          <p:cNvPr id="256" name="Google Shape;256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 C: Comparing Different Dijkstra Algorithms</a:t>
            </a: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 C.2</a:t>
            </a:r>
            <a:endParaRPr b="1"/>
          </a:p>
        </p:txBody>
      </p:sp>
      <p:sp>
        <p:nvSpPr>
          <p:cNvPr id="262" name="Google Shape;262;p3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Time Complexity of Part A Dijkstra Algorithm using</a:t>
            </a:r>
            <a:br>
              <a:rPr lang="en" sz="2100"/>
            </a:br>
            <a:r>
              <a:rPr lang="en" sz="2100"/>
              <a:t>Array as Priority Queue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Time Complexity of Part B Dijkstra Algorithm using</a:t>
            </a:r>
            <a:br>
              <a:rPr lang="en" sz="2100"/>
            </a:br>
            <a:r>
              <a:rPr lang="en" sz="2100"/>
              <a:t>Min Heap as Priority Queue</a:t>
            </a:r>
            <a:endParaRPr sz="2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/>
          <p:nvPr>
            <p:ph idx="1" type="body"/>
          </p:nvPr>
        </p:nvSpPr>
        <p:spPr>
          <a:xfrm>
            <a:off x="4845000" y="1001375"/>
            <a:ext cx="3999900" cy="3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Array as Priority Queue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Transversal using Adjacency Matrix</a:t>
            </a:r>
            <a:br>
              <a:rPr lang="en" sz="1200"/>
            </a:br>
            <a:r>
              <a:rPr lang="en" sz="1200"/>
              <a:t>= V x (no. of edges each vertex is connected to)</a:t>
            </a:r>
            <a:br>
              <a:rPr lang="en" sz="1200"/>
            </a:br>
            <a:r>
              <a:rPr lang="en" sz="1200"/>
              <a:t>= V x (V - 1)</a:t>
            </a:r>
            <a:br>
              <a:rPr lang="en" sz="1200"/>
            </a:br>
            <a:r>
              <a:rPr lang="en" sz="1200"/>
              <a:t>= V</a:t>
            </a:r>
            <a:r>
              <a:rPr lang="en" sz="1200">
                <a:solidFill>
                  <a:srgbClr val="202124"/>
                </a:solidFill>
              </a:rPr>
              <a:t>² - V</a:t>
            </a:r>
            <a:br>
              <a:rPr lang="en" sz="1200">
                <a:solidFill>
                  <a:srgbClr val="202124"/>
                </a:solidFill>
              </a:rPr>
            </a:br>
            <a:r>
              <a:rPr lang="en" sz="1200">
                <a:solidFill>
                  <a:srgbClr val="202124"/>
                </a:solidFill>
              </a:rPr>
              <a:t>= O(|V|²)</a:t>
            </a:r>
            <a:br>
              <a:rPr lang="en" sz="1200">
                <a:solidFill>
                  <a:srgbClr val="202124"/>
                </a:solidFill>
              </a:rPr>
            </a:br>
            <a:br>
              <a:rPr lang="en" sz="1200">
                <a:solidFill>
                  <a:srgbClr val="202124"/>
                </a:solidFill>
              </a:rPr>
            </a:br>
            <a:endParaRPr sz="1200">
              <a:solidFill>
                <a:srgbClr val="202124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➔"/>
            </a:pPr>
            <a:r>
              <a:rPr lang="en" sz="1200">
                <a:solidFill>
                  <a:srgbClr val="202124"/>
                </a:solidFill>
              </a:rPr>
              <a:t>Implementation of Array as Priority Queue</a:t>
            </a:r>
            <a:br>
              <a:rPr lang="en" sz="1200">
                <a:solidFill>
                  <a:srgbClr val="202124"/>
                </a:solidFill>
              </a:rPr>
            </a:br>
            <a:r>
              <a:rPr lang="en" sz="1200">
                <a:solidFill>
                  <a:srgbClr val="202124"/>
                </a:solidFill>
              </a:rPr>
              <a:t>= O(1) as Insertion into Array is Constant Time</a:t>
            </a:r>
            <a:br>
              <a:rPr lang="en" sz="1200">
                <a:solidFill>
                  <a:srgbClr val="202124"/>
                </a:solidFill>
              </a:rPr>
            </a:br>
            <a:endParaRPr sz="1200">
              <a:solidFill>
                <a:srgbClr val="202124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➔"/>
            </a:pPr>
            <a:r>
              <a:rPr lang="en" sz="1200">
                <a:solidFill>
                  <a:srgbClr val="202124"/>
                </a:solidFill>
              </a:rPr>
              <a:t>Overall Time Complexity</a:t>
            </a:r>
            <a:br>
              <a:rPr lang="en" sz="1200">
                <a:solidFill>
                  <a:srgbClr val="202124"/>
                </a:solidFill>
              </a:rPr>
            </a:br>
            <a:r>
              <a:rPr lang="en" sz="1200">
                <a:solidFill>
                  <a:srgbClr val="202124"/>
                </a:solidFill>
              </a:rPr>
              <a:t>= O(|V|² + 1)</a:t>
            </a:r>
            <a:br>
              <a:rPr lang="en" sz="1200">
                <a:solidFill>
                  <a:srgbClr val="202124"/>
                </a:solidFill>
              </a:rPr>
            </a:br>
            <a:r>
              <a:rPr lang="en" sz="1200">
                <a:solidFill>
                  <a:srgbClr val="202124"/>
                </a:solidFill>
              </a:rPr>
              <a:t>= O(|V|²)</a:t>
            </a:r>
            <a:endParaRPr sz="1200">
              <a:solidFill>
                <a:srgbClr val="202124"/>
              </a:solidFill>
            </a:endParaRPr>
          </a:p>
        </p:txBody>
      </p:sp>
      <p:sp>
        <p:nvSpPr>
          <p:cNvPr id="268" name="Google Shape;268;p36"/>
          <p:cNvSpPr txBox="1"/>
          <p:nvPr>
            <p:ph idx="1" type="body"/>
          </p:nvPr>
        </p:nvSpPr>
        <p:spPr>
          <a:xfrm>
            <a:off x="845100" y="10013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Iterates through all vertices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Select vertex with the minimum </a:t>
            </a:r>
            <a:r>
              <a:rPr lang="en"/>
              <a:t>distance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Insert into priority queue</a:t>
            </a:r>
            <a:endParaRPr/>
          </a:p>
        </p:txBody>
      </p:sp>
      <p:sp>
        <p:nvSpPr>
          <p:cNvPr id="269" name="Google Shape;269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 C: Time Complexity with Part A, Array as PQ</a:t>
            </a:r>
            <a:endParaRPr b="1"/>
          </a:p>
        </p:txBody>
      </p:sp>
      <p:pic>
        <p:nvPicPr>
          <p:cNvPr id="270" name="Google Shape;27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1375" y="1985700"/>
            <a:ext cx="967150" cy="90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/>
          <p:nvPr>
            <p:ph idx="1" type="body"/>
          </p:nvPr>
        </p:nvSpPr>
        <p:spPr>
          <a:xfrm>
            <a:off x="4845000" y="1001375"/>
            <a:ext cx="3999900" cy="3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Minimizing Heap</a:t>
            </a:r>
            <a:r>
              <a:rPr lang="en" sz="1200"/>
              <a:t> as Priority Queue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Transversal using Adjacency Matrix</a:t>
            </a:r>
            <a:br>
              <a:rPr lang="en" sz="1200"/>
            </a:br>
            <a:r>
              <a:rPr lang="en" sz="1200"/>
              <a:t>= O( |E| + |V| )</a:t>
            </a:r>
            <a:br>
              <a:rPr lang="en" sz="1200">
                <a:solidFill>
                  <a:srgbClr val="202124"/>
                </a:solidFill>
              </a:rPr>
            </a:br>
            <a:br>
              <a:rPr lang="en" sz="1200">
                <a:solidFill>
                  <a:srgbClr val="202124"/>
                </a:solidFill>
              </a:rPr>
            </a:br>
            <a:br>
              <a:rPr lang="en" sz="1200">
                <a:solidFill>
                  <a:srgbClr val="202124"/>
                </a:solidFill>
              </a:rPr>
            </a:br>
            <a:br>
              <a:rPr lang="en" sz="1200">
                <a:solidFill>
                  <a:srgbClr val="202124"/>
                </a:solidFill>
              </a:rPr>
            </a:br>
            <a:endParaRPr sz="1200">
              <a:solidFill>
                <a:srgbClr val="202124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➔"/>
            </a:pPr>
            <a:r>
              <a:rPr lang="en" sz="1200">
                <a:solidFill>
                  <a:srgbClr val="202124"/>
                </a:solidFill>
              </a:rPr>
              <a:t>Implementation of Heap as Priority Queue</a:t>
            </a:r>
            <a:br>
              <a:rPr lang="en" sz="1200">
                <a:solidFill>
                  <a:srgbClr val="202124"/>
                </a:solidFill>
              </a:rPr>
            </a:br>
            <a:r>
              <a:rPr lang="en" sz="1200">
                <a:solidFill>
                  <a:srgbClr val="202124"/>
                </a:solidFill>
              </a:rPr>
              <a:t>= O( log (|V|) )</a:t>
            </a:r>
            <a:br>
              <a:rPr lang="en" sz="1200">
                <a:solidFill>
                  <a:srgbClr val="202124"/>
                </a:solidFill>
              </a:rPr>
            </a:br>
            <a:endParaRPr sz="1200">
              <a:solidFill>
                <a:srgbClr val="202124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➔"/>
            </a:pPr>
            <a:r>
              <a:rPr lang="en" sz="1200">
                <a:solidFill>
                  <a:srgbClr val="202124"/>
                </a:solidFill>
              </a:rPr>
              <a:t>Overall Time Complexity</a:t>
            </a:r>
            <a:br>
              <a:rPr lang="en" sz="1200">
                <a:solidFill>
                  <a:srgbClr val="202124"/>
                </a:solidFill>
              </a:rPr>
            </a:br>
            <a:r>
              <a:rPr lang="en" sz="1200">
                <a:solidFill>
                  <a:srgbClr val="202124"/>
                </a:solidFill>
              </a:rPr>
              <a:t>= </a:t>
            </a:r>
            <a:r>
              <a:rPr lang="en" sz="1200"/>
              <a:t>O( |E| + |V| ) * </a:t>
            </a:r>
            <a:r>
              <a:rPr lang="en" sz="1200">
                <a:solidFill>
                  <a:srgbClr val="202124"/>
                </a:solidFill>
              </a:rPr>
              <a:t>O( log (|V|) ) </a:t>
            </a:r>
            <a:br>
              <a:rPr lang="en" sz="1200">
                <a:solidFill>
                  <a:srgbClr val="202124"/>
                </a:solidFill>
              </a:rPr>
            </a:br>
            <a:r>
              <a:rPr lang="en" sz="1200">
                <a:solidFill>
                  <a:srgbClr val="202124"/>
                </a:solidFill>
              </a:rPr>
              <a:t>= </a:t>
            </a:r>
            <a:r>
              <a:rPr lang="en" sz="1200"/>
              <a:t>O( |E| + |V| ) </a:t>
            </a:r>
            <a:r>
              <a:rPr lang="en" sz="1200">
                <a:solidFill>
                  <a:srgbClr val="202124"/>
                </a:solidFill>
              </a:rPr>
              <a:t>log (|V|)</a:t>
            </a:r>
            <a:br>
              <a:rPr lang="en" sz="1200">
                <a:solidFill>
                  <a:srgbClr val="202124"/>
                </a:solidFill>
              </a:rPr>
            </a:br>
            <a:r>
              <a:rPr lang="en" sz="1200">
                <a:solidFill>
                  <a:srgbClr val="202124"/>
                </a:solidFill>
              </a:rPr>
              <a:t>= </a:t>
            </a:r>
            <a:r>
              <a:rPr lang="en" sz="1200"/>
              <a:t>O( |E| </a:t>
            </a:r>
            <a:r>
              <a:rPr lang="en" sz="1200">
                <a:solidFill>
                  <a:srgbClr val="202124"/>
                </a:solidFill>
              </a:rPr>
              <a:t>log (|V|) + </a:t>
            </a:r>
            <a:r>
              <a:rPr lang="en" sz="1200"/>
              <a:t>|V| </a:t>
            </a:r>
            <a:r>
              <a:rPr lang="en" sz="1200">
                <a:solidFill>
                  <a:srgbClr val="202124"/>
                </a:solidFill>
              </a:rPr>
              <a:t>log (|V|) )</a:t>
            </a:r>
            <a:br>
              <a:rPr lang="en" sz="1200">
                <a:solidFill>
                  <a:srgbClr val="202124"/>
                </a:solidFill>
              </a:rPr>
            </a:br>
            <a:r>
              <a:rPr lang="en" sz="1200">
                <a:solidFill>
                  <a:srgbClr val="202124"/>
                </a:solidFill>
              </a:rPr>
              <a:t>= </a:t>
            </a:r>
            <a:r>
              <a:rPr lang="en" sz="1200"/>
              <a:t>O(|E| </a:t>
            </a:r>
            <a:r>
              <a:rPr lang="en" sz="1200">
                <a:solidFill>
                  <a:srgbClr val="202124"/>
                </a:solidFill>
              </a:rPr>
              <a:t>log (|V|) )</a:t>
            </a:r>
            <a:endParaRPr sz="1200">
              <a:solidFill>
                <a:srgbClr val="202124"/>
              </a:solidFill>
            </a:endParaRPr>
          </a:p>
        </p:txBody>
      </p:sp>
      <p:sp>
        <p:nvSpPr>
          <p:cNvPr id="276" name="Google Shape;276;p37"/>
          <p:cNvSpPr txBox="1"/>
          <p:nvPr>
            <p:ph idx="1" type="body"/>
          </p:nvPr>
        </p:nvSpPr>
        <p:spPr>
          <a:xfrm>
            <a:off x="845100" y="10013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Iterates through vertices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Looks through adjacency list for shortest distance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Insertion into heap (heapify)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 C: Time Complexity with Part B, Min. Heap as PQ</a:t>
            </a:r>
            <a:endParaRPr b="1"/>
          </a:p>
        </p:txBody>
      </p:sp>
      <p:pic>
        <p:nvPicPr>
          <p:cNvPr id="278" name="Google Shape;27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7400" y="1781250"/>
            <a:ext cx="883754" cy="8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000"/>
              <a:t>Thank You!</a:t>
            </a:r>
            <a:endParaRPr b="1" i="1" sz="6000"/>
          </a:p>
        </p:txBody>
      </p:sp>
      <p:sp>
        <p:nvSpPr>
          <p:cNvPr id="284" name="Google Shape;284;p38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 &amp; A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9"/>
          <p:cNvSpPr txBox="1"/>
          <p:nvPr>
            <p:ph type="title"/>
          </p:nvPr>
        </p:nvSpPr>
        <p:spPr>
          <a:xfrm>
            <a:off x="642300" y="526350"/>
            <a:ext cx="7859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BELOW SLIDES ARE WRONG</a:t>
            </a:r>
            <a:endParaRPr sz="4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CHANGED</a:t>
            </a:r>
            <a:r>
              <a:rPr lang="en" sz="2000"/>
              <a:t> COMPLETE EDGES FROM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00FF00"/>
                </a:solidFill>
              </a:rPr>
              <a:t>e = n*(n-1)</a:t>
            </a:r>
            <a:r>
              <a:rPr lang="en" sz="2000" u="sng">
                <a:solidFill>
                  <a:srgbClr val="FF0000"/>
                </a:solidFill>
              </a:rPr>
              <a:t> </a:t>
            </a:r>
            <a:br>
              <a:rPr lang="en" sz="2000"/>
            </a:br>
            <a:r>
              <a:rPr lang="en" sz="2000"/>
              <a:t>TO</a:t>
            </a:r>
            <a:br>
              <a:rPr lang="en" sz="2000"/>
            </a:br>
            <a:r>
              <a:rPr lang="en" sz="2000" u="sng">
                <a:solidFill>
                  <a:schemeClr val="accent1"/>
                </a:solidFill>
              </a:rPr>
              <a:t>e = (n*(n-1))/2 </a:t>
            </a:r>
            <a:endParaRPr sz="2000" u="sng">
              <a:solidFill>
                <a:schemeClr val="accent1"/>
              </a:solidFill>
            </a:endParaRPr>
          </a:p>
        </p:txBody>
      </p:sp>
      <p:pic>
        <p:nvPicPr>
          <p:cNvPr id="290" name="Google Shape;29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300" y="3252600"/>
            <a:ext cx="2500625" cy="16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1075" y="3252590"/>
            <a:ext cx="2500625" cy="1667083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9"/>
          <p:cNvSpPr txBox="1"/>
          <p:nvPr/>
        </p:nvSpPr>
        <p:spPr>
          <a:xfrm>
            <a:off x="642300" y="2884102"/>
            <a:ext cx="250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e = (n*(n-1))/2     BUT    e =</a:t>
            </a:r>
            <a:r>
              <a:rPr lang="en" sz="8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8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 n*(n-1) for adjMatrix</a:t>
            </a:r>
            <a:br>
              <a:rPr lang="en" sz="8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8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for grap</a:t>
            </a:r>
            <a:r>
              <a:rPr lang="en" sz="8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h		 </a:t>
            </a:r>
            <a:r>
              <a:rPr lang="en" sz="8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as there are 2 </a:t>
            </a:r>
            <a:r>
              <a:rPr lang="en" sz="8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triangle</a:t>
            </a:r>
            <a:r>
              <a:rPr lang="en" sz="8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 mirrors</a:t>
            </a:r>
            <a:endParaRPr sz="8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"/>
          <p:cNvSpPr txBox="1"/>
          <p:nvPr>
            <p:ph idx="1" type="body"/>
          </p:nvPr>
        </p:nvSpPr>
        <p:spPr>
          <a:xfrm>
            <a:off x="1073700" y="10013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Complete Graph</a:t>
            </a:r>
            <a:endParaRPr b="1" sz="18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e = (n * (n - 1)) / 2</a:t>
            </a:r>
            <a:r>
              <a:rPr lang="en"/>
              <a:t>,</a:t>
            </a:r>
            <a:br>
              <a:rPr lang="en"/>
            </a:br>
            <a:r>
              <a:rPr lang="en"/>
              <a:t>w</a:t>
            </a:r>
            <a:r>
              <a:rPr lang="en"/>
              <a:t>here e is the maximum number</a:t>
            </a:r>
            <a:br>
              <a:rPr lang="en"/>
            </a:br>
            <a:r>
              <a:rPr lang="en"/>
              <a:t>of edges a</a:t>
            </a:r>
            <a:r>
              <a:rPr lang="en"/>
              <a:t> graph can have</a:t>
            </a:r>
            <a:endParaRPr/>
          </a:p>
        </p:txBody>
      </p:sp>
      <p:sp>
        <p:nvSpPr>
          <p:cNvPr id="298" name="Google Shape;298;p40"/>
          <p:cNvSpPr txBox="1"/>
          <p:nvPr>
            <p:ph idx="2" type="body"/>
          </p:nvPr>
        </p:nvSpPr>
        <p:spPr>
          <a:xfrm>
            <a:off x="5137200" y="10013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Incomplete Graph</a:t>
            </a:r>
            <a:endParaRPr b="1" sz="18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e = n + 1</a:t>
            </a:r>
            <a:endParaRPr b="1"/>
          </a:p>
        </p:txBody>
      </p:sp>
      <p:sp>
        <p:nvSpPr>
          <p:cNvPr id="299" name="Google Shape;299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 Types of Graphs</a:t>
            </a:r>
            <a:endParaRPr b="1"/>
          </a:p>
        </p:txBody>
      </p:sp>
      <p:pic>
        <p:nvPicPr>
          <p:cNvPr id="300" name="Google Shape;30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1845" y="2264138"/>
            <a:ext cx="1562100" cy="27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0250" y="2312000"/>
            <a:ext cx="15240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125" y="2144971"/>
            <a:ext cx="3742149" cy="253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2522" y="2144957"/>
            <a:ext cx="3742149" cy="253705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1"/>
          <p:cNvSpPr txBox="1"/>
          <p:nvPr>
            <p:ph idx="1" type="body"/>
          </p:nvPr>
        </p:nvSpPr>
        <p:spPr>
          <a:xfrm>
            <a:off x="845100" y="10013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Complete Graph</a:t>
            </a:r>
            <a:endParaRPr b="1" sz="18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 = (n * (n - 1)) / 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 = 4 to 100</a:t>
            </a:r>
            <a:endParaRPr/>
          </a:p>
        </p:txBody>
      </p:sp>
      <p:sp>
        <p:nvSpPr>
          <p:cNvPr id="309" name="Google Shape;309;p41"/>
          <p:cNvSpPr txBox="1"/>
          <p:nvPr>
            <p:ph idx="2" type="body"/>
          </p:nvPr>
        </p:nvSpPr>
        <p:spPr>
          <a:xfrm>
            <a:off x="5137200" y="10013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Incomplete Graph</a:t>
            </a:r>
            <a:endParaRPr b="1" sz="18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 = n + 1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 = 4 to 100</a:t>
            </a:r>
            <a:endParaRPr/>
          </a:p>
        </p:txBody>
      </p:sp>
      <p:sp>
        <p:nvSpPr>
          <p:cNvPr id="310" name="Google Shape;310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 A: Dijkstra Algorithm with Array as PQ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 A: Random Adjacency Matrix Graph Generator</a:t>
            </a:r>
            <a:endParaRPr b="1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0012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Graphs are randomly generated, </a:t>
            </a:r>
            <a:br>
              <a:rPr lang="en"/>
            </a:br>
            <a:r>
              <a:rPr lang="en"/>
              <a:t>ie randomly generated Adjacency Matrices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813" y="1880933"/>
            <a:ext cx="4791075" cy="26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6070775" y="1880925"/>
            <a:ext cx="2326200" cy="18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n = no. of edges</a:t>
            </a:r>
            <a:endParaRPr i="1"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200"/>
              <a:t>e = no. of edges with weight</a:t>
            </a:r>
            <a:endParaRPr i="1" sz="1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525" y="2147133"/>
            <a:ext cx="3742150" cy="2532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125" y="2144962"/>
            <a:ext cx="3742149" cy="253705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2"/>
          <p:cNvSpPr txBox="1"/>
          <p:nvPr>
            <p:ph idx="1" type="body"/>
          </p:nvPr>
        </p:nvSpPr>
        <p:spPr>
          <a:xfrm>
            <a:off x="845100" y="10013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Complete &amp; Incomplete Graphs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 = 4 to 100</a:t>
            </a:r>
            <a:endParaRPr/>
          </a:p>
        </p:txBody>
      </p:sp>
      <p:sp>
        <p:nvSpPr>
          <p:cNvPr id="318" name="Google Shape;318;p42"/>
          <p:cNvSpPr txBox="1"/>
          <p:nvPr>
            <p:ph idx="2" type="body"/>
          </p:nvPr>
        </p:nvSpPr>
        <p:spPr>
          <a:xfrm>
            <a:off x="5137200" y="10013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Complete &amp; Incomplete Graphs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 = 4 to 1024</a:t>
            </a:r>
            <a:endParaRPr/>
          </a:p>
        </p:txBody>
      </p:sp>
      <p:sp>
        <p:nvSpPr>
          <p:cNvPr id="319" name="Google Shape;319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 A: Dijkstra Algorithm with Array as PQ</a:t>
            </a:r>
            <a:endParaRPr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125" y="2144271"/>
            <a:ext cx="3742149" cy="2538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2525" y="2144276"/>
            <a:ext cx="3742149" cy="2538387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3"/>
          <p:cNvSpPr txBox="1"/>
          <p:nvPr>
            <p:ph idx="1" type="body"/>
          </p:nvPr>
        </p:nvSpPr>
        <p:spPr>
          <a:xfrm>
            <a:off x="845100" y="10013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Complete Graph</a:t>
            </a:r>
            <a:endParaRPr b="1" sz="18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 = </a:t>
            </a:r>
            <a:r>
              <a:rPr lang="en"/>
              <a:t>(n * (n - 1)) / 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 = 4 to 100</a:t>
            </a:r>
            <a:endParaRPr/>
          </a:p>
        </p:txBody>
      </p:sp>
      <p:sp>
        <p:nvSpPr>
          <p:cNvPr id="327" name="Google Shape;327;p43"/>
          <p:cNvSpPr txBox="1"/>
          <p:nvPr>
            <p:ph idx="2" type="body"/>
          </p:nvPr>
        </p:nvSpPr>
        <p:spPr>
          <a:xfrm>
            <a:off x="5137200" y="10013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Incomplete Graph</a:t>
            </a:r>
            <a:endParaRPr b="1" sz="18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 = n + 1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 = 4 to 100</a:t>
            </a:r>
            <a:endParaRPr/>
          </a:p>
        </p:txBody>
      </p:sp>
      <p:sp>
        <p:nvSpPr>
          <p:cNvPr id="328" name="Google Shape;328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 B: Dijkstra Algorithm with Min. Heap as PQ</a:t>
            </a:r>
            <a:endParaRPr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525" y="2149238"/>
            <a:ext cx="3742150" cy="2528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125" y="2145711"/>
            <a:ext cx="3742151" cy="2535539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4"/>
          <p:cNvSpPr txBox="1"/>
          <p:nvPr>
            <p:ph idx="1" type="body"/>
          </p:nvPr>
        </p:nvSpPr>
        <p:spPr>
          <a:xfrm>
            <a:off x="845100" y="10013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Complete &amp; Incomplete Graphs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 = 4 to 100</a:t>
            </a:r>
            <a:endParaRPr/>
          </a:p>
        </p:txBody>
      </p:sp>
      <p:sp>
        <p:nvSpPr>
          <p:cNvPr id="336" name="Google Shape;336;p44"/>
          <p:cNvSpPr txBox="1"/>
          <p:nvPr>
            <p:ph idx="2" type="body"/>
          </p:nvPr>
        </p:nvSpPr>
        <p:spPr>
          <a:xfrm>
            <a:off x="5137200" y="10013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Complete &amp; Incomplete Graphs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 = 4 to 1024</a:t>
            </a:r>
            <a:endParaRPr/>
          </a:p>
        </p:txBody>
      </p:sp>
      <p:sp>
        <p:nvSpPr>
          <p:cNvPr id="337" name="Google Shape;337;p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 B: Dijkstra Algorithm with Min. Heap as PQ</a:t>
            </a:r>
            <a:endParaRPr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9652" y="1169715"/>
            <a:ext cx="5253276" cy="3567473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5"/>
          <p:cNvSpPr txBox="1"/>
          <p:nvPr>
            <p:ph idx="1" type="body"/>
          </p:nvPr>
        </p:nvSpPr>
        <p:spPr>
          <a:xfrm>
            <a:off x="845100" y="10013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Complete Graph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 = (n * (n - 1)) / 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 = 4 to 100</a:t>
            </a:r>
            <a:endParaRPr/>
          </a:p>
        </p:txBody>
      </p:sp>
      <p:sp>
        <p:nvSpPr>
          <p:cNvPr id="344" name="Google Shape;344;p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 C: Comparing Different Dijkstra Algorithms</a:t>
            </a:r>
            <a:endParaRPr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9647" y="1175738"/>
            <a:ext cx="5253274" cy="3551437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6"/>
          <p:cNvSpPr txBox="1"/>
          <p:nvPr>
            <p:ph idx="1" type="body"/>
          </p:nvPr>
        </p:nvSpPr>
        <p:spPr>
          <a:xfrm>
            <a:off x="845100" y="10013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Complete Graph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 = (n * (n - 1)) / 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 = 4 to 1024</a:t>
            </a:r>
            <a:endParaRPr/>
          </a:p>
        </p:txBody>
      </p:sp>
      <p:sp>
        <p:nvSpPr>
          <p:cNvPr id="351" name="Google Shape;351;p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 C: Comparing Different Dijkstra Algorithms</a:t>
            </a:r>
            <a:endParaRPr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1200" y="3053999"/>
            <a:ext cx="2628775" cy="1777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1200" y="1066350"/>
            <a:ext cx="2628775" cy="1785174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7"/>
          <p:cNvSpPr txBox="1"/>
          <p:nvPr>
            <p:ph idx="1" type="body"/>
          </p:nvPr>
        </p:nvSpPr>
        <p:spPr>
          <a:xfrm>
            <a:off x="845100" y="10013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Complete Graph (e = n * (n - 1) / 2 )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Dijkstra Algorithm in Part A which utilizes an Adjacency Matrix &amp; Array for the Priority Queue is more suitable for Complete Graphs: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Utilises Memory more Efficiently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Faster than Part B</a:t>
            </a:r>
            <a:endParaRPr/>
          </a:p>
        </p:txBody>
      </p:sp>
      <p:sp>
        <p:nvSpPr>
          <p:cNvPr id="359" name="Google Shape;359;p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 C: Comparing Different Dijkstra Algorithms</a:t>
            </a:r>
            <a:endParaRPr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9650" y="1112900"/>
            <a:ext cx="5253275" cy="3559432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8"/>
          <p:cNvSpPr txBox="1"/>
          <p:nvPr>
            <p:ph idx="1" type="body"/>
          </p:nvPr>
        </p:nvSpPr>
        <p:spPr>
          <a:xfrm>
            <a:off x="845100" y="10013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Incomplete to </a:t>
            </a:r>
            <a:br>
              <a:rPr b="1" lang="en" sz="1800"/>
            </a:br>
            <a:r>
              <a:rPr b="1" lang="en" sz="1800"/>
              <a:t>Complete Graph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 = 100 to 4950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Fixed n = 100</a:t>
            </a:r>
            <a:endParaRPr/>
          </a:p>
        </p:txBody>
      </p:sp>
      <p:sp>
        <p:nvSpPr>
          <p:cNvPr id="366" name="Google Shape;366;p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 C: Comparing Different Dijkstra Algorithms</a:t>
            </a:r>
            <a:endParaRPr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0100" y="1600183"/>
            <a:ext cx="3587600" cy="2430817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9"/>
          <p:cNvSpPr txBox="1"/>
          <p:nvPr>
            <p:ph idx="1" type="body"/>
          </p:nvPr>
        </p:nvSpPr>
        <p:spPr>
          <a:xfrm>
            <a:off x="845100" y="10013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Incomplete to Complete Graph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 = 100 to 4950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Fixed n = 100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While Part B started out quicker, it is quickly overtaken.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Part A appears to not be affected by e, while</a:t>
            </a:r>
            <a:br>
              <a:rPr lang="en"/>
            </a:br>
            <a:r>
              <a:rPr lang="en"/>
              <a:t>Part B increases quickly as e increases.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Conclusion: Use Dijkstra Algorithm with Adjacency Lists &amp; Heap as PQ if the number of edges is low (ie towards an Incomplete Graph)</a:t>
            </a:r>
            <a:endParaRPr/>
          </a:p>
        </p:txBody>
      </p:sp>
      <p:sp>
        <p:nvSpPr>
          <p:cNvPr id="373" name="Google Shape;373;p4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 C: Comparing Different Dijkstra Algorithms</a:t>
            </a:r>
            <a:endParaRPr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0"/>
          <p:cNvSpPr txBox="1"/>
          <p:nvPr>
            <p:ph idx="1" type="body"/>
          </p:nvPr>
        </p:nvSpPr>
        <p:spPr>
          <a:xfrm>
            <a:off x="845100" y="10013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Iterates through vertices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Looks through adjacency list for shortest distance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Insertion into heap (heapify)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5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 C: Time Complexity with Part B, Min. Heap as PQ</a:t>
            </a:r>
            <a:endParaRPr b="1"/>
          </a:p>
        </p:txBody>
      </p:sp>
      <p:pic>
        <p:nvPicPr>
          <p:cNvPr id="380" name="Google Shape;38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7956" y="1189794"/>
            <a:ext cx="3333750" cy="29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7850" y="1494042"/>
            <a:ext cx="745175" cy="71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 A: Dijkstra Algorithm with Array as PQ</a:t>
            </a:r>
            <a:endParaRPr b="1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187" y="1017800"/>
            <a:ext cx="3566826" cy="372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1073700" y="10013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Complete Graph</a:t>
            </a:r>
            <a:endParaRPr b="1" sz="18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Algorithm </a:t>
            </a:r>
            <a:r>
              <a:rPr b="1" lang="en"/>
              <a:t>e = n * (n-1)</a:t>
            </a:r>
            <a:r>
              <a:rPr lang="en"/>
              <a:t>, </a:t>
            </a:r>
            <a:br>
              <a:rPr lang="en"/>
            </a:br>
            <a:r>
              <a:rPr lang="en"/>
              <a:t>where e is the maximum number</a:t>
            </a:r>
            <a:br>
              <a:rPr lang="en"/>
            </a:br>
            <a:r>
              <a:rPr lang="en"/>
              <a:t>of edges a graph can have</a:t>
            </a:r>
            <a:endParaRPr/>
          </a:p>
        </p:txBody>
      </p:sp>
      <p:sp>
        <p:nvSpPr>
          <p:cNvPr id="112" name="Google Shape;112;p17"/>
          <p:cNvSpPr txBox="1"/>
          <p:nvPr>
            <p:ph idx="2" type="body"/>
          </p:nvPr>
        </p:nvSpPr>
        <p:spPr>
          <a:xfrm>
            <a:off x="5137200" y="10013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Incomplete Graph</a:t>
            </a:r>
            <a:endParaRPr b="1" sz="18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Algorithm </a:t>
            </a:r>
            <a:r>
              <a:rPr b="1" lang="en"/>
              <a:t>e = n + 1</a:t>
            </a:r>
            <a:endParaRPr b="1"/>
          </a:p>
        </p:txBody>
      </p:sp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 Types of Graphs</a:t>
            </a:r>
            <a:endParaRPr b="1"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1845" y="2264138"/>
            <a:ext cx="1562100" cy="27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0250" y="2312000"/>
            <a:ext cx="15240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522" y="2144957"/>
            <a:ext cx="3742149" cy="2537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125" y="2144286"/>
            <a:ext cx="3742149" cy="253840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845100" y="10013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Complete Graph</a:t>
            </a:r>
            <a:endParaRPr b="1" sz="18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 = n * (n-1)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 = 4 to 100</a:t>
            </a:r>
            <a:endParaRPr/>
          </a:p>
        </p:txBody>
      </p:sp>
      <p:sp>
        <p:nvSpPr>
          <p:cNvPr id="123" name="Google Shape;123;p18"/>
          <p:cNvSpPr txBox="1"/>
          <p:nvPr>
            <p:ph idx="2" type="body"/>
          </p:nvPr>
        </p:nvSpPr>
        <p:spPr>
          <a:xfrm>
            <a:off x="5137200" y="10013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Incomplete Graph</a:t>
            </a:r>
            <a:endParaRPr b="1" sz="18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 = n + 1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 = 4 to 100</a:t>
            </a:r>
            <a:endParaRPr/>
          </a:p>
        </p:txBody>
      </p:sp>
      <p:sp>
        <p:nvSpPr>
          <p:cNvPr id="124" name="Google Shape;124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 A: Dijkstra Algorithm with Array as PQ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525" y="2147826"/>
            <a:ext cx="3742151" cy="2531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126" y="2144278"/>
            <a:ext cx="3742149" cy="253841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845100" y="10013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Complete &amp; Incomplete Graphs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 = 4 to 100</a:t>
            </a:r>
            <a:endParaRPr/>
          </a:p>
        </p:txBody>
      </p:sp>
      <p:sp>
        <p:nvSpPr>
          <p:cNvPr id="132" name="Google Shape;132;p19"/>
          <p:cNvSpPr txBox="1"/>
          <p:nvPr>
            <p:ph idx="2" type="body"/>
          </p:nvPr>
        </p:nvSpPr>
        <p:spPr>
          <a:xfrm>
            <a:off x="5137200" y="10013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Complete &amp; Incomplete Graphs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 = 4 to 1024</a:t>
            </a:r>
            <a:endParaRPr/>
          </a:p>
        </p:txBody>
      </p:sp>
      <p:sp>
        <p:nvSpPr>
          <p:cNvPr id="133" name="Google Shape;13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 A: Dijkstra Algorithm with Array as PQ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 B</a:t>
            </a:r>
            <a:endParaRPr b="1"/>
          </a:p>
        </p:txBody>
      </p:sp>
      <p:sp>
        <p:nvSpPr>
          <p:cNvPr id="139" name="Google Shape;139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Input Graph stored in </a:t>
            </a:r>
            <a:r>
              <a:rPr b="1" i="1" lang="en" sz="2100"/>
              <a:t>Adjacency Lists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Priority Queue:</a:t>
            </a:r>
            <a:br>
              <a:rPr lang="en" sz="2100"/>
            </a:br>
            <a:r>
              <a:rPr b="1" i="1" lang="en" sz="2100"/>
              <a:t>Minimizing Heap</a:t>
            </a:r>
            <a:endParaRPr b="1" i="1"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 B: Random Adjacency Lists Graph Generator</a:t>
            </a:r>
            <a:endParaRPr b="1"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311700" y="10012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Graphs are randomly generated Adjacency Matrices which is then</a:t>
            </a:r>
            <a:br>
              <a:rPr lang="en"/>
            </a:br>
            <a:r>
              <a:rPr lang="en"/>
              <a:t>converted to Adjacency Lists</a:t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3319" y="2363261"/>
            <a:ext cx="2527876" cy="141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6070775" y="1576125"/>
            <a:ext cx="2326200" cy="18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n = no. of edges</a:t>
            </a:r>
            <a:endParaRPr i="1"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200"/>
              <a:t>e = no. of edges with weight</a:t>
            </a:r>
            <a:endParaRPr i="1" sz="1200"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802" y="2085300"/>
            <a:ext cx="4759350" cy="197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