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embeddedFontLst>
    <p:embeddedFont>
      <p:font typeface="Montserrat"/>
      <p:regular r:id="rId37"/>
      <p:bold r:id="rId38"/>
      <p:italic r:id="rId39"/>
      <p:boldItalic r:id="rId40"/>
    </p:embeddedFont>
    <p:embeddedFont>
      <p:font typeface="Lato"/>
      <p:regular r:id="rId41"/>
      <p:bold r:id="rId42"/>
      <p:italic r:id="rId43"/>
      <p:boldItalic r:id="rId44"/>
    </p:embeddedFont>
    <p:embeddedFont>
      <p:font typeface="Fira Sans"/>
      <p:regular r:id="rId45"/>
      <p:bold r:id="rId46"/>
      <p:italic r:id="rId47"/>
      <p:boldItalic r:id="rId48"/>
    </p:embeddedFont>
    <p:embeddedFont>
      <p:font typeface="Fira Sans Extra Condensed"/>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06D1FD4-9716-4A98-9654-B229C685FDFE}">
  <a:tblStyle styleId="{F06D1FD4-9716-4A98-9654-B229C685FDF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oldItalic.fntdata"/><Relationship Id="rId42" Type="http://schemas.openxmlformats.org/officeDocument/2006/relationships/font" Target="fonts/Lato-bold.fntdata"/><Relationship Id="rId41" Type="http://schemas.openxmlformats.org/officeDocument/2006/relationships/font" Target="fonts/Lato-regular.fntdata"/><Relationship Id="rId44" Type="http://schemas.openxmlformats.org/officeDocument/2006/relationships/font" Target="fonts/Lato-boldItalic.fntdata"/><Relationship Id="rId43" Type="http://schemas.openxmlformats.org/officeDocument/2006/relationships/font" Target="fonts/Lato-italic.fntdata"/><Relationship Id="rId46" Type="http://schemas.openxmlformats.org/officeDocument/2006/relationships/font" Target="fonts/FiraSans-bold.fntdata"/><Relationship Id="rId45" Type="http://schemas.openxmlformats.org/officeDocument/2006/relationships/font" Target="fonts/FiraSan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FiraSans-boldItalic.fntdata"/><Relationship Id="rId47" Type="http://schemas.openxmlformats.org/officeDocument/2006/relationships/font" Target="fonts/FiraSans-italic.fntdata"/><Relationship Id="rId49" Type="http://schemas.openxmlformats.org/officeDocument/2006/relationships/font" Target="fonts/FiraSansExtraCondensed-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font" Target="fonts/Montserrat-regular.fntdata"/><Relationship Id="rId36" Type="http://schemas.openxmlformats.org/officeDocument/2006/relationships/slide" Target="slides/slide30.xml"/><Relationship Id="rId39" Type="http://schemas.openxmlformats.org/officeDocument/2006/relationships/font" Target="fonts/Montserrat-italic.fntdata"/><Relationship Id="rId38" Type="http://schemas.openxmlformats.org/officeDocument/2006/relationships/font" Target="fonts/Montserrat-bold.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FiraSansExtraCondensed-italic.fntdata"/><Relationship Id="rId50" Type="http://schemas.openxmlformats.org/officeDocument/2006/relationships/font" Target="fonts/FiraSansExtraCondensed-bold.fntdata"/><Relationship Id="rId52" Type="http://schemas.openxmlformats.org/officeDocument/2006/relationships/font" Target="fonts/FiraSansExtraCondensed-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Link to Python Code &amp; Graphs: https://colab.research.google.com/drive/1afZJYYOFvo73Wt-t3c3Spt0HRxdfqqGl#scrollTo=D5Z4neXNfVFd</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5833b4616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5833b4616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function genArr creates random arrays using the arguments size and range, and Random object ran to fill the array with elements within the range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array is then returned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580aa43d8a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580aa43d8a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For insertion sort, </a:t>
            </a:r>
            <a:r>
              <a:rPr lang="en-GB" sz="1200">
                <a:solidFill>
                  <a:schemeClr val="dk1"/>
                </a:solidFill>
                <a:latin typeface="Times New Roman"/>
                <a:ea typeface="Times New Roman"/>
                <a:cs typeface="Times New Roman"/>
                <a:sym typeface="Times New Roman"/>
              </a:rPr>
              <a:t>the outer for loop will always be executed for n – 1 iterations, where n is the number of input records. In the best case, on each iteration of the outer for loop, it only needs to be compared with its neighbour on the left side, and we don’t do any swap</a:t>
            </a:r>
            <a:r>
              <a:rPr lang="en-GB" sz="1200" strike="sngStrike">
                <a:solidFill>
                  <a:schemeClr val="dk1"/>
                </a:solidFill>
                <a:latin typeface="Times New Roman"/>
                <a:ea typeface="Times New Roman"/>
                <a:cs typeface="Times New Roman"/>
                <a:sym typeface="Times New Roman"/>
              </a:rPr>
              <a:t>s</a:t>
            </a:r>
            <a:r>
              <a:rPr lang="en-GB" sz="1200">
                <a:solidFill>
                  <a:schemeClr val="dk1"/>
                </a:solidFill>
                <a:latin typeface="Times New Roman"/>
                <a:ea typeface="Times New Roman"/>
                <a:cs typeface="Times New Roman"/>
                <a:sym typeface="Times New Roman"/>
              </a:rPr>
              <a:t>. So the best case would be O(n).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580aa43d8a_2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580aa43d8a_2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can observe a cross-over in Execution time between Merge Sort and Insertion Sort.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With a smaller array size, Insertion Sort will be faster than Merge Sort. However, as array size increases, program runtime / number of key comparisons increases exponentially</a:t>
            </a:r>
            <a:br>
              <a:rPr lang="en-GB"/>
            </a:br>
            <a:endParaRPr/>
          </a:p>
          <a:p>
            <a:pPr indent="0" lvl="0" marL="0" rtl="0" algn="l">
              <a:spcBef>
                <a:spcPts val="0"/>
              </a:spcBef>
              <a:spcAft>
                <a:spcPts val="0"/>
              </a:spcAft>
              <a:buNone/>
            </a:pPr>
            <a:r>
              <a:rPr lang="en-GB"/>
              <a:t>Hence, for large array sizes, we will use the merge sort algorithm, and we will need to have a Hybrid Sort to switch over to Insertion Sort from Merge Sort when the subarrays are smaller than a certain Threshold.</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580aa43d8a_2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580aa43d8a_2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From this slide we can see that as array size increases, the algorithm runtime increases exponentially for insertion sort since the average case time complexity is n squared. As for merge sort and hybrid sort, the algo runtime increases very close to linearly.The performance of Hybrid sort is slightly better than merge sort since insertion sort is more efficient at smaller subarray sizes as compared to a pure merge sort algorithm</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58372c627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58372c627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580aa43d8a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580aa43d8a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By looking at this tree, we can see that by dividing the array of n length into subarrays of s length, the number of subarrays would be n/s, while the height of the tree can be given by the expression log(n/s)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58372c627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58372c627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First we consider the Insertion sort past the threshold.</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The time complexity of this would be the complexity of insertion sort, with </a:t>
            </a:r>
            <a:r>
              <a:rPr i="1" lang="en-GB">
                <a:solidFill>
                  <a:schemeClr val="dk1"/>
                </a:solidFill>
              </a:rPr>
              <a:t>s</a:t>
            </a:r>
            <a:r>
              <a:rPr lang="en-GB">
                <a:solidFill>
                  <a:schemeClr val="dk1"/>
                </a:solidFill>
              </a:rPr>
              <a:t> inputs hence: ( </a:t>
            </a:r>
            <a:r>
              <a:rPr i="1" lang="en-GB">
                <a:solidFill>
                  <a:schemeClr val="dk1"/>
                </a:solidFill>
              </a:rPr>
              <a:t>Insertion(s)</a:t>
            </a:r>
            <a:r>
              <a:rPr lang="en-GB">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Since we are doing Insertion sort over the n/s subarrays, the combined complexity would be: ( </a:t>
            </a:r>
            <a:r>
              <a:rPr i="1" lang="en-GB">
                <a:solidFill>
                  <a:schemeClr val="dk1"/>
                </a:solidFill>
              </a:rPr>
              <a:t>n/s [ Insertion(s) ] </a:t>
            </a:r>
            <a:r>
              <a:rPr lang="en-GB">
                <a:solidFill>
                  <a:schemeClr val="dk1"/>
                </a:solidFill>
              </a:rPr>
              <a: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Next, we add the complexity of Merge sort, in which we are performing the merge operation n values, and the height of the recursion tree would be </a:t>
            </a:r>
            <a:r>
              <a:rPr i="1" lang="en-GB">
                <a:solidFill>
                  <a:schemeClr val="dk1"/>
                </a:solidFill>
              </a:rPr>
              <a:t>log n/s</a:t>
            </a:r>
            <a:r>
              <a:rPr lang="en-GB">
                <a:solidFill>
                  <a:schemeClr val="dk1"/>
                </a:solidFill>
              </a:rPr>
              <a:t> , the complexity of this part would be </a:t>
            </a:r>
            <a:r>
              <a:rPr i="1" lang="en-GB">
                <a:solidFill>
                  <a:schemeClr val="dk1"/>
                </a:solidFill>
              </a:rPr>
              <a:t>n log n/s</a:t>
            </a:r>
            <a:endParaRPr i="1">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Hence, we can combine the two with the cases in which Insertion sort has different time complexities for different cases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In the best case of insertion sort, where the subarray is already sorted, each subarray pass would take O(</a:t>
            </a:r>
            <a:r>
              <a:rPr i="1" lang="en-GB">
                <a:solidFill>
                  <a:schemeClr val="dk1"/>
                </a:solidFill>
              </a:rPr>
              <a:t>s</a:t>
            </a:r>
            <a:r>
              <a:rPr lang="en-GB">
                <a:solidFill>
                  <a:schemeClr val="dk1"/>
                </a:solidFill>
              </a:rPr>
              <a:t>), giving the complete expression of O(n + n log n/s)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In the average to worst case, each pass would take O(</a:t>
            </a:r>
            <a:r>
              <a:rPr i="1" lang="en-GB">
                <a:solidFill>
                  <a:schemeClr val="dk1"/>
                </a:solidFill>
              </a:rPr>
              <a:t>s^2)</a:t>
            </a:r>
            <a:r>
              <a:rPr lang="en-GB">
                <a:solidFill>
                  <a:schemeClr val="dk1"/>
                </a:solidFill>
              </a:rPr>
              <a:t>, giving the complete expression of O(ns + n log n/s)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580aa43d8a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580aa43d8a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First we consider the Insertion sort past the threshold.</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time </a:t>
            </a:r>
            <a:r>
              <a:rPr lang="en-GB"/>
              <a:t>complexity</a:t>
            </a:r>
            <a:r>
              <a:rPr lang="en-GB"/>
              <a:t> of this would be the complexity of insertion sort, with </a:t>
            </a:r>
            <a:r>
              <a:rPr i="1" lang="en-GB"/>
              <a:t>s</a:t>
            </a:r>
            <a:r>
              <a:rPr lang="en-GB"/>
              <a:t> inputs hence: ( </a:t>
            </a:r>
            <a:r>
              <a:rPr i="1" lang="en-GB"/>
              <a:t>Insertion(s)</a:t>
            </a:r>
            <a:r>
              <a:rPr lang="en-GB"/>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Since we are doing Insertion sort </a:t>
            </a:r>
            <a:r>
              <a:rPr lang="en-GB"/>
              <a:t>over</a:t>
            </a:r>
            <a:r>
              <a:rPr lang="en-GB"/>
              <a:t> the n/s subarrays, the combined complexity would be: ( </a:t>
            </a:r>
            <a:r>
              <a:rPr i="1" lang="en-GB"/>
              <a:t>n/s [ Insertion(s) ] </a:t>
            </a:r>
            <a:r>
              <a:rPr lang="en-GB"/>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Next, we add </a:t>
            </a:r>
            <a:r>
              <a:rPr lang="en-GB"/>
              <a:t>the complexity of Merge sort, in which we are performing the merge operation n times, and the height of the recursion tree would be </a:t>
            </a:r>
            <a:r>
              <a:rPr i="1" lang="en-GB"/>
              <a:t>log n/s</a:t>
            </a:r>
            <a:r>
              <a:rPr lang="en-GB"/>
              <a:t> , the complexity of this part would be </a:t>
            </a:r>
            <a:r>
              <a:rPr i="1" lang="en-GB"/>
              <a:t>n log n/s</a:t>
            </a:r>
            <a:endParaRPr i="1"/>
          </a:p>
          <a:p>
            <a:pPr indent="0" lvl="0" marL="0" rtl="0" algn="l">
              <a:spcBef>
                <a:spcPts val="0"/>
              </a:spcBef>
              <a:spcAft>
                <a:spcPts val="0"/>
              </a:spcAft>
              <a:buNone/>
            </a:pPr>
            <a:r>
              <a:t/>
            </a:r>
            <a:endParaRPr/>
          </a:p>
          <a:p>
            <a:pPr indent="0" lvl="0" marL="0" rtl="0" algn="l">
              <a:spcBef>
                <a:spcPts val="0"/>
              </a:spcBef>
              <a:spcAft>
                <a:spcPts val="0"/>
              </a:spcAft>
              <a:buNone/>
            </a:pPr>
            <a:r>
              <a:rPr lang="en-GB"/>
              <a:t>Hence, we can combine the two with the cases in which Insertion sort has different time complexities for different cases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In the best case, where the subarray is already sorted, each subarray pass would take O(</a:t>
            </a:r>
            <a:r>
              <a:rPr i="1" lang="en-GB"/>
              <a:t>s</a:t>
            </a:r>
            <a:r>
              <a:rPr lang="en-GB"/>
              <a:t>), giving the complete expression of O(n + n log n/s)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In the average to worst case, each pass would take O(</a:t>
            </a:r>
            <a:r>
              <a:rPr i="1" lang="en-GB"/>
              <a:t>s^2)</a:t>
            </a:r>
            <a:r>
              <a:rPr lang="en-GB"/>
              <a:t>, giving the complete expression of O(ns + n log n/s)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5833b46168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5833b46168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Compare our </a:t>
            </a:r>
            <a:r>
              <a:rPr lang="en-GB"/>
              <a:t>empirical</a:t>
            </a:r>
            <a:r>
              <a:rPr lang="en-GB"/>
              <a:t> data against the theoretical analysis to see if there are any discrepancies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5833b461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5833b461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S fixed at 10, average key comparisons over varying array size</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This graph shows that the time complexity of Hybrid Sort is very close to linear time on average, which is much more efficient than insertion sort on average, which is exponential.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580aa43d8a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580aa43d8a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5833b46168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5833b46168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5833b4616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5833b4616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58372c627c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58372c627c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58372c627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58372c62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By using the time complexity from our previous analysis and using the summation of average comparisons done in insertion sort, we can derive an approximate equation to find the average comparisons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By differentiating the formula, we find that the graph intersects the x axis at around x = 6, meaning that this would be the optimal value for threshold 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5833b46168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5833b4616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According to empirical data, the optimal value of S is 5, which is very close to the theoretical value.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5833b46168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5833b46168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580aa43d8a_2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580aa43d8a_2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 order to obtain the Optimal S value, we tested different values of S against CPU time.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It is rather obvious that Merge Sort is not affected by S.</a:t>
            </a:r>
            <a:endParaRPr/>
          </a:p>
          <a:p>
            <a:pPr indent="0" lvl="0" marL="0" rtl="0" algn="l">
              <a:spcBef>
                <a:spcPts val="0"/>
              </a:spcBef>
              <a:spcAft>
                <a:spcPts val="0"/>
              </a:spcAft>
              <a:buNone/>
            </a:pPr>
            <a:r>
              <a:rPr lang="en-GB"/>
              <a:t>We observe that as Threshold S is increased, so does the execution time for Hybrid Sort.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To get the Optimal S value, we </a:t>
            </a:r>
            <a:r>
              <a:rPr lang="en-GB"/>
              <a:t>continuously</a:t>
            </a:r>
            <a:r>
              <a:rPr lang="en-GB"/>
              <a:t> measured &amp; averaged the value of Threshold S which would produce the minimal CPU Time.</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580aa43d8a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580aa43d8a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580aa43d8a_2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580aa43d8a_2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Although Hybrid Sort has more Key Comparisons than Merge Sort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These graphs show that across all array sizes, </a:t>
            </a:r>
            <a:r>
              <a:rPr lang="en-GB"/>
              <a:t>Hybrid Sort almost always has a faster run time.</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580aa43d8a_2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580aa43d8a_2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580aa43d8a_2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580aa43d8a_2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For insertion sort, we have two loops, where the outer loops loops through each individual element in the array</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inner loop then loops from the current element in the array being </a:t>
            </a:r>
            <a:r>
              <a:rPr lang="en-GB"/>
              <a:t>processed</a:t>
            </a:r>
            <a:r>
              <a:rPr lang="en-GB"/>
              <a:t> and compares it with the previous sorted </a:t>
            </a:r>
            <a:r>
              <a:rPr lang="en-GB"/>
              <a:t>elements</a:t>
            </a:r>
            <a:r>
              <a:rPr lang="en-GB"/>
              <a:t>, until no swap occurs and the new element is sorted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580aa43d8a_2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580aa43d8a_2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5833b4616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5833b4616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For insertion sort, we have two loops, where the outer loops loops through each individual element in the array</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inner loop then loops from the current element in the array being processed and compares it with the previous sorted elements, until no swap occurs and the new element is sorted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580aa43d8a_2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580aa43d8a_2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For Merge Sort, we first recursively divide the array into halves until they are of one element each, then combining </a:t>
            </a:r>
            <a:r>
              <a:rPr lang="en-GB"/>
              <a:t>them</a:t>
            </a:r>
            <a:r>
              <a:rPr lang="en-GB"/>
              <a:t> with the operation merge to return the sorted algorithm</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5833b4616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5833b4616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For Merge Sort, we first recursively divide the array into halves until they are of one element each, then combining them with the operation merge to return the sorted algorithm</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580aa43d8a_2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580aa43d8a_2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Above is the implementation of Hybrid Sort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The function takes an integer array (arr) and threshold (S) as an input argument and returns the sorted integer array as output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Firstly, the algorithm finds the midpoint of the array and checks if the array is smaller than the threshold size with comparison arr.length &lt;= thres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If the comparison returns true, an insertion sort is performed, returning the sorted array</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GB">
                <a:solidFill>
                  <a:schemeClr val="dk1"/>
                </a:solidFill>
              </a:rPr>
              <a:t>Otherwise, the standard merge sort operation is performed, where the array is recursively divided into halves, until it reaches the threshold value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Then, the two halves of arrays returned by the recursive calls are the combined using the operation merge, to form the final sorted array</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5833b4616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5833b4616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Above is the implementation of Hybrid Sort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The function takes an integer array (arr) and threshold (S) as an input argument and returns the sorted integer array as output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Firstly, the algorithm finds the midpoint of the array and checks if the array is smaller than the threshold size with comparison arr.length &lt;= thres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If the comparison returns true, an insertion sort is performed, returning the sorted array</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GB">
                <a:solidFill>
                  <a:schemeClr val="dk1"/>
                </a:solidFill>
              </a:rPr>
              <a:t>Otherwise, the standard merge sort operation is performed, where the array is recursively divided into halves, until it reaches the threshold value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Then, the two halves of arrays returned by the recursive calls are the combined using the operation merge, to form the final sorted array</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580aa43d8a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580aa43d8a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function genArr creates random arrays using the arguments size and range, and Random object ran to fill the array with elements within the range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array is then returned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3.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2.png"/><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478525" y="1248700"/>
            <a:ext cx="5017500" cy="177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Project 1: Integration of Mergesort &amp; Insertion Sort</a:t>
            </a:r>
            <a:endParaRPr/>
          </a:p>
        </p:txBody>
      </p:sp>
      <p:sp>
        <p:nvSpPr>
          <p:cNvPr id="135" name="Google Shape;135;p13"/>
          <p:cNvSpPr txBox="1"/>
          <p:nvPr>
            <p:ph idx="1" type="subTitle"/>
          </p:nvPr>
        </p:nvSpPr>
        <p:spPr>
          <a:xfrm>
            <a:off x="5795600" y="3780675"/>
            <a:ext cx="3165300" cy="11871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GB"/>
              <a:t>Class Group: SS7</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Team: 1</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Members: Eugene Foo Yu Kai , Hsieh Boh Yang, Leung Chun Kit Andrew</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 Generate input data</a:t>
            </a:r>
            <a:endParaRPr/>
          </a:p>
        </p:txBody>
      </p:sp>
      <p:pic>
        <p:nvPicPr>
          <p:cNvPr id="189" name="Google Shape;189;p22"/>
          <p:cNvPicPr preferRelativeResize="0"/>
          <p:nvPr/>
        </p:nvPicPr>
        <p:blipFill>
          <a:blip r:embed="rId3">
            <a:alphaModFix/>
          </a:blip>
          <a:stretch>
            <a:fillRect/>
          </a:stretch>
        </p:blipFill>
        <p:spPr>
          <a:xfrm>
            <a:off x="548813" y="2004463"/>
            <a:ext cx="8046376" cy="1134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 Analyze time complexity (Theoretical)</a:t>
            </a:r>
            <a:endParaRPr/>
          </a:p>
        </p:txBody>
      </p:sp>
      <p:graphicFrame>
        <p:nvGraphicFramePr>
          <p:cNvPr id="195" name="Google Shape;195;p23"/>
          <p:cNvGraphicFramePr/>
          <p:nvPr/>
        </p:nvGraphicFramePr>
        <p:xfrm>
          <a:off x="952500" y="2000250"/>
          <a:ext cx="3000000" cy="3000000"/>
        </p:xfrm>
        <a:graphic>
          <a:graphicData uri="http://schemas.openxmlformats.org/drawingml/2006/table">
            <a:tbl>
              <a:tblPr>
                <a:noFill/>
                <a:tableStyleId>{F06D1FD4-9716-4A98-9654-B229C685FDFE}</a:tableStyleId>
              </a:tblPr>
              <a:tblGrid>
                <a:gridCol w="1809750"/>
                <a:gridCol w="1809750"/>
                <a:gridCol w="1809750"/>
                <a:gridCol w="1809750"/>
              </a:tblGrid>
              <a:tr h="381000">
                <a:tc>
                  <a:txBody>
                    <a:bodyPr/>
                    <a:lstStyle/>
                    <a:p>
                      <a:pPr indent="0" lvl="0" marL="0" rtl="0" algn="ctr">
                        <a:spcBef>
                          <a:spcPts val="0"/>
                        </a:spcBef>
                        <a:spcAft>
                          <a:spcPts val="0"/>
                        </a:spcAft>
                        <a:buNone/>
                      </a:pPr>
                      <a:r>
                        <a:rPr b="1" lang="en-GB" sz="1500">
                          <a:solidFill>
                            <a:schemeClr val="lt1"/>
                          </a:solidFill>
                        </a:rPr>
                        <a:t>Sorting Algo</a:t>
                      </a:r>
                      <a:endParaRPr b="1" sz="1500">
                        <a:solidFill>
                          <a:schemeClr val="lt1"/>
                        </a:solidFill>
                      </a:endParaRPr>
                    </a:p>
                  </a:txBody>
                  <a:tcPr marT="91425" marB="91425" marR="91425" marL="91425">
                    <a:solidFill>
                      <a:srgbClr val="B7B7B7"/>
                    </a:solidFill>
                  </a:tcPr>
                </a:tc>
                <a:tc>
                  <a:txBody>
                    <a:bodyPr/>
                    <a:lstStyle/>
                    <a:p>
                      <a:pPr indent="0" lvl="0" marL="0" rtl="0" algn="ctr">
                        <a:spcBef>
                          <a:spcPts val="0"/>
                        </a:spcBef>
                        <a:spcAft>
                          <a:spcPts val="0"/>
                        </a:spcAft>
                        <a:buNone/>
                      </a:pPr>
                      <a:r>
                        <a:rPr b="1" lang="en-GB" sz="1500">
                          <a:solidFill>
                            <a:schemeClr val="lt1"/>
                          </a:solidFill>
                        </a:rPr>
                        <a:t>Best Case</a:t>
                      </a:r>
                      <a:endParaRPr b="1" sz="1500">
                        <a:solidFill>
                          <a:schemeClr val="lt1"/>
                        </a:solidFill>
                      </a:endParaRPr>
                    </a:p>
                  </a:txBody>
                  <a:tcPr marT="91425" marB="91425" marR="91425" marL="91425">
                    <a:lnB cap="flat" cmpd="sng" w="9525">
                      <a:solidFill>
                        <a:srgbClr val="9E9E9E"/>
                      </a:solidFill>
                      <a:prstDash val="solid"/>
                      <a:round/>
                      <a:headEnd len="sm" w="sm" type="none"/>
                      <a:tailEnd len="sm" w="sm" type="none"/>
                    </a:lnB>
                    <a:solidFill>
                      <a:srgbClr val="B7B7B7"/>
                    </a:solidFill>
                  </a:tcPr>
                </a:tc>
                <a:tc>
                  <a:txBody>
                    <a:bodyPr/>
                    <a:lstStyle/>
                    <a:p>
                      <a:pPr indent="0" lvl="0" marL="0" rtl="0" algn="ctr">
                        <a:spcBef>
                          <a:spcPts val="0"/>
                        </a:spcBef>
                        <a:spcAft>
                          <a:spcPts val="0"/>
                        </a:spcAft>
                        <a:buNone/>
                      </a:pPr>
                      <a:r>
                        <a:rPr b="1" lang="en-GB" sz="1500">
                          <a:solidFill>
                            <a:schemeClr val="lt1"/>
                          </a:solidFill>
                        </a:rPr>
                        <a:t>Average Case</a:t>
                      </a:r>
                      <a:endParaRPr b="1" sz="1500">
                        <a:solidFill>
                          <a:schemeClr val="lt1"/>
                        </a:solidFill>
                      </a:endParaRPr>
                    </a:p>
                  </a:txBody>
                  <a:tcPr marT="91425" marB="91425" marR="91425" marL="91425">
                    <a:lnB cap="flat" cmpd="sng" w="9525">
                      <a:solidFill>
                        <a:srgbClr val="9E9E9E"/>
                      </a:solidFill>
                      <a:prstDash val="solid"/>
                      <a:round/>
                      <a:headEnd len="sm" w="sm" type="none"/>
                      <a:tailEnd len="sm" w="sm" type="none"/>
                    </a:lnB>
                    <a:solidFill>
                      <a:srgbClr val="B7B7B7"/>
                    </a:solidFill>
                  </a:tcPr>
                </a:tc>
                <a:tc>
                  <a:txBody>
                    <a:bodyPr/>
                    <a:lstStyle/>
                    <a:p>
                      <a:pPr indent="0" lvl="0" marL="0" rtl="0" algn="ctr">
                        <a:spcBef>
                          <a:spcPts val="0"/>
                        </a:spcBef>
                        <a:spcAft>
                          <a:spcPts val="0"/>
                        </a:spcAft>
                        <a:buNone/>
                      </a:pPr>
                      <a:r>
                        <a:rPr b="1" lang="en-GB" sz="1500">
                          <a:solidFill>
                            <a:schemeClr val="lt1"/>
                          </a:solidFill>
                        </a:rPr>
                        <a:t>Worst Case</a:t>
                      </a:r>
                      <a:endParaRPr b="1" sz="1500">
                        <a:solidFill>
                          <a:schemeClr val="lt1"/>
                        </a:solidFill>
                      </a:endParaRPr>
                    </a:p>
                  </a:txBody>
                  <a:tcPr marT="91425" marB="91425" marR="91425" marL="91425">
                    <a:lnB cap="flat" cmpd="sng" w="9525">
                      <a:solidFill>
                        <a:srgbClr val="9E9E9E"/>
                      </a:solidFill>
                      <a:prstDash val="solid"/>
                      <a:round/>
                      <a:headEnd len="sm" w="sm" type="none"/>
                      <a:tailEnd len="sm" w="sm" type="none"/>
                    </a:lnB>
                    <a:solidFill>
                      <a:srgbClr val="B7B7B7"/>
                    </a:solidFill>
                  </a:tcPr>
                </a:tc>
              </a:tr>
              <a:tr h="381000">
                <a:tc>
                  <a:txBody>
                    <a:bodyPr/>
                    <a:lstStyle/>
                    <a:p>
                      <a:pPr indent="0" lvl="0" marL="0" rtl="0" algn="ctr">
                        <a:spcBef>
                          <a:spcPts val="0"/>
                        </a:spcBef>
                        <a:spcAft>
                          <a:spcPts val="0"/>
                        </a:spcAft>
                        <a:buNone/>
                      </a:pPr>
                      <a:r>
                        <a:rPr lang="en-GB" sz="1200">
                          <a:solidFill>
                            <a:schemeClr val="lt1"/>
                          </a:solidFill>
                        </a:rPr>
                        <a:t>Insertion Sort</a:t>
                      </a:r>
                      <a:endParaRPr sz="1200">
                        <a:solidFill>
                          <a:schemeClr val="lt1"/>
                        </a:solidFill>
                      </a:endParaRPr>
                    </a:p>
                  </a:txBody>
                  <a:tcPr marT="91425" marB="91425" marR="91425" marL="91425">
                    <a:lnR cap="flat" cmpd="sng" w="9525">
                      <a:solidFill>
                        <a:srgbClr val="9E9E9E"/>
                      </a:solidFill>
                      <a:prstDash val="solid"/>
                      <a:round/>
                      <a:headEnd len="sm" w="sm" type="none"/>
                      <a:tailEnd len="sm" w="sm" type="none"/>
                    </a:lnR>
                    <a:solidFill>
                      <a:srgbClr val="B7B7B7"/>
                    </a:solidFill>
                  </a:tcPr>
                </a:tc>
                <a:tc>
                  <a:txBody>
                    <a:bodyPr/>
                    <a:lstStyle/>
                    <a:p>
                      <a:pPr indent="0" lvl="0" marL="0" rtl="0" algn="ctr">
                        <a:lnSpc>
                          <a:spcPct val="115000"/>
                        </a:lnSpc>
                        <a:spcBef>
                          <a:spcPts val="0"/>
                        </a:spcBef>
                        <a:spcAft>
                          <a:spcPts val="0"/>
                        </a:spcAft>
                        <a:buNone/>
                      </a:pPr>
                      <a:r>
                        <a:rPr lang="en-GB">
                          <a:solidFill>
                            <a:schemeClr val="lt1"/>
                          </a:solidFill>
                        </a:rPr>
                        <a:t>O(n)</a:t>
                      </a:r>
                      <a:endParaRPr>
                        <a:solidFill>
                          <a:schemeClr val="lt1"/>
                        </a:solidFill>
                      </a:endParaRPr>
                    </a:p>
                  </a:txBody>
                  <a:tcPr marT="91450" marB="91450" marR="91450" marL="914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a:solidFill>
                            <a:schemeClr val="lt1"/>
                          </a:solidFill>
                        </a:rPr>
                        <a:t>O(n²)</a:t>
                      </a:r>
                      <a:endParaRPr>
                        <a:solidFill>
                          <a:schemeClr val="lt1"/>
                        </a:solidFill>
                      </a:endParaRPr>
                    </a:p>
                  </a:txBody>
                  <a:tcPr marT="91450" marB="91450" marR="91450" marL="914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a:solidFill>
                            <a:schemeClr val="lt1"/>
                          </a:solidFill>
                        </a:rPr>
                        <a:t>O(n²)</a:t>
                      </a:r>
                      <a:endParaRPr>
                        <a:solidFill>
                          <a:schemeClr val="lt1"/>
                        </a:solidFill>
                      </a:endParaRPr>
                    </a:p>
                  </a:txBody>
                  <a:tcPr marT="91450" marB="91450" marR="91450" marL="914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GB" sz="1200">
                          <a:solidFill>
                            <a:schemeClr val="lt1"/>
                          </a:solidFill>
                        </a:rPr>
                        <a:t>Merge Sort</a:t>
                      </a:r>
                      <a:endParaRPr sz="1200">
                        <a:solidFill>
                          <a:schemeClr val="lt1"/>
                        </a:solidFill>
                      </a:endParaRPr>
                    </a:p>
                  </a:txBody>
                  <a:tcPr marT="91425" marB="91425" marR="91425" marL="91425">
                    <a:lnR cap="flat" cmpd="sng" w="9525">
                      <a:solidFill>
                        <a:srgbClr val="9E9E9E"/>
                      </a:solidFill>
                      <a:prstDash val="solid"/>
                      <a:round/>
                      <a:headEnd len="sm" w="sm" type="none"/>
                      <a:tailEnd len="sm" w="sm" type="none"/>
                    </a:lnR>
                    <a:solidFill>
                      <a:srgbClr val="B7B7B7"/>
                    </a:solidFill>
                  </a:tcPr>
                </a:tc>
                <a:tc>
                  <a:txBody>
                    <a:bodyPr/>
                    <a:lstStyle/>
                    <a:p>
                      <a:pPr indent="0" lvl="0" marL="0" rtl="0" algn="ctr">
                        <a:lnSpc>
                          <a:spcPct val="115000"/>
                        </a:lnSpc>
                        <a:spcBef>
                          <a:spcPts val="0"/>
                        </a:spcBef>
                        <a:spcAft>
                          <a:spcPts val="0"/>
                        </a:spcAft>
                        <a:buNone/>
                      </a:pPr>
                      <a:r>
                        <a:rPr lang="en-GB">
                          <a:solidFill>
                            <a:schemeClr val="lt1"/>
                          </a:solidFill>
                        </a:rPr>
                        <a:t>O(n log n)</a:t>
                      </a:r>
                      <a:endParaRPr>
                        <a:solidFill>
                          <a:schemeClr val="lt1"/>
                        </a:solidFill>
                      </a:endParaRPr>
                    </a:p>
                  </a:txBody>
                  <a:tcPr marT="91450" marB="91450" marR="91450" marL="914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a:solidFill>
                            <a:schemeClr val="lt1"/>
                          </a:solidFill>
                        </a:rPr>
                        <a:t>O(n log n)</a:t>
                      </a:r>
                      <a:endParaRPr>
                        <a:solidFill>
                          <a:schemeClr val="lt1"/>
                        </a:solidFill>
                      </a:endParaRPr>
                    </a:p>
                  </a:txBody>
                  <a:tcPr marT="91450" marB="91450" marR="91450" marL="914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a:solidFill>
                            <a:schemeClr val="lt1"/>
                          </a:solidFill>
                        </a:rPr>
                        <a:t>O(n log n)</a:t>
                      </a:r>
                      <a:endParaRPr>
                        <a:solidFill>
                          <a:schemeClr val="lt1"/>
                        </a:solidFill>
                      </a:endParaRPr>
                    </a:p>
                  </a:txBody>
                  <a:tcPr marT="91450" marB="91450" marR="91450" marL="914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24"/>
          <p:cNvPicPr preferRelativeResize="0"/>
          <p:nvPr/>
        </p:nvPicPr>
        <p:blipFill>
          <a:blip r:embed="rId3">
            <a:alphaModFix/>
          </a:blip>
          <a:stretch>
            <a:fillRect/>
          </a:stretch>
        </p:blipFill>
        <p:spPr>
          <a:xfrm>
            <a:off x="1499213" y="1095925"/>
            <a:ext cx="6145574" cy="3813924"/>
          </a:xfrm>
          <a:prstGeom prst="rect">
            <a:avLst/>
          </a:prstGeom>
          <a:noFill/>
          <a:ln>
            <a:noFill/>
          </a:ln>
        </p:spPr>
      </p:pic>
      <p:sp>
        <p:nvSpPr>
          <p:cNvPr id="201" name="Google Shape;201;p24"/>
          <p:cNvSpPr/>
          <p:nvPr/>
        </p:nvSpPr>
        <p:spPr>
          <a:xfrm>
            <a:off x="1519802" y="4243037"/>
            <a:ext cx="1353900" cy="4053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4"/>
          <p:cNvSpPr txBox="1"/>
          <p:nvPr/>
        </p:nvSpPr>
        <p:spPr>
          <a:xfrm>
            <a:off x="1574725" y="387675"/>
            <a:ext cx="5446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solidFill>
                  <a:schemeClr val="lt1"/>
                </a:solidFill>
                <a:latin typeface="Montserrat"/>
                <a:ea typeface="Montserrat"/>
                <a:cs typeface="Montserrat"/>
                <a:sym typeface="Montserrat"/>
              </a:rPr>
              <a:t>Rationale behind Hybrid Sort</a:t>
            </a:r>
            <a:endParaRPr sz="2400">
              <a:solidFill>
                <a:schemeClr val="lt1"/>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25"/>
          <p:cNvPicPr preferRelativeResize="0"/>
          <p:nvPr/>
        </p:nvPicPr>
        <p:blipFill>
          <a:blip r:embed="rId3">
            <a:alphaModFix/>
          </a:blip>
          <a:stretch>
            <a:fillRect/>
          </a:stretch>
        </p:blipFill>
        <p:spPr>
          <a:xfrm>
            <a:off x="1719023" y="1058648"/>
            <a:ext cx="5566150" cy="3818801"/>
          </a:xfrm>
          <a:prstGeom prst="rect">
            <a:avLst/>
          </a:prstGeom>
          <a:noFill/>
          <a:ln>
            <a:noFill/>
          </a:ln>
        </p:spPr>
      </p:pic>
      <p:sp>
        <p:nvSpPr>
          <p:cNvPr id="208" name="Google Shape;208;p25"/>
          <p:cNvSpPr txBox="1"/>
          <p:nvPr/>
        </p:nvSpPr>
        <p:spPr>
          <a:xfrm>
            <a:off x="1481975" y="339600"/>
            <a:ext cx="6279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solidFill>
                  <a:schemeClr val="lt1"/>
                </a:solidFill>
                <a:latin typeface="Lato"/>
                <a:ea typeface="Lato"/>
                <a:cs typeface="Lato"/>
                <a:sym typeface="Lato"/>
              </a:rPr>
              <a:t>Performance of Hybrid Sort against Merge Sort and Insertion Sort</a:t>
            </a:r>
            <a:endParaRPr sz="1600">
              <a:solidFill>
                <a:schemeClr val="lt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2" name="Shape 212"/>
        <p:cNvGrpSpPr/>
        <p:nvPr/>
      </p:nvGrpSpPr>
      <p:grpSpPr>
        <a:xfrm>
          <a:off x="0" y="0"/>
          <a:ext cx="0" cy="0"/>
          <a:chOff x="0" y="0"/>
          <a:chExt cx="0" cy="0"/>
        </a:xfrm>
      </p:grpSpPr>
      <p:sp>
        <p:nvSpPr>
          <p:cNvPr id="213" name="Google Shape;213;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14" name="Google Shape;214;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5" name="Google Shape;215;p26"/>
          <p:cNvPicPr preferRelativeResize="0"/>
          <p:nvPr/>
        </p:nvPicPr>
        <p:blipFill>
          <a:blip r:embed="rId3">
            <a:alphaModFix/>
          </a:blip>
          <a:stretch>
            <a:fillRect/>
          </a:stretch>
        </p:blipFill>
        <p:spPr>
          <a:xfrm>
            <a:off x="1924050" y="752475"/>
            <a:ext cx="5295900" cy="3638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 Hybrid Sort Time Complexity</a:t>
            </a:r>
            <a:endParaRPr/>
          </a:p>
        </p:txBody>
      </p:sp>
      <p:pic>
        <p:nvPicPr>
          <p:cNvPr id="221" name="Google Shape;221;p27"/>
          <p:cNvPicPr preferRelativeResize="0"/>
          <p:nvPr/>
        </p:nvPicPr>
        <p:blipFill>
          <a:blip r:embed="rId3">
            <a:alphaModFix/>
          </a:blip>
          <a:stretch>
            <a:fillRect/>
          </a:stretch>
        </p:blipFill>
        <p:spPr>
          <a:xfrm>
            <a:off x="1920275" y="1514128"/>
            <a:ext cx="4859799" cy="31119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8"/>
          <p:cNvSpPr txBox="1"/>
          <p:nvPr/>
        </p:nvSpPr>
        <p:spPr>
          <a:xfrm>
            <a:off x="1253700" y="401400"/>
            <a:ext cx="6636600" cy="434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lt1"/>
                </a:solidFill>
                <a:latin typeface="Lato"/>
                <a:ea typeface="Lato"/>
                <a:cs typeface="Lato"/>
                <a:sym typeface="Lato"/>
              </a:rPr>
              <a:t>Derivation of Time Complexity</a:t>
            </a:r>
            <a:endParaRPr sz="1800">
              <a:solidFill>
                <a:schemeClr val="lt1"/>
              </a:solidFill>
              <a:latin typeface="Lato"/>
              <a:ea typeface="Lato"/>
              <a:cs typeface="Lato"/>
              <a:sym typeface="Lato"/>
            </a:endParaRPr>
          </a:p>
          <a:p>
            <a:pPr indent="0" lvl="0" marL="0" rtl="0" algn="l">
              <a:spcBef>
                <a:spcPts val="0"/>
              </a:spcBef>
              <a:spcAft>
                <a:spcPts val="0"/>
              </a:spcAft>
              <a:buNone/>
            </a:pPr>
            <a:r>
              <a:t/>
            </a:r>
            <a:endParaRPr i="1" sz="1800">
              <a:solidFill>
                <a:schemeClr val="lt1"/>
              </a:solidFill>
              <a:latin typeface="Lato"/>
              <a:ea typeface="Lato"/>
              <a:cs typeface="Lato"/>
              <a:sym typeface="Lato"/>
            </a:endParaRPr>
          </a:p>
          <a:p>
            <a:pPr indent="0" lvl="0" marL="457200" rtl="0" algn="l">
              <a:spcBef>
                <a:spcPts val="0"/>
              </a:spcBef>
              <a:spcAft>
                <a:spcPts val="0"/>
              </a:spcAft>
              <a:buNone/>
            </a:pPr>
            <a:r>
              <a:rPr i="1" lang="en-GB" sz="1800">
                <a:solidFill>
                  <a:schemeClr val="lt1"/>
                </a:solidFill>
                <a:latin typeface="Lato"/>
                <a:ea typeface="Lato"/>
                <a:cs typeface="Lato"/>
                <a:sym typeface="Lato"/>
              </a:rPr>
              <a:t>Insertion(s)</a:t>
            </a:r>
            <a:endParaRPr i="1" sz="1800">
              <a:solidFill>
                <a:schemeClr val="lt1"/>
              </a:solidFill>
              <a:latin typeface="Lato"/>
              <a:ea typeface="Lato"/>
              <a:cs typeface="Lato"/>
              <a:sym typeface="Lato"/>
            </a:endParaRPr>
          </a:p>
          <a:p>
            <a:pPr indent="0" lvl="0" marL="457200" rtl="0" algn="l">
              <a:spcBef>
                <a:spcPts val="0"/>
              </a:spcBef>
              <a:spcAft>
                <a:spcPts val="0"/>
              </a:spcAft>
              <a:buNone/>
            </a:pPr>
            <a:r>
              <a:t/>
            </a:r>
            <a:endParaRPr i="1" sz="1800">
              <a:solidFill>
                <a:schemeClr val="lt1"/>
              </a:solidFill>
              <a:latin typeface="Lato"/>
              <a:ea typeface="Lato"/>
              <a:cs typeface="Lato"/>
              <a:sym typeface="Lato"/>
            </a:endParaRPr>
          </a:p>
          <a:p>
            <a:pPr indent="0" lvl="0" marL="457200" rtl="0" algn="l">
              <a:spcBef>
                <a:spcPts val="0"/>
              </a:spcBef>
              <a:spcAft>
                <a:spcPts val="0"/>
              </a:spcAft>
              <a:buNone/>
            </a:pPr>
            <a:r>
              <a:rPr i="1" lang="en-GB" sz="1800">
                <a:solidFill>
                  <a:schemeClr val="lt1"/>
                </a:solidFill>
                <a:latin typeface="Lato"/>
                <a:ea typeface="Lato"/>
                <a:cs typeface="Lato"/>
                <a:sym typeface="Lato"/>
              </a:rPr>
              <a:t>n/s [ Insertion(s) ]</a:t>
            </a:r>
            <a:endParaRPr i="1" sz="1800">
              <a:solidFill>
                <a:schemeClr val="lt1"/>
              </a:solidFill>
              <a:latin typeface="Lato"/>
              <a:ea typeface="Lato"/>
              <a:cs typeface="Lato"/>
              <a:sym typeface="Lato"/>
            </a:endParaRPr>
          </a:p>
          <a:p>
            <a:pPr indent="0" lvl="0" marL="457200" rtl="0" algn="l">
              <a:spcBef>
                <a:spcPts val="0"/>
              </a:spcBef>
              <a:spcAft>
                <a:spcPts val="0"/>
              </a:spcAft>
              <a:buNone/>
            </a:pPr>
            <a:r>
              <a:t/>
            </a:r>
            <a:endParaRPr i="1" sz="1800">
              <a:solidFill>
                <a:schemeClr val="lt1"/>
              </a:solidFill>
              <a:latin typeface="Lato"/>
              <a:ea typeface="Lato"/>
              <a:cs typeface="Lato"/>
              <a:sym typeface="Lato"/>
            </a:endParaRPr>
          </a:p>
          <a:p>
            <a:pPr indent="0" lvl="0" marL="457200" rtl="0" algn="l">
              <a:spcBef>
                <a:spcPts val="0"/>
              </a:spcBef>
              <a:spcAft>
                <a:spcPts val="0"/>
              </a:spcAft>
              <a:buNone/>
            </a:pPr>
            <a:r>
              <a:rPr i="1" lang="en-GB" sz="1800">
                <a:solidFill>
                  <a:schemeClr val="lt1"/>
                </a:solidFill>
                <a:latin typeface="Lato"/>
                <a:ea typeface="Lato"/>
                <a:cs typeface="Lato"/>
                <a:sym typeface="Lato"/>
              </a:rPr>
              <a:t>n/s [ Insertion(s) ] + n log n/s</a:t>
            </a:r>
            <a:endParaRPr i="1" sz="1800">
              <a:solidFill>
                <a:schemeClr val="lt1"/>
              </a:solidFill>
              <a:latin typeface="Lato"/>
              <a:ea typeface="Lato"/>
              <a:cs typeface="Lato"/>
              <a:sym typeface="Lato"/>
            </a:endParaRPr>
          </a:p>
          <a:p>
            <a:pPr indent="0" lvl="0" marL="0" rtl="0" algn="l">
              <a:spcBef>
                <a:spcPts val="0"/>
              </a:spcBef>
              <a:spcAft>
                <a:spcPts val="0"/>
              </a:spcAft>
              <a:buNone/>
            </a:pPr>
            <a:r>
              <a:t/>
            </a:r>
            <a:endParaRPr i="1" sz="1800">
              <a:solidFill>
                <a:schemeClr val="lt1"/>
              </a:solidFill>
              <a:latin typeface="Lato"/>
              <a:ea typeface="Lato"/>
              <a:cs typeface="Lato"/>
              <a:sym typeface="Lato"/>
            </a:endParaRPr>
          </a:p>
          <a:p>
            <a:pPr indent="0" lvl="0" marL="0" rtl="0" algn="l">
              <a:spcBef>
                <a:spcPts val="0"/>
              </a:spcBef>
              <a:spcAft>
                <a:spcPts val="0"/>
              </a:spcAft>
              <a:buNone/>
            </a:pPr>
            <a:r>
              <a:rPr lang="en-GB" sz="1800">
                <a:solidFill>
                  <a:schemeClr val="lt1"/>
                </a:solidFill>
                <a:latin typeface="Lato"/>
                <a:ea typeface="Lato"/>
                <a:cs typeface="Lato"/>
                <a:sym typeface="Lato"/>
              </a:rPr>
              <a:t>Insertion Sort Best Case: ( </a:t>
            </a:r>
            <a:r>
              <a:rPr i="1" lang="en-GB" sz="1800">
                <a:solidFill>
                  <a:schemeClr val="lt1"/>
                </a:solidFill>
                <a:latin typeface="Lato"/>
                <a:ea typeface="Lato"/>
                <a:cs typeface="Lato"/>
                <a:sym typeface="Lato"/>
              </a:rPr>
              <a:t>s</a:t>
            </a:r>
            <a:r>
              <a:rPr baseline="30000" i="1" lang="en-GB" sz="1800">
                <a:solidFill>
                  <a:schemeClr val="lt1"/>
                </a:solidFill>
                <a:latin typeface="Lato"/>
                <a:ea typeface="Lato"/>
                <a:cs typeface="Lato"/>
                <a:sym typeface="Lato"/>
              </a:rPr>
              <a:t>  </a:t>
            </a:r>
            <a:r>
              <a:rPr lang="en-GB" sz="1800">
                <a:solidFill>
                  <a:schemeClr val="lt1"/>
                </a:solidFill>
                <a:latin typeface="Lato"/>
                <a:ea typeface="Lato"/>
                <a:cs typeface="Lato"/>
                <a:sym typeface="Lato"/>
              </a:rPr>
              <a:t>)</a:t>
            </a:r>
            <a:endParaRPr sz="1800">
              <a:solidFill>
                <a:schemeClr val="lt1"/>
              </a:solidFill>
              <a:latin typeface="Lato"/>
              <a:ea typeface="Lato"/>
              <a:cs typeface="Lato"/>
              <a:sym typeface="Lato"/>
            </a:endParaRPr>
          </a:p>
          <a:p>
            <a:pPr indent="0" lvl="0" marL="0" rtl="0" algn="l">
              <a:spcBef>
                <a:spcPts val="0"/>
              </a:spcBef>
              <a:spcAft>
                <a:spcPts val="0"/>
              </a:spcAft>
              <a:buNone/>
            </a:pPr>
            <a:r>
              <a:t/>
            </a:r>
            <a:endParaRPr sz="1800">
              <a:solidFill>
                <a:schemeClr val="lt1"/>
              </a:solidFill>
              <a:latin typeface="Lato"/>
              <a:ea typeface="Lato"/>
              <a:cs typeface="Lato"/>
              <a:sym typeface="Lato"/>
            </a:endParaRPr>
          </a:p>
          <a:p>
            <a:pPr indent="0" lvl="0" marL="457200" rtl="0" algn="l">
              <a:spcBef>
                <a:spcPts val="0"/>
              </a:spcBef>
              <a:spcAft>
                <a:spcPts val="0"/>
              </a:spcAft>
              <a:buNone/>
            </a:pPr>
            <a:r>
              <a:rPr lang="en-GB" sz="1800">
                <a:solidFill>
                  <a:schemeClr val="lt1"/>
                </a:solidFill>
                <a:latin typeface="Lato"/>
                <a:ea typeface="Lato"/>
                <a:cs typeface="Lato"/>
                <a:sym typeface="Lato"/>
              </a:rPr>
              <a:t>= O( </a:t>
            </a:r>
            <a:r>
              <a:rPr i="1" lang="en-GB" sz="1800">
                <a:solidFill>
                  <a:schemeClr val="lt1"/>
                </a:solidFill>
                <a:latin typeface="Lato"/>
                <a:ea typeface="Lato"/>
                <a:cs typeface="Lato"/>
                <a:sym typeface="Lato"/>
              </a:rPr>
              <a:t>n + n log n/s</a:t>
            </a:r>
            <a:r>
              <a:rPr lang="en-GB" sz="1800">
                <a:solidFill>
                  <a:schemeClr val="lt1"/>
                </a:solidFill>
                <a:latin typeface="Lato"/>
                <a:ea typeface="Lato"/>
                <a:cs typeface="Lato"/>
                <a:sym typeface="Lato"/>
              </a:rPr>
              <a:t> ) </a:t>
            </a:r>
            <a:endParaRPr sz="1800">
              <a:solidFill>
                <a:schemeClr val="lt1"/>
              </a:solidFill>
              <a:latin typeface="Lato"/>
              <a:ea typeface="Lato"/>
              <a:cs typeface="Lato"/>
              <a:sym typeface="Lato"/>
            </a:endParaRPr>
          </a:p>
          <a:p>
            <a:pPr indent="0" lvl="0" marL="0" rtl="0" algn="l">
              <a:spcBef>
                <a:spcPts val="0"/>
              </a:spcBef>
              <a:spcAft>
                <a:spcPts val="0"/>
              </a:spcAft>
              <a:buNone/>
            </a:pPr>
            <a:r>
              <a:t/>
            </a:r>
            <a:endParaRPr sz="1800">
              <a:solidFill>
                <a:schemeClr val="lt1"/>
              </a:solidFill>
              <a:latin typeface="Lato"/>
              <a:ea typeface="Lato"/>
              <a:cs typeface="Lato"/>
              <a:sym typeface="Lato"/>
            </a:endParaRPr>
          </a:p>
          <a:p>
            <a:pPr indent="0" lvl="0" marL="0" rtl="0" algn="l">
              <a:spcBef>
                <a:spcPts val="0"/>
              </a:spcBef>
              <a:spcAft>
                <a:spcPts val="0"/>
              </a:spcAft>
              <a:buNone/>
            </a:pPr>
            <a:r>
              <a:rPr lang="en-GB" sz="1800">
                <a:solidFill>
                  <a:schemeClr val="lt1"/>
                </a:solidFill>
                <a:latin typeface="Lato"/>
                <a:ea typeface="Lato"/>
                <a:cs typeface="Lato"/>
                <a:sym typeface="Lato"/>
              </a:rPr>
              <a:t>Insertion Sort Average/Worst Case: ( </a:t>
            </a:r>
            <a:r>
              <a:rPr i="1" lang="en-GB" sz="1800">
                <a:solidFill>
                  <a:schemeClr val="lt1"/>
                </a:solidFill>
                <a:latin typeface="Lato"/>
                <a:ea typeface="Lato"/>
                <a:cs typeface="Lato"/>
                <a:sym typeface="Lato"/>
              </a:rPr>
              <a:t>s</a:t>
            </a:r>
            <a:r>
              <a:rPr baseline="30000" i="1" lang="en-GB" sz="1800">
                <a:solidFill>
                  <a:schemeClr val="lt1"/>
                </a:solidFill>
                <a:latin typeface="Lato"/>
                <a:ea typeface="Lato"/>
                <a:cs typeface="Lato"/>
                <a:sym typeface="Lato"/>
              </a:rPr>
              <a:t>2  </a:t>
            </a:r>
            <a:r>
              <a:rPr lang="en-GB" sz="1800">
                <a:solidFill>
                  <a:schemeClr val="lt1"/>
                </a:solidFill>
                <a:latin typeface="Lato"/>
                <a:ea typeface="Lato"/>
                <a:cs typeface="Lato"/>
                <a:sym typeface="Lato"/>
              </a:rPr>
              <a:t>)</a:t>
            </a:r>
            <a:endParaRPr sz="1800">
              <a:solidFill>
                <a:schemeClr val="lt1"/>
              </a:solidFill>
              <a:latin typeface="Lato"/>
              <a:ea typeface="Lato"/>
              <a:cs typeface="Lato"/>
              <a:sym typeface="Lato"/>
            </a:endParaRPr>
          </a:p>
          <a:p>
            <a:pPr indent="0" lvl="0" marL="0" rtl="0" algn="l">
              <a:spcBef>
                <a:spcPts val="0"/>
              </a:spcBef>
              <a:spcAft>
                <a:spcPts val="0"/>
              </a:spcAft>
              <a:buNone/>
            </a:pPr>
            <a:r>
              <a:t/>
            </a:r>
            <a:endParaRPr sz="1800">
              <a:solidFill>
                <a:schemeClr val="lt1"/>
              </a:solidFill>
              <a:latin typeface="Lato"/>
              <a:ea typeface="Lato"/>
              <a:cs typeface="Lato"/>
              <a:sym typeface="Lato"/>
            </a:endParaRPr>
          </a:p>
          <a:p>
            <a:pPr indent="0" lvl="0" marL="457200" rtl="0" algn="l">
              <a:spcBef>
                <a:spcPts val="0"/>
              </a:spcBef>
              <a:spcAft>
                <a:spcPts val="0"/>
              </a:spcAft>
              <a:buNone/>
            </a:pPr>
            <a:r>
              <a:rPr lang="en-GB" sz="1800">
                <a:solidFill>
                  <a:schemeClr val="lt1"/>
                </a:solidFill>
                <a:latin typeface="Lato"/>
                <a:ea typeface="Lato"/>
                <a:cs typeface="Lato"/>
                <a:sym typeface="Lato"/>
              </a:rPr>
              <a:t>= O( </a:t>
            </a:r>
            <a:r>
              <a:rPr i="1" lang="en-GB" sz="1800">
                <a:solidFill>
                  <a:schemeClr val="lt1"/>
                </a:solidFill>
                <a:latin typeface="Lato"/>
                <a:ea typeface="Lato"/>
                <a:cs typeface="Lato"/>
                <a:sym typeface="Lato"/>
              </a:rPr>
              <a:t>ns + n log n/s</a:t>
            </a:r>
            <a:r>
              <a:rPr lang="en-GB" sz="1800">
                <a:solidFill>
                  <a:schemeClr val="lt1"/>
                </a:solidFill>
                <a:latin typeface="Lato"/>
                <a:ea typeface="Lato"/>
                <a:cs typeface="Lato"/>
                <a:sym typeface="Lato"/>
              </a:rPr>
              <a:t> ) </a:t>
            </a:r>
            <a:endParaRPr sz="1800">
              <a:solidFill>
                <a:schemeClr val="lt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 Analyze time complexity (Theoretical)</a:t>
            </a:r>
            <a:endParaRPr/>
          </a:p>
        </p:txBody>
      </p:sp>
      <p:graphicFrame>
        <p:nvGraphicFramePr>
          <p:cNvPr id="232" name="Google Shape;232;p29"/>
          <p:cNvGraphicFramePr/>
          <p:nvPr/>
        </p:nvGraphicFramePr>
        <p:xfrm>
          <a:off x="952500" y="1771663"/>
          <a:ext cx="3000000" cy="3000000"/>
        </p:xfrm>
        <a:graphic>
          <a:graphicData uri="http://schemas.openxmlformats.org/drawingml/2006/table">
            <a:tbl>
              <a:tblPr>
                <a:noFill/>
                <a:tableStyleId>{F06D1FD4-9716-4A98-9654-B229C685FDFE}</a:tableStyleId>
              </a:tblPr>
              <a:tblGrid>
                <a:gridCol w="1809750"/>
                <a:gridCol w="1809750"/>
                <a:gridCol w="1809750"/>
                <a:gridCol w="1809750"/>
              </a:tblGrid>
              <a:tr h="381000">
                <a:tc>
                  <a:txBody>
                    <a:bodyPr/>
                    <a:lstStyle/>
                    <a:p>
                      <a:pPr indent="0" lvl="0" marL="0" rtl="0" algn="ctr">
                        <a:spcBef>
                          <a:spcPts val="0"/>
                        </a:spcBef>
                        <a:spcAft>
                          <a:spcPts val="0"/>
                        </a:spcAft>
                        <a:buNone/>
                      </a:pPr>
                      <a:r>
                        <a:rPr b="1" lang="en-GB" sz="1500">
                          <a:solidFill>
                            <a:schemeClr val="lt1"/>
                          </a:solidFill>
                        </a:rPr>
                        <a:t>Sorting Algo</a:t>
                      </a:r>
                      <a:endParaRPr b="1" sz="15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7B7B7"/>
                    </a:solidFill>
                  </a:tcPr>
                </a:tc>
                <a:tc>
                  <a:txBody>
                    <a:bodyPr/>
                    <a:lstStyle/>
                    <a:p>
                      <a:pPr indent="0" lvl="0" marL="0" rtl="0" algn="ctr">
                        <a:spcBef>
                          <a:spcPts val="0"/>
                        </a:spcBef>
                        <a:spcAft>
                          <a:spcPts val="0"/>
                        </a:spcAft>
                        <a:buNone/>
                      </a:pPr>
                      <a:r>
                        <a:rPr b="1" lang="en-GB" sz="1500">
                          <a:solidFill>
                            <a:schemeClr val="lt1"/>
                          </a:solidFill>
                        </a:rPr>
                        <a:t>Best Case</a:t>
                      </a:r>
                      <a:endParaRPr b="1" sz="15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7B7B7"/>
                    </a:solidFill>
                  </a:tcPr>
                </a:tc>
                <a:tc>
                  <a:txBody>
                    <a:bodyPr/>
                    <a:lstStyle/>
                    <a:p>
                      <a:pPr indent="0" lvl="0" marL="0" rtl="0" algn="ctr">
                        <a:spcBef>
                          <a:spcPts val="0"/>
                        </a:spcBef>
                        <a:spcAft>
                          <a:spcPts val="0"/>
                        </a:spcAft>
                        <a:buNone/>
                      </a:pPr>
                      <a:r>
                        <a:rPr b="1" lang="en-GB" sz="1500">
                          <a:solidFill>
                            <a:schemeClr val="lt1"/>
                          </a:solidFill>
                        </a:rPr>
                        <a:t>Average Case</a:t>
                      </a:r>
                      <a:endParaRPr b="1" sz="15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7B7B7"/>
                    </a:solidFill>
                  </a:tcPr>
                </a:tc>
                <a:tc>
                  <a:txBody>
                    <a:bodyPr/>
                    <a:lstStyle/>
                    <a:p>
                      <a:pPr indent="0" lvl="0" marL="0" rtl="0" algn="ctr">
                        <a:spcBef>
                          <a:spcPts val="0"/>
                        </a:spcBef>
                        <a:spcAft>
                          <a:spcPts val="0"/>
                        </a:spcAft>
                        <a:buNone/>
                      </a:pPr>
                      <a:r>
                        <a:rPr b="1" lang="en-GB" sz="1500">
                          <a:solidFill>
                            <a:schemeClr val="lt1"/>
                          </a:solidFill>
                        </a:rPr>
                        <a:t>Worst Case</a:t>
                      </a:r>
                      <a:endParaRPr b="1" sz="15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7B7B7"/>
                    </a:solidFill>
                  </a:tcPr>
                </a:tc>
              </a:tr>
              <a:tr h="381000">
                <a:tc>
                  <a:txBody>
                    <a:bodyPr/>
                    <a:lstStyle/>
                    <a:p>
                      <a:pPr indent="0" lvl="0" marL="0" rtl="0" algn="ctr">
                        <a:spcBef>
                          <a:spcPts val="0"/>
                        </a:spcBef>
                        <a:spcAft>
                          <a:spcPts val="0"/>
                        </a:spcAft>
                        <a:buNone/>
                      </a:pPr>
                      <a:r>
                        <a:rPr lang="en-GB" sz="1200">
                          <a:solidFill>
                            <a:schemeClr val="lt1"/>
                          </a:solidFill>
                        </a:rPr>
                        <a:t>Insertion Sort</a:t>
                      </a:r>
                      <a:endParaRPr sz="12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7B7B7"/>
                    </a:solidFill>
                  </a:tcPr>
                </a:tc>
                <a:tc>
                  <a:txBody>
                    <a:bodyPr/>
                    <a:lstStyle/>
                    <a:p>
                      <a:pPr indent="0" lvl="0" marL="0" rtl="0" algn="ctr">
                        <a:lnSpc>
                          <a:spcPct val="115000"/>
                        </a:lnSpc>
                        <a:spcBef>
                          <a:spcPts val="0"/>
                        </a:spcBef>
                        <a:spcAft>
                          <a:spcPts val="0"/>
                        </a:spcAft>
                        <a:buNone/>
                      </a:pPr>
                      <a:r>
                        <a:rPr lang="en-GB">
                          <a:solidFill>
                            <a:schemeClr val="lt1"/>
                          </a:solidFill>
                        </a:rPr>
                        <a:t>O(n)</a:t>
                      </a:r>
                      <a:endParaRPr>
                        <a:solidFill>
                          <a:schemeClr val="lt1"/>
                        </a:solidFill>
                      </a:endParaRPr>
                    </a:p>
                  </a:txBody>
                  <a:tcPr marT="91450" marB="91450" marR="91450" marL="914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a:solidFill>
                            <a:schemeClr val="lt1"/>
                          </a:solidFill>
                        </a:rPr>
                        <a:t>O(n²)</a:t>
                      </a:r>
                      <a:endParaRPr>
                        <a:solidFill>
                          <a:schemeClr val="lt1"/>
                        </a:solidFill>
                      </a:endParaRPr>
                    </a:p>
                  </a:txBody>
                  <a:tcPr marT="91450" marB="91450" marR="91450" marL="914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a:solidFill>
                            <a:schemeClr val="lt1"/>
                          </a:solidFill>
                        </a:rPr>
                        <a:t>O(n²)</a:t>
                      </a:r>
                      <a:endParaRPr>
                        <a:solidFill>
                          <a:schemeClr val="lt1"/>
                        </a:solidFill>
                      </a:endParaRPr>
                    </a:p>
                  </a:txBody>
                  <a:tcPr marT="91450" marB="91450" marR="91450" marL="914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GB" sz="1200">
                          <a:solidFill>
                            <a:schemeClr val="lt1"/>
                          </a:solidFill>
                        </a:rPr>
                        <a:t>Merge Sort</a:t>
                      </a:r>
                      <a:endParaRPr sz="12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7B7B7"/>
                    </a:solidFill>
                  </a:tcPr>
                </a:tc>
                <a:tc>
                  <a:txBody>
                    <a:bodyPr/>
                    <a:lstStyle/>
                    <a:p>
                      <a:pPr indent="0" lvl="0" marL="0" rtl="0" algn="ctr">
                        <a:lnSpc>
                          <a:spcPct val="115000"/>
                        </a:lnSpc>
                        <a:spcBef>
                          <a:spcPts val="0"/>
                        </a:spcBef>
                        <a:spcAft>
                          <a:spcPts val="0"/>
                        </a:spcAft>
                        <a:buNone/>
                      </a:pPr>
                      <a:r>
                        <a:rPr lang="en-GB">
                          <a:solidFill>
                            <a:schemeClr val="lt1"/>
                          </a:solidFill>
                        </a:rPr>
                        <a:t>O(n log n)</a:t>
                      </a:r>
                      <a:endParaRPr>
                        <a:solidFill>
                          <a:schemeClr val="lt1"/>
                        </a:solidFill>
                      </a:endParaRPr>
                    </a:p>
                  </a:txBody>
                  <a:tcPr marT="91450" marB="91450" marR="91450" marL="914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a:solidFill>
                            <a:schemeClr val="lt1"/>
                          </a:solidFill>
                        </a:rPr>
                        <a:t>O(n log n)</a:t>
                      </a:r>
                      <a:endParaRPr>
                        <a:solidFill>
                          <a:schemeClr val="lt1"/>
                        </a:solidFill>
                      </a:endParaRPr>
                    </a:p>
                  </a:txBody>
                  <a:tcPr marT="91450" marB="91450" marR="91450" marL="914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a:solidFill>
                            <a:schemeClr val="lt1"/>
                          </a:solidFill>
                        </a:rPr>
                        <a:t>O(n log n)</a:t>
                      </a:r>
                      <a:endParaRPr>
                        <a:solidFill>
                          <a:schemeClr val="lt1"/>
                        </a:solidFill>
                      </a:endParaRPr>
                    </a:p>
                  </a:txBody>
                  <a:tcPr marT="91450" marB="91450" marR="91450" marL="914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GB" sz="1200">
                          <a:solidFill>
                            <a:schemeClr val="lt1"/>
                          </a:solidFill>
                        </a:rPr>
                        <a:t>Hybrid Sort</a:t>
                      </a:r>
                      <a:endParaRPr sz="1200">
                        <a:solidFill>
                          <a:schemeClr val="lt1"/>
                        </a:solidFill>
                      </a:endParaRPr>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solidFill>
                      <a:srgbClr val="B7B7B7"/>
                    </a:solidFill>
                  </a:tcPr>
                </a:tc>
                <a:tc>
                  <a:txBody>
                    <a:bodyPr/>
                    <a:lstStyle/>
                    <a:p>
                      <a:pPr indent="0" lvl="0" marL="0" rtl="0" algn="ctr">
                        <a:lnSpc>
                          <a:spcPct val="115000"/>
                        </a:lnSpc>
                        <a:spcBef>
                          <a:spcPts val="0"/>
                        </a:spcBef>
                        <a:spcAft>
                          <a:spcPts val="0"/>
                        </a:spcAft>
                        <a:buNone/>
                      </a:pPr>
                      <a:r>
                        <a:rPr lang="en-GB">
                          <a:solidFill>
                            <a:schemeClr val="lt1"/>
                          </a:solidFill>
                        </a:rPr>
                        <a:t>O(n + n log n/s )</a:t>
                      </a:r>
                      <a:endParaRPr>
                        <a:solidFill>
                          <a:schemeClr val="lt1"/>
                        </a:solidFill>
                      </a:endParaRPr>
                    </a:p>
                  </a:txBody>
                  <a:tcPr marT="91450" marB="91450" marR="91450" marL="914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a:solidFill>
                            <a:schemeClr val="lt1"/>
                          </a:solidFill>
                        </a:rPr>
                        <a:t>O(ns + n log n/s)</a:t>
                      </a:r>
                      <a:endParaRPr>
                        <a:solidFill>
                          <a:schemeClr val="lt1"/>
                        </a:solidFill>
                      </a:endParaRPr>
                    </a:p>
                  </a:txBody>
                  <a:tcPr marT="91450" marB="91450" marR="91450" marL="914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a:solidFill>
                            <a:schemeClr val="lt1"/>
                          </a:solidFill>
                        </a:rPr>
                        <a:t>O(ns + n log n/s)</a:t>
                      </a:r>
                      <a:endParaRPr>
                        <a:solidFill>
                          <a:schemeClr val="lt1"/>
                        </a:solidFill>
                      </a:endParaRPr>
                    </a:p>
                  </a:txBody>
                  <a:tcPr marT="91450" marB="91450" marR="91450" marL="914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0"/>
          <p:cNvSpPr txBox="1"/>
          <p:nvPr>
            <p:ph type="title"/>
          </p:nvPr>
        </p:nvSpPr>
        <p:spPr>
          <a:xfrm>
            <a:off x="1392950" y="21147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 Analyze time complexity (</a:t>
            </a:r>
            <a:r>
              <a:rPr lang="en-GB"/>
              <a:t>Empirically</a:t>
            </a:r>
            <a:r>
              <a:rPr lang="en-GB"/>
              <a: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 i) HybridSort on Dataset with fixed S value (10)</a:t>
            </a:r>
            <a:endParaRPr/>
          </a:p>
        </p:txBody>
      </p:sp>
      <p:sp>
        <p:nvSpPr>
          <p:cNvPr id="243" name="Google Shape;243;p31"/>
          <p:cNvSpPr txBox="1"/>
          <p:nvPr/>
        </p:nvSpPr>
        <p:spPr>
          <a:xfrm>
            <a:off x="1695600" y="2371650"/>
            <a:ext cx="575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Lato"/>
                <a:ea typeface="Lato"/>
                <a:cs typeface="Lato"/>
                <a:sym typeface="Lato"/>
              </a:rPr>
              <a:t>Add graph of number of key comparisons over different sizes of input </a:t>
            </a:r>
            <a:endParaRPr>
              <a:solidFill>
                <a:schemeClr val="lt1"/>
              </a:solidFill>
              <a:latin typeface="Lato"/>
              <a:ea typeface="Lato"/>
              <a:cs typeface="Lato"/>
              <a:sym typeface="Lato"/>
            </a:endParaRPr>
          </a:p>
        </p:txBody>
      </p:sp>
      <p:pic>
        <p:nvPicPr>
          <p:cNvPr id="244" name="Google Shape;244;p31"/>
          <p:cNvPicPr preferRelativeResize="0"/>
          <p:nvPr/>
        </p:nvPicPr>
        <p:blipFill>
          <a:blip r:embed="rId3">
            <a:alphaModFix/>
          </a:blip>
          <a:stretch>
            <a:fillRect/>
          </a:stretch>
        </p:blipFill>
        <p:spPr>
          <a:xfrm>
            <a:off x="1688975" y="1023800"/>
            <a:ext cx="6255949" cy="38947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3400"/>
              <a:t>(a) Algorithm implementation</a:t>
            </a:r>
            <a:endParaRPr sz="3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8" name="Shape 248"/>
        <p:cNvGrpSpPr/>
        <p:nvPr/>
      </p:nvGrpSpPr>
      <p:grpSpPr>
        <a:xfrm>
          <a:off x="0" y="0"/>
          <a:ext cx="0" cy="0"/>
          <a:chOff x="0" y="0"/>
          <a:chExt cx="0" cy="0"/>
        </a:xfrm>
      </p:grpSpPr>
      <p:sp>
        <p:nvSpPr>
          <p:cNvPr id="249" name="Google Shape;249;p3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 i) HybridSort on Dataset with fixed S value (10)</a:t>
            </a:r>
            <a:endParaRPr/>
          </a:p>
        </p:txBody>
      </p:sp>
      <p:pic>
        <p:nvPicPr>
          <p:cNvPr id="250" name="Google Shape;250;p32"/>
          <p:cNvPicPr preferRelativeResize="0"/>
          <p:nvPr/>
        </p:nvPicPr>
        <p:blipFill>
          <a:blip r:embed="rId3">
            <a:alphaModFix/>
          </a:blip>
          <a:stretch>
            <a:fillRect/>
          </a:stretch>
        </p:blipFill>
        <p:spPr>
          <a:xfrm>
            <a:off x="3689063" y="986400"/>
            <a:ext cx="1765873" cy="4109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3"/>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 ii) HybridSort on Dataset with input size fixed </a:t>
            </a:r>
            <a:endParaRPr/>
          </a:p>
        </p:txBody>
      </p:sp>
      <p:sp>
        <p:nvSpPr>
          <p:cNvPr id="256" name="Google Shape;256;p33"/>
          <p:cNvSpPr txBox="1"/>
          <p:nvPr/>
        </p:nvSpPr>
        <p:spPr>
          <a:xfrm>
            <a:off x="1695600" y="2371650"/>
            <a:ext cx="575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Lato"/>
                <a:ea typeface="Lato"/>
                <a:cs typeface="Lato"/>
                <a:sym typeface="Lato"/>
              </a:rPr>
              <a:t>Add graph of number of key comparisons over different values of S</a:t>
            </a:r>
            <a:endParaRPr>
              <a:solidFill>
                <a:schemeClr val="lt1"/>
              </a:solidFill>
              <a:latin typeface="Lato"/>
              <a:ea typeface="Lato"/>
              <a:cs typeface="Lato"/>
              <a:sym typeface="Lato"/>
            </a:endParaRPr>
          </a:p>
        </p:txBody>
      </p:sp>
      <p:pic>
        <p:nvPicPr>
          <p:cNvPr id="257" name="Google Shape;257;p33"/>
          <p:cNvPicPr preferRelativeResize="0"/>
          <p:nvPr/>
        </p:nvPicPr>
        <p:blipFill>
          <a:blip r:embed="rId3">
            <a:alphaModFix/>
          </a:blip>
          <a:stretch>
            <a:fillRect/>
          </a:stretch>
        </p:blipFill>
        <p:spPr>
          <a:xfrm>
            <a:off x="1615063" y="981637"/>
            <a:ext cx="5913874" cy="391436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 ii) HybridSort on Dataset with input size fixed </a:t>
            </a:r>
            <a:endParaRPr/>
          </a:p>
        </p:txBody>
      </p:sp>
      <p:sp>
        <p:nvSpPr>
          <p:cNvPr id="263" name="Google Shape;263;p34"/>
          <p:cNvSpPr txBox="1"/>
          <p:nvPr/>
        </p:nvSpPr>
        <p:spPr>
          <a:xfrm>
            <a:off x="1695600" y="2371650"/>
            <a:ext cx="575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Lato"/>
                <a:ea typeface="Lato"/>
                <a:cs typeface="Lato"/>
                <a:sym typeface="Lato"/>
              </a:rPr>
              <a:t>Add graph of number of key comparisons over different values of S</a:t>
            </a:r>
            <a:endParaRPr>
              <a:solidFill>
                <a:schemeClr val="lt1"/>
              </a:solidFill>
              <a:latin typeface="Lato"/>
              <a:ea typeface="Lato"/>
              <a:cs typeface="Lato"/>
              <a:sym typeface="Lato"/>
            </a:endParaRPr>
          </a:p>
        </p:txBody>
      </p:sp>
      <p:pic>
        <p:nvPicPr>
          <p:cNvPr id="264" name="Google Shape;264;p34"/>
          <p:cNvPicPr preferRelativeResize="0"/>
          <p:nvPr/>
        </p:nvPicPr>
        <p:blipFill>
          <a:blip r:embed="rId3">
            <a:alphaModFix/>
          </a:blip>
          <a:stretch>
            <a:fillRect/>
          </a:stretch>
        </p:blipFill>
        <p:spPr>
          <a:xfrm>
            <a:off x="1297500" y="981625"/>
            <a:ext cx="6586474" cy="395665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70" name="Google Shape;270;p3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71" name="Google Shape;271;p35"/>
          <p:cNvPicPr preferRelativeResize="0"/>
          <p:nvPr/>
        </p:nvPicPr>
        <p:blipFill>
          <a:blip r:embed="rId3">
            <a:alphaModFix/>
          </a:blip>
          <a:stretch>
            <a:fillRect/>
          </a:stretch>
        </p:blipFill>
        <p:spPr>
          <a:xfrm>
            <a:off x="0" y="378443"/>
            <a:ext cx="9144002" cy="4386614"/>
          </a:xfrm>
          <a:prstGeom prst="rect">
            <a:avLst/>
          </a:prstGeom>
          <a:noFill/>
          <a:ln>
            <a:noFill/>
          </a:ln>
        </p:spPr>
      </p:pic>
      <p:sp>
        <p:nvSpPr>
          <p:cNvPr id="272" name="Google Shape;272;p35"/>
          <p:cNvSpPr txBox="1"/>
          <p:nvPr/>
        </p:nvSpPr>
        <p:spPr>
          <a:xfrm>
            <a:off x="1094150" y="3538075"/>
            <a:ext cx="1677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400">
                <a:latin typeface="Lato"/>
                <a:ea typeface="Lato"/>
                <a:cs typeface="Lato"/>
                <a:sym typeface="Lato"/>
              </a:rPr>
              <a:t>S ≈ 6</a:t>
            </a:r>
            <a:endParaRPr b="1" sz="2400">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6"/>
          <p:cNvSpPr txBox="1"/>
          <p:nvPr>
            <p:ph type="title"/>
          </p:nvPr>
        </p:nvSpPr>
        <p:spPr>
          <a:xfrm>
            <a:off x="1068400" y="393750"/>
            <a:ext cx="66942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460"/>
              <a:t>(c) ii) HybridSort on Dataset with input size fixed (100,000) </a:t>
            </a:r>
            <a:endParaRPr sz="2460"/>
          </a:p>
        </p:txBody>
      </p:sp>
      <p:pic>
        <p:nvPicPr>
          <p:cNvPr id="278" name="Google Shape;278;p36"/>
          <p:cNvPicPr preferRelativeResize="0"/>
          <p:nvPr/>
        </p:nvPicPr>
        <p:blipFill>
          <a:blip r:embed="rId3">
            <a:alphaModFix/>
          </a:blip>
          <a:stretch>
            <a:fillRect/>
          </a:stretch>
        </p:blipFill>
        <p:spPr>
          <a:xfrm>
            <a:off x="2011988" y="1307850"/>
            <a:ext cx="5609917" cy="353085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2" name="Shape 282"/>
        <p:cNvGrpSpPr/>
        <p:nvPr/>
      </p:nvGrpSpPr>
      <p:grpSpPr>
        <a:xfrm>
          <a:off x="0" y="0"/>
          <a:ext cx="0" cy="0"/>
          <a:chOff x="0" y="0"/>
          <a:chExt cx="0" cy="0"/>
        </a:xfrm>
      </p:grpSpPr>
      <p:sp>
        <p:nvSpPr>
          <p:cNvPr id="283" name="Google Shape;283;p3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 ii) HybridSort on Dataset with input size fixed </a:t>
            </a:r>
            <a:endParaRPr/>
          </a:p>
        </p:txBody>
      </p:sp>
      <p:pic>
        <p:nvPicPr>
          <p:cNvPr id="284" name="Google Shape;284;p37"/>
          <p:cNvPicPr preferRelativeResize="0"/>
          <p:nvPr/>
        </p:nvPicPr>
        <p:blipFill>
          <a:blip r:embed="rId3">
            <a:alphaModFix/>
          </a:blip>
          <a:stretch>
            <a:fillRect/>
          </a:stretch>
        </p:blipFill>
        <p:spPr>
          <a:xfrm>
            <a:off x="3865338" y="813125"/>
            <a:ext cx="1413325" cy="42830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pic>
        <p:nvPicPr>
          <p:cNvPr id="289" name="Google Shape;289;p38"/>
          <p:cNvPicPr preferRelativeResize="0"/>
          <p:nvPr/>
        </p:nvPicPr>
        <p:blipFill>
          <a:blip r:embed="rId3">
            <a:alphaModFix/>
          </a:blip>
          <a:stretch>
            <a:fillRect/>
          </a:stretch>
        </p:blipFill>
        <p:spPr>
          <a:xfrm>
            <a:off x="1795786" y="931750"/>
            <a:ext cx="6042325" cy="3906175"/>
          </a:xfrm>
          <a:prstGeom prst="rect">
            <a:avLst/>
          </a:prstGeom>
          <a:noFill/>
          <a:ln>
            <a:noFill/>
          </a:ln>
        </p:spPr>
      </p:pic>
      <p:sp>
        <p:nvSpPr>
          <p:cNvPr id="290" name="Google Shape;290;p38"/>
          <p:cNvSpPr/>
          <p:nvPr/>
        </p:nvSpPr>
        <p:spPr>
          <a:xfrm>
            <a:off x="2142739" y="4318930"/>
            <a:ext cx="237900" cy="2274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 iii) </a:t>
            </a:r>
            <a:r>
              <a:rPr lang="en-GB"/>
              <a:t>Obtaining</a:t>
            </a:r>
            <a:r>
              <a:rPr lang="en-GB"/>
              <a:t> Optimal S Value</a:t>
            </a:r>
            <a:endParaRPr/>
          </a:p>
        </p:txBody>
      </p:sp>
      <p:sp>
        <p:nvSpPr>
          <p:cNvPr id="292" name="Google Shape;292;p38"/>
          <p:cNvSpPr txBox="1"/>
          <p:nvPr/>
        </p:nvSpPr>
        <p:spPr>
          <a:xfrm>
            <a:off x="408025" y="3715025"/>
            <a:ext cx="1218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100">
                <a:solidFill>
                  <a:schemeClr val="lt1"/>
                </a:solidFill>
                <a:latin typeface="Lato"/>
                <a:ea typeface="Lato"/>
                <a:cs typeface="Lato"/>
                <a:sym typeface="Lato"/>
              </a:rPr>
              <a:t>Result:</a:t>
            </a:r>
            <a:br>
              <a:rPr lang="en-GB" sz="2100">
                <a:solidFill>
                  <a:schemeClr val="lt1"/>
                </a:solidFill>
                <a:latin typeface="Lato"/>
                <a:ea typeface="Lato"/>
                <a:cs typeface="Lato"/>
                <a:sym typeface="Lato"/>
              </a:rPr>
            </a:br>
            <a:r>
              <a:rPr lang="en-GB" sz="2100">
                <a:solidFill>
                  <a:schemeClr val="lt1"/>
                </a:solidFill>
                <a:latin typeface="Lato"/>
                <a:ea typeface="Lato"/>
                <a:cs typeface="Lato"/>
                <a:sym typeface="Lato"/>
              </a:rPr>
              <a:t>S = ~8</a:t>
            </a:r>
            <a:endParaRPr sz="2100">
              <a:solidFill>
                <a:schemeClr val="lt1"/>
              </a:solidFill>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 Hybrid VS Mergesort</a:t>
            </a:r>
            <a:endParaRPr/>
          </a:p>
        </p:txBody>
      </p:sp>
      <p:sp>
        <p:nvSpPr>
          <p:cNvPr id="298" name="Google Shape;298;p39"/>
          <p:cNvSpPr txBox="1"/>
          <p:nvPr>
            <p:ph idx="1" type="body"/>
          </p:nvPr>
        </p:nvSpPr>
        <p:spPr>
          <a:xfrm>
            <a:off x="1786875" y="890200"/>
            <a:ext cx="6492600" cy="338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852"/>
              <a:buNone/>
            </a:pPr>
            <a:r>
              <a:rPr lang="en-GB" sz="1607"/>
              <a:t> N =</a:t>
            </a:r>
            <a:r>
              <a:rPr lang="en-GB" sz="1607"/>
              <a:t> 10 Million</a:t>
            </a:r>
            <a:endParaRPr sz="1607"/>
          </a:p>
        </p:txBody>
      </p:sp>
      <p:graphicFrame>
        <p:nvGraphicFramePr>
          <p:cNvPr id="299" name="Google Shape;299;p39"/>
          <p:cNvGraphicFramePr/>
          <p:nvPr/>
        </p:nvGraphicFramePr>
        <p:xfrm>
          <a:off x="952500" y="1511600"/>
          <a:ext cx="3000000" cy="3000000"/>
        </p:xfrm>
        <a:graphic>
          <a:graphicData uri="http://schemas.openxmlformats.org/drawingml/2006/table">
            <a:tbl>
              <a:tblPr>
                <a:noFill/>
                <a:tableStyleId>{F06D1FD4-9716-4A98-9654-B229C685FDFE}</a:tableStyleId>
              </a:tblPr>
              <a:tblGrid>
                <a:gridCol w="2413000"/>
                <a:gridCol w="2413000"/>
                <a:gridCol w="24130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GB">
                          <a:solidFill>
                            <a:schemeClr val="lt1"/>
                          </a:solidFill>
                        </a:rPr>
                        <a:t>Hybrid (S = 10)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MergeSort</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GB">
                          <a:solidFill>
                            <a:schemeClr val="lt1"/>
                          </a:solidFill>
                        </a:rPr>
                        <a:t>Avg </a:t>
                      </a:r>
                      <a:r>
                        <a:rPr lang="en-GB">
                          <a:solidFill>
                            <a:schemeClr val="lt1"/>
                          </a:solidFill>
                        </a:rPr>
                        <a:t>Key Comparisons</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226,415,025 (higher)</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220,099,937 (lower)</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GB">
                          <a:solidFill>
                            <a:schemeClr val="lt1"/>
                          </a:solidFill>
                        </a:rPr>
                        <a:t>Avg </a:t>
                      </a:r>
                      <a:r>
                        <a:rPr lang="en-GB">
                          <a:solidFill>
                            <a:schemeClr val="lt1"/>
                          </a:solidFill>
                        </a:rPr>
                        <a:t>CPU Time </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67.717s (better)</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73.224s</a:t>
                      </a:r>
                      <a:endParaRPr>
                        <a:solidFill>
                          <a:schemeClr val="lt1"/>
                        </a:solidFill>
                      </a:endParaRPr>
                    </a:p>
                  </a:txBody>
                  <a:tcPr marT="91425" marB="91425" marR="91425" marL="91425"/>
                </a:tc>
              </a:tr>
            </a:tbl>
          </a:graphicData>
        </a:graphic>
      </p:graphicFrame>
      <p:pic>
        <p:nvPicPr>
          <p:cNvPr id="300" name="Google Shape;300;p39"/>
          <p:cNvPicPr preferRelativeResize="0"/>
          <p:nvPr/>
        </p:nvPicPr>
        <p:blipFill>
          <a:blip r:embed="rId3">
            <a:alphaModFix/>
          </a:blip>
          <a:stretch>
            <a:fillRect/>
          </a:stretch>
        </p:blipFill>
        <p:spPr>
          <a:xfrm>
            <a:off x="2160163" y="2802705"/>
            <a:ext cx="4823669" cy="2138470"/>
          </a:xfrm>
          <a:prstGeom prst="rect">
            <a:avLst/>
          </a:prstGeom>
          <a:noFill/>
          <a:ln>
            <a:noFill/>
          </a:ln>
        </p:spPr>
      </p:pic>
      <p:sp>
        <p:nvSpPr>
          <p:cNvPr id="301" name="Google Shape;301;p39"/>
          <p:cNvSpPr txBox="1"/>
          <p:nvPr/>
        </p:nvSpPr>
        <p:spPr>
          <a:xfrm>
            <a:off x="671175" y="3656088"/>
            <a:ext cx="111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Lato"/>
                <a:ea typeface="Lato"/>
                <a:cs typeface="Lato"/>
                <a:sym typeface="Lato"/>
              </a:rPr>
              <a:t>Iteration 2:</a:t>
            </a:r>
            <a:endParaRPr>
              <a:solidFill>
                <a:schemeClr val="lt1"/>
              </a:solidFill>
              <a:latin typeface="Lato"/>
              <a:ea typeface="Lato"/>
              <a:cs typeface="Lato"/>
              <a:sym typeface="Lato"/>
            </a:endParaRPr>
          </a:p>
        </p:txBody>
      </p:sp>
      <p:sp>
        <p:nvSpPr>
          <p:cNvPr id="302" name="Google Shape;302;p39"/>
          <p:cNvSpPr txBox="1"/>
          <p:nvPr/>
        </p:nvSpPr>
        <p:spPr>
          <a:xfrm>
            <a:off x="671175" y="2960650"/>
            <a:ext cx="111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Lato"/>
                <a:ea typeface="Lato"/>
                <a:cs typeface="Lato"/>
                <a:sym typeface="Lato"/>
              </a:rPr>
              <a:t>Iteration 1:</a:t>
            </a:r>
            <a:endParaRPr>
              <a:solidFill>
                <a:schemeClr val="lt1"/>
              </a:solidFill>
              <a:latin typeface="Lato"/>
              <a:ea typeface="Lato"/>
              <a:cs typeface="Lato"/>
              <a:sym typeface="Lato"/>
            </a:endParaRPr>
          </a:p>
        </p:txBody>
      </p:sp>
      <p:sp>
        <p:nvSpPr>
          <p:cNvPr id="303" name="Google Shape;303;p39"/>
          <p:cNvSpPr txBox="1"/>
          <p:nvPr/>
        </p:nvSpPr>
        <p:spPr>
          <a:xfrm>
            <a:off x="671175" y="4351550"/>
            <a:ext cx="111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Lato"/>
                <a:ea typeface="Lato"/>
                <a:cs typeface="Lato"/>
                <a:sym typeface="Lato"/>
              </a:rPr>
              <a:t>Iteration 3:</a:t>
            </a:r>
            <a:endParaRPr>
              <a:solidFill>
                <a:schemeClr val="lt1"/>
              </a:solidFill>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0"/>
          <p:cNvSpPr/>
          <p:nvPr/>
        </p:nvSpPr>
        <p:spPr>
          <a:xfrm>
            <a:off x="6531575" y="532418"/>
            <a:ext cx="1749300" cy="456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9" name="Google Shape;309;p40"/>
          <p:cNvPicPr preferRelativeResize="0"/>
          <p:nvPr/>
        </p:nvPicPr>
        <p:blipFill>
          <a:blip r:embed="rId3">
            <a:alphaModFix/>
          </a:blip>
          <a:stretch>
            <a:fillRect/>
          </a:stretch>
        </p:blipFill>
        <p:spPr>
          <a:xfrm>
            <a:off x="369988" y="1511675"/>
            <a:ext cx="4125824" cy="2775151"/>
          </a:xfrm>
          <a:prstGeom prst="rect">
            <a:avLst/>
          </a:prstGeom>
          <a:noFill/>
          <a:ln>
            <a:noFill/>
          </a:ln>
        </p:spPr>
      </p:pic>
      <p:pic>
        <p:nvPicPr>
          <p:cNvPr id="310" name="Google Shape;310;p40"/>
          <p:cNvPicPr preferRelativeResize="0"/>
          <p:nvPr/>
        </p:nvPicPr>
        <p:blipFill>
          <a:blip r:embed="rId4">
            <a:alphaModFix/>
          </a:blip>
          <a:stretch>
            <a:fillRect/>
          </a:stretch>
        </p:blipFill>
        <p:spPr>
          <a:xfrm>
            <a:off x="4648187" y="1511675"/>
            <a:ext cx="4125825" cy="2775149"/>
          </a:xfrm>
          <a:prstGeom prst="rect">
            <a:avLst/>
          </a:prstGeom>
          <a:noFill/>
          <a:ln>
            <a:noFill/>
          </a:ln>
        </p:spPr>
      </p:pic>
      <p:sp>
        <p:nvSpPr>
          <p:cNvPr id="311" name="Google Shape;311;p40"/>
          <p:cNvSpPr txBox="1"/>
          <p:nvPr/>
        </p:nvSpPr>
        <p:spPr>
          <a:xfrm>
            <a:off x="1524950" y="1111475"/>
            <a:ext cx="1815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solidFill>
                  <a:schemeClr val="lt1"/>
                </a:solidFill>
                <a:latin typeface="Lato"/>
                <a:ea typeface="Lato"/>
                <a:cs typeface="Lato"/>
                <a:sym typeface="Lato"/>
              </a:rPr>
              <a:t>Key Comparisons</a:t>
            </a:r>
            <a:endParaRPr>
              <a:solidFill>
                <a:schemeClr val="lt1"/>
              </a:solidFill>
              <a:latin typeface="Lato"/>
              <a:ea typeface="Lato"/>
              <a:cs typeface="Lato"/>
              <a:sym typeface="Lato"/>
            </a:endParaRPr>
          </a:p>
        </p:txBody>
      </p:sp>
      <p:sp>
        <p:nvSpPr>
          <p:cNvPr id="312" name="Google Shape;312;p40"/>
          <p:cNvSpPr txBox="1"/>
          <p:nvPr/>
        </p:nvSpPr>
        <p:spPr>
          <a:xfrm>
            <a:off x="5803138" y="1111475"/>
            <a:ext cx="1815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solidFill>
                  <a:schemeClr val="lt1"/>
                </a:solidFill>
                <a:latin typeface="Lato"/>
                <a:ea typeface="Lato"/>
                <a:cs typeface="Lato"/>
                <a:sym typeface="Lato"/>
              </a:rPr>
              <a:t>CPU Time</a:t>
            </a:r>
            <a:endParaRPr>
              <a:solidFill>
                <a:schemeClr val="lt1"/>
              </a:solidFill>
              <a:latin typeface="Lato"/>
              <a:ea typeface="Lato"/>
              <a:cs typeface="Lato"/>
              <a:sym typeface="Lato"/>
            </a:endParaRPr>
          </a:p>
        </p:txBody>
      </p:sp>
      <p:cxnSp>
        <p:nvCxnSpPr>
          <p:cNvPr id="313" name="Google Shape;313;p40"/>
          <p:cNvCxnSpPr/>
          <p:nvPr/>
        </p:nvCxnSpPr>
        <p:spPr>
          <a:xfrm>
            <a:off x="6616575" y="665515"/>
            <a:ext cx="427800" cy="0"/>
          </a:xfrm>
          <a:prstGeom prst="straightConnector1">
            <a:avLst/>
          </a:prstGeom>
          <a:noFill/>
          <a:ln cap="flat" cmpd="sng" w="28575">
            <a:solidFill>
              <a:srgbClr val="0000FF"/>
            </a:solidFill>
            <a:prstDash val="solid"/>
            <a:round/>
            <a:headEnd len="med" w="med" type="none"/>
            <a:tailEnd len="med" w="med" type="none"/>
          </a:ln>
        </p:spPr>
      </p:cxnSp>
      <p:cxnSp>
        <p:nvCxnSpPr>
          <p:cNvPr id="314" name="Google Shape;314;p40"/>
          <p:cNvCxnSpPr/>
          <p:nvPr/>
        </p:nvCxnSpPr>
        <p:spPr>
          <a:xfrm>
            <a:off x="6616575" y="855940"/>
            <a:ext cx="427800" cy="0"/>
          </a:xfrm>
          <a:prstGeom prst="straightConnector1">
            <a:avLst/>
          </a:prstGeom>
          <a:noFill/>
          <a:ln cap="flat" cmpd="sng" w="28575">
            <a:solidFill>
              <a:schemeClr val="accent6"/>
            </a:solidFill>
            <a:prstDash val="solid"/>
            <a:round/>
            <a:headEnd len="med" w="med" type="none"/>
            <a:tailEnd len="med" w="med" type="none"/>
          </a:ln>
        </p:spPr>
      </p:cxnSp>
      <p:sp>
        <p:nvSpPr>
          <p:cNvPr id="315" name="Google Shape;315;p40"/>
          <p:cNvSpPr txBox="1"/>
          <p:nvPr/>
        </p:nvSpPr>
        <p:spPr>
          <a:xfrm>
            <a:off x="7139500" y="437340"/>
            <a:ext cx="1474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rgbClr val="0000FF"/>
                </a:solidFill>
                <a:latin typeface="Lato"/>
                <a:ea typeface="Lato"/>
                <a:cs typeface="Lato"/>
                <a:sym typeface="Lato"/>
              </a:rPr>
              <a:t>Hybrid Sort</a:t>
            </a:r>
            <a:endParaRPr b="1">
              <a:solidFill>
                <a:srgbClr val="0000FF"/>
              </a:solidFill>
              <a:latin typeface="Lato"/>
              <a:ea typeface="Lato"/>
              <a:cs typeface="Lato"/>
              <a:sym typeface="Lato"/>
            </a:endParaRPr>
          </a:p>
          <a:p>
            <a:pPr indent="0" lvl="0" marL="0" rtl="0" algn="l">
              <a:spcBef>
                <a:spcPts val="0"/>
              </a:spcBef>
              <a:spcAft>
                <a:spcPts val="0"/>
              </a:spcAft>
              <a:buNone/>
            </a:pPr>
            <a:r>
              <a:rPr lang="en-GB">
                <a:solidFill>
                  <a:schemeClr val="accent6"/>
                </a:solidFill>
                <a:latin typeface="Lato"/>
                <a:ea typeface="Lato"/>
                <a:cs typeface="Lato"/>
                <a:sym typeface="Lato"/>
              </a:rPr>
              <a:t>Merge Sort</a:t>
            </a:r>
            <a:endParaRPr>
              <a:solidFill>
                <a:schemeClr val="accent6"/>
              </a:solidFill>
              <a:latin typeface="Lato"/>
              <a:ea typeface="Lato"/>
              <a:cs typeface="Lato"/>
              <a:sym typeface="Lato"/>
            </a:endParaRPr>
          </a:p>
        </p:txBody>
      </p:sp>
      <p:sp>
        <p:nvSpPr>
          <p:cNvPr id="316" name="Google Shape;316;p40"/>
          <p:cNvSpPr txBox="1"/>
          <p:nvPr>
            <p:ph type="title"/>
          </p:nvPr>
        </p:nvSpPr>
        <p:spPr>
          <a:xfrm>
            <a:off x="1297500" y="393750"/>
            <a:ext cx="52626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 Hybrid VS Mergesort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1"/>
          <p:cNvSpPr txBox="1"/>
          <p:nvPr>
            <p:ph type="title"/>
          </p:nvPr>
        </p:nvSpPr>
        <p:spPr>
          <a:xfrm>
            <a:off x="1297500" y="260506"/>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Conclusion</a:t>
            </a:r>
            <a:endParaRPr/>
          </a:p>
        </p:txBody>
      </p:sp>
      <p:sp>
        <p:nvSpPr>
          <p:cNvPr id="322" name="Google Shape;322;p41"/>
          <p:cNvSpPr txBox="1"/>
          <p:nvPr>
            <p:ph idx="1" type="body"/>
          </p:nvPr>
        </p:nvSpPr>
        <p:spPr>
          <a:xfrm>
            <a:off x="992700" y="884057"/>
            <a:ext cx="7126200" cy="3774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Fira Sans Extra Condensed"/>
              <a:buChar char="●"/>
            </a:pPr>
            <a:r>
              <a:rPr b="1" lang="en-GB" sz="1800">
                <a:latin typeface="Fira Sans Extra Condensed"/>
                <a:ea typeface="Fira Sans Extra Condensed"/>
                <a:cs typeface="Fira Sans Extra Condensed"/>
                <a:sym typeface="Fira Sans Extra Condensed"/>
              </a:rPr>
              <a:t>Merge Sort </a:t>
            </a:r>
            <a:r>
              <a:rPr lang="en-GB" sz="1800">
                <a:latin typeface="Fira Sans Extra Condensed"/>
                <a:ea typeface="Fira Sans Extra Condensed"/>
                <a:cs typeface="Fira Sans Extra Condensed"/>
                <a:sym typeface="Fira Sans Extra Condensed"/>
              </a:rPr>
              <a:t>is more </a:t>
            </a:r>
            <a:r>
              <a:rPr b="1" lang="en-GB" sz="1800">
                <a:latin typeface="Fira Sans Extra Condensed"/>
                <a:ea typeface="Fira Sans Extra Condensed"/>
                <a:cs typeface="Fira Sans Extra Condensed"/>
                <a:sym typeface="Fira Sans Extra Condensed"/>
              </a:rPr>
              <a:t>efficient</a:t>
            </a:r>
            <a:r>
              <a:rPr lang="en-GB" sz="1800">
                <a:latin typeface="Fira Sans Extra Condensed"/>
                <a:ea typeface="Fira Sans Extra Condensed"/>
                <a:cs typeface="Fira Sans Extra Condensed"/>
                <a:sym typeface="Fira Sans Extra Condensed"/>
              </a:rPr>
              <a:t> than insertion sort for </a:t>
            </a:r>
            <a:r>
              <a:rPr b="1" lang="en-GB" sz="1800">
                <a:latin typeface="Fira Sans Extra Condensed"/>
                <a:ea typeface="Fira Sans Extra Condensed"/>
                <a:cs typeface="Fira Sans Extra Condensed"/>
                <a:sym typeface="Fira Sans Extra Condensed"/>
              </a:rPr>
              <a:t>large arrays</a:t>
            </a:r>
            <a:br>
              <a:rPr b="1" lang="en-GB" sz="1800">
                <a:latin typeface="Fira Sans Extra Condensed"/>
                <a:ea typeface="Fira Sans Extra Condensed"/>
                <a:cs typeface="Fira Sans Extra Condensed"/>
                <a:sym typeface="Fira Sans Extra Condensed"/>
              </a:rPr>
            </a:br>
            <a:endParaRPr b="1" sz="1800">
              <a:latin typeface="Fira Sans Extra Condensed"/>
              <a:ea typeface="Fira Sans Extra Condensed"/>
              <a:cs typeface="Fira Sans Extra Condensed"/>
              <a:sym typeface="Fira Sans Extra Condensed"/>
            </a:endParaRPr>
          </a:p>
          <a:p>
            <a:pPr indent="-342900" lvl="0" marL="457200" rtl="0" algn="l">
              <a:spcBef>
                <a:spcPts val="0"/>
              </a:spcBef>
              <a:spcAft>
                <a:spcPts val="0"/>
              </a:spcAft>
              <a:buSzPts val="1800"/>
              <a:buFont typeface="Fira Sans Extra Condensed"/>
              <a:buChar char="●"/>
            </a:pPr>
            <a:r>
              <a:rPr b="1" lang="en-GB" sz="1800">
                <a:latin typeface="Fira Sans Extra Condensed"/>
                <a:ea typeface="Fira Sans Extra Condensed"/>
                <a:cs typeface="Fira Sans Extra Condensed"/>
                <a:sym typeface="Fira Sans Extra Condensed"/>
              </a:rPr>
              <a:t>With smaller subarrays,</a:t>
            </a:r>
            <a:r>
              <a:rPr lang="en-GB" sz="1800">
                <a:latin typeface="Fira Sans Extra Condensed"/>
                <a:ea typeface="Fira Sans Extra Condensed"/>
                <a:cs typeface="Fira Sans Extra Condensed"/>
                <a:sym typeface="Fira Sans Extra Condensed"/>
              </a:rPr>
              <a:t> </a:t>
            </a:r>
            <a:r>
              <a:rPr b="1" lang="en-GB" sz="1800">
                <a:latin typeface="Fira Sans Extra Condensed"/>
                <a:ea typeface="Fira Sans Extra Condensed"/>
                <a:cs typeface="Fira Sans Extra Condensed"/>
                <a:sym typeface="Fira Sans Extra Condensed"/>
              </a:rPr>
              <a:t>Merge Sort </a:t>
            </a:r>
            <a:r>
              <a:rPr lang="en-GB" sz="1800">
                <a:latin typeface="Fira Sans Extra Condensed"/>
                <a:ea typeface="Fira Sans Extra Condensed"/>
                <a:cs typeface="Fira Sans Extra Condensed"/>
                <a:sym typeface="Fira Sans Extra Condensed"/>
              </a:rPr>
              <a:t>is </a:t>
            </a:r>
            <a:r>
              <a:rPr b="1" lang="en-GB" sz="1800">
                <a:latin typeface="Fira Sans Extra Condensed"/>
                <a:ea typeface="Fira Sans Extra Condensed"/>
                <a:cs typeface="Fira Sans Extra Condensed"/>
                <a:sym typeface="Fira Sans Extra Condensed"/>
              </a:rPr>
              <a:t>inefficient </a:t>
            </a:r>
            <a:r>
              <a:rPr lang="en-GB" sz="1800">
                <a:latin typeface="Fira Sans Extra Condensed"/>
                <a:ea typeface="Fira Sans Extra Condensed"/>
                <a:cs typeface="Fira Sans Extra Condensed"/>
                <a:sym typeface="Fira Sans Extra Condensed"/>
              </a:rPr>
              <a:t>due to the </a:t>
            </a:r>
            <a:r>
              <a:rPr b="1" lang="en-GB" sz="1800">
                <a:latin typeface="Fira Sans Extra Condensed"/>
                <a:ea typeface="Fira Sans Extra Condensed"/>
                <a:cs typeface="Fira Sans Extra Condensed"/>
                <a:sym typeface="Fira Sans Extra Condensed"/>
              </a:rPr>
              <a:t>higher overhead </a:t>
            </a:r>
            <a:r>
              <a:rPr lang="en-GB" sz="1800">
                <a:latin typeface="Fira Sans Extra Condensed"/>
                <a:ea typeface="Fira Sans Extra Condensed"/>
                <a:cs typeface="Fira Sans Extra Condensed"/>
                <a:sym typeface="Fira Sans Extra Condensed"/>
              </a:rPr>
              <a:t>during recursive Merge Sort calls</a:t>
            </a:r>
            <a:br>
              <a:rPr lang="en-GB" sz="1800">
                <a:latin typeface="Fira Sans Extra Condensed"/>
                <a:ea typeface="Fira Sans Extra Condensed"/>
                <a:cs typeface="Fira Sans Extra Condensed"/>
                <a:sym typeface="Fira Sans Extra Condensed"/>
              </a:rPr>
            </a:br>
            <a:endParaRPr sz="1800">
              <a:latin typeface="Fira Sans Extra Condensed"/>
              <a:ea typeface="Fira Sans Extra Condensed"/>
              <a:cs typeface="Fira Sans Extra Condensed"/>
              <a:sym typeface="Fira Sans Extra Condensed"/>
            </a:endParaRPr>
          </a:p>
          <a:p>
            <a:pPr indent="-342900" lvl="0" marL="457200" rtl="0" algn="l">
              <a:spcBef>
                <a:spcPts val="0"/>
              </a:spcBef>
              <a:spcAft>
                <a:spcPts val="0"/>
              </a:spcAft>
              <a:buSzPts val="1800"/>
              <a:buFont typeface="Fira Sans Extra Condensed"/>
              <a:buChar char="●"/>
            </a:pPr>
            <a:r>
              <a:rPr lang="en-GB" sz="1800">
                <a:latin typeface="Fira Sans Extra Condensed"/>
                <a:ea typeface="Fira Sans Extra Condensed"/>
                <a:cs typeface="Fira Sans Extra Condensed"/>
                <a:sym typeface="Fira Sans Extra Condensed"/>
              </a:rPr>
              <a:t>In comparison, </a:t>
            </a:r>
            <a:r>
              <a:rPr b="1" lang="en-GB" sz="1800">
                <a:latin typeface="Fira Sans Extra Condensed"/>
                <a:ea typeface="Fira Sans Extra Condensed"/>
                <a:cs typeface="Fira Sans Extra Condensed"/>
                <a:sym typeface="Fira Sans Extra Condensed"/>
              </a:rPr>
              <a:t>Insertion Sort </a:t>
            </a:r>
            <a:r>
              <a:rPr lang="en-GB" sz="1800">
                <a:latin typeface="Fira Sans Extra Condensed"/>
                <a:ea typeface="Fira Sans Extra Condensed"/>
                <a:cs typeface="Fira Sans Extra Condensed"/>
                <a:sym typeface="Fira Sans Extra Condensed"/>
              </a:rPr>
              <a:t>is </a:t>
            </a:r>
            <a:r>
              <a:rPr b="1" lang="en-GB" sz="1800">
                <a:latin typeface="Fira Sans Extra Condensed"/>
                <a:ea typeface="Fira Sans Extra Condensed"/>
                <a:cs typeface="Fira Sans Extra Condensed"/>
                <a:sym typeface="Fira Sans Extra Condensed"/>
              </a:rPr>
              <a:t>more efficient</a:t>
            </a:r>
            <a:r>
              <a:rPr lang="en-GB" sz="1800">
                <a:latin typeface="Fira Sans Extra Condensed"/>
                <a:ea typeface="Fira Sans Extra Condensed"/>
                <a:cs typeface="Fira Sans Extra Condensed"/>
                <a:sym typeface="Fira Sans Extra Condensed"/>
              </a:rPr>
              <a:t> for smaller subarrays, resulting in </a:t>
            </a:r>
            <a:r>
              <a:rPr b="1" lang="en-GB" sz="1800">
                <a:latin typeface="Fira Sans Extra Condensed"/>
                <a:ea typeface="Fira Sans Extra Condensed"/>
                <a:cs typeface="Fira Sans Extra Condensed"/>
                <a:sym typeface="Fira Sans Extra Condensed"/>
              </a:rPr>
              <a:t>quicker execution time</a:t>
            </a:r>
            <a:r>
              <a:rPr lang="en-GB" sz="1800">
                <a:latin typeface="Fira Sans Extra Condensed"/>
                <a:ea typeface="Fira Sans Extra Condensed"/>
                <a:cs typeface="Fira Sans Extra Condensed"/>
                <a:sym typeface="Fira Sans Extra Condensed"/>
              </a:rPr>
              <a:t> </a:t>
            </a:r>
            <a:r>
              <a:rPr b="1" lang="en-GB" sz="1800">
                <a:latin typeface="Fira Sans Extra Condensed"/>
                <a:ea typeface="Fira Sans Extra Condensed"/>
                <a:cs typeface="Fira Sans Extra Condensed"/>
                <a:sym typeface="Fira Sans Extra Condensed"/>
              </a:rPr>
              <a:t>for smaller subarrays</a:t>
            </a:r>
            <a:br>
              <a:rPr b="1" lang="en-GB" sz="1800">
                <a:latin typeface="Fira Sans Extra Condensed"/>
                <a:ea typeface="Fira Sans Extra Condensed"/>
                <a:cs typeface="Fira Sans Extra Condensed"/>
                <a:sym typeface="Fira Sans Extra Condensed"/>
              </a:rPr>
            </a:br>
            <a:endParaRPr b="1" sz="1800">
              <a:latin typeface="Fira Sans Extra Condensed"/>
              <a:ea typeface="Fira Sans Extra Condensed"/>
              <a:cs typeface="Fira Sans Extra Condensed"/>
              <a:sym typeface="Fira Sans Extra Condensed"/>
            </a:endParaRPr>
          </a:p>
          <a:p>
            <a:pPr indent="-342900" lvl="0" marL="457200" rtl="0" algn="l">
              <a:spcBef>
                <a:spcPts val="0"/>
              </a:spcBef>
              <a:spcAft>
                <a:spcPts val="0"/>
              </a:spcAft>
              <a:buSzPts val="1800"/>
              <a:buFont typeface="Fira Sans Extra Condensed"/>
              <a:buChar char="●"/>
            </a:pPr>
            <a:r>
              <a:rPr lang="en-GB" sz="1800">
                <a:latin typeface="Fira Sans Extra Condensed"/>
                <a:ea typeface="Fira Sans Extra Condensed"/>
                <a:cs typeface="Fira Sans Extra Condensed"/>
                <a:sym typeface="Fira Sans Extra Condensed"/>
              </a:rPr>
              <a:t>By </a:t>
            </a:r>
            <a:r>
              <a:rPr b="1" lang="en-GB" sz="1800">
                <a:latin typeface="Fira Sans Extra Condensed"/>
                <a:ea typeface="Fira Sans Extra Condensed"/>
                <a:cs typeface="Fira Sans Extra Condensed"/>
                <a:sym typeface="Fira Sans Extra Condensed"/>
              </a:rPr>
              <a:t>merging Insertion Sort &amp; Merge Sort</a:t>
            </a:r>
            <a:r>
              <a:rPr lang="en-GB" sz="1800">
                <a:latin typeface="Fira Sans Extra Condensed"/>
                <a:ea typeface="Fira Sans Extra Condensed"/>
                <a:cs typeface="Fira Sans Extra Condensed"/>
                <a:sym typeface="Fira Sans Extra Condensed"/>
              </a:rPr>
              <a:t>, </a:t>
            </a:r>
            <a:r>
              <a:rPr b="1" lang="en-GB" sz="1800">
                <a:latin typeface="Fira Sans Extra Condensed"/>
                <a:ea typeface="Fira Sans Extra Condensed"/>
                <a:cs typeface="Fira Sans Extra Condensed"/>
                <a:sym typeface="Fira Sans Extra Condensed"/>
              </a:rPr>
              <a:t>execution time</a:t>
            </a:r>
            <a:r>
              <a:rPr lang="en-GB" sz="1800">
                <a:latin typeface="Fira Sans Extra Condensed"/>
                <a:ea typeface="Fira Sans Extra Condensed"/>
                <a:cs typeface="Fira Sans Extra Condensed"/>
                <a:sym typeface="Fira Sans Extra Condensed"/>
              </a:rPr>
              <a:t> can be </a:t>
            </a:r>
            <a:r>
              <a:rPr b="1" lang="en-GB" sz="1800">
                <a:latin typeface="Fira Sans Extra Condensed"/>
                <a:ea typeface="Fira Sans Extra Condensed"/>
                <a:cs typeface="Fira Sans Extra Condensed"/>
                <a:sym typeface="Fira Sans Extra Condensed"/>
              </a:rPr>
              <a:t>optimised</a:t>
            </a:r>
            <a:br>
              <a:rPr lang="en-GB" sz="1800">
                <a:latin typeface="Fira Sans Extra Condensed"/>
                <a:ea typeface="Fira Sans Extra Condensed"/>
                <a:cs typeface="Fira Sans Extra Condensed"/>
                <a:sym typeface="Fira Sans Extra Condensed"/>
              </a:rPr>
            </a:br>
            <a:endParaRPr sz="1800">
              <a:latin typeface="Fira Sans Extra Condensed"/>
              <a:ea typeface="Fira Sans Extra Condensed"/>
              <a:cs typeface="Fira Sans Extra Condensed"/>
              <a:sym typeface="Fira Sans Extra Condensed"/>
            </a:endParaRPr>
          </a:p>
          <a:p>
            <a:pPr indent="-342900" lvl="0" marL="457200" rtl="0" algn="l">
              <a:spcBef>
                <a:spcPts val="0"/>
              </a:spcBef>
              <a:spcAft>
                <a:spcPts val="0"/>
              </a:spcAft>
              <a:buSzPts val="1800"/>
              <a:buFont typeface="Fira Sans Extra Condensed"/>
              <a:buChar char="●"/>
            </a:pPr>
            <a:r>
              <a:rPr lang="en-GB" sz="1800">
                <a:latin typeface="Fira Sans Extra Condensed"/>
                <a:ea typeface="Fira Sans Extra Condensed"/>
                <a:cs typeface="Fira Sans Extra Condensed"/>
                <a:sym typeface="Fira Sans Extra Condensed"/>
              </a:rPr>
              <a:t>Although </a:t>
            </a:r>
            <a:r>
              <a:rPr b="1" lang="en-GB" sz="1800">
                <a:latin typeface="Fira Sans Extra Condensed"/>
                <a:ea typeface="Fira Sans Extra Condensed"/>
                <a:cs typeface="Fira Sans Extra Condensed"/>
                <a:sym typeface="Fira Sans Extra Condensed"/>
              </a:rPr>
              <a:t>Hybrid Sort</a:t>
            </a:r>
            <a:r>
              <a:rPr lang="en-GB" sz="1800">
                <a:latin typeface="Fira Sans Extra Condensed"/>
                <a:ea typeface="Fira Sans Extra Condensed"/>
                <a:cs typeface="Fira Sans Extra Condensed"/>
                <a:sym typeface="Fira Sans Extra Condensed"/>
              </a:rPr>
              <a:t> has </a:t>
            </a:r>
            <a:r>
              <a:rPr b="1" lang="en-GB" sz="1800">
                <a:latin typeface="Fira Sans Extra Condensed"/>
                <a:ea typeface="Fira Sans Extra Condensed"/>
                <a:cs typeface="Fira Sans Extra Condensed"/>
                <a:sym typeface="Fira Sans Extra Condensed"/>
              </a:rPr>
              <a:t>higher key comparisons</a:t>
            </a:r>
            <a:r>
              <a:rPr lang="en-GB" sz="1800">
                <a:latin typeface="Fira Sans Extra Condensed"/>
                <a:ea typeface="Fira Sans Extra Condensed"/>
                <a:cs typeface="Fira Sans Extra Condensed"/>
                <a:sym typeface="Fira Sans Extra Condensed"/>
              </a:rPr>
              <a:t>, it has a </a:t>
            </a:r>
            <a:r>
              <a:rPr b="1" lang="en-GB" sz="1800">
                <a:latin typeface="Fira Sans Extra Condensed"/>
                <a:ea typeface="Fira Sans Extra Condensed"/>
                <a:cs typeface="Fira Sans Extra Condensed"/>
                <a:sym typeface="Fira Sans Extra Condensed"/>
              </a:rPr>
              <a:t>lower execution time</a:t>
            </a:r>
            <a:endParaRPr b="1" sz="1800">
              <a:latin typeface="Fira Sans Extra Condensed"/>
              <a:ea typeface="Fira Sans Extra Condensed"/>
              <a:cs typeface="Fira Sans Extra Condensed"/>
              <a:sym typeface="Fira Sans Extra Condense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Insertion Sort</a:t>
            </a:r>
            <a:endParaRPr/>
          </a:p>
        </p:txBody>
      </p:sp>
      <p:pic>
        <p:nvPicPr>
          <p:cNvPr id="146" name="Google Shape;146;p15"/>
          <p:cNvPicPr preferRelativeResize="0"/>
          <p:nvPr/>
        </p:nvPicPr>
        <p:blipFill>
          <a:blip r:embed="rId3">
            <a:alphaModFix/>
          </a:blip>
          <a:stretch>
            <a:fillRect/>
          </a:stretch>
        </p:blipFill>
        <p:spPr>
          <a:xfrm>
            <a:off x="1089287" y="925625"/>
            <a:ext cx="6965425" cy="3758633"/>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2"/>
          <p:cNvSpPr txBox="1"/>
          <p:nvPr>
            <p:ph type="title"/>
          </p:nvPr>
        </p:nvSpPr>
        <p:spPr>
          <a:xfrm>
            <a:off x="587100" y="526350"/>
            <a:ext cx="7969800" cy="4090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latin typeface="Fira Sans"/>
                <a:ea typeface="Fira Sans"/>
                <a:cs typeface="Fira Sans"/>
                <a:sym typeface="Fira Sans"/>
              </a:rPr>
              <a:t>Thank You!</a:t>
            </a:r>
            <a:endParaRPr>
              <a:latin typeface="Fira Sans"/>
              <a:ea typeface="Fira Sans"/>
              <a:cs typeface="Fira Sans"/>
              <a:sym typeface="Fira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Insertion Sort</a:t>
            </a:r>
            <a:endParaRPr/>
          </a:p>
        </p:txBody>
      </p:sp>
      <p:pic>
        <p:nvPicPr>
          <p:cNvPr id="152" name="Google Shape;152;p16"/>
          <p:cNvPicPr preferRelativeResize="0"/>
          <p:nvPr/>
        </p:nvPicPr>
        <p:blipFill>
          <a:blip r:embed="rId3">
            <a:alphaModFix/>
          </a:blip>
          <a:stretch>
            <a:fillRect/>
          </a:stretch>
        </p:blipFill>
        <p:spPr>
          <a:xfrm>
            <a:off x="573038" y="1566750"/>
            <a:ext cx="7997925" cy="2909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Merge Sort</a:t>
            </a:r>
            <a:endParaRPr/>
          </a:p>
        </p:txBody>
      </p:sp>
      <p:pic>
        <p:nvPicPr>
          <p:cNvPr id="158" name="Google Shape;158;p17"/>
          <p:cNvPicPr preferRelativeResize="0"/>
          <p:nvPr/>
        </p:nvPicPr>
        <p:blipFill>
          <a:blip r:embed="rId3">
            <a:alphaModFix/>
          </a:blip>
          <a:stretch>
            <a:fillRect/>
          </a:stretch>
        </p:blipFill>
        <p:spPr>
          <a:xfrm>
            <a:off x="494587" y="1131453"/>
            <a:ext cx="8154825" cy="3284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Merge Sort</a:t>
            </a:r>
            <a:endParaRPr/>
          </a:p>
        </p:txBody>
      </p:sp>
      <p:pic>
        <p:nvPicPr>
          <p:cNvPr id="164" name="Google Shape;164;p18"/>
          <p:cNvPicPr preferRelativeResize="0"/>
          <p:nvPr/>
        </p:nvPicPr>
        <p:blipFill>
          <a:blip r:embed="rId3">
            <a:alphaModFix/>
          </a:blip>
          <a:stretch>
            <a:fillRect/>
          </a:stretch>
        </p:blipFill>
        <p:spPr>
          <a:xfrm>
            <a:off x="1842475" y="883225"/>
            <a:ext cx="5459050" cy="4077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Hybrid Sort</a:t>
            </a:r>
            <a:endParaRPr/>
          </a:p>
        </p:txBody>
      </p:sp>
      <p:pic>
        <p:nvPicPr>
          <p:cNvPr id="170" name="Google Shape;170;p19"/>
          <p:cNvPicPr preferRelativeResize="0"/>
          <p:nvPr/>
        </p:nvPicPr>
        <p:blipFill>
          <a:blip r:embed="rId3">
            <a:alphaModFix/>
          </a:blip>
          <a:stretch>
            <a:fillRect/>
          </a:stretch>
        </p:blipFill>
        <p:spPr>
          <a:xfrm>
            <a:off x="1109375" y="1124150"/>
            <a:ext cx="6925251" cy="3622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Hybrid Sort</a:t>
            </a:r>
            <a:endParaRPr/>
          </a:p>
        </p:txBody>
      </p:sp>
      <p:pic>
        <p:nvPicPr>
          <p:cNvPr id="176" name="Google Shape;176;p20"/>
          <p:cNvPicPr preferRelativeResize="0"/>
          <p:nvPr/>
        </p:nvPicPr>
        <p:blipFill rotWithShape="1">
          <a:blip r:embed="rId3">
            <a:alphaModFix/>
          </a:blip>
          <a:srcRect b="46149" l="0" r="0" t="0"/>
          <a:stretch/>
        </p:blipFill>
        <p:spPr>
          <a:xfrm>
            <a:off x="3119725" y="892681"/>
            <a:ext cx="5912101" cy="3480724"/>
          </a:xfrm>
          <a:prstGeom prst="rect">
            <a:avLst/>
          </a:prstGeom>
          <a:noFill/>
          <a:ln>
            <a:noFill/>
          </a:ln>
        </p:spPr>
      </p:pic>
      <p:sp>
        <p:nvSpPr>
          <p:cNvPr id="177" name="Google Shape;177;p20"/>
          <p:cNvSpPr txBox="1"/>
          <p:nvPr>
            <p:ph idx="1" type="body"/>
          </p:nvPr>
        </p:nvSpPr>
        <p:spPr>
          <a:xfrm>
            <a:off x="687900" y="1719950"/>
            <a:ext cx="2737500" cy="2232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500">
                <a:latin typeface="Fira Sans Extra Condensed"/>
                <a:ea typeface="Fira Sans Extra Condensed"/>
                <a:cs typeface="Fira Sans Extra Condensed"/>
                <a:sym typeface="Fira Sans Extra Condensed"/>
              </a:rPr>
              <a:t>def hybrid_sort(mainList, S):</a:t>
            </a:r>
            <a:br>
              <a:rPr lang="en-GB" sz="1500">
                <a:latin typeface="Fira Sans Extra Condensed"/>
                <a:ea typeface="Fira Sans Extra Condensed"/>
                <a:cs typeface="Fira Sans Extra Condensed"/>
                <a:sym typeface="Fira Sans Extra Condensed"/>
              </a:rPr>
            </a:br>
            <a:r>
              <a:rPr lang="en-GB" sz="1500">
                <a:latin typeface="Fira Sans Extra Condensed"/>
                <a:ea typeface="Fira Sans Extra Condensed"/>
                <a:cs typeface="Fira Sans Extra Condensed"/>
                <a:sym typeface="Fira Sans Extra Condensed"/>
              </a:rPr>
              <a:t>	keyComparisons = 0</a:t>
            </a:r>
            <a:br>
              <a:rPr lang="en-GB" sz="1500">
                <a:latin typeface="Fira Sans Extra Condensed"/>
                <a:ea typeface="Fira Sans Extra Condensed"/>
                <a:cs typeface="Fira Sans Extra Condensed"/>
                <a:sym typeface="Fira Sans Extra Condensed"/>
              </a:rPr>
            </a:br>
            <a:r>
              <a:rPr lang="en-GB" sz="1500">
                <a:latin typeface="Fira Sans Extra Condensed"/>
                <a:ea typeface="Fira Sans Extra Condensed"/>
                <a:cs typeface="Fira Sans Extra Condensed"/>
                <a:sym typeface="Fira Sans Extra Condensed"/>
              </a:rPr>
              <a:t>	 </a:t>
            </a:r>
            <a:br>
              <a:rPr lang="en-GB" sz="1500">
                <a:latin typeface="Fira Sans Extra Condensed"/>
                <a:ea typeface="Fira Sans Extra Condensed"/>
                <a:cs typeface="Fira Sans Extra Condensed"/>
                <a:sym typeface="Fira Sans Extra Condensed"/>
              </a:rPr>
            </a:br>
            <a:r>
              <a:rPr lang="en-GB" sz="1500">
                <a:latin typeface="Fira Sans Extra Condensed"/>
                <a:ea typeface="Fira Sans Extra Condensed"/>
                <a:cs typeface="Fira Sans Extra Condensed"/>
                <a:sym typeface="Fira Sans Extra Condensed"/>
              </a:rPr>
              <a:t>	if len(mainList) &lt;= S:</a:t>
            </a:r>
            <a:br>
              <a:rPr lang="en-GB" sz="1500">
                <a:latin typeface="Fira Sans Extra Condensed"/>
                <a:ea typeface="Fira Sans Extra Condensed"/>
                <a:cs typeface="Fira Sans Extra Condensed"/>
                <a:sym typeface="Fira Sans Extra Condensed"/>
              </a:rPr>
            </a:br>
            <a:r>
              <a:rPr lang="en-GB" sz="1500">
                <a:latin typeface="Fira Sans Extra Condensed"/>
                <a:ea typeface="Fira Sans Extra Condensed"/>
                <a:cs typeface="Fira Sans Extra Condensed"/>
                <a:sym typeface="Fira Sans Extra Condensed"/>
              </a:rPr>
              <a:t>		</a:t>
            </a:r>
            <a:r>
              <a:rPr b="1" i="1" lang="en-GB" sz="1500">
                <a:latin typeface="Fira Sans Extra Condensed"/>
                <a:ea typeface="Fira Sans Extra Condensed"/>
                <a:cs typeface="Fira Sans Extra Condensed"/>
                <a:sym typeface="Fira Sans Extra Condensed"/>
              </a:rPr>
              <a:t># Insertion Sort</a:t>
            </a:r>
            <a:br>
              <a:rPr b="1" i="1" lang="en-GB" sz="1500">
                <a:latin typeface="Fira Sans Extra Condensed"/>
                <a:ea typeface="Fira Sans Extra Condensed"/>
                <a:cs typeface="Fira Sans Extra Condensed"/>
                <a:sym typeface="Fira Sans Extra Condensed"/>
              </a:rPr>
            </a:br>
            <a:r>
              <a:rPr b="1" i="1" lang="en-GB" sz="1500">
                <a:latin typeface="Fira Sans Extra Condensed"/>
                <a:ea typeface="Fira Sans Extra Condensed"/>
                <a:cs typeface="Fira Sans Extra Condensed"/>
                <a:sym typeface="Fira Sans Extra Condensed"/>
              </a:rPr>
              <a:t>	</a:t>
            </a:r>
            <a:r>
              <a:rPr lang="en-GB" sz="1500">
                <a:latin typeface="Fira Sans Extra Condensed"/>
                <a:ea typeface="Fira Sans Extra Condensed"/>
                <a:cs typeface="Fira Sans Extra Condensed"/>
                <a:sym typeface="Fira Sans Extra Condensed"/>
              </a:rPr>
              <a:t>else:</a:t>
            </a:r>
            <a:br>
              <a:rPr lang="en-GB" sz="1500">
                <a:latin typeface="Fira Sans Extra Condensed"/>
                <a:ea typeface="Fira Sans Extra Condensed"/>
                <a:cs typeface="Fira Sans Extra Condensed"/>
                <a:sym typeface="Fira Sans Extra Condensed"/>
              </a:rPr>
            </a:br>
            <a:r>
              <a:rPr lang="en-GB" sz="1500">
                <a:latin typeface="Fira Sans Extra Condensed"/>
                <a:ea typeface="Fira Sans Extra Condensed"/>
                <a:cs typeface="Fira Sans Extra Condensed"/>
                <a:sym typeface="Fira Sans Extra Condensed"/>
              </a:rPr>
              <a:t>		</a:t>
            </a:r>
            <a:r>
              <a:rPr b="1" i="1" lang="en-GB" sz="1500">
                <a:latin typeface="Fira Sans Extra Condensed"/>
                <a:ea typeface="Fira Sans Extra Condensed"/>
                <a:cs typeface="Fira Sans Extra Condensed"/>
                <a:sym typeface="Fira Sans Extra Condensed"/>
              </a:rPr>
              <a:t># Merge Sort </a:t>
            </a:r>
            <a:endParaRPr b="1" i="1" sz="1500">
              <a:latin typeface="Fira Sans Extra Condensed"/>
              <a:ea typeface="Fira Sans Extra Condensed"/>
              <a:cs typeface="Fira Sans Extra Condensed"/>
              <a:sym typeface="Fira Sans Extra Condense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 </a:t>
            </a:r>
            <a:r>
              <a:rPr lang="en-GB"/>
              <a:t>Generate input data</a:t>
            </a:r>
            <a:endParaRPr/>
          </a:p>
        </p:txBody>
      </p:sp>
      <p:pic>
        <p:nvPicPr>
          <p:cNvPr id="183" name="Google Shape;183;p21"/>
          <p:cNvPicPr preferRelativeResize="0"/>
          <p:nvPr/>
        </p:nvPicPr>
        <p:blipFill>
          <a:blip r:embed="rId3">
            <a:alphaModFix/>
          </a:blip>
          <a:stretch>
            <a:fillRect/>
          </a:stretch>
        </p:blipFill>
        <p:spPr>
          <a:xfrm>
            <a:off x="1303338" y="1190850"/>
            <a:ext cx="6537325" cy="3356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