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9" r:id="rId15"/>
    <p:sldId id="309" r:id="rId16"/>
    <p:sldId id="300" r:id="rId17"/>
    <p:sldId id="301" r:id="rId18"/>
    <p:sldId id="308" r:id="rId19"/>
    <p:sldId id="302" r:id="rId20"/>
    <p:sldId id="303" r:id="rId21"/>
    <p:sldId id="304" r:id="rId22"/>
    <p:sldId id="310" r:id="rId23"/>
    <p:sldId id="305" r:id="rId24"/>
    <p:sldId id="306" r:id="rId25"/>
    <p:sldId id="307" r:id="rId26"/>
    <p:sldId id="311" r:id="rId27"/>
    <p:sldId id="312" r:id="rId28"/>
    <p:sldId id="259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9B6"/>
    <a:srgbClr val="C9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bh0613@yonsei.ac.k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1508443" y="2359368"/>
            <a:ext cx="917511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KBO 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승률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자책점 예측</a:t>
            </a:r>
            <a:endParaRPr lang="en-US" altLang="ko-KR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통마늘 </a:t>
            </a:r>
            <a:endParaRPr lang="en-US" altLang="ko-KR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1C3B6-BAE1-4C87-AC3D-A5B61EE982B9}"/>
              </a:ext>
            </a:extLst>
          </p:cNvPr>
          <p:cNvSpPr txBox="1"/>
          <p:nvPr/>
        </p:nvSpPr>
        <p:spPr>
          <a:xfrm>
            <a:off x="7046260" y="5894277"/>
            <a:ext cx="416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신보현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sbh0613@yonsei.ac.kr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류재원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(jwryu0812@gmail.com)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96BA0-347F-45C0-BA7F-AF1768CB8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89" y="4821121"/>
            <a:ext cx="2545976" cy="1337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5F7AF-9330-41FB-A4CB-CF4785BEA9C3}"/>
              </a:ext>
            </a:extLst>
          </p:cNvPr>
          <p:cNvSpPr txBox="1"/>
          <p:nvPr/>
        </p:nvSpPr>
        <p:spPr>
          <a:xfrm>
            <a:off x="9208110" y="2490823"/>
            <a:ext cx="24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2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055C5-BE35-4677-9595-A19C326DECD7}"/>
              </a:ext>
            </a:extLst>
          </p:cNvPr>
          <p:cNvSpPr txBox="1"/>
          <p:nvPr/>
        </p:nvSpPr>
        <p:spPr>
          <a:xfrm>
            <a:off x="6607796" y="3484527"/>
            <a:ext cx="4725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4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C5537B-BCC5-49EE-AB2B-4851FB5DBA24}"/>
              </a:ext>
            </a:extLst>
          </p:cNvPr>
          <p:cNvCxnSpPr/>
          <p:nvPr/>
        </p:nvCxnSpPr>
        <p:spPr>
          <a:xfrm>
            <a:off x="5406526" y="3251443"/>
            <a:ext cx="6051176" cy="0"/>
          </a:xfrm>
          <a:prstGeom prst="line">
            <a:avLst/>
          </a:prstGeom>
          <a:ln w="57150">
            <a:solidFill>
              <a:srgbClr val="4999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3D2D-68C5-4B82-80A5-D88EB07F8C70}"/>
              </a:ext>
            </a:extLst>
          </p:cNvPr>
          <p:cNvSpPr txBox="1"/>
          <p:nvPr/>
        </p:nvSpPr>
        <p:spPr>
          <a:xfrm>
            <a:off x="833717" y="4644508"/>
            <a:ext cx="10712824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표본으로부터 계산된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ACF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PACF 95%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신뢰구간 안에 들어와 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Ljung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-Box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 결과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0.7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p-value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얻어서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데이터들 간의 자기 상관성이 통계적으로 존재하지 않음을 확인하였다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팀의 타율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자책점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승률에 대해서 해당 과정을 반복한 결과 한화 팀 제외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동일한 결론을 얻었다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자기상관성을 반영한 시계열 모형은 고려하지 않았다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3C73B-325A-421B-8BC9-9F3E3E1BB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93" y="1357772"/>
            <a:ext cx="3671860" cy="3357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AF2B42-737A-49B0-ABC1-976A10C7A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924" y="1470710"/>
            <a:ext cx="3360700" cy="3164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22796" y="877663"/>
            <a:ext cx="355898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의존성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30D2-505B-4453-BB99-B4F36EA63EFF}"/>
              </a:ext>
            </a:extLst>
          </p:cNvPr>
          <p:cNvSpPr txBox="1"/>
          <p:nvPr/>
        </p:nvSpPr>
        <p:spPr>
          <a:xfrm>
            <a:off x="2248405" y="1438127"/>
            <a:ext cx="2396768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NC </a:t>
            </a: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타율의 </a:t>
            </a:r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ACF Plot</a:t>
            </a:r>
            <a:endParaRPr lang="ko-KR" altLang="en-US" sz="1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F5353-1F94-4052-A497-09446DC8D17B}"/>
              </a:ext>
            </a:extLst>
          </p:cNvPr>
          <p:cNvSpPr txBox="1"/>
          <p:nvPr/>
        </p:nvSpPr>
        <p:spPr>
          <a:xfrm>
            <a:off x="7546827" y="1480173"/>
            <a:ext cx="2396768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NC </a:t>
            </a: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타율의 </a:t>
            </a:r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PACF Plot</a:t>
            </a:r>
            <a:endParaRPr lang="ko-KR" altLang="en-US" sz="1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2018D-D77D-4E6C-8483-45534CABF1A9}"/>
              </a:ext>
            </a:extLst>
          </p:cNvPr>
          <p:cNvSpPr txBox="1"/>
          <p:nvPr/>
        </p:nvSpPr>
        <p:spPr>
          <a:xfrm>
            <a:off x="833717" y="6415077"/>
            <a:ext cx="10712824" cy="321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Chatfield's Analysis of Time Series (1980), The Advanced Theory of Statistics (1966)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22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396007" y="739914"/>
            <a:ext cx="355898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계산 기간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3D2D-68C5-4B82-80A5-D88EB07F8C70}"/>
              </a:ext>
            </a:extLst>
          </p:cNvPr>
          <p:cNvSpPr txBox="1"/>
          <p:nvPr/>
        </p:nvSpPr>
        <p:spPr>
          <a:xfrm>
            <a:off x="431086" y="1210870"/>
            <a:ext cx="1132982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의존성에 대한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EDA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토대로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계산 시에 바로 이전 시점이 아니라 시즌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초부터의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경기를 고려하였다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시즌 내에서 시점 별로 진행된 경기가 다르기 때문에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모델링 진행을 진행할 때 </a:t>
            </a:r>
            <a:r>
              <a:rPr lang="ko-KR" altLang="en-US" sz="16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별로 다른 가중치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주었다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900D08-6685-4B81-A213-5872200075DD}"/>
              </a:ext>
            </a:extLst>
          </p:cNvPr>
          <p:cNvSpPr/>
          <p:nvPr/>
        </p:nvSpPr>
        <p:spPr>
          <a:xfrm>
            <a:off x="353293" y="2729393"/>
            <a:ext cx="4068849" cy="795475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756A4-E528-4D4D-B526-467E972D595B}"/>
              </a:ext>
            </a:extLst>
          </p:cNvPr>
          <p:cNvSpPr txBox="1"/>
          <p:nvPr/>
        </p:nvSpPr>
        <p:spPr>
          <a:xfrm>
            <a:off x="678603" y="2832044"/>
            <a:ext cx="384215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한화의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경기의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자책점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F925FE-F330-4F8E-BA6A-336DCE3A6956}"/>
              </a:ext>
            </a:extLst>
          </p:cNvPr>
          <p:cNvSpPr/>
          <p:nvPr/>
        </p:nvSpPr>
        <p:spPr>
          <a:xfrm>
            <a:off x="7073152" y="2387800"/>
            <a:ext cx="3971366" cy="1672215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7ED58-8F39-4F6A-8E00-695C82D58843}"/>
              </a:ext>
            </a:extLst>
          </p:cNvPr>
          <p:cNvSpPr txBox="1"/>
          <p:nvPr/>
        </p:nvSpPr>
        <p:spPr>
          <a:xfrm>
            <a:off x="7355213" y="2590198"/>
            <a:ext cx="343348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한화의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7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경기의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피출루율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피타율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계산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0094B5-2944-41C8-B56B-064B0E42A81F}"/>
              </a:ext>
            </a:extLst>
          </p:cNvPr>
          <p:cNvSpPr/>
          <p:nvPr/>
        </p:nvSpPr>
        <p:spPr>
          <a:xfrm>
            <a:off x="353293" y="5370714"/>
            <a:ext cx="4068849" cy="795475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3EFE3-B2E7-4054-B23C-22E76288BC26}"/>
              </a:ext>
            </a:extLst>
          </p:cNvPr>
          <p:cNvSpPr txBox="1"/>
          <p:nvPr/>
        </p:nvSpPr>
        <p:spPr>
          <a:xfrm>
            <a:off x="678603" y="5473365"/>
            <a:ext cx="384215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한화의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경기의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자책점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F9EF35-62C3-41DF-8B9F-E32253D3E9F5}"/>
              </a:ext>
            </a:extLst>
          </p:cNvPr>
          <p:cNvSpPr/>
          <p:nvPr/>
        </p:nvSpPr>
        <p:spPr>
          <a:xfrm>
            <a:off x="7073152" y="4926669"/>
            <a:ext cx="4068849" cy="1672215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35C9D-6311-4FAB-952A-DC5827AE6504}"/>
              </a:ext>
            </a:extLst>
          </p:cNvPr>
          <p:cNvSpPr txBox="1"/>
          <p:nvPr/>
        </p:nvSpPr>
        <p:spPr>
          <a:xfrm>
            <a:off x="7390835" y="5113335"/>
            <a:ext cx="3433482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한화의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경기의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피출루율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피타율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계산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6C8EF41F-01F2-49F2-B9E9-B36F9F8C7512}"/>
              </a:ext>
            </a:extLst>
          </p:cNvPr>
          <p:cNvSpPr/>
          <p:nvPr/>
        </p:nvSpPr>
        <p:spPr>
          <a:xfrm>
            <a:off x="4596311" y="3583702"/>
            <a:ext cx="1946469" cy="1354526"/>
          </a:xfrm>
          <a:prstGeom prst="leftArrow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B8793-EE13-4EC6-BF13-95909E5C9D32}"/>
              </a:ext>
            </a:extLst>
          </p:cNvPr>
          <p:cNvSpPr txBox="1"/>
          <p:nvPr/>
        </p:nvSpPr>
        <p:spPr>
          <a:xfrm>
            <a:off x="5325035" y="3973745"/>
            <a:ext cx="91440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  <a:endParaRPr lang="ko-KR" altLang="en-US" dirty="0" err="1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4F352-31CC-4F66-97B3-AC50248AAF9B}"/>
              </a:ext>
            </a:extLst>
          </p:cNvPr>
          <p:cNvSpPr txBox="1"/>
          <p:nvPr/>
        </p:nvSpPr>
        <p:spPr>
          <a:xfrm>
            <a:off x="10184701" y="3685463"/>
            <a:ext cx="1014115" cy="467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7BD4A-AAFD-4CA6-9211-1C12DCCC2E2C}"/>
              </a:ext>
            </a:extLst>
          </p:cNvPr>
          <p:cNvSpPr txBox="1"/>
          <p:nvPr/>
        </p:nvSpPr>
        <p:spPr>
          <a:xfrm>
            <a:off x="10184700" y="4780728"/>
            <a:ext cx="1014115" cy="467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51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22796" y="1060754"/>
            <a:ext cx="355898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피타고리안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3D2D-68C5-4B82-80A5-D88EB07F8C70}"/>
              </a:ext>
            </a:extLst>
          </p:cNvPr>
          <p:cNvSpPr txBox="1"/>
          <p:nvPr/>
        </p:nvSpPr>
        <p:spPr>
          <a:xfrm>
            <a:off x="932329" y="5301131"/>
            <a:ext cx="7082117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따라 관측되었지만 시간 의존성이 존재하지 않는 것처럼 보인다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시간 해당 그림이 의미하는 바를 살펴보았다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8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66165" y="772308"/>
            <a:ext cx="355898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KBO </a:t>
            </a:r>
            <a:r>
              <a:rPr lang="ko-KR" altLang="en-US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공인구</a:t>
            </a:r>
            <a:endParaRPr lang="ko-KR" altLang="en-US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3D2D-68C5-4B82-80A5-D88EB07F8C70}"/>
              </a:ext>
            </a:extLst>
          </p:cNvPr>
          <p:cNvSpPr txBox="1"/>
          <p:nvPr/>
        </p:nvSpPr>
        <p:spPr>
          <a:xfrm>
            <a:off x="466165" y="4410020"/>
            <a:ext cx="901150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년도에서 대부분의 팀 타율이 감소하는 것을 알 수 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년도에 공인구가 변경되어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타고투저에서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투고타저로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KBO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흐름이 바뀐 것을 뒷받침해준다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BB2350-907D-46D5-AA13-9AEBBACD4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755312"/>
            <a:ext cx="5540434" cy="19605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9725F8-7A3A-4D56-AB77-255F5B4CF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41" y="1755312"/>
            <a:ext cx="5540434" cy="19605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230D40-33C9-4DC8-9F41-B75C2C056A81}"/>
              </a:ext>
            </a:extLst>
          </p:cNvPr>
          <p:cNvSpPr/>
          <p:nvPr/>
        </p:nvSpPr>
        <p:spPr>
          <a:xfrm>
            <a:off x="3872753" y="1577788"/>
            <a:ext cx="708212" cy="2303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7F57C5-206A-456C-9AB3-AFF53FF3C708}"/>
              </a:ext>
            </a:extLst>
          </p:cNvPr>
          <p:cNvSpPr/>
          <p:nvPr/>
        </p:nvSpPr>
        <p:spPr>
          <a:xfrm>
            <a:off x="9635604" y="1577788"/>
            <a:ext cx="708212" cy="2303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79AD4-5598-494E-9FA6-061B05D2B1C1}"/>
              </a:ext>
            </a:extLst>
          </p:cNvPr>
          <p:cNvSpPr txBox="1"/>
          <p:nvPr/>
        </p:nvSpPr>
        <p:spPr>
          <a:xfrm>
            <a:off x="4443066" y="1229155"/>
            <a:ext cx="326315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 각 팀의 타율 변화</a:t>
            </a:r>
          </a:p>
        </p:txBody>
      </p:sp>
    </p:spTree>
    <p:extLst>
      <p:ext uri="{BB962C8B-B14F-4D97-AF65-F5344CB8AC3E}">
        <p14:creationId xmlns:p14="http://schemas.microsoft.com/office/powerpoint/2010/main" val="203243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778189" y="1898758"/>
            <a:ext cx="1900517" cy="7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 </a:t>
            </a:r>
            <a:r>
              <a:rPr lang="ko-KR" altLang="en-US" sz="32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0327E-1BC6-464F-9413-5CE21876420A}"/>
              </a:ext>
            </a:extLst>
          </p:cNvPr>
          <p:cNvSpPr txBox="1"/>
          <p:nvPr/>
        </p:nvSpPr>
        <p:spPr>
          <a:xfrm>
            <a:off x="3944471" y="2949388"/>
            <a:ext cx="475129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 모형을 고려하지 않는다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승률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피타고리안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승률을 고려한다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KBO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공인구가 바뀐 시점을 고려한다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47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96BA0-347F-45C0-BA7F-AF1768CB8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89" y="4821121"/>
            <a:ext cx="2545976" cy="1337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5F7AF-9330-41FB-A4CB-CF4785BEA9C3}"/>
              </a:ext>
            </a:extLst>
          </p:cNvPr>
          <p:cNvSpPr txBox="1"/>
          <p:nvPr/>
        </p:nvSpPr>
        <p:spPr>
          <a:xfrm>
            <a:off x="9208110" y="2490823"/>
            <a:ext cx="24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3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055C5-BE35-4677-9595-A19C326DECD7}"/>
              </a:ext>
            </a:extLst>
          </p:cNvPr>
          <p:cNvSpPr txBox="1"/>
          <p:nvPr/>
        </p:nvSpPr>
        <p:spPr>
          <a:xfrm>
            <a:off x="5630643" y="3427289"/>
            <a:ext cx="5926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sz="4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C5537B-BCC5-49EE-AB2B-4851FB5DBA24}"/>
              </a:ext>
            </a:extLst>
          </p:cNvPr>
          <p:cNvCxnSpPr/>
          <p:nvPr/>
        </p:nvCxnSpPr>
        <p:spPr>
          <a:xfrm>
            <a:off x="5406526" y="3251443"/>
            <a:ext cx="6051176" cy="0"/>
          </a:xfrm>
          <a:prstGeom prst="line">
            <a:avLst/>
          </a:prstGeom>
          <a:ln w="57150">
            <a:solidFill>
              <a:srgbClr val="4999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7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AA7D3F-D774-40B4-A785-554F080E19D5}"/>
              </a:ext>
            </a:extLst>
          </p:cNvPr>
          <p:cNvSpPr txBox="1"/>
          <p:nvPr/>
        </p:nvSpPr>
        <p:spPr>
          <a:xfrm>
            <a:off x="2877670" y="1169236"/>
            <a:ext cx="701040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바탕으로 변수를 생성하였다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데이터의 기본 단위는 월이다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시즌 별로 최소 한 달의 기록이 쌓인 이후 시점을 고려하였다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 변수 생성 시에는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이전 시점의 기록을 이용한다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 변수 생성 시에는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달의 기록을 이용한다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B143A2B-606B-4920-A55C-4E7055570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30052"/>
              </p:ext>
            </p:extLst>
          </p:nvPr>
        </p:nvGraphicFramePr>
        <p:xfrm>
          <a:off x="753032" y="3895544"/>
          <a:ext cx="10443888" cy="22946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40648">
                  <a:extLst>
                    <a:ext uri="{9D8B030D-6E8A-4147-A177-3AD203B41FA5}">
                      <a16:colId xmlns:a16="http://schemas.microsoft.com/office/drawing/2014/main" val="241775200"/>
                    </a:ext>
                  </a:extLst>
                </a:gridCol>
                <a:gridCol w="1740648">
                  <a:extLst>
                    <a:ext uri="{9D8B030D-6E8A-4147-A177-3AD203B41FA5}">
                      <a16:colId xmlns:a16="http://schemas.microsoft.com/office/drawing/2014/main" val="1969899528"/>
                    </a:ext>
                  </a:extLst>
                </a:gridCol>
                <a:gridCol w="1740648">
                  <a:extLst>
                    <a:ext uri="{9D8B030D-6E8A-4147-A177-3AD203B41FA5}">
                      <a16:colId xmlns:a16="http://schemas.microsoft.com/office/drawing/2014/main" val="995403292"/>
                    </a:ext>
                  </a:extLst>
                </a:gridCol>
                <a:gridCol w="1740648">
                  <a:extLst>
                    <a:ext uri="{9D8B030D-6E8A-4147-A177-3AD203B41FA5}">
                      <a16:colId xmlns:a16="http://schemas.microsoft.com/office/drawing/2014/main" val="2193784868"/>
                    </a:ext>
                  </a:extLst>
                </a:gridCol>
                <a:gridCol w="1740648">
                  <a:extLst>
                    <a:ext uri="{9D8B030D-6E8A-4147-A177-3AD203B41FA5}">
                      <a16:colId xmlns:a16="http://schemas.microsoft.com/office/drawing/2014/main" val="3758256566"/>
                    </a:ext>
                  </a:extLst>
                </a:gridCol>
                <a:gridCol w="1740648">
                  <a:extLst>
                    <a:ext uri="{9D8B030D-6E8A-4147-A177-3AD203B41FA5}">
                      <a16:colId xmlns:a16="http://schemas.microsoft.com/office/drawing/2014/main" val="1587765147"/>
                    </a:ext>
                  </a:extLst>
                </a:gridCol>
              </a:tblGrid>
              <a:tr h="72687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YEAR_MONTH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팀</a:t>
                      </a: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자책점</a:t>
                      </a: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타율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64275"/>
                  </a:ext>
                </a:extLst>
              </a:tr>
              <a:tr h="78388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201808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201808 </a:t>
                      </a:r>
                    </a:p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자책점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201808</a:t>
                      </a:r>
                    </a:p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201804~201808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계산된 변수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201804~201808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계산된 변수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57467"/>
                  </a:ext>
                </a:extLst>
              </a:tr>
              <a:tr h="78388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202009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한화의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202009</a:t>
                      </a:r>
                    </a:p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자책점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한화의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202009</a:t>
                      </a:r>
                    </a:p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202005~202009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계산된 변수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202005~202009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계산된 변수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ore-KR" altLang="en-US" sz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8848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49E07B6-B04D-4EA4-895E-0DCC6D27D69C}"/>
              </a:ext>
            </a:extLst>
          </p:cNvPr>
          <p:cNvSpPr txBox="1"/>
          <p:nvPr/>
        </p:nvSpPr>
        <p:spPr>
          <a:xfrm>
            <a:off x="493059" y="3105892"/>
            <a:ext cx="216049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생성 예시</a:t>
            </a:r>
            <a:endParaRPr lang="ko-KR" altLang="en-US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49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66165" y="772308"/>
            <a:ext cx="3056964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 관련 변수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3D2D-68C5-4B82-80A5-D88EB07F8C70}"/>
              </a:ext>
            </a:extLst>
          </p:cNvPr>
          <p:cNvSpPr txBox="1"/>
          <p:nvPr/>
        </p:nvSpPr>
        <p:spPr>
          <a:xfrm>
            <a:off x="2309703" y="1474069"/>
            <a:ext cx="70821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세이버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메트릭스와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knowledge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타자 관련 변수를 생성하였다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4EBFF6-1116-4D10-9507-ADD3AED732FE}"/>
              </a:ext>
            </a:extLst>
          </p:cNvPr>
          <p:cNvSpPr/>
          <p:nvPr/>
        </p:nvSpPr>
        <p:spPr>
          <a:xfrm>
            <a:off x="138546" y="2008925"/>
            <a:ext cx="5733336" cy="4650493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8C0DA-EC8C-4D6A-8EAB-380006AA54B8}"/>
              </a:ext>
            </a:extLst>
          </p:cNvPr>
          <p:cNvSpPr txBox="1"/>
          <p:nvPr/>
        </p:nvSpPr>
        <p:spPr>
          <a:xfrm>
            <a:off x="577211" y="1795854"/>
            <a:ext cx="1260554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타격 관련 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C9B1-2C3B-4714-875A-05FE6957979E}"/>
              </a:ext>
            </a:extLst>
          </p:cNvPr>
          <p:cNvSpPr txBox="1"/>
          <p:nvPr/>
        </p:nvSpPr>
        <p:spPr>
          <a:xfrm>
            <a:off x="1893753" y="2082286"/>
            <a:ext cx="63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C196F-C32D-42BF-BE7F-517BE782E09C}"/>
              </a:ext>
            </a:extLst>
          </p:cNvPr>
          <p:cNvSpPr txBox="1"/>
          <p:nvPr/>
        </p:nvSpPr>
        <p:spPr>
          <a:xfrm>
            <a:off x="2968745" y="2157241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안타 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타수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/ AB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BEB98-4AB4-462A-96F4-731EAAAB7388}"/>
              </a:ext>
            </a:extLst>
          </p:cNvPr>
          <p:cNvSpPr txBox="1"/>
          <p:nvPr/>
        </p:nvSpPr>
        <p:spPr>
          <a:xfrm>
            <a:off x="1636383" y="2721261"/>
            <a:ext cx="97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장타율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5C12C-2ED4-4858-BB21-F275CBD3D0B9}"/>
              </a:ext>
            </a:extLst>
          </p:cNvPr>
          <p:cNvSpPr txBox="1"/>
          <p:nvPr/>
        </p:nvSpPr>
        <p:spPr>
          <a:xfrm>
            <a:off x="2976261" y="2729235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루타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타수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(H1 + 2*H2 + 3*H3 + 4*HR) / AB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0E9C5-4D40-467B-B213-E4297A70A2A5}"/>
              </a:ext>
            </a:extLst>
          </p:cNvPr>
          <p:cNvSpPr txBox="1"/>
          <p:nvPr/>
        </p:nvSpPr>
        <p:spPr>
          <a:xfrm>
            <a:off x="1384935" y="3318481"/>
            <a:ext cx="121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순수 </a:t>
            </a:r>
            <a:r>
              <a:rPr lang="ko-KR" altLang="en-US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장타율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IsoP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26CF4-2F89-4B16-9A47-E1BD079C9236}"/>
              </a:ext>
            </a:extLst>
          </p:cNvPr>
          <p:cNvSpPr txBox="1"/>
          <p:nvPr/>
        </p:nvSpPr>
        <p:spPr>
          <a:xfrm>
            <a:off x="2971165" y="3349598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장타율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SLG - BA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B9BC3-E8E5-4E50-A9C8-F619BC877E3F}"/>
              </a:ext>
            </a:extLst>
          </p:cNvPr>
          <p:cNvSpPr txBox="1"/>
          <p:nvPr/>
        </p:nvSpPr>
        <p:spPr>
          <a:xfrm>
            <a:off x="1406139" y="4021375"/>
            <a:ext cx="121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출루율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A3D86-2C9E-4CED-92C9-AEADE997211E}"/>
              </a:ext>
            </a:extLst>
          </p:cNvPr>
          <p:cNvSpPr txBox="1"/>
          <p:nvPr/>
        </p:nvSpPr>
        <p:spPr>
          <a:xfrm>
            <a:off x="2971165" y="4032705"/>
            <a:ext cx="340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타자가 출루에 성공한 비율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(HIT+BB+HP)/(AB+BB+HP+SF)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00941-2C26-4BAC-880F-2FC4D8410145}"/>
              </a:ext>
            </a:extLst>
          </p:cNvPr>
          <p:cNvSpPr txBox="1"/>
          <p:nvPr/>
        </p:nvSpPr>
        <p:spPr>
          <a:xfrm>
            <a:off x="-334459" y="4725759"/>
            <a:ext cx="2983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 Base Plus </a:t>
            </a:r>
            <a:r>
              <a:rPr lang="en-US" altLang="ko-KR" sz="1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Slusgging</a:t>
            </a:r>
            <a:endParaRPr lang="en-US" altLang="ko-KR" sz="1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07CFC-1BEA-4845-957C-98B02DEFD36A}"/>
              </a:ext>
            </a:extLst>
          </p:cNvPr>
          <p:cNvSpPr txBox="1"/>
          <p:nvPr/>
        </p:nvSpPr>
        <p:spPr>
          <a:xfrm>
            <a:off x="3006360" y="4760035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출루율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장타율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SLG + OBP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DA8A7-A243-4580-B273-92897F319603}"/>
              </a:ext>
            </a:extLst>
          </p:cNvPr>
          <p:cNvSpPr txBox="1"/>
          <p:nvPr/>
        </p:nvSpPr>
        <p:spPr>
          <a:xfrm>
            <a:off x="-334459" y="5354838"/>
            <a:ext cx="2983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Gross Product Average</a:t>
            </a:r>
            <a:endParaRPr lang="en-US" altLang="ko-KR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94BF2-9CDB-4D8E-B365-354075424838}"/>
              </a:ext>
            </a:extLst>
          </p:cNvPr>
          <p:cNvSpPr txBox="1"/>
          <p:nvPr/>
        </p:nvSpPr>
        <p:spPr>
          <a:xfrm>
            <a:off x="3005214" y="5353150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OPS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보완 지표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(1.8*OBP + SLG) / 4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8EA53FD-42D7-44A8-9C9C-5EC1AD9AD8D7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333729" y="2683075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C9F5327-2820-4185-94D7-89F924B1B88E}"/>
              </a:ext>
            </a:extLst>
          </p:cNvPr>
          <p:cNvSpPr/>
          <p:nvPr/>
        </p:nvSpPr>
        <p:spPr>
          <a:xfrm>
            <a:off x="6269985" y="2010648"/>
            <a:ext cx="5733336" cy="4650493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DF0FB2-F8EB-491A-B511-6A3C8A5C9A21}"/>
              </a:ext>
            </a:extLst>
          </p:cNvPr>
          <p:cNvSpPr txBox="1"/>
          <p:nvPr/>
        </p:nvSpPr>
        <p:spPr>
          <a:xfrm>
            <a:off x="7644000" y="2586337"/>
            <a:ext cx="88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볼삼비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BBK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7F2593-14B1-4E11-853B-E762497A1AA5}"/>
              </a:ext>
            </a:extLst>
          </p:cNvPr>
          <p:cNvSpPr txBox="1"/>
          <p:nvPr/>
        </p:nvSpPr>
        <p:spPr>
          <a:xfrm>
            <a:off x="8886706" y="2635767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삼진 대비 볼넷 비율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BB/KK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63C34-0A59-4635-AF3B-E8011B288D3E}"/>
              </a:ext>
            </a:extLst>
          </p:cNvPr>
          <p:cNvSpPr txBox="1"/>
          <p:nvPr/>
        </p:nvSpPr>
        <p:spPr>
          <a:xfrm>
            <a:off x="7115684" y="3361471"/>
            <a:ext cx="144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볼삼비</a:t>
            </a:r>
            <a:r>
              <a:rPr lang="ko-KR" altLang="en-US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점수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BBKScore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B83D2A-20F6-4663-8914-3958C725DF0E}"/>
              </a:ext>
            </a:extLst>
          </p:cNvPr>
          <p:cNvSpPr txBox="1"/>
          <p:nvPr/>
        </p:nvSpPr>
        <p:spPr>
          <a:xfrm>
            <a:off x="6950642" y="4259139"/>
            <a:ext cx="168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삼진비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K_PERCENT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855B6-260E-485C-B3A8-97122BC9E215}"/>
              </a:ext>
            </a:extLst>
          </p:cNvPr>
          <p:cNvSpPr txBox="1"/>
          <p:nvPr/>
        </p:nvSpPr>
        <p:spPr>
          <a:xfrm>
            <a:off x="9070754" y="4275065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타수 대비 삼진 비율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KK / (AB – IB)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9CA92A-F55C-4DB7-BA0C-14D51CE89B36}"/>
              </a:ext>
            </a:extLst>
          </p:cNvPr>
          <p:cNvSpPr txBox="1"/>
          <p:nvPr/>
        </p:nvSpPr>
        <p:spPr>
          <a:xfrm>
            <a:off x="7021337" y="5353129"/>
            <a:ext cx="1615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볼넷비</a:t>
            </a:r>
            <a:endParaRPr lang="en-US" altLang="ko-KR" sz="16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BB_PERCENT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FD08F-3DC9-46EC-AC37-C8A52CAA136C}"/>
              </a:ext>
            </a:extLst>
          </p:cNvPr>
          <p:cNvSpPr txBox="1"/>
          <p:nvPr/>
        </p:nvSpPr>
        <p:spPr>
          <a:xfrm>
            <a:off x="8994222" y="5359977"/>
            <a:ext cx="340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타수 대비 볼넷 비율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(BB – IB) / (AB – IB)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59D57-4435-4F0F-8B44-A9F034BE8618}"/>
              </a:ext>
            </a:extLst>
          </p:cNvPr>
          <p:cNvSpPr txBox="1"/>
          <p:nvPr/>
        </p:nvSpPr>
        <p:spPr>
          <a:xfrm>
            <a:off x="2976261" y="6046857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인플레이 타구에 대한 퀄리티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(0.5HIT+0.3TB) / (AB-KK)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4C3E2-B09D-45FE-ADE2-9AC5B15920AB}"/>
              </a:ext>
            </a:extLst>
          </p:cNvPr>
          <p:cNvSpPr txBox="1"/>
          <p:nvPr/>
        </p:nvSpPr>
        <p:spPr>
          <a:xfrm>
            <a:off x="6557756" y="1839666"/>
            <a:ext cx="1468643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선구안 </a:t>
            </a: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변수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60EDC-B354-4D2A-9A69-70051D5D0FB5}"/>
              </a:ext>
            </a:extLst>
          </p:cNvPr>
          <p:cNvSpPr txBox="1"/>
          <p:nvPr/>
        </p:nvSpPr>
        <p:spPr>
          <a:xfrm>
            <a:off x="941480" y="6034659"/>
            <a:ext cx="1682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Contact Quality</a:t>
            </a:r>
          </a:p>
          <a:p>
            <a:pPr algn="r"/>
            <a:r>
              <a:rPr lang="en-US" altLang="ko-KR" sz="16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C08D83-824B-4341-91E1-771418A5A4DB}"/>
              </a:ext>
            </a:extLst>
          </p:cNvPr>
          <p:cNvSpPr txBox="1"/>
          <p:nvPr/>
        </p:nvSpPr>
        <p:spPr>
          <a:xfrm>
            <a:off x="8961613" y="3434490"/>
            <a:ext cx="283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볼넷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삼진이 득점에 기여하는 정도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0.4BB – 0.3KK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6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659484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66165" y="772308"/>
            <a:ext cx="3056964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 관련 변수 생성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4EBFF6-1116-4D10-9507-ADD3AED732FE}"/>
              </a:ext>
            </a:extLst>
          </p:cNvPr>
          <p:cNvSpPr/>
          <p:nvPr/>
        </p:nvSpPr>
        <p:spPr>
          <a:xfrm>
            <a:off x="595739" y="1692410"/>
            <a:ext cx="10852727" cy="1667148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8C0DA-EC8C-4D6A-8EAB-380006AA54B8}"/>
              </a:ext>
            </a:extLst>
          </p:cNvPr>
          <p:cNvSpPr txBox="1"/>
          <p:nvPr/>
        </p:nvSpPr>
        <p:spPr>
          <a:xfrm>
            <a:off x="1034405" y="1479338"/>
            <a:ext cx="1260554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득점 관련 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C9B1-2C3B-4714-875A-05FE6957979E}"/>
              </a:ext>
            </a:extLst>
          </p:cNvPr>
          <p:cNvSpPr txBox="1"/>
          <p:nvPr/>
        </p:nvSpPr>
        <p:spPr>
          <a:xfrm>
            <a:off x="3046717" y="1807769"/>
            <a:ext cx="186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Runs Created</a:t>
            </a: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C196F-C32D-42BF-BE7F-517BE782E09C}"/>
              </a:ext>
            </a:extLst>
          </p:cNvPr>
          <p:cNvSpPr txBox="1"/>
          <p:nvPr/>
        </p:nvSpPr>
        <p:spPr>
          <a:xfrm>
            <a:off x="6203833" y="1900102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타자의 득점 기여도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위키피디아 참조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BEB98-4AB4-462A-96F4-731EAAAB7388}"/>
              </a:ext>
            </a:extLst>
          </p:cNvPr>
          <p:cNvSpPr txBox="1"/>
          <p:nvPr/>
        </p:nvSpPr>
        <p:spPr>
          <a:xfrm>
            <a:off x="2561684" y="2593122"/>
            <a:ext cx="240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Runs Created 27</a:t>
            </a: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RC27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5C12C-2ED4-4858-BB21-F275CBD3D0B9}"/>
              </a:ext>
            </a:extLst>
          </p:cNvPr>
          <p:cNvSpPr txBox="1"/>
          <p:nvPr/>
        </p:nvSpPr>
        <p:spPr>
          <a:xfrm>
            <a:off x="6203833" y="2685455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출전 이닝을 보정한 타자의 득점 기여도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(27RC / ( AB – HIT + CS + GD + SH + SF )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FA5D50C-1F7D-4BAA-96F8-DF109DC315B5}"/>
              </a:ext>
            </a:extLst>
          </p:cNvPr>
          <p:cNvSpPr/>
          <p:nvPr/>
        </p:nvSpPr>
        <p:spPr>
          <a:xfrm>
            <a:off x="577211" y="3686614"/>
            <a:ext cx="10852727" cy="2837278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03B953-9713-4F31-9054-CB08B73277CB}"/>
              </a:ext>
            </a:extLst>
          </p:cNvPr>
          <p:cNvSpPr txBox="1"/>
          <p:nvPr/>
        </p:nvSpPr>
        <p:spPr>
          <a:xfrm>
            <a:off x="1034405" y="3572630"/>
            <a:ext cx="1260554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변수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14DB20-F366-4288-8280-D182E4E87EF8}"/>
              </a:ext>
            </a:extLst>
          </p:cNvPr>
          <p:cNvSpPr txBox="1"/>
          <p:nvPr/>
        </p:nvSpPr>
        <p:spPr>
          <a:xfrm>
            <a:off x="1346725" y="3906327"/>
            <a:ext cx="3860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Batted Average on Balls In Play</a:t>
            </a: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6F5102-11A1-461C-878F-36F0AF9473EB}"/>
              </a:ext>
            </a:extLst>
          </p:cNvPr>
          <p:cNvSpPr txBox="1"/>
          <p:nvPr/>
        </p:nvSpPr>
        <p:spPr>
          <a:xfrm>
            <a:off x="6134979" y="3927430"/>
            <a:ext cx="3152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인플레이 타구의 비율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HIT – HR) / ( AB – KK –HR + SF)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26731E-6AEF-4ADE-81F3-188D0238C2E1}"/>
              </a:ext>
            </a:extLst>
          </p:cNvPr>
          <p:cNvSpPr txBox="1"/>
          <p:nvPr/>
        </p:nvSpPr>
        <p:spPr>
          <a:xfrm>
            <a:off x="2874310" y="4806364"/>
            <a:ext cx="240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BABIP_minus_BA</a:t>
            </a:r>
            <a:endParaRPr lang="en-US" altLang="ko-KR" sz="20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8597CC-D12A-4475-8A14-AF0DA63CF47B}"/>
              </a:ext>
            </a:extLst>
          </p:cNvPr>
          <p:cNvSpPr txBox="1"/>
          <p:nvPr/>
        </p:nvSpPr>
        <p:spPr>
          <a:xfrm>
            <a:off x="6185305" y="4800523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타율을 보정한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BABIP</a:t>
            </a: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BABIP - BA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EE4E44-817D-4634-A468-C2F815D64965}"/>
              </a:ext>
            </a:extLst>
          </p:cNvPr>
          <p:cNvSpPr txBox="1"/>
          <p:nvPr/>
        </p:nvSpPr>
        <p:spPr>
          <a:xfrm>
            <a:off x="0" y="5568313"/>
            <a:ext cx="525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Adjusted Weighted On Base Average</a:t>
            </a: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Adj_wOBA</a:t>
            </a:r>
            <a:endParaRPr lang="en-US" altLang="ko-KR" sz="20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B5265E-48A4-4B08-9F82-07CD6A93268D}"/>
              </a:ext>
            </a:extLst>
          </p:cNvPr>
          <p:cNvSpPr txBox="1"/>
          <p:nvPr/>
        </p:nvSpPr>
        <p:spPr>
          <a:xfrm>
            <a:off x="6185305" y="5650799"/>
            <a:ext cx="542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타자가 발생시키는 사건이 득점에 미치는 영향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위키피디아 참조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52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328351" y="418069"/>
            <a:ext cx="2507446" cy="1283410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prstClr val="white"/>
                </a:solidFill>
              </a:rPr>
              <a:t>INDEX</a:t>
            </a:r>
            <a:endParaRPr lang="ko-KR" altLang="en-US" sz="54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FE1B0-1F1E-D74B-B3C9-3FADAA71224B}"/>
              </a:ext>
            </a:extLst>
          </p:cNvPr>
          <p:cNvSpPr txBox="1"/>
          <p:nvPr/>
        </p:nvSpPr>
        <p:spPr>
          <a:xfrm>
            <a:off x="3764713" y="638680"/>
            <a:ext cx="13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</a:t>
            </a:r>
            <a:r>
              <a:rPr kumimoji="1" lang="en-US" altLang="ko-Kore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</a:t>
            </a:r>
            <a:endParaRPr kumimoji="1" lang="ko-Kore-KR" altLang="en-US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6BCC9-8037-6546-ADF5-BE134C0E7094}"/>
              </a:ext>
            </a:extLst>
          </p:cNvPr>
          <p:cNvSpPr txBox="1"/>
          <p:nvPr/>
        </p:nvSpPr>
        <p:spPr>
          <a:xfrm>
            <a:off x="5151736" y="638680"/>
            <a:ext cx="32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데이터 이해</a:t>
            </a:r>
            <a:endParaRPr kumimoji="1" lang="en-US" altLang="ko-KR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C5167-3492-4FE7-8E22-00AC090D4AFB}"/>
              </a:ext>
            </a:extLst>
          </p:cNvPr>
          <p:cNvSpPr txBox="1"/>
          <p:nvPr/>
        </p:nvSpPr>
        <p:spPr>
          <a:xfrm>
            <a:off x="5151736" y="1470646"/>
            <a:ext cx="32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2E160-EE46-44BC-B488-ED7147386577}"/>
              </a:ext>
            </a:extLst>
          </p:cNvPr>
          <p:cNvSpPr txBox="1"/>
          <p:nvPr/>
        </p:nvSpPr>
        <p:spPr>
          <a:xfrm>
            <a:off x="5151736" y="2394010"/>
            <a:ext cx="32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03007-F42F-428E-97F2-5E1EEDD33552}"/>
              </a:ext>
            </a:extLst>
          </p:cNvPr>
          <p:cNvSpPr txBox="1"/>
          <p:nvPr/>
        </p:nvSpPr>
        <p:spPr>
          <a:xfrm>
            <a:off x="5151736" y="3303927"/>
            <a:ext cx="32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0ED42-FB89-4D44-BBFE-23B2C56A5B48}"/>
              </a:ext>
            </a:extLst>
          </p:cNvPr>
          <p:cNvSpPr txBox="1"/>
          <p:nvPr/>
        </p:nvSpPr>
        <p:spPr>
          <a:xfrm>
            <a:off x="5151736" y="4213844"/>
            <a:ext cx="32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Ensemble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55D6B-54F6-4B9A-8623-913B22AA1D7F}"/>
              </a:ext>
            </a:extLst>
          </p:cNvPr>
          <p:cNvSpPr txBox="1"/>
          <p:nvPr/>
        </p:nvSpPr>
        <p:spPr>
          <a:xfrm>
            <a:off x="5151736" y="5123761"/>
            <a:ext cx="32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 변수 분석</a:t>
            </a:r>
            <a:endParaRPr kumimoji="1" lang="en-US" altLang="ko-KR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6EEFB-3028-4B76-AF74-C29314A06C5B}"/>
              </a:ext>
            </a:extLst>
          </p:cNvPr>
          <p:cNvSpPr txBox="1"/>
          <p:nvPr/>
        </p:nvSpPr>
        <p:spPr>
          <a:xfrm>
            <a:off x="3764713" y="1470645"/>
            <a:ext cx="13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</a:t>
            </a:r>
            <a:r>
              <a:rPr kumimoji="1" lang="en-US" altLang="ko-Kore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</a:t>
            </a:r>
            <a:endParaRPr kumimoji="1" lang="ko-Kore-KR" altLang="en-US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C2AE3-5898-4A94-87C6-26F05464A205}"/>
              </a:ext>
            </a:extLst>
          </p:cNvPr>
          <p:cNvSpPr txBox="1"/>
          <p:nvPr/>
        </p:nvSpPr>
        <p:spPr>
          <a:xfrm>
            <a:off x="3764713" y="2302610"/>
            <a:ext cx="13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</a:t>
            </a:r>
            <a:r>
              <a:rPr kumimoji="1" lang="en-US" altLang="ko-Kore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endParaRPr kumimoji="1" lang="ko-Kore-KR" altLang="en-US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F4A7D-62B7-4207-8FE4-96D87D72A56B}"/>
              </a:ext>
            </a:extLst>
          </p:cNvPr>
          <p:cNvSpPr txBox="1"/>
          <p:nvPr/>
        </p:nvSpPr>
        <p:spPr>
          <a:xfrm>
            <a:off x="3764713" y="3303927"/>
            <a:ext cx="13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</a:t>
            </a:r>
            <a:r>
              <a:rPr kumimoji="1" lang="en-US" altLang="ko-Kore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</a:t>
            </a:r>
            <a:endParaRPr kumimoji="1" lang="ko-Kore-KR" altLang="en-US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137331-1A11-4D68-8572-CBFA46159B60}"/>
              </a:ext>
            </a:extLst>
          </p:cNvPr>
          <p:cNvSpPr txBox="1"/>
          <p:nvPr/>
        </p:nvSpPr>
        <p:spPr>
          <a:xfrm>
            <a:off x="3764713" y="4213843"/>
            <a:ext cx="13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</a:t>
            </a:r>
            <a:r>
              <a:rPr kumimoji="1" lang="en-US" altLang="ko-Kore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5</a:t>
            </a:r>
            <a:endParaRPr kumimoji="1" lang="ko-Kore-KR" altLang="en-US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27B96F-0F39-48A4-9908-DF1FE1C31640}"/>
              </a:ext>
            </a:extLst>
          </p:cNvPr>
          <p:cNvSpPr txBox="1"/>
          <p:nvPr/>
        </p:nvSpPr>
        <p:spPr>
          <a:xfrm>
            <a:off x="3764713" y="5163686"/>
            <a:ext cx="13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</a:t>
            </a:r>
            <a:r>
              <a:rPr kumimoji="1" lang="en-US" altLang="ko-Kore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</a:t>
            </a:r>
            <a:endParaRPr kumimoji="1" lang="ko-Kore-KR" altLang="en-US" sz="2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816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829814" y="3022011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66165" y="772308"/>
            <a:ext cx="3056964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투수 관련 변수 생성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4EBFF6-1116-4D10-9507-ADD3AED732FE}"/>
              </a:ext>
            </a:extLst>
          </p:cNvPr>
          <p:cNvSpPr/>
          <p:nvPr/>
        </p:nvSpPr>
        <p:spPr>
          <a:xfrm>
            <a:off x="766069" y="2033068"/>
            <a:ext cx="10852727" cy="4475307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8C0DA-EC8C-4D6A-8EAB-380006AA54B8}"/>
              </a:ext>
            </a:extLst>
          </p:cNvPr>
          <p:cNvSpPr txBox="1"/>
          <p:nvPr/>
        </p:nvSpPr>
        <p:spPr>
          <a:xfrm>
            <a:off x="1204735" y="1819997"/>
            <a:ext cx="1446638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피타격</a:t>
            </a: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 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C9B1-2C3B-4714-875A-05FE6957979E}"/>
              </a:ext>
            </a:extLst>
          </p:cNvPr>
          <p:cNvSpPr txBox="1"/>
          <p:nvPr/>
        </p:nvSpPr>
        <p:spPr>
          <a:xfrm>
            <a:off x="2670200" y="2212151"/>
            <a:ext cx="186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자책점</a:t>
            </a:r>
            <a:endParaRPr lang="en-US" altLang="ko-KR" sz="20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C196F-C32D-42BF-BE7F-517BE782E09C}"/>
              </a:ext>
            </a:extLst>
          </p:cNvPr>
          <p:cNvSpPr txBox="1"/>
          <p:nvPr/>
        </p:nvSpPr>
        <p:spPr>
          <a:xfrm>
            <a:off x="5827316" y="2304484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투수의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이닝당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실점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 * 9 / INN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BEB98-4AB4-462A-96F4-731EAAAB7388}"/>
              </a:ext>
            </a:extLst>
          </p:cNvPr>
          <p:cNvSpPr txBox="1"/>
          <p:nvPr/>
        </p:nvSpPr>
        <p:spPr>
          <a:xfrm>
            <a:off x="2185167" y="2997504"/>
            <a:ext cx="240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피안타율</a:t>
            </a:r>
            <a:endParaRPr lang="en-US" altLang="ko-KR" sz="20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OAVG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5C12C-2ED4-4858-BB21-F275CBD3D0B9}"/>
              </a:ext>
            </a:extLst>
          </p:cNvPr>
          <p:cNvSpPr txBox="1"/>
          <p:nvPr/>
        </p:nvSpPr>
        <p:spPr>
          <a:xfrm>
            <a:off x="5827316" y="3089837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투수가 안타를 허용한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HIT / AB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58BB1-C250-4B30-BDD9-EE38E2BA32DB}"/>
              </a:ext>
            </a:extLst>
          </p:cNvPr>
          <p:cNvSpPr txBox="1"/>
          <p:nvPr/>
        </p:nvSpPr>
        <p:spPr>
          <a:xfrm>
            <a:off x="2554941" y="1370338"/>
            <a:ext cx="70821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세이버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메트릭스와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domain knowledge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타자 관련 변수를 생성하였다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59D92-7988-4E2B-8B8A-E2BB272A3353}"/>
              </a:ext>
            </a:extLst>
          </p:cNvPr>
          <p:cNvSpPr txBox="1"/>
          <p:nvPr/>
        </p:nvSpPr>
        <p:spPr>
          <a:xfrm>
            <a:off x="2185167" y="3910110"/>
            <a:ext cx="240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피장타율</a:t>
            </a:r>
            <a:endParaRPr lang="en-US" altLang="ko-KR" sz="20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OSLG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3865A-318E-4EE3-B7B8-343FD50ACDA0}"/>
              </a:ext>
            </a:extLst>
          </p:cNvPr>
          <p:cNvSpPr txBox="1"/>
          <p:nvPr/>
        </p:nvSpPr>
        <p:spPr>
          <a:xfrm>
            <a:off x="5827316" y="4002443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투수가 장타를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허용한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(H1 + 2*H2 + 3*H3 + 4*HR) / AB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699A9F-BAD2-4166-A25B-017BAD6E513F}"/>
              </a:ext>
            </a:extLst>
          </p:cNvPr>
          <p:cNvSpPr txBox="1"/>
          <p:nvPr/>
        </p:nvSpPr>
        <p:spPr>
          <a:xfrm>
            <a:off x="2185167" y="4627595"/>
            <a:ext cx="240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피출루율</a:t>
            </a:r>
            <a:endParaRPr lang="en-US" altLang="ko-KR" sz="20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OOBP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0D67-DDE3-4BD7-8DBE-04A5CD336EEA}"/>
              </a:ext>
            </a:extLst>
          </p:cNvPr>
          <p:cNvSpPr txBox="1"/>
          <p:nvPr/>
        </p:nvSpPr>
        <p:spPr>
          <a:xfrm>
            <a:off x="5827316" y="4719928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투수가 출루를 허용한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(HIT+BB+HP)/(AB+BB+HP+SF)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CD00C-5DB5-45F6-8BF4-B8B44BDC3704}"/>
              </a:ext>
            </a:extLst>
          </p:cNvPr>
          <p:cNvSpPr txBox="1"/>
          <p:nvPr/>
        </p:nvSpPr>
        <p:spPr>
          <a:xfrm>
            <a:off x="2185167" y="5345079"/>
            <a:ext cx="2401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</a:t>
            </a:r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OPS</a:t>
            </a: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AF0A45-AA9F-4913-8CF6-F5AF677907F3}"/>
              </a:ext>
            </a:extLst>
          </p:cNvPr>
          <p:cNvSpPr txBox="1"/>
          <p:nvPr/>
        </p:nvSpPr>
        <p:spPr>
          <a:xfrm>
            <a:off x="5827316" y="5437412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투수의 피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OPS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SLG + OBP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42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829814" y="3022011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66165" y="772308"/>
            <a:ext cx="3056964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투수 관련 변수 생성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4EBFF6-1116-4D10-9507-ADD3AED732FE}"/>
              </a:ext>
            </a:extLst>
          </p:cNvPr>
          <p:cNvSpPr/>
          <p:nvPr/>
        </p:nvSpPr>
        <p:spPr>
          <a:xfrm>
            <a:off x="792963" y="1602760"/>
            <a:ext cx="10852727" cy="4475307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8C0DA-EC8C-4D6A-8EAB-380006AA54B8}"/>
              </a:ext>
            </a:extLst>
          </p:cNvPr>
          <p:cNvSpPr txBox="1"/>
          <p:nvPr/>
        </p:nvSpPr>
        <p:spPr>
          <a:xfrm>
            <a:off x="1231629" y="1389689"/>
            <a:ext cx="1446638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관련 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C9B1-2C3B-4714-875A-05FE6957979E}"/>
              </a:ext>
            </a:extLst>
          </p:cNvPr>
          <p:cNvSpPr txBox="1"/>
          <p:nvPr/>
        </p:nvSpPr>
        <p:spPr>
          <a:xfrm>
            <a:off x="3566672" y="1880458"/>
            <a:ext cx="186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볼삼비</a:t>
            </a:r>
            <a:endParaRPr lang="en-US" altLang="ko-KR" sz="20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C196F-C32D-42BF-BE7F-517BE782E09C}"/>
              </a:ext>
            </a:extLst>
          </p:cNvPr>
          <p:cNvSpPr txBox="1"/>
          <p:nvPr/>
        </p:nvSpPr>
        <p:spPr>
          <a:xfrm>
            <a:off x="6723788" y="1972791"/>
            <a:ext cx="23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볼넷 삼진 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BB/KK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BEB98-4AB4-462A-96F4-731EAAAB7388}"/>
              </a:ext>
            </a:extLst>
          </p:cNvPr>
          <p:cNvSpPr txBox="1"/>
          <p:nvPr/>
        </p:nvSpPr>
        <p:spPr>
          <a:xfrm>
            <a:off x="3032430" y="2767427"/>
            <a:ext cx="2401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OBABIP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5C12C-2ED4-4858-BB21-F275CBD3D0B9}"/>
              </a:ext>
            </a:extLst>
          </p:cNvPr>
          <p:cNvSpPr txBox="1"/>
          <p:nvPr/>
        </p:nvSpPr>
        <p:spPr>
          <a:xfrm>
            <a:off x="6723788" y="2758144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인플레이 타구가 안타가 된 비율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 HIT – HR) / ( AB – KK –HR + SF)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699A9F-BAD2-4166-A25B-017BAD6E513F}"/>
              </a:ext>
            </a:extLst>
          </p:cNvPr>
          <p:cNvSpPr txBox="1"/>
          <p:nvPr/>
        </p:nvSpPr>
        <p:spPr>
          <a:xfrm>
            <a:off x="1335743" y="3487584"/>
            <a:ext cx="40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Walks Plus Hits Divided by Innings Pitched</a:t>
            </a:r>
            <a:endParaRPr lang="en-US" altLang="ko-KR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0D67-DDE3-4BD7-8DBE-04A5CD336EEA}"/>
              </a:ext>
            </a:extLst>
          </p:cNvPr>
          <p:cNvSpPr txBox="1"/>
          <p:nvPr/>
        </p:nvSpPr>
        <p:spPr>
          <a:xfrm>
            <a:off x="6723788" y="3527623"/>
            <a:ext cx="397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이닝 당 출루 허용률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CD00C-5DB5-45F6-8BF4-B8B44BDC3704}"/>
              </a:ext>
            </a:extLst>
          </p:cNvPr>
          <p:cNvSpPr txBox="1"/>
          <p:nvPr/>
        </p:nvSpPr>
        <p:spPr>
          <a:xfrm>
            <a:off x="1550896" y="4119225"/>
            <a:ext cx="388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Fielding Independent Pitching</a:t>
            </a: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AF0A45-AA9F-4913-8CF6-F5AF677907F3}"/>
              </a:ext>
            </a:extLst>
          </p:cNvPr>
          <p:cNvSpPr txBox="1"/>
          <p:nvPr/>
        </p:nvSpPr>
        <p:spPr>
          <a:xfrm>
            <a:off x="6723788" y="4245107"/>
            <a:ext cx="3974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조정방어율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ERA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단점을 보완하기 위해 만들어진 지표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390FC-5D73-4BF7-9F4E-AF6AE1326AC5}"/>
              </a:ext>
            </a:extLst>
          </p:cNvPr>
          <p:cNvSpPr txBox="1"/>
          <p:nvPr/>
        </p:nvSpPr>
        <p:spPr>
          <a:xfrm>
            <a:off x="1550896" y="4882479"/>
            <a:ext cx="388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 Probability Added</a:t>
            </a:r>
          </a:p>
          <a:p>
            <a:pPr algn="r"/>
            <a:r>
              <a:rPr lang="en-US" altLang="ko-KR" sz="20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WPA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00BEB-CE67-4DD2-8CEE-05004F1B01B0}"/>
              </a:ext>
            </a:extLst>
          </p:cNvPr>
          <p:cNvSpPr txBox="1"/>
          <p:nvPr/>
        </p:nvSpPr>
        <p:spPr>
          <a:xfrm>
            <a:off x="6723788" y="4998830"/>
            <a:ext cx="397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경기당 투수의 승리 기여도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77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550923" y="762922"/>
            <a:ext cx="1008936" cy="59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B6D2C95-39F3-4CD3-B07A-67463623F729}"/>
              </a:ext>
            </a:extLst>
          </p:cNvPr>
          <p:cNvSpPr/>
          <p:nvPr/>
        </p:nvSpPr>
        <p:spPr>
          <a:xfrm>
            <a:off x="658499" y="2607711"/>
            <a:ext cx="2664963" cy="4088109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EF88A-AC45-4A3C-A640-D5FA85A4D6E3}"/>
              </a:ext>
            </a:extLst>
          </p:cNvPr>
          <p:cNvSpPr txBox="1"/>
          <p:nvPr/>
        </p:nvSpPr>
        <p:spPr>
          <a:xfrm>
            <a:off x="810292" y="2366557"/>
            <a:ext cx="1941871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 모델링 사용 변수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E0C00D-8295-49C5-B7FC-FA1A77D788E7}"/>
              </a:ext>
            </a:extLst>
          </p:cNvPr>
          <p:cNvSpPr/>
          <p:nvPr/>
        </p:nvSpPr>
        <p:spPr>
          <a:xfrm>
            <a:off x="4533696" y="2617693"/>
            <a:ext cx="2664963" cy="4088109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4083753-CA03-449F-BAC0-91F000759C53}"/>
              </a:ext>
            </a:extLst>
          </p:cNvPr>
          <p:cNvSpPr/>
          <p:nvPr/>
        </p:nvSpPr>
        <p:spPr>
          <a:xfrm>
            <a:off x="8280943" y="2607711"/>
            <a:ext cx="2664963" cy="4088109"/>
          </a:xfrm>
          <a:prstGeom prst="roundRect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0348F-7D75-4665-9149-CF525A07C9A2}"/>
              </a:ext>
            </a:extLst>
          </p:cNvPr>
          <p:cNvSpPr txBox="1"/>
          <p:nvPr/>
        </p:nvSpPr>
        <p:spPr>
          <a:xfrm>
            <a:off x="8451181" y="2366556"/>
            <a:ext cx="1941871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승률 모델링 사용 변수</a:t>
            </a:r>
            <a:endParaRPr lang="ko-KR" altLang="en-US" sz="1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3E696-7501-4DAE-9C62-28B9524625C8}"/>
              </a:ext>
            </a:extLst>
          </p:cNvPr>
          <p:cNvSpPr txBox="1"/>
          <p:nvPr/>
        </p:nvSpPr>
        <p:spPr>
          <a:xfrm>
            <a:off x="4701186" y="2397409"/>
            <a:ext cx="1941871" cy="384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자책점 모델링 사용 변수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4AFBAA-BF43-42E6-B3AF-848E7F85360F}"/>
              </a:ext>
            </a:extLst>
          </p:cNvPr>
          <p:cNvSpPr txBox="1"/>
          <p:nvPr/>
        </p:nvSpPr>
        <p:spPr>
          <a:xfrm>
            <a:off x="1297437" y="1315426"/>
            <a:ext cx="6600889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240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데이터를 생성하였다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 변수 별로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상관관계를 고려하여 사용할 변수를 구분하였다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E4632A-18F1-495B-9CDE-1386C286900D}"/>
              </a:ext>
            </a:extLst>
          </p:cNvPr>
          <p:cNvSpPr txBox="1"/>
          <p:nvPr/>
        </p:nvSpPr>
        <p:spPr>
          <a:xfrm>
            <a:off x="855723" y="2955578"/>
            <a:ext cx="259568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장타율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39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96BA0-347F-45C0-BA7F-AF1768CB8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89" y="4821121"/>
            <a:ext cx="2545976" cy="1337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5F7AF-9330-41FB-A4CB-CF4785BEA9C3}"/>
              </a:ext>
            </a:extLst>
          </p:cNvPr>
          <p:cNvSpPr txBox="1"/>
          <p:nvPr/>
        </p:nvSpPr>
        <p:spPr>
          <a:xfrm>
            <a:off x="9208110" y="2490823"/>
            <a:ext cx="24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4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055C5-BE35-4677-9595-A19C326DECD7}"/>
              </a:ext>
            </a:extLst>
          </p:cNvPr>
          <p:cNvSpPr txBox="1"/>
          <p:nvPr/>
        </p:nvSpPr>
        <p:spPr>
          <a:xfrm>
            <a:off x="5630643" y="3427289"/>
            <a:ext cx="5926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44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C5537B-BCC5-49EE-AB2B-4851FB5DBA24}"/>
              </a:ext>
            </a:extLst>
          </p:cNvPr>
          <p:cNvCxnSpPr/>
          <p:nvPr/>
        </p:nvCxnSpPr>
        <p:spPr>
          <a:xfrm>
            <a:off x="5406526" y="3251443"/>
            <a:ext cx="6051176" cy="0"/>
          </a:xfrm>
          <a:prstGeom prst="line">
            <a:avLst/>
          </a:prstGeom>
          <a:ln w="57150">
            <a:solidFill>
              <a:srgbClr val="4999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4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505694" y="1409683"/>
            <a:ext cx="2533340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8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선택 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3C571-CFB9-464B-AB95-54934AE48BD2}"/>
              </a:ext>
            </a:extLst>
          </p:cNvPr>
          <p:cNvSpPr txBox="1"/>
          <p:nvPr/>
        </p:nvSpPr>
        <p:spPr>
          <a:xfrm>
            <a:off x="505694" y="3557727"/>
            <a:ext cx="2533342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상관성이 있는 변수를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다룰 수 있는가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3B0AC6-F964-44F4-8175-EE3A1224F4B9}"/>
              </a:ext>
            </a:extLst>
          </p:cNvPr>
          <p:cNvSpPr/>
          <p:nvPr/>
        </p:nvSpPr>
        <p:spPr>
          <a:xfrm rot="19919405">
            <a:off x="3147061" y="2768049"/>
            <a:ext cx="1048871" cy="721659"/>
          </a:xfrm>
          <a:prstGeom prst="rightArrow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3F91568-86A2-4F19-B419-C3610D3A0AAB}"/>
              </a:ext>
            </a:extLst>
          </p:cNvPr>
          <p:cNvSpPr/>
          <p:nvPr/>
        </p:nvSpPr>
        <p:spPr>
          <a:xfrm rot="1240045">
            <a:off x="3161486" y="4326332"/>
            <a:ext cx="1048871" cy="721659"/>
          </a:xfrm>
          <a:prstGeom prst="rightArrow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39600-07B4-4914-99F9-08890E23D0B4}"/>
              </a:ext>
            </a:extLst>
          </p:cNvPr>
          <p:cNvSpPr txBox="1"/>
          <p:nvPr/>
        </p:nvSpPr>
        <p:spPr>
          <a:xfrm>
            <a:off x="4450613" y="2564026"/>
            <a:ext cx="164538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PLS, Lasso...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8A34CB-F7A8-4823-BB29-D8C7E46C9D4C}"/>
              </a:ext>
            </a:extLst>
          </p:cNvPr>
          <p:cNvSpPr txBox="1"/>
          <p:nvPr/>
        </p:nvSpPr>
        <p:spPr>
          <a:xfrm>
            <a:off x="4450613" y="4568814"/>
            <a:ext cx="2327153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계열 모델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Forest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Boosting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BD787-6FC1-4854-9066-8D34B4E0CAEB}"/>
              </a:ext>
            </a:extLst>
          </p:cNvPr>
          <p:cNvSpPr txBox="1"/>
          <p:nvPr/>
        </p:nvSpPr>
        <p:spPr>
          <a:xfrm>
            <a:off x="5698007" y="3295994"/>
            <a:ext cx="203131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 별로 다른 가중치를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수 있는가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8349470-9D2C-4859-906B-CF6AB39C4B09}"/>
              </a:ext>
            </a:extLst>
          </p:cNvPr>
          <p:cNvSpPr/>
          <p:nvPr/>
        </p:nvSpPr>
        <p:spPr>
          <a:xfrm>
            <a:off x="7939674" y="3429000"/>
            <a:ext cx="1048871" cy="721659"/>
          </a:xfrm>
          <a:prstGeom prst="rightArrow">
            <a:avLst/>
          </a:prstGeom>
          <a:noFill/>
          <a:ln w="38100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E4D77B-BE15-49F9-8C26-121C346E9385}"/>
              </a:ext>
            </a:extLst>
          </p:cNvPr>
          <p:cNvSpPr txBox="1"/>
          <p:nvPr/>
        </p:nvSpPr>
        <p:spPr>
          <a:xfrm>
            <a:off x="9359153" y="3511665"/>
            <a:ext cx="232715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Boosting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계열 선택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26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353293" y="1221424"/>
            <a:ext cx="2533340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8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타율</a:t>
            </a:r>
          </a:p>
        </p:txBody>
      </p:sp>
    </p:spTree>
    <p:extLst>
      <p:ext uri="{BB962C8B-B14F-4D97-AF65-F5344CB8AC3E}">
        <p14:creationId xmlns:p14="http://schemas.microsoft.com/office/powerpoint/2010/main" val="184166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353292" y="1221424"/>
            <a:ext cx="4003555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8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평균자책점</a:t>
            </a:r>
            <a:r>
              <a:rPr lang="en-US" altLang="ko-KR" sz="28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방어율</a:t>
            </a:r>
            <a:r>
              <a:rPr lang="en-US" altLang="ko-KR" sz="28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0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Modeling</a:t>
            </a:r>
            <a:endParaRPr lang="ko-KR" altLang="en-US" sz="32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353292" y="1221424"/>
            <a:ext cx="4003555" cy="67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8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승률</a:t>
            </a:r>
          </a:p>
        </p:txBody>
      </p:sp>
    </p:spTree>
    <p:extLst>
      <p:ext uri="{BB962C8B-B14F-4D97-AF65-F5344CB8AC3E}">
        <p14:creationId xmlns:p14="http://schemas.microsoft.com/office/powerpoint/2010/main" val="2542216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U자형 화살표 42"/>
          <p:cNvSpPr/>
          <p:nvPr/>
        </p:nvSpPr>
        <p:spPr>
          <a:xfrm flipV="1">
            <a:off x="7695666" y="36173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U자형 화살표 43"/>
          <p:cNvSpPr/>
          <p:nvPr/>
        </p:nvSpPr>
        <p:spPr>
          <a:xfrm>
            <a:off x="5816066" y="181394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U자형 화살표 44"/>
          <p:cNvSpPr/>
          <p:nvPr/>
        </p:nvSpPr>
        <p:spPr>
          <a:xfrm flipV="1">
            <a:off x="3936466" y="36117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U자형 화살표 45"/>
          <p:cNvSpPr/>
          <p:nvPr/>
        </p:nvSpPr>
        <p:spPr>
          <a:xfrm>
            <a:off x="2056866" y="1808310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prstClr val="white"/>
                </a:solidFill>
              </a:rPr>
              <a:t>1.</a:t>
            </a:r>
            <a:r>
              <a:rPr lang="ko-KR" altLang="en-US" sz="3200" dirty="0">
                <a:solidFill>
                  <a:prstClr val="white"/>
                </a:solidFill>
              </a:rPr>
              <a:t> 주제 및 데이터 이해</a:t>
            </a: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806679" y="24011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400" dirty="0" err="1">
                <a:latin typeface="SeoulNamsanC BL" panose="02020503020101020101" pitchFamily="18" charset="-127"/>
                <a:ea typeface="SeoulNamsanC BL" panose="02020503020101020101" pitchFamily="18" charset="-127"/>
              </a:rPr>
              <a:t>감사합니</a:t>
            </a:r>
            <a:endParaRPr lang="en-US" altLang="ko-KR" sz="5400" dirty="0">
              <a:latin typeface="SeoulNamsanC BL" panose="02020503020101020101" pitchFamily="18" charset="-127"/>
              <a:ea typeface="SeoulNamsanC B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00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96BA0-347F-45C0-BA7F-AF1768CB8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89" y="4821121"/>
            <a:ext cx="2545976" cy="1337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5F7AF-9330-41FB-A4CB-CF4785BEA9C3}"/>
              </a:ext>
            </a:extLst>
          </p:cNvPr>
          <p:cNvSpPr txBox="1"/>
          <p:nvPr/>
        </p:nvSpPr>
        <p:spPr>
          <a:xfrm>
            <a:off x="9208110" y="2490823"/>
            <a:ext cx="242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 1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055C5-BE35-4677-9595-A19C326DECD7}"/>
              </a:ext>
            </a:extLst>
          </p:cNvPr>
          <p:cNvSpPr txBox="1"/>
          <p:nvPr/>
        </p:nvSpPr>
        <p:spPr>
          <a:xfrm>
            <a:off x="6607796" y="3484527"/>
            <a:ext cx="4725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및 데이터 이해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C5537B-BCC5-49EE-AB2B-4851FB5DBA24}"/>
              </a:ext>
            </a:extLst>
          </p:cNvPr>
          <p:cNvCxnSpPr/>
          <p:nvPr/>
        </p:nvCxnSpPr>
        <p:spPr>
          <a:xfrm>
            <a:off x="5406526" y="3251443"/>
            <a:ext cx="6051176" cy="0"/>
          </a:xfrm>
          <a:prstGeom prst="line">
            <a:avLst/>
          </a:prstGeom>
          <a:ln w="57150">
            <a:solidFill>
              <a:srgbClr val="4999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99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1BF80-BD39-4688-AE50-1CA44D344FB6}"/>
              </a:ext>
            </a:extLst>
          </p:cNvPr>
          <p:cNvSpPr txBox="1"/>
          <p:nvPr/>
        </p:nvSpPr>
        <p:spPr>
          <a:xfrm>
            <a:off x="1154887" y="2350805"/>
            <a:ext cx="10452847" cy="1709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en-US" altLang="ko-KR" sz="32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KBO </a:t>
            </a:r>
            <a:r>
              <a:rPr lang="ko-KR" altLang="en-US" sz="32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리그</a:t>
            </a:r>
            <a:endParaRPr lang="en-US" altLang="ko-KR" sz="32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 프로 야구 경기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쯤에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개막하여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월에 시즌이 종료되고 시즌 종료 이후에 포스트시즌이 진행됨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D83192-3B78-4E41-A5D2-249C6F9A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589" y="4821121"/>
            <a:ext cx="2545976" cy="13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1BF80-BD39-4688-AE50-1CA44D344FB6}"/>
              </a:ext>
            </a:extLst>
          </p:cNvPr>
          <p:cNvSpPr txBox="1"/>
          <p:nvPr/>
        </p:nvSpPr>
        <p:spPr>
          <a:xfrm>
            <a:off x="1343146" y="1977583"/>
            <a:ext cx="10452847" cy="309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</a:t>
            </a:r>
            <a:endParaRPr lang="en-US" altLang="ko-KR" sz="32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대회 종류 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시즌 누적이 아니라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팀의 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잔여 경기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승률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평균자책점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 계산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팀의 공격력을 나타내는 지표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평균자책점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팀의 방어력을 나타내는 지표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0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이해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1BF80-BD39-4688-AE50-1CA44D344FB6}"/>
              </a:ext>
            </a:extLst>
          </p:cNvPr>
          <p:cNvSpPr txBox="1"/>
          <p:nvPr/>
        </p:nvSpPr>
        <p:spPr>
          <a:xfrm>
            <a:off x="948700" y="2103090"/>
            <a:ext cx="10452847" cy="217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dirty="0" err="1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세이버메트릭스</a:t>
            </a:r>
            <a:endParaRPr lang="en-US" altLang="ko-KR" sz="3200" dirty="0">
              <a:solidFill>
                <a:srgbClr val="4999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세이버메트릭스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(Sabermetrics)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1971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밥 데이비스가 창시한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SABR(The Society for American Baseball Research)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모임에서 만들어진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야구를 통계학적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수학적으로 분석하는 방법론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0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이해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45F6A3-DA42-43C0-B3BF-C27DFEC68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94030"/>
              </p:ext>
            </p:extLst>
          </p:nvPr>
        </p:nvGraphicFramePr>
        <p:xfrm>
          <a:off x="1268540" y="1444316"/>
          <a:ext cx="9576345" cy="10740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92115">
                  <a:extLst>
                    <a:ext uri="{9D8B030D-6E8A-4147-A177-3AD203B41FA5}">
                      <a16:colId xmlns:a16="http://schemas.microsoft.com/office/drawing/2014/main" val="1969899528"/>
                    </a:ext>
                  </a:extLst>
                </a:gridCol>
                <a:gridCol w="3192115">
                  <a:extLst>
                    <a:ext uri="{9D8B030D-6E8A-4147-A177-3AD203B41FA5}">
                      <a16:colId xmlns:a16="http://schemas.microsoft.com/office/drawing/2014/main" val="2193784868"/>
                    </a:ext>
                  </a:extLst>
                </a:gridCol>
                <a:gridCol w="3192115">
                  <a:extLst>
                    <a:ext uri="{9D8B030D-6E8A-4147-A177-3AD203B41FA5}">
                      <a16:colId xmlns:a16="http://schemas.microsoft.com/office/drawing/2014/main" val="1587765147"/>
                    </a:ext>
                  </a:extLst>
                </a:gridCol>
              </a:tblGrid>
              <a:tr h="5370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타율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방어율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승률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64275"/>
                  </a:ext>
                </a:extLst>
              </a:tr>
              <a:tr h="53700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값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이상의 값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에서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값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분류 또는 회귀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574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519953" y="772308"/>
            <a:ext cx="251908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반응 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A9CAD-A087-4B6B-A2BB-908483EC09FF}"/>
              </a:ext>
            </a:extLst>
          </p:cNvPr>
          <p:cNvSpPr txBox="1"/>
          <p:nvPr/>
        </p:nvSpPr>
        <p:spPr>
          <a:xfrm>
            <a:off x="498669" y="2648574"/>
            <a:ext cx="2519082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 변수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19D648-4B07-4B4C-A8A1-5C0731CF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08895"/>
              </p:ext>
            </p:extLst>
          </p:nvPr>
        </p:nvGraphicFramePr>
        <p:xfrm>
          <a:off x="1247181" y="3274399"/>
          <a:ext cx="9597704" cy="2685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99426">
                  <a:extLst>
                    <a:ext uri="{9D8B030D-6E8A-4147-A177-3AD203B41FA5}">
                      <a16:colId xmlns:a16="http://schemas.microsoft.com/office/drawing/2014/main" val="1969899528"/>
                    </a:ext>
                  </a:extLst>
                </a:gridCol>
                <a:gridCol w="2399426">
                  <a:extLst>
                    <a:ext uri="{9D8B030D-6E8A-4147-A177-3AD203B41FA5}">
                      <a16:colId xmlns:a16="http://schemas.microsoft.com/office/drawing/2014/main" val="4023633953"/>
                    </a:ext>
                  </a:extLst>
                </a:gridCol>
                <a:gridCol w="2399426">
                  <a:extLst>
                    <a:ext uri="{9D8B030D-6E8A-4147-A177-3AD203B41FA5}">
                      <a16:colId xmlns:a16="http://schemas.microsoft.com/office/drawing/2014/main" val="2193784868"/>
                    </a:ext>
                  </a:extLst>
                </a:gridCol>
                <a:gridCol w="2399426">
                  <a:extLst>
                    <a:ext uri="{9D8B030D-6E8A-4147-A177-3AD203B41FA5}">
                      <a16:colId xmlns:a16="http://schemas.microsoft.com/office/drawing/2014/main" val="456838670"/>
                    </a:ext>
                  </a:extLst>
                </a:gridCol>
              </a:tblGrid>
              <a:tr h="5370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Raw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지표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가공 지표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64275"/>
                  </a:ext>
                </a:extLst>
              </a:tr>
              <a:tr h="5370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타자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투수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타자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투수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7467"/>
                  </a:ext>
                </a:extLst>
              </a:tr>
              <a:tr h="53700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HIT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OHIT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ERA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997098"/>
                  </a:ext>
                </a:extLst>
              </a:tr>
              <a:tr h="53700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H2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OH2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OPS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OAVG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286640"/>
                  </a:ext>
                </a:extLst>
              </a:tr>
              <a:tr h="537004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60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656C97-0A57-43BF-B18B-E0FAB77AEAAE}"/>
              </a:ext>
            </a:extLst>
          </p:cNvPr>
          <p:cNvSpPr txBox="1"/>
          <p:nvPr/>
        </p:nvSpPr>
        <p:spPr>
          <a:xfrm>
            <a:off x="1443317" y="5992197"/>
            <a:ext cx="7082117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스포츠 투아이에서 제공하는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Raw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세이버메트릭스에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기반한 가공 지표</a:t>
            </a:r>
          </a:p>
        </p:txBody>
      </p:sp>
    </p:spTree>
    <p:extLst>
      <p:ext uri="{BB962C8B-B14F-4D97-AF65-F5344CB8AC3E}">
        <p14:creationId xmlns:p14="http://schemas.microsoft.com/office/powerpoint/2010/main" val="378513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이해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45F6A3-DA42-43C0-B3BF-C27DFEC68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54758"/>
              </p:ext>
            </p:extLst>
          </p:nvPr>
        </p:nvGraphicFramePr>
        <p:xfrm>
          <a:off x="618563" y="1846687"/>
          <a:ext cx="10954874" cy="2369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4982">
                  <a:extLst>
                    <a:ext uri="{9D8B030D-6E8A-4147-A177-3AD203B41FA5}">
                      <a16:colId xmlns:a16="http://schemas.microsoft.com/office/drawing/2014/main" val="241775200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1969899528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995403292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193784868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3758256566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1587765147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741576417"/>
                    </a:ext>
                  </a:extLst>
                </a:gridCol>
              </a:tblGrid>
              <a:tr h="5593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시간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201604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201605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201606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202009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202010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C9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64275"/>
                  </a:ext>
                </a:extLst>
              </a:tr>
              <a:tr h="6032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타율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0.267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0.273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0.281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0.267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0.283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57467"/>
                  </a:ext>
                </a:extLst>
              </a:tr>
              <a:tr h="6032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자책점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3.4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2.7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2.85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4.67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5.76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88488"/>
                  </a:ext>
                </a:extLst>
              </a:tr>
              <a:tr h="6032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승률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0.172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0.823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0.659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...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0.713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0.652</a:t>
                      </a:r>
                      <a:endParaRPr lang="ko-Kore-KR" altLang="en-US" sz="16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1254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66165" y="772308"/>
            <a:ext cx="311971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시계열 자료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3D2D-68C5-4B82-80A5-D88EB07F8C70}"/>
              </a:ext>
            </a:extLst>
          </p:cNvPr>
          <p:cNvSpPr txBox="1"/>
          <p:nvPr/>
        </p:nvSpPr>
        <p:spPr>
          <a:xfrm>
            <a:off x="1111623" y="4652767"/>
            <a:ext cx="7082117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따라서 관측된 데이터이다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시즌 별로 순환되고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시즌 내에서도 순차적으로 데이터가 관측된다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시즌 별 계절성과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시즌 내에서 시간 의존성이 존재할 수 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82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1"/>
          <p:cNvSpPr>
            <a:spLocks noEditPoints="1"/>
          </p:cNvSpPr>
          <p:nvPr/>
        </p:nvSpPr>
        <p:spPr bwMode="auto">
          <a:xfrm flipH="1">
            <a:off x="2202290" y="2681352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양쪽 모서리가 둥근 사각형 79">
            <a:extLst>
              <a:ext uri="{FF2B5EF4-FFF2-40B4-BE49-F238E27FC236}">
                <a16:creationId xmlns:a16="http://schemas.microsoft.com/office/drawing/2014/main" id="{5B9812BE-AABE-2B48-B704-AEB2B5C84E18}"/>
              </a:ext>
            </a:extLst>
          </p:cNvPr>
          <p:cNvSpPr/>
          <p:nvPr/>
        </p:nvSpPr>
        <p:spPr>
          <a:xfrm>
            <a:off x="353293" y="16170"/>
            <a:ext cx="11442700" cy="756138"/>
          </a:xfrm>
          <a:prstGeom prst="round2SameRect">
            <a:avLst>
              <a:gd name="adj1" fmla="val 0"/>
              <a:gd name="adj2" fmla="val 1343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40DD-3E42-49C2-BB6B-C4FAF8E1C529}"/>
              </a:ext>
            </a:extLst>
          </p:cNvPr>
          <p:cNvSpPr txBox="1"/>
          <p:nvPr/>
        </p:nvSpPr>
        <p:spPr>
          <a:xfrm>
            <a:off x="466165" y="772308"/>
            <a:ext cx="3558988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의존성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53D2D-68C5-4B82-80A5-D88EB07F8C70}"/>
              </a:ext>
            </a:extLst>
          </p:cNvPr>
          <p:cNvSpPr txBox="1"/>
          <p:nvPr/>
        </p:nvSpPr>
        <p:spPr>
          <a:xfrm>
            <a:off x="932329" y="5301131"/>
            <a:ext cx="7082117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타율이 아닌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기간의 타율을 계산한 그림이다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시간에 따라 관측되었지만 시간 의존성이 존재하지 않는 것처럼 보인다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EDA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시간 해당 그림이 의미하는 바를 살펴보았다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90501-5A35-423F-A7F9-6850EE51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4" y="2087916"/>
            <a:ext cx="8960889" cy="3170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8D48B-13EA-4137-89F9-00DAEBB2349F}"/>
              </a:ext>
            </a:extLst>
          </p:cNvPr>
          <p:cNvSpPr txBox="1"/>
          <p:nvPr/>
        </p:nvSpPr>
        <p:spPr>
          <a:xfrm>
            <a:off x="1649505" y="1494869"/>
            <a:ext cx="4034118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NC</a:t>
            </a:r>
            <a:r>
              <a:rPr lang="ko-KR" altLang="en-US" dirty="0">
                <a:solidFill>
                  <a:srgbClr val="4999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월별 타율 변화</a:t>
            </a:r>
          </a:p>
        </p:txBody>
      </p:sp>
    </p:spTree>
    <p:extLst>
      <p:ext uri="{BB962C8B-B14F-4D97-AF65-F5344CB8AC3E}">
        <p14:creationId xmlns:p14="http://schemas.microsoft.com/office/powerpoint/2010/main" val="33752516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4999B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dirty="0" err="1" smtClean="0">
            <a:solidFill>
              <a:schemeClr val="bg1">
                <a:lumMod val="50000"/>
              </a:schemeClr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</TotalTime>
  <Words>1245</Words>
  <Application>Microsoft Office PowerPoint</Application>
  <PresentationFormat>와이드스크린</PresentationFormat>
  <Paragraphs>318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SeoulNamsanC BL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신보현</cp:lastModifiedBy>
  <cp:revision>118</cp:revision>
  <dcterms:created xsi:type="dcterms:W3CDTF">2020-01-13T05:39:04Z</dcterms:created>
  <dcterms:modified xsi:type="dcterms:W3CDTF">2020-09-28T02:07:12Z</dcterms:modified>
</cp:coreProperties>
</file>