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58" r:id="rId5"/>
    <p:sldId id="342" r:id="rId6"/>
    <p:sldId id="341" r:id="rId7"/>
    <p:sldId id="343" r:id="rId8"/>
    <p:sldId id="333" r:id="rId9"/>
    <p:sldId id="337" r:id="rId10"/>
    <p:sldId id="336" r:id="rId11"/>
    <p:sldId id="344" r:id="rId12"/>
  </p:sldIdLst>
  <p:sldSz cx="9906000" cy="6858000" type="A4"/>
  <p:notesSz cx="6858000" cy="9144000"/>
  <p:embeddedFontLst>
    <p:embeddedFont>
      <p:font typeface="나눔고딕" panose="020B0600000101010101" charset="-127"/>
      <p:regular r:id="rId15"/>
      <p:bold r:id="rId16"/>
    </p:embeddedFont>
    <p:embeddedFont>
      <p:font typeface="나눔고딕 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바른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AB9"/>
    <a:srgbClr val="66CCFF"/>
    <a:srgbClr val="BCE292"/>
    <a:srgbClr val="2F8DCA"/>
    <a:srgbClr val="FF0000"/>
    <a:srgbClr val="FF8181"/>
    <a:srgbClr val="FF9F9F"/>
    <a:srgbClr val="D68B04"/>
    <a:srgbClr val="99999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6410" autoAdjust="0"/>
  </p:normalViewPr>
  <p:slideViewPr>
    <p:cSldViewPr>
      <p:cViewPr varScale="1">
        <p:scale>
          <a:sx n="100" d="100"/>
          <a:sy n="100" d="100"/>
        </p:scale>
        <p:origin x="12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96DA-12F9-4E10-8F39-BA1239AA18AD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A4890-DF62-4429-A135-73A6DED8A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16CE-2A9C-4339-9F6F-76A33DA8D7D7}" type="datetimeFigureOut">
              <a:rPr lang="ko-KR" altLang="en-US" smtClean="0"/>
              <a:pPr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2E47-4B40-4A6D-BD94-C2F3079AC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7CB7B-7608-417C-9416-4D062F5460D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283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16632"/>
            <a:ext cx="5472038" cy="37225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나눔고딕 Bold" panose="020D0804000000000000" pitchFamily="50" charset="-127"/>
                <a:ea typeface="나눔고딕 Bold" panose="020D08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2158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74688" y="1817688"/>
            <a:ext cx="928200" cy="288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0512" y="2177451"/>
            <a:ext cx="6416552" cy="521402"/>
          </a:xfrm>
          <a:prstGeom prst="rect">
            <a:avLst/>
          </a:prstGeom>
        </p:spPr>
        <p:txBody>
          <a:bodyPr/>
          <a:lstStyle>
            <a:lvl1pPr algn="l">
              <a:defRPr sz="2769">
                <a:latin typeface="+mn-ea"/>
                <a:ea typeface="+mn-ea"/>
              </a:defRPr>
            </a:lvl1pPr>
          </a:lstStyle>
          <a:p>
            <a:r>
              <a:rPr lang="ko-KR" altLang="en-US" dirty="0" err="1"/>
              <a:t>코오ㅁ롱베니트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pic>
        <p:nvPicPr>
          <p:cNvPr id="3076" name="Picture 4" descr="googlenet에 대한 이미지 검색결과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8"/>
          <a:stretch/>
        </p:blipFill>
        <p:spPr bwMode="auto">
          <a:xfrm>
            <a:off x="643519" y="3501008"/>
            <a:ext cx="8219798" cy="22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 userDrawn="1"/>
        </p:nvSpPr>
        <p:spPr bwMode="auto">
          <a:xfrm>
            <a:off x="2488286" y="6012082"/>
            <a:ext cx="239270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1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52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483498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3262" tIns="0" rIns="23262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F031FB3-D1FF-4E38-A739-C2F5DBDE5BFE}" type="slidenum">
              <a:rPr kumimoji="0" lang="en-US" altLang="ko-KR" sz="923" b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ko-KR" sz="923" b="0" dirty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kumimoji="0" lang="en-US" altLang="ko-KR" sz="923" b="0" dirty="0" smtClean="0">
                <a:solidFill>
                  <a:srgbClr val="4D4D4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  <a:endParaRPr kumimoji="0" lang="en-US" altLang="ko-KR" sz="923" b="0" dirty="0">
              <a:solidFill>
                <a:srgbClr val="4D4D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9" name="직사각형 5"/>
          <p:cNvSpPr>
            <a:spLocks noChangeArrowheads="1"/>
          </p:cNvSpPr>
          <p:nvPr userDrawn="1"/>
        </p:nvSpPr>
        <p:spPr bwMode="auto">
          <a:xfrm>
            <a:off x="7797804" y="6453336"/>
            <a:ext cx="2030413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1031" name="직사각형 7"/>
          <p:cNvSpPr>
            <a:spLocks noChangeArrowheads="1"/>
          </p:cNvSpPr>
          <p:nvPr userDrawn="1"/>
        </p:nvSpPr>
        <p:spPr bwMode="auto">
          <a:xfrm>
            <a:off x="77788" y="6453336"/>
            <a:ext cx="1454150" cy="373692"/>
          </a:xfrm>
          <a:prstGeom prst="rect">
            <a:avLst/>
          </a:prstGeom>
          <a:solidFill>
            <a:srgbClr val="EE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66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chemeClr val="bg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569">
          <a:solidFill>
            <a:schemeClr val="bg1"/>
          </a:solidFill>
          <a:latin typeface="나눔고딕 Bold" panose="020D0804000000000000" pitchFamily="50" charset="-127"/>
          <a:ea typeface="나눔고딕 Bold" panose="020D0804000000000000" pitchFamily="50" charset="-127"/>
        </a:defRPr>
      </a:lvl5pPr>
      <a:lvl6pPr marL="422039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844078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266117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688155" algn="l" rtl="0" eaLnBrk="0" fontAlgn="base" hangingPunct="0">
        <a:spcBef>
          <a:spcPct val="0"/>
        </a:spcBef>
        <a:spcAft>
          <a:spcPct val="0"/>
        </a:spcAft>
        <a:defRPr kumimoji="1" sz="1569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29" indent="-316529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108">
          <a:solidFill>
            <a:srgbClr val="000000"/>
          </a:solidFill>
          <a:latin typeface="+mn-ea"/>
          <a:ea typeface="+mn-ea"/>
          <a:cs typeface="+mn-cs"/>
        </a:defRPr>
      </a:lvl1pPr>
      <a:lvl2pPr marL="278428" indent="-148007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108">
          <a:solidFill>
            <a:srgbClr val="000000"/>
          </a:solidFill>
          <a:latin typeface="+mn-ea"/>
          <a:ea typeface="+mn-ea"/>
        </a:defRPr>
      </a:lvl2pPr>
      <a:lvl3pPr marL="419108" indent="-13921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108">
          <a:solidFill>
            <a:srgbClr val="000000"/>
          </a:solidFill>
          <a:latin typeface="+mn-ea"/>
          <a:ea typeface="+mn-ea"/>
        </a:defRPr>
      </a:lvl3pPr>
      <a:lvl4pPr marL="524618" indent="-104044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108">
          <a:solidFill>
            <a:srgbClr val="000000"/>
          </a:solidFill>
          <a:latin typeface="+mn-ea"/>
          <a:ea typeface="+mn-ea"/>
        </a:defRPr>
      </a:lvl4pPr>
      <a:lvl5pPr marL="656505" indent="-130422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ea"/>
          <a:ea typeface="+mn-ea"/>
        </a:defRPr>
      </a:lvl5pPr>
      <a:lvl6pPr marL="1078544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6pPr>
      <a:lvl7pPr marL="150058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7pPr>
      <a:lvl8pPr marL="1922622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8pPr>
      <a:lvl9pPr marL="2344660" indent="-130422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108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0riCqvRoM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60512" y="19168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+mn-ea"/>
              </a:rPr>
              <a:t>Tensorflow</a:t>
            </a:r>
            <a:r>
              <a:rPr lang="ko-KR" altLang="en-US" sz="2400" b="1" dirty="0">
                <a:latin typeface="+mn-ea"/>
              </a:rPr>
              <a:t>로 시작하는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1496616" y="2420888"/>
            <a:ext cx="7776864" cy="71081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러닝</a:t>
            </a:r>
            <a:r>
              <a:rPr lang="en-US" altLang="ko-KR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(Deep Learning</a:t>
            </a:r>
            <a:r>
              <a:rPr lang="en-US" altLang="ko-KR" sz="3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800" smtClean="0">
                <a:solidFill>
                  <a:srgbClr val="035AB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외부강의 </a:t>
            </a:r>
            <a:r>
              <a:rPr lang="ko-KR" altLang="en-US" sz="2800" dirty="0" smtClean="0">
                <a:solidFill>
                  <a:srgbClr val="035AB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안내</a:t>
            </a:r>
            <a:endParaRPr lang="ko-KR" altLang="en-US" sz="2800" dirty="0">
              <a:solidFill>
                <a:srgbClr val="035AB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744314" y="5362183"/>
            <a:ext cx="1327018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b="1" kern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Bohyun Um</a:t>
            </a:r>
            <a:endParaRPr lang="en-US" altLang="ko-KR" b="1" kern="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88504" y="6093296"/>
            <a:ext cx="2088232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 입과 안내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8464" y="679892"/>
            <a:ext cx="9705528" cy="369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2000"/>
              </a:lnSpc>
            </a:pPr>
            <a:r>
              <a:rPr lang="ko-KR" altLang="en-US" sz="1400" b="0" kern="0" dirty="0" smtClean="0">
                <a:latin typeface="+mn-ea"/>
              </a:rPr>
              <a:t>  안녕하세요</a:t>
            </a:r>
            <a:r>
              <a:rPr lang="en-US" altLang="ko-KR" sz="1400" b="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이번 강의를 하게 </a:t>
            </a:r>
            <a:r>
              <a:rPr lang="ko-KR" altLang="en-US" sz="1400" kern="0" smtClean="0">
                <a:latin typeface="+mn-ea"/>
              </a:rPr>
              <a:t>된 엄보현 입니다</a:t>
            </a:r>
            <a:r>
              <a:rPr lang="en-US" altLang="ko-KR" sz="140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먼저 </a:t>
            </a:r>
            <a:r>
              <a:rPr lang="en-US" altLang="ko-KR" sz="1400" kern="0" dirty="0" smtClean="0">
                <a:latin typeface="+mn-ea"/>
              </a:rPr>
              <a:t>‘</a:t>
            </a:r>
            <a:r>
              <a:rPr lang="ko-KR" altLang="en-US" sz="1400" kern="0" dirty="0" err="1" smtClean="0">
                <a:latin typeface="+mn-ea"/>
              </a:rPr>
              <a:t>텐서플로우로</a:t>
            </a:r>
            <a:r>
              <a:rPr lang="ko-KR" altLang="en-US" sz="1400" kern="0" dirty="0" smtClean="0">
                <a:latin typeface="+mn-ea"/>
              </a:rPr>
              <a:t> 시작하는 </a:t>
            </a:r>
            <a:r>
              <a:rPr lang="ko-KR" altLang="en-US" sz="1400" kern="0" dirty="0" err="1" smtClean="0">
                <a:latin typeface="+mn-ea"/>
              </a:rPr>
              <a:t>딥러닝</a:t>
            </a:r>
            <a:r>
              <a:rPr lang="en-US" altLang="ko-KR" sz="1400" kern="0" dirty="0" smtClean="0">
                <a:latin typeface="+mn-ea"/>
              </a:rPr>
              <a:t>＇</a:t>
            </a:r>
            <a:r>
              <a:rPr lang="ko-KR" altLang="en-US" sz="1400" kern="0" dirty="0" smtClean="0">
                <a:latin typeface="+mn-ea"/>
              </a:rPr>
              <a:t>을</a:t>
            </a:r>
            <a:endParaRPr lang="en-US" altLang="ko-KR" sz="1400" kern="0" dirty="0" smtClean="0">
              <a:latin typeface="+mn-ea"/>
            </a:endParaRPr>
          </a:p>
          <a:p>
            <a:pPr latinLnBrk="0">
              <a:lnSpc>
                <a:spcPct val="112000"/>
              </a:lnSpc>
            </a:pPr>
            <a:r>
              <a:rPr lang="ko-KR" altLang="en-US" sz="1400" b="0" kern="0" dirty="0" smtClean="0">
                <a:latin typeface="+mn-ea"/>
              </a:rPr>
              <a:t>수강해 주셔서 감사합니다</a:t>
            </a:r>
            <a:r>
              <a:rPr lang="en-US" altLang="ko-KR" sz="1400" b="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부족하지만 제 경험과 지식을 최대한 많이 공유해 드리도록 노력하겠습니다</a:t>
            </a:r>
            <a:r>
              <a:rPr lang="en-US" altLang="ko-KR" sz="1400" kern="0" dirty="0" smtClean="0">
                <a:latin typeface="+mn-ea"/>
              </a:rPr>
              <a:t>.</a:t>
            </a:r>
          </a:p>
          <a:p>
            <a:pPr latinLnBrk="0">
              <a:lnSpc>
                <a:spcPct val="112000"/>
              </a:lnSpc>
            </a:pPr>
            <a:endParaRPr lang="en-US" altLang="ko-KR" sz="1400" b="0" kern="0" dirty="0" smtClean="0">
              <a:latin typeface="+mn-ea"/>
            </a:endParaRPr>
          </a:p>
          <a:p>
            <a:pPr latinLnBrk="0">
              <a:lnSpc>
                <a:spcPct val="112000"/>
              </a:lnSpc>
            </a:pPr>
            <a:r>
              <a:rPr lang="en-US" altLang="ko-KR" sz="1400" kern="0" dirty="0">
                <a:latin typeface="+mn-ea"/>
              </a:rPr>
              <a:t> </a:t>
            </a:r>
            <a:r>
              <a:rPr lang="en-US" altLang="ko-KR" sz="1400" kern="0" dirty="0" smtClean="0">
                <a:latin typeface="+mn-ea"/>
              </a:rPr>
              <a:t> </a:t>
            </a:r>
            <a:r>
              <a:rPr lang="ko-KR" altLang="en-US" sz="1400" kern="0" dirty="0" smtClean="0">
                <a:latin typeface="+mn-ea"/>
              </a:rPr>
              <a:t>전세계적으로 </a:t>
            </a:r>
            <a:r>
              <a:rPr lang="ko-KR" altLang="en-US" sz="1400" kern="0" dirty="0" err="1" smtClean="0">
                <a:latin typeface="+mn-ea"/>
              </a:rPr>
              <a:t>딥러닝</a:t>
            </a:r>
            <a:r>
              <a:rPr lang="ko-KR" altLang="en-US" sz="1400" kern="0" dirty="0" smtClean="0">
                <a:latin typeface="+mn-ea"/>
              </a:rPr>
              <a:t> </a:t>
            </a:r>
            <a:r>
              <a:rPr lang="en-US" altLang="ko-KR" sz="1400" kern="0" dirty="0" smtClean="0">
                <a:latin typeface="+mn-ea"/>
              </a:rPr>
              <a:t>Boom</a:t>
            </a:r>
            <a:r>
              <a:rPr lang="ko-KR" altLang="en-US" sz="1400" kern="0" dirty="0" smtClean="0">
                <a:latin typeface="+mn-ea"/>
              </a:rPr>
              <a:t>이 시작된 시기는 </a:t>
            </a:r>
            <a:r>
              <a:rPr lang="en-US" altLang="ko-KR" sz="1400" kern="0" dirty="0" smtClean="0">
                <a:latin typeface="+mn-ea"/>
              </a:rPr>
              <a:t>2012</a:t>
            </a:r>
            <a:r>
              <a:rPr lang="ko-KR" altLang="en-US" sz="1400" kern="0" dirty="0" smtClean="0">
                <a:latin typeface="+mn-ea"/>
              </a:rPr>
              <a:t>년 이후로 </a:t>
            </a:r>
            <a:r>
              <a:rPr lang="en-US" altLang="ko-KR" sz="1400" kern="0" dirty="0" smtClean="0">
                <a:latin typeface="+mn-ea"/>
              </a:rPr>
              <a:t>5</a:t>
            </a:r>
            <a:r>
              <a:rPr lang="ko-KR" altLang="en-US" sz="1400" kern="0" dirty="0" smtClean="0">
                <a:latin typeface="+mn-ea"/>
              </a:rPr>
              <a:t>년 정도밖에 되지 않았습니다</a:t>
            </a:r>
            <a:r>
              <a:rPr lang="en-US" altLang="ko-KR" sz="140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국내의 경우는 작년 </a:t>
            </a:r>
            <a:r>
              <a:rPr lang="en-US" altLang="ko-KR" sz="1400" kern="0" dirty="0" smtClean="0">
                <a:latin typeface="+mn-ea"/>
              </a:rPr>
              <a:t>3</a:t>
            </a:r>
            <a:r>
              <a:rPr lang="ko-KR" altLang="en-US" sz="1400" kern="0" dirty="0" smtClean="0">
                <a:latin typeface="+mn-ea"/>
              </a:rPr>
              <a:t>월 </a:t>
            </a:r>
            <a:r>
              <a:rPr lang="ko-KR" altLang="en-US" sz="1400" kern="0" dirty="0" err="1" smtClean="0">
                <a:latin typeface="+mn-ea"/>
              </a:rPr>
              <a:t>알파고</a:t>
            </a:r>
            <a:r>
              <a:rPr lang="ko-KR" altLang="en-US" sz="1400" kern="0" dirty="0" smtClean="0">
                <a:latin typeface="+mn-ea"/>
              </a:rPr>
              <a:t> 승리 이후 사람들의 커다란 주목을 받기 시작했고</a:t>
            </a:r>
            <a:r>
              <a:rPr lang="en-US" altLang="ko-KR" sz="1400" kern="0" dirty="0" smtClean="0">
                <a:latin typeface="+mn-ea"/>
              </a:rPr>
              <a:t>, </a:t>
            </a:r>
            <a:r>
              <a:rPr lang="ko-KR" altLang="en-US" sz="1400" b="0" kern="0" dirty="0" smtClean="0">
                <a:latin typeface="+mn-ea"/>
              </a:rPr>
              <a:t>이후에 많은 분들이 </a:t>
            </a:r>
            <a:r>
              <a:rPr lang="ko-KR" altLang="en-US" sz="1400" b="0" kern="0" dirty="0" err="1" smtClean="0">
                <a:latin typeface="+mn-ea"/>
              </a:rPr>
              <a:t>딥러닝에</a:t>
            </a:r>
            <a:r>
              <a:rPr lang="ko-KR" altLang="en-US" sz="1400" b="0" kern="0" dirty="0" smtClean="0">
                <a:latin typeface="+mn-ea"/>
              </a:rPr>
              <a:t> 관심을 갖고 이 분야를 스터디 하고 있습니다</a:t>
            </a:r>
            <a:r>
              <a:rPr lang="en-US" altLang="ko-KR" sz="1400" b="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그러나 </a:t>
            </a:r>
            <a:r>
              <a:rPr lang="ko-KR" altLang="en-US" sz="1400" kern="0" dirty="0" err="1" smtClean="0">
                <a:latin typeface="+mn-ea"/>
              </a:rPr>
              <a:t>딥러닝은</a:t>
            </a:r>
            <a:r>
              <a:rPr lang="ko-KR" altLang="en-US" sz="1400" kern="0" dirty="0" smtClean="0">
                <a:latin typeface="+mn-ea"/>
              </a:rPr>
              <a:t> 학습 곡선이 상당히 높은 편입니다</a:t>
            </a:r>
            <a:r>
              <a:rPr lang="en-US" altLang="ko-KR" sz="1400" kern="0" dirty="0" smtClean="0">
                <a:latin typeface="+mn-ea"/>
              </a:rPr>
              <a:t>(</a:t>
            </a:r>
            <a:r>
              <a:rPr lang="ko-KR" altLang="en-US" sz="1400" kern="0" dirty="0" smtClean="0">
                <a:latin typeface="+mn-ea"/>
              </a:rPr>
              <a:t>수학 공식이 좌절하게 </a:t>
            </a:r>
            <a:r>
              <a:rPr lang="ko-KR" altLang="en-US" sz="1400" kern="0" dirty="0" err="1" smtClean="0">
                <a:latin typeface="+mn-ea"/>
              </a:rPr>
              <a:t>하죠ㅠㅜ</a:t>
            </a:r>
            <a:r>
              <a:rPr lang="en-US" altLang="ko-KR" sz="1400" kern="0" dirty="0" smtClean="0">
                <a:latin typeface="+mn-ea"/>
              </a:rPr>
              <a:t>). </a:t>
            </a:r>
            <a:r>
              <a:rPr lang="ko-KR" altLang="en-US" sz="1400" kern="0" dirty="0" smtClean="0">
                <a:latin typeface="+mn-ea"/>
              </a:rPr>
              <a:t>또 공개된 </a:t>
            </a:r>
            <a:r>
              <a:rPr lang="ko-KR" altLang="en-US" sz="1400" kern="0" dirty="0" err="1" smtClean="0">
                <a:latin typeface="+mn-ea"/>
              </a:rPr>
              <a:t>고퀄리티</a:t>
            </a:r>
            <a:r>
              <a:rPr lang="ko-KR" altLang="en-US" sz="1400" kern="0" dirty="0" smtClean="0">
                <a:latin typeface="+mn-ea"/>
              </a:rPr>
              <a:t> 자료는 엄청나게 많지만 대부분 영어로 되어 있어서 스트레스를 팍팍 받습니다</a:t>
            </a:r>
            <a:r>
              <a:rPr lang="en-US" altLang="ko-KR" sz="140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저도 그런 자료들을 인용하다 보니 본의 아니게 </a:t>
            </a:r>
            <a:r>
              <a:rPr lang="en-US" altLang="ko-KR" sz="1400" kern="0" dirty="0" smtClean="0">
                <a:latin typeface="+mn-ea"/>
              </a:rPr>
              <a:t>PPT</a:t>
            </a:r>
            <a:r>
              <a:rPr lang="ko-KR" altLang="en-US" sz="1400" kern="0" dirty="0" smtClean="0">
                <a:latin typeface="+mn-ea"/>
              </a:rPr>
              <a:t>에 영어가 아주 약간 섞여 있습니다</a:t>
            </a:r>
            <a:r>
              <a:rPr lang="en-US" altLang="ko-KR" sz="1400" kern="0" dirty="0" smtClean="0">
                <a:latin typeface="+mn-ea"/>
              </a:rPr>
              <a:t>.</a:t>
            </a:r>
          </a:p>
          <a:p>
            <a:pPr latinLnBrk="0">
              <a:lnSpc>
                <a:spcPct val="112000"/>
              </a:lnSpc>
            </a:pPr>
            <a:endParaRPr lang="en-US" altLang="ko-KR" sz="1400" kern="0" dirty="0" smtClean="0">
              <a:latin typeface="+mn-ea"/>
            </a:endParaRPr>
          </a:p>
          <a:p>
            <a:pPr latinLnBrk="0">
              <a:lnSpc>
                <a:spcPct val="112000"/>
              </a:lnSpc>
            </a:pPr>
            <a:r>
              <a:rPr lang="en-US" altLang="ko-KR" sz="1400" b="0" kern="0" dirty="0">
                <a:latin typeface="+mn-ea"/>
              </a:rPr>
              <a:t> </a:t>
            </a:r>
            <a:r>
              <a:rPr lang="en-US" altLang="ko-KR" sz="1400" b="0" kern="0" dirty="0" smtClean="0">
                <a:latin typeface="+mn-ea"/>
              </a:rPr>
              <a:t> </a:t>
            </a:r>
            <a:r>
              <a:rPr lang="ko-KR" altLang="en-US" sz="1400" b="0" kern="0" dirty="0" smtClean="0">
                <a:latin typeface="+mn-ea"/>
              </a:rPr>
              <a:t>본 교육은 </a:t>
            </a:r>
            <a:r>
              <a:rPr lang="ko-KR" altLang="en-US" sz="1400" b="0" kern="0" dirty="0" err="1" smtClean="0">
                <a:latin typeface="+mn-ea"/>
              </a:rPr>
              <a:t>딥러닝을</a:t>
            </a:r>
            <a:r>
              <a:rPr lang="ko-KR" altLang="en-US" sz="1400" b="0" kern="0" dirty="0" smtClean="0">
                <a:latin typeface="+mn-ea"/>
              </a:rPr>
              <a:t> 시작하는 분이 처음 만나는 장벽을 쉽게 넘을 수 있도록 도움을 드리고자 개설되었습니다</a:t>
            </a:r>
            <a:r>
              <a:rPr lang="en-US" altLang="ko-KR" sz="1400" b="0" kern="0" dirty="0" smtClean="0">
                <a:latin typeface="+mn-ea"/>
              </a:rPr>
              <a:t>. </a:t>
            </a:r>
            <a:r>
              <a:rPr lang="ko-KR" altLang="en-US" sz="1400" b="0" kern="0" dirty="0" smtClean="0">
                <a:latin typeface="+mn-ea"/>
              </a:rPr>
              <a:t>수강을 신청하신 분들 중에 경험자도</a:t>
            </a:r>
            <a:r>
              <a:rPr lang="ko-KR" altLang="en-US" sz="1400" kern="0" dirty="0" smtClean="0">
                <a:latin typeface="+mn-ea"/>
              </a:rPr>
              <a:t> 계시고</a:t>
            </a:r>
            <a:r>
              <a:rPr lang="en-US" altLang="ko-KR" sz="1400" kern="0" dirty="0" smtClean="0">
                <a:latin typeface="+mn-ea"/>
              </a:rPr>
              <a:t>, </a:t>
            </a:r>
            <a:r>
              <a:rPr lang="ko-KR" altLang="en-US" sz="1400" kern="0" dirty="0">
                <a:latin typeface="+mn-ea"/>
              </a:rPr>
              <a:t>이제 막 </a:t>
            </a:r>
            <a:r>
              <a:rPr lang="ko-KR" altLang="en-US" sz="1400" kern="0" dirty="0" smtClean="0">
                <a:latin typeface="+mn-ea"/>
              </a:rPr>
              <a:t>관심 가지기 시작하신 분도 있으실 텐데요</a:t>
            </a:r>
            <a:r>
              <a:rPr lang="en-US" altLang="ko-KR" sz="140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어려운 내용을 가능한 한 쉽게 설명해 드리고</a:t>
            </a:r>
            <a:r>
              <a:rPr lang="en-US" altLang="ko-KR" sz="1400" kern="0" dirty="0" smtClean="0">
                <a:latin typeface="+mn-ea"/>
              </a:rPr>
              <a:t>, </a:t>
            </a:r>
            <a:r>
              <a:rPr lang="ko-KR" altLang="en-US" sz="1400" kern="0" dirty="0" smtClean="0">
                <a:latin typeface="+mn-ea"/>
              </a:rPr>
              <a:t>또 </a:t>
            </a:r>
            <a:r>
              <a:rPr lang="ko-KR" altLang="en-US" sz="1400" kern="0" dirty="0" err="1" smtClean="0">
                <a:latin typeface="+mn-ea"/>
              </a:rPr>
              <a:t>중급자</a:t>
            </a:r>
            <a:r>
              <a:rPr lang="ko-KR" altLang="en-US" sz="1400" kern="0" dirty="0" smtClean="0">
                <a:latin typeface="+mn-ea"/>
              </a:rPr>
              <a:t> 분들을 위한 </a:t>
            </a:r>
            <a:r>
              <a:rPr lang="en-US" altLang="ko-KR" sz="1400" kern="0" dirty="0" smtClean="0">
                <a:latin typeface="+mn-ea"/>
              </a:rPr>
              <a:t>Tip</a:t>
            </a:r>
            <a:r>
              <a:rPr lang="ko-KR" altLang="en-US" sz="1400" kern="0" dirty="0" smtClean="0">
                <a:latin typeface="+mn-ea"/>
              </a:rPr>
              <a:t>들도 함께 공유해 드릴 계획입니다</a:t>
            </a:r>
            <a:r>
              <a:rPr lang="en-US" altLang="ko-KR" sz="1400" kern="0" dirty="0" smtClean="0">
                <a:latin typeface="+mn-ea"/>
              </a:rPr>
              <a:t>. </a:t>
            </a:r>
            <a:r>
              <a:rPr lang="ko-KR" altLang="en-US" sz="1400" kern="0" dirty="0" smtClean="0">
                <a:latin typeface="+mn-ea"/>
              </a:rPr>
              <a:t>코드를 돌려보는 수준의 실습도 할 예정인데요</a:t>
            </a:r>
            <a:r>
              <a:rPr lang="en-US" altLang="ko-KR" sz="1400" kern="0" dirty="0" smtClean="0">
                <a:latin typeface="+mn-ea"/>
              </a:rPr>
              <a:t>, </a:t>
            </a:r>
            <a:r>
              <a:rPr lang="ko-KR" altLang="en-US" sz="1400" kern="0" dirty="0" smtClean="0">
                <a:latin typeface="+mn-ea"/>
              </a:rPr>
              <a:t>코딩 스킬 보다는 </a:t>
            </a:r>
            <a:r>
              <a:rPr lang="en-US" altLang="ko-KR" sz="1400" kern="0" dirty="0" smtClean="0">
                <a:latin typeface="+mn-ea"/>
              </a:rPr>
              <a:t>‘</a:t>
            </a:r>
            <a:r>
              <a:rPr lang="ko-KR" altLang="en-US" sz="1400" kern="0" dirty="0" err="1" smtClean="0">
                <a:solidFill>
                  <a:srgbClr val="0070C0"/>
                </a:solidFill>
                <a:latin typeface="+mn-ea"/>
              </a:rPr>
              <a:t>딥러닝이</a:t>
            </a:r>
            <a:r>
              <a:rPr lang="ko-KR" altLang="en-US" sz="1400" kern="0" dirty="0" smtClean="0">
                <a:solidFill>
                  <a:srgbClr val="0070C0"/>
                </a:solidFill>
                <a:latin typeface="+mn-ea"/>
              </a:rPr>
              <a:t> 동작되는 것을 실제 느껴보는 것</a:t>
            </a:r>
            <a:r>
              <a:rPr lang="en-US" altLang="ko-KR" sz="1400" kern="0" dirty="0" smtClean="0">
                <a:latin typeface="+mn-ea"/>
              </a:rPr>
              <a:t>’ </a:t>
            </a:r>
            <a:r>
              <a:rPr lang="ko-KR" altLang="en-US" sz="1400" kern="0" dirty="0" smtClean="0">
                <a:latin typeface="+mn-ea"/>
              </a:rPr>
              <a:t>을 목적으로 합니다</a:t>
            </a:r>
            <a:r>
              <a:rPr lang="en-US" altLang="ko-KR" sz="1400" kern="0" dirty="0" smtClean="0">
                <a:latin typeface="+mn-ea"/>
              </a:rPr>
              <a:t>.</a:t>
            </a:r>
          </a:p>
          <a:p>
            <a:pPr latinLnBrk="0">
              <a:lnSpc>
                <a:spcPct val="112000"/>
              </a:lnSpc>
            </a:pPr>
            <a:endParaRPr lang="en-US" altLang="ko-KR" sz="1400" kern="0" dirty="0" smtClean="0">
              <a:latin typeface="+mn-ea"/>
            </a:endParaRPr>
          </a:p>
          <a:p>
            <a:pPr latinLnBrk="0">
              <a:lnSpc>
                <a:spcPct val="112000"/>
              </a:lnSpc>
            </a:pPr>
            <a:r>
              <a:rPr lang="en-US" altLang="ko-KR" sz="1400" b="0" kern="0" dirty="0">
                <a:latin typeface="+mn-ea"/>
              </a:rPr>
              <a:t> </a:t>
            </a:r>
            <a:r>
              <a:rPr lang="en-US" altLang="ko-KR" sz="1400" kern="0" dirty="0">
                <a:latin typeface="+mn-ea"/>
              </a:rPr>
              <a:t>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n-ea"/>
              </a:rPr>
              <a:t>교육에 오시지 전에 미리 준비하실 부분이 아래의 같이 두가지 있습니다</a:t>
            </a:r>
            <a:r>
              <a:rPr lang="en-US" altLang="ko-KR" sz="1400" kern="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n-ea"/>
              </a:rPr>
              <a:t>자세한 내용은 다음 페이지를 참조해주세요</a:t>
            </a:r>
            <a:r>
              <a:rPr lang="en-US" altLang="ko-KR" sz="1400" kern="0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 b="0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12640" y="4513700"/>
            <a:ext cx="5408376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숙제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1) 20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분짜리 </a:t>
            </a:r>
            <a:r>
              <a:rPr lang="en-US" altLang="ko-KR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Youtube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동영상 시청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b="1" kern="0" dirty="0" smtClean="0">
              <a:solidFill>
                <a:srgbClr val="0070C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712640" y="4962477"/>
            <a:ext cx="6272472" cy="37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숙제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2) </a:t>
            </a:r>
            <a:r>
              <a:rPr lang="ko-KR" altLang="en-US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텐서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 err="1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플로우를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노트북에 설치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당일 노트북 지참 필요</a:t>
            </a:r>
            <a:r>
              <a:rPr lang="en-US" altLang="ko-KR" b="1" kern="0" dirty="0" smtClean="0">
                <a:solidFill>
                  <a:srgbClr val="0070C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b="1" kern="0" dirty="0" smtClean="0">
              <a:solidFill>
                <a:srgbClr val="0070C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8464" y="5630461"/>
            <a:ext cx="9705528" cy="58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323" tIns="47169" rIns="94323" bIns="47169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2000"/>
              </a:lnSpc>
            </a:pP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</a:t>
            </a:r>
            <a:r>
              <a:rPr lang="ko-KR" alt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</a:t>
            </a:r>
            <a:r>
              <a:rPr lang="en-US" altLang="ko-KR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몇몇 분과 함께 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올해 하반기에 </a:t>
            </a:r>
            <a:r>
              <a:rPr lang="ko-KR" altLang="en-US" sz="1400" b="0" kern="0" dirty="0" err="1" smtClean="0">
                <a:solidFill>
                  <a:srgbClr val="035AB9"/>
                </a:solidFill>
                <a:latin typeface="+mn-ea"/>
              </a:rPr>
              <a:t>딥러닝</a:t>
            </a:r>
            <a:r>
              <a:rPr lang="ko-KR" altLang="en-US" sz="1400" b="0" kern="0" dirty="0" smtClean="0">
                <a:solidFill>
                  <a:srgbClr val="035AB9"/>
                </a:solidFill>
                <a:latin typeface="+mn-ea"/>
              </a:rPr>
              <a:t> 스터디 </a:t>
            </a:r>
            <a:r>
              <a:rPr lang="en-US" altLang="ko-KR" sz="1400" b="0" kern="0" dirty="0" smtClean="0">
                <a:solidFill>
                  <a:srgbClr val="035AB9"/>
                </a:solidFill>
                <a:latin typeface="+mn-ea"/>
              </a:rPr>
              <a:t>&amp; </a:t>
            </a:r>
            <a:r>
              <a:rPr lang="ko-KR" altLang="en-US" sz="1400" b="0" kern="0" dirty="0" smtClean="0">
                <a:solidFill>
                  <a:srgbClr val="035AB9"/>
                </a:solidFill>
                <a:latin typeface="+mn-ea"/>
              </a:rPr>
              <a:t>프로토타이핑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위한 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동호회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’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만들 계획입니다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함께 실력도 키우고 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AI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재미있는 것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자율주행 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RC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?)</a:t>
            </a:r>
            <a:r>
              <a:rPr lang="ko-KR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만들어 봅니다</a:t>
            </a:r>
            <a:r>
              <a:rPr lang="en-US" altLang="ko-KR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1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나중에 공지를 보시면 많은 관심과 참여 부탁 드려요</a:t>
            </a:r>
          </a:p>
        </p:txBody>
      </p:sp>
    </p:spTree>
    <p:extLst>
      <p:ext uri="{BB962C8B-B14F-4D97-AF65-F5344CB8AC3E}">
        <p14:creationId xmlns:p14="http://schemas.microsoft.com/office/powerpoint/2010/main" val="6690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51719" y="1124744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51719" y="1709809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51719" y="347555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5136" y="122807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+mn-ea"/>
              </a:rPr>
              <a:t>딥러닝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프레임워크 소개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5135" y="1815565"/>
            <a:ext cx="485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Tensorflow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소개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136" y="240306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+mn-ea"/>
              </a:rPr>
              <a:t>딥러닝의</a:t>
            </a:r>
            <a:r>
              <a:rPr lang="ko-KR" altLang="en-US" sz="1600" b="1" dirty="0" smtClean="0">
                <a:latin typeface="+mn-ea"/>
              </a:rPr>
              <a:t> 기본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인공신경망</a:t>
            </a:r>
            <a:r>
              <a:rPr lang="en-US" altLang="ko-KR" sz="1600" b="1" dirty="0" smtClean="0">
                <a:latin typeface="+mn-ea"/>
              </a:rPr>
              <a:t>(ANN) 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51719" y="464568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5136" y="3001107"/>
            <a:ext cx="5307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신경망 완성 </a:t>
            </a:r>
            <a:r>
              <a:rPr lang="en-US" altLang="ko-KR" sz="1600" b="1" dirty="0" smtClean="0">
                <a:latin typeface="+mn-ea"/>
              </a:rPr>
              <a:t>/ </a:t>
            </a:r>
            <a:r>
              <a:rPr lang="ko-KR" altLang="en-US" sz="1600" b="1" dirty="0" smtClean="0">
                <a:latin typeface="+mn-ea"/>
              </a:rPr>
              <a:t>디버깅을 위한 </a:t>
            </a:r>
            <a:r>
              <a:rPr lang="en-US" altLang="ko-KR" sz="1600" b="1" dirty="0" err="1" smtClean="0">
                <a:latin typeface="+mn-ea"/>
              </a:rPr>
              <a:t>TensorBoard</a:t>
            </a:r>
            <a:r>
              <a:rPr lang="en-US" altLang="ko-KR" sz="1600" b="1" dirty="0" smtClean="0">
                <a:latin typeface="+mn-ea"/>
              </a:rPr>
              <a:t> 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719" y="5230751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1712" y="3588602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+mn-ea"/>
              </a:rPr>
              <a:t>딥러닝</a:t>
            </a:r>
            <a:r>
              <a:rPr lang="ko-KR" altLang="en-US" sz="1600" b="1" dirty="0" smtClean="0">
                <a:latin typeface="+mn-ea"/>
              </a:rPr>
              <a:t> 팁 </a:t>
            </a:r>
            <a:r>
              <a:rPr lang="en-US" altLang="ko-KR" sz="1600" b="1" dirty="0" smtClean="0">
                <a:latin typeface="+mn-ea"/>
              </a:rPr>
              <a:t>&amp; </a:t>
            </a:r>
            <a:r>
              <a:rPr lang="ko-KR" altLang="en-US" sz="1600" b="1" dirty="0" smtClean="0">
                <a:latin typeface="+mn-ea"/>
              </a:rPr>
              <a:t>테크닉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51719" y="2294874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 순서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8797" y="4176097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이미지에 강한 </a:t>
            </a:r>
            <a:r>
              <a:rPr lang="en-US" altLang="ko-KR" sz="1600" b="1" dirty="0" smtClean="0">
                <a:latin typeface="+mn-ea"/>
              </a:rPr>
              <a:t>CNN(Convolutional Neural Network)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4766" y="4763592"/>
            <a:ext cx="659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음성인식</a:t>
            </a:r>
            <a:r>
              <a:rPr lang="en-US" altLang="ko-KR" sz="1600" b="1" dirty="0" smtClean="0">
                <a:latin typeface="+mn-ea"/>
              </a:rPr>
              <a:t>/</a:t>
            </a:r>
            <a:r>
              <a:rPr lang="ko-KR" altLang="en-US" sz="1600" b="1" dirty="0" err="1" smtClean="0">
                <a:latin typeface="+mn-ea"/>
              </a:rPr>
              <a:t>챗봇</a:t>
            </a:r>
            <a:r>
              <a:rPr lang="en-US" altLang="ko-KR" sz="1600" b="1" dirty="0" smtClean="0">
                <a:latin typeface="+mn-ea"/>
              </a:rPr>
              <a:t>(NLP)</a:t>
            </a:r>
            <a:r>
              <a:rPr lang="ko-KR" altLang="en-US" sz="1600" b="1" dirty="0" smtClean="0">
                <a:latin typeface="+mn-ea"/>
              </a:rPr>
              <a:t>에 유용한 </a:t>
            </a:r>
            <a:r>
              <a:rPr lang="en-US" altLang="ko-KR" sz="1600" b="1" dirty="0" smtClean="0">
                <a:latin typeface="+mn-ea"/>
              </a:rPr>
              <a:t>RNN(Recurrent Neural Network)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1711" y="5351088"/>
            <a:ext cx="5572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최신 알고리즘 소개 </a:t>
            </a:r>
            <a:r>
              <a:rPr lang="en-US" altLang="ko-KR" sz="1600" b="1" dirty="0" smtClean="0">
                <a:latin typeface="+mn-ea"/>
              </a:rPr>
              <a:t>/ Warp-up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51719" y="5815816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51719" y="4060621"/>
            <a:ext cx="670510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51719" y="2879939"/>
            <a:ext cx="670510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>
            <a:off x="8556760" y="1757411"/>
            <a:ext cx="0" cy="2245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8626707" y="2564904"/>
            <a:ext cx="831689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기초이론</a:t>
            </a:r>
            <a:endParaRPr lang="en-US" altLang="ko-KR" sz="1400" b="1" kern="0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실습</a:t>
            </a: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8555299" y="4060621"/>
            <a:ext cx="10558" cy="1825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8625246" y="4653136"/>
            <a:ext cx="1133054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알고리즘개요</a:t>
            </a:r>
            <a:endParaRPr lang="en-US" altLang="ko-KR" sz="1400" b="1" kern="0" dirty="0" smtClean="0">
              <a:solidFill>
                <a:schemeClr val="bg1">
                  <a:lumMod val="50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응용 사례</a:t>
            </a:r>
          </a:p>
        </p:txBody>
      </p:sp>
    </p:spTree>
    <p:extLst>
      <p:ext uri="{BB962C8B-B14F-4D97-AF65-F5344CB8AC3E}">
        <p14:creationId xmlns:p14="http://schemas.microsoft.com/office/powerpoint/2010/main" val="6079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8352358" cy="372258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) </a:t>
            </a:r>
            <a:r>
              <a:rPr lang="en-US" altLang="ko-KR" dirty="0"/>
              <a:t>How we teach computers to understand pictures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6496" y="836712"/>
            <a:ext cx="9217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ImageNet</a:t>
            </a:r>
            <a:r>
              <a:rPr lang="ko-KR" altLang="en-US" dirty="0" smtClean="0"/>
              <a:t>을 만든 </a:t>
            </a:r>
            <a:r>
              <a:rPr lang="ko-KR" altLang="en-US" dirty="0" err="1" smtClean="0"/>
              <a:t>스탠포트대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Fei</a:t>
            </a:r>
            <a:r>
              <a:rPr lang="en-US" altLang="ko-KR" dirty="0" smtClean="0"/>
              <a:t> </a:t>
            </a:r>
            <a:r>
              <a:rPr lang="en-US" altLang="ko-KR" dirty="0" err="1"/>
              <a:t>Fei</a:t>
            </a:r>
            <a:r>
              <a:rPr lang="en-US" altLang="ko-KR" dirty="0"/>
              <a:t> </a:t>
            </a:r>
            <a:r>
              <a:rPr lang="en-US" altLang="ko-KR" dirty="0" smtClean="0"/>
              <a:t>Li </a:t>
            </a:r>
            <a:r>
              <a:rPr lang="ko-KR" altLang="en-US" dirty="0" smtClean="0"/>
              <a:t>교수의 </a:t>
            </a:r>
            <a:r>
              <a:rPr lang="en-US" altLang="ko-KR" dirty="0" smtClean="0"/>
              <a:t>TED </a:t>
            </a:r>
            <a:r>
              <a:rPr lang="ko-KR" altLang="en-US" dirty="0" smtClean="0"/>
              <a:t>강의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올해부터 구글 연구원도 겸직하고 있죠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계의 스타 과목인 </a:t>
            </a:r>
            <a:r>
              <a:rPr lang="en-US" altLang="ko-KR" dirty="0" smtClean="0"/>
              <a:t>cs231n </a:t>
            </a:r>
            <a:r>
              <a:rPr lang="ko-KR" altLang="en-US" dirty="0" smtClean="0"/>
              <a:t>과목도 개설한 교수입니다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본 교육 내용과 연관성이 많아 미리 보고 오시면 좋겠습니다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Youtube</a:t>
            </a:r>
            <a:r>
              <a:rPr lang="ko-KR" altLang="en-US" dirty="0" smtClean="0"/>
              <a:t>에 한글 자막도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혹시 시간이 안되는 분들은 당일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분부터 강의장에서도 보실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61112" y="3212976"/>
            <a:ext cx="3096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</a:t>
            </a:r>
            <a:r>
              <a:rPr lang="ko-KR" altLang="en-US" dirty="0" smtClean="0">
                <a:hlinkClick r:id="rId2"/>
              </a:rPr>
              <a:t>www.youtube.com/watch?v=40riCqvRoMs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5" y="2780928"/>
            <a:ext cx="4688443" cy="331236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4501902" y="5219675"/>
            <a:ext cx="359717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681760" y="5458159"/>
            <a:ext cx="858941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자막 버튼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2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53200" y="6433591"/>
            <a:ext cx="298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https://www.tensorflow.org/install/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63502" y="1484784"/>
            <a:ext cx="403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https://www.python.org/downloads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76536" y="1082738"/>
            <a:ext cx="3066276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설치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(3.6.x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76536" y="3212976"/>
            <a:ext cx="677883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창에서 반드시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en-US" altLang="ko-KR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Python 3.6 to Path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‘</a:t>
            </a:r>
            <a:r>
              <a:rPr lang="en-US" altLang="ko-KR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PIP </a:t>
            </a:r>
            <a:r>
              <a:rPr lang="ko-KR" altLang="en-US" sz="1600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옵션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</a:t>
            </a:r>
            <a:r>
              <a:rPr lang="ko-KR" altLang="en-US" sz="1600" kern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주세요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install python3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2" y="3763263"/>
            <a:ext cx="3688370" cy="22607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python3 pip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769763"/>
            <a:ext cx="3672408" cy="22542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 bwMode="auto">
          <a:xfrm>
            <a:off x="1952032" y="5766117"/>
            <a:ext cx="1368152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982887" y="4408107"/>
            <a:ext cx="72980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972526" y="5113899"/>
            <a:ext cx="1368152" cy="382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endCxn id="19" idx="2"/>
          </p:cNvCxnSpPr>
          <p:nvPr/>
        </p:nvCxnSpPr>
        <p:spPr bwMode="auto">
          <a:xfrm flipV="1">
            <a:off x="3340678" y="4527349"/>
            <a:ext cx="2642209" cy="75458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3323927" y="5730007"/>
            <a:ext cx="66818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73021" y="4950686"/>
            <a:ext cx="54314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4652" y="4345941"/>
            <a:ext cx="29797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Check,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부분은 체크 안해도 됩니다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887" y="949688"/>
            <a:ext cx="3394988" cy="1684731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 bwMode="auto">
          <a:xfrm>
            <a:off x="8072712" y="1913616"/>
            <a:ext cx="72980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97416" y="1722155"/>
            <a:ext cx="543149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click</a:t>
            </a:r>
            <a:endParaRPr lang="ko-KR" altLang="en-US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905" y="1976409"/>
            <a:ext cx="1672327" cy="1072996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 bwMode="auto">
          <a:xfrm>
            <a:off x="2148472" y="2595402"/>
            <a:ext cx="184363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23835" y="2462850"/>
            <a:ext cx="504677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5961435" y="4415743"/>
            <a:ext cx="729808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753200" y="4353577"/>
            <a:ext cx="2979713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Check,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부분은 체크 안해도 됩니다</a:t>
            </a:r>
          </a:p>
        </p:txBody>
      </p:sp>
    </p:spTree>
    <p:extLst>
      <p:ext uri="{BB962C8B-B14F-4D97-AF65-F5344CB8AC3E}">
        <p14:creationId xmlns:p14="http://schemas.microsoft.com/office/powerpoint/2010/main" val="41553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에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53200" y="6433591"/>
            <a:ext cx="298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https://www.tensorflow.org/install/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1474" y="1297760"/>
            <a:ext cx="5724054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윈도우 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보조프로그램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명령프롬프트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창에서 아래를 실행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80592" y="2049083"/>
            <a:ext cx="99679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CPU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280592" y="2632510"/>
            <a:ext cx="1102597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GPU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648744" y="2031900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tensorflow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48744" y="2632510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tensorflow-gpu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00472" y="5807342"/>
            <a:ext cx="8955708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GPU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버전에서 실행하기 위해서는 </a:t>
            </a:r>
            <a:r>
              <a:rPr lang="en-US" altLang="ko-KR" sz="14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nVidia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계열이며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CUDA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버전 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3.0 </a:t>
            </a:r>
            <a:r>
              <a:rPr lang="ko-KR" altLang="en-US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이상을 지원하는 그래픽카드가 설치되어 있어야 하며</a:t>
            </a:r>
            <a:r>
              <a:rPr lang="en-US" altLang="ko-KR" sz="14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latinLnBrk="0"/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ko-KR" altLang="en-US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사전에 </a:t>
            </a:r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CUDA Toolkit 8.0</a:t>
            </a:r>
            <a:r>
              <a:rPr lang="ko-KR" altLang="en-US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설치하셔야 합니다</a:t>
            </a:r>
            <a:r>
              <a:rPr lang="en-US" altLang="ko-KR" sz="14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4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 bwMode="auto">
          <a:xfrm rot="5400000">
            <a:off x="7866650" y="1980272"/>
            <a:ext cx="397279" cy="423306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1474" y="3573016"/>
            <a:ext cx="311596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추가로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필요한 패키지 설치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옵션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26891" y="4153598"/>
            <a:ext cx="11042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시각화차트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648744" y="4104334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sz="1600" dirty="0" err="1" smtClean="0">
                <a:solidFill>
                  <a:schemeClr val="bg1"/>
                </a:solidFill>
                <a:latin typeface="+mn-ea"/>
              </a:rPr>
              <a:t>matplotlib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226891" y="4679043"/>
            <a:ext cx="11042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데이터탐색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48744" y="4657348"/>
            <a:ext cx="5112568" cy="36317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chemeClr val="bg1"/>
                </a:solidFill>
                <a:latin typeface="+mn-ea"/>
              </a:rPr>
              <a:t>pip install --upgrade pandas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377783" y="1880866"/>
            <a:ext cx="1330224" cy="74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여러분 노트북에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nVidia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GPU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없다면 실행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4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73050" y="116632"/>
            <a:ext cx="6264126" cy="372258"/>
          </a:xfrm>
        </p:spPr>
        <p:txBody>
          <a:bodyPr/>
          <a:lstStyle/>
          <a:p>
            <a:r>
              <a:rPr lang="ko-KR" altLang="en-US" dirty="0" smtClean="0"/>
              <a:t>웹 개발환경 설치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51718" y="1141554"/>
            <a:ext cx="6318769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동일한 윈도우 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보조프로그램 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명령프롬프트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창에서 아래를 실행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191878" y="1626620"/>
            <a:ext cx="6624736" cy="3970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bg1"/>
                </a:solidFill>
                <a:latin typeface="+mn-ea"/>
              </a:rPr>
              <a:t>pip install --upgrade </a:t>
            </a:r>
            <a:r>
              <a:rPr kumimoji="1" lang="en-US" altLang="ko-KR" dirty="0" err="1" smtClean="0">
                <a:solidFill>
                  <a:schemeClr val="bg1"/>
                </a:solidFill>
                <a:latin typeface="+mn-ea"/>
              </a:rPr>
              <a:t>jupyter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83766" y="1670384"/>
            <a:ext cx="892604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Jupyter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91903" y="2132856"/>
            <a:ext cx="6624736" cy="3970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dirty="0" smtClean="0">
                <a:solidFill>
                  <a:schemeClr val="bg1"/>
                </a:solidFill>
                <a:latin typeface="+mn-ea"/>
              </a:rPr>
              <a:t>예제 파일이 있는 경로</a:t>
            </a:r>
            <a:r>
              <a:rPr kumimoji="1" lang="en-US" altLang="ko-KR" dirty="0" smtClean="0">
                <a:solidFill>
                  <a:schemeClr val="bg1"/>
                </a:solidFill>
                <a:latin typeface="+mn-ea"/>
              </a:rPr>
              <a:t>&gt;jupyter notebook</a:t>
            </a: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83791" y="2176620"/>
            <a:ext cx="555973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088" y="2780928"/>
            <a:ext cx="4021665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웹브라우저에서 접속</a:t>
            </a:r>
            <a:r>
              <a:rPr lang="en-US" altLang="ko-KR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New &gt; Python3 </a:t>
            </a:r>
            <a:r>
              <a:rPr lang="ko-KR" altLang="en-US" sz="1600" kern="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endParaRPr lang="ko-KR" altLang="en-US" sz="1600" b="0" kern="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5169483"/>
            <a:ext cx="6099743" cy="11951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275466"/>
            <a:ext cx="6099743" cy="15960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타원 15"/>
          <p:cNvSpPr/>
          <p:nvPr/>
        </p:nvSpPr>
        <p:spPr bwMode="auto">
          <a:xfrm>
            <a:off x="6695286" y="4109570"/>
            <a:ext cx="936104" cy="2384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21" idx="1"/>
          </p:cNvCxnSpPr>
          <p:nvPr/>
        </p:nvCxnSpPr>
        <p:spPr bwMode="auto">
          <a:xfrm flipH="1" flipV="1">
            <a:off x="7631390" y="4228812"/>
            <a:ext cx="461607" cy="3611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1563818" y="639247"/>
            <a:ext cx="6068700" cy="34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※ </a:t>
            </a:r>
            <a:r>
              <a:rPr lang="en-US" altLang="ko-KR" sz="1600" b="1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Pycharm</a:t>
            </a:r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 별도 개발환경을 설치한 분은 그대로 사용하셔도 됩니다</a:t>
            </a:r>
            <a:r>
              <a:rPr lang="en-US" altLang="ko-KR" sz="16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i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151502" y="2539241"/>
            <a:ext cx="1330224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 파일은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당일에 드립니다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182700" y="4284758"/>
            <a:ext cx="4044534" cy="5867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092997" y="4109570"/>
            <a:ext cx="1275722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신규 작성시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6634" y="4099598"/>
            <a:ext cx="1173130" cy="95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(1)Open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할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예제 파일을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목록에서 클릭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en-US" altLang="ko-KR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ipynb</a:t>
            </a:r>
            <a:r>
              <a:rPr lang="en-US" altLang="ko-KR" sz="1400" b="1" kern="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endCxn id="18" idx="2"/>
          </p:cNvCxnSpPr>
          <p:nvPr/>
        </p:nvCxnSpPr>
        <p:spPr bwMode="auto">
          <a:xfrm>
            <a:off x="1630068" y="4413495"/>
            <a:ext cx="552632" cy="164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 bwMode="auto">
          <a:xfrm>
            <a:off x="4567311" y="5508417"/>
            <a:ext cx="1684487" cy="31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1400" b="1" kern="0" dirty="0" err="1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작업창이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새로 뜹니다</a:t>
            </a:r>
            <a:endParaRPr lang="en-US" altLang="ko-KR" sz="1400" b="1" kern="0" dirty="0" smtClean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496616" y="2780928"/>
            <a:ext cx="7246907" cy="101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rtlCol="0" anchor="ctr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설치가 잘 </a:t>
            </a:r>
            <a:r>
              <a:rPr lang="ko-KR" altLang="en-US" sz="2000" b="1" kern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안되시면 카카오톡으로 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언제든 도움 요청해 주세요</a:t>
            </a:r>
            <a:endParaRPr lang="en-US" altLang="ko-KR" sz="2000" b="1" kern="0" dirty="0" smtClean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endParaRPr lang="en-US" altLang="ko-KR" sz="2000" b="1" kern="0" dirty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atinLnBrk="0"/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교육 당일 </a:t>
            </a:r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 </a:t>
            </a:r>
            <a:r>
              <a:rPr lang="en-US" altLang="ko-KR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2000" b="1" kern="0" dirty="0" smtClean="0">
                <a:solidFill>
                  <a:srgbClr val="035AB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분까지 교육장에 오셔도 설치를 도와드립니다</a:t>
            </a:r>
            <a:endParaRPr lang="en-US" altLang="ko-KR" sz="2000" b="1" kern="0" dirty="0" smtClean="0">
              <a:solidFill>
                <a:srgbClr val="035AB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5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94323" tIns="47169" rIns="94323" bIns="47169" numCol="1" anchor="ctr" anchorCtr="0" compatLnSpc="1">
        <a:prstTxWarp prst="textNoShape">
          <a:avLst/>
        </a:prstTxWarp>
        <a:spAutoFit/>
      </a:bodyPr>
      <a:lstStyle>
        <a:defPPr latinLnBrk="0">
          <a:defRPr sz="1400" b="0" kern="0" dirty="0" smtClean="0"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528A060936AE43887E058DE663D7EC" ma:contentTypeVersion="0" ma:contentTypeDescription="새 문서를 만듭니다." ma:contentTypeScope="" ma:versionID="cc60be2c3fff4fb62de28a0133fa1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806714-A181-4FCC-8624-BF3ED16F8B3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E3B485-6806-4070-B91F-4E0C246DC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FB3E6D-D802-4CCE-8EA3-0759F2BD2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10519</TotalTime>
  <Words>665</Words>
  <Application>Microsoft Office PowerPoint</Application>
  <PresentationFormat>A4 용지(210x297mm)</PresentationFormat>
  <Paragraphs>83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나눔고딕 Bold</vt:lpstr>
      <vt:lpstr>굴림</vt:lpstr>
      <vt:lpstr>맑은 고딕</vt:lpstr>
      <vt:lpstr>나눔바른고딕 Light</vt:lpstr>
      <vt:lpstr>나눔바른고딕</vt:lpstr>
      <vt:lpstr>Wingdings</vt:lpstr>
      <vt:lpstr>마스터-A3</vt:lpstr>
      <vt:lpstr>딥 러닝(Deep Learning) 외부강의 안내</vt:lpstr>
      <vt:lpstr>교육 입과 안내</vt:lpstr>
      <vt:lpstr>교육 순서</vt:lpstr>
      <vt:lpstr>(Youtube) How we teach computers to understand pictures</vt:lpstr>
      <vt:lpstr>Windows에 Tensorflow 설치 방법</vt:lpstr>
      <vt:lpstr>Windows에 Tensorflow 설치 방법</vt:lpstr>
      <vt:lpstr>웹 개발환경 설치 – Jupyter Notebook</vt:lpstr>
      <vt:lpstr>PowerPoint 프레젠테이션</vt:lpstr>
    </vt:vector>
  </TitlesOfParts>
  <Company>Kolon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박보름</dc:creator>
  <cp:lastModifiedBy>엄보현(스마트연구1팀/선임/-)</cp:lastModifiedBy>
  <cp:revision>1109</cp:revision>
  <dcterms:created xsi:type="dcterms:W3CDTF">2010-08-31T00:42:20Z</dcterms:created>
  <dcterms:modified xsi:type="dcterms:W3CDTF">2019-02-24T23:05:27Z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0x01010003528A060936AE43887E058DE663D7EC</vt:lpwstr>
  </property>
  <property fmtid="{D5CDD505-2E9C-101B-9397-08002B2CF9AE}" pid="3" name="Order">
    <vt:r8>31800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