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37"/>
  </p:notesMasterIdLst>
  <p:handoutMasterIdLst>
    <p:handoutMasterId r:id="rId38"/>
  </p:handoutMasterIdLst>
  <p:sldIdLst>
    <p:sldId id="258" r:id="rId5"/>
    <p:sldId id="304" r:id="rId6"/>
    <p:sldId id="345" r:id="rId7"/>
    <p:sldId id="303" r:id="rId8"/>
    <p:sldId id="331" r:id="rId9"/>
    <p:sldId id="332" r:id="rId10"/>
    <p:sldId id="327" r:id="rId11"/>
    <p:sldId id="328" r:id="rId12"/>
    <p:sldId id="329" r:id="rId13"/>
    <p:sldId id="335" r:id="rId14"/>
    <p:sldId id="318" r:id="rId15"/>
    <p:sldId id="343" r:id="rId16"/>
    <p:sldId id="314" r:id="rId17"/>
    <p:sldId id="341" r:id="rId18"/>
    <p:sldId id="346" r:id="rId19"/>
    <p:sldId id="333" r:id="rId20"/>
    <p:sldId id="337" r:id="rId21"/>
    <p:sldId id="336" r:id="rId22"/>
    <p:sldId id="319" r:id="rId23"/>
    <p:sldId id="344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39" r:id="rId32"/>
    <p:sldId id="338" r:id="rId33"/>
    <p:sldId id="347" r:id="rId34"/>
    <p:sldId id="340" r:id="rId35"/>
    <p:sldId id="302" r:id="rId36"/>
  </p:sldIdLst>
  <p:sldSz cx="9906000" cy="6858000" type="A4"/>
  <p:notesSz cx="6858000" cy="9144000"/>
  <p:embeddedFontLst>
    <p:embeddedFont>
      <p:font typeface="나눔고딕" panose="020B0600000101010101" charset="-127"/>
      <p:regular r:id="rId39"/>
      <p:bold r:id="rId40"/>
    </p:embeddedFont>
    <p:embeddedFont>
      <p:font typeface="나눔바른고딕" panose="020B0600000101010101" charset="-127"/>
      <p:regular r:id="rId41"/>
      <p:bold r:id="rId42"/>
    </p:embeddedFont>
    <p:embeddedFont>
      <p:font typeface="나눔고딕 Bold" panose="020B0600000101010101" charset="-127"/>
      <p:bold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AB9"/>
    <a:srgbClr val="66CCFF"/>
    <a:srgbClr val="BCE292"/>
    <a:srgbClr val="2F8DCA"/>
    <a:srgbClr val="FF0000"/>
    <a:srgbClr val="FF8181"/>
    <a:srgbClr val="FF9F9F"/>
    <a:srgbClr val="D68B04"/>
    <a:srgbClr val="99999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6421" autoAdjust="0"/>
  </p:normalViewPr>
  <p:slideViewPr>
    <p:cSldViewPr>
      <p:cViewPr varScale="1">
        <p:scale>
          <a:sx n="104" d="100"/>
          <a:sy n="104" d="100"/>
        </p:scale>
        <p:origin x="12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96DA-12F9-4E10-8F39-BA1239AA18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A4890-DF62-4429-A135-73A6DED8A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2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16CE-2A9C-4339-9F6F-76A33DA8D7D7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62E47-4B40-4A6D-BD94-C2F3079AC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7CB7B-7608-417C-9416-4D062F5460D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283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Jeff Dean</a:t>
            </a:r>
            <a:r>
              <a:rPr lang="ko-KR" altLang="en-US" dirty="0" smtClean="0"/>
              <a:t>이야기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62E47-4B40-4A6D-BD94-C2F3079AC4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8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16632"/>
            <a:ext cx="5472038" cy="372258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215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674688" y="1817688"/>
            <a:ext cx="928200" cy="288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62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60512" y="2177451"/>
            <a:ext cx="6416552" cy="521402"/>
          </a:xfrm>
          <a:prstGeom prst="rect">
            <a:avLst/>
          </a:prstGeom>
        </p:spPr>
        <p:txBody>
          <a:bodyPr/>
          <a:lstStyle>
            <a:lvl1pPr algn="l">
              <a:defRPr sz="2769">
                <a:latin typeface="+mn-ea"/>
                <a:ea typeface="+mn-ea"/>
              </a:defRPr>
            </a:lvl1pPr>
          </a:lstStyle>
          <a:p>
            <a:r>
              <a:rPr lang="ko-KR" altLang="en-US" dirty="0" err="1"/>
              <a:t>코오ㅁ롱베니트</a:t>
            </a:r>
            <a:r>
              <a:rPr lang="ko-KR" altLang="en-US" dirty="0"/>
              <a:t> 대내보고 서식 </a:t>
            </a:r>
            <a:r>
              <a:rPr lang="en-US" altLang="ko-KR" dirty="0"/>
              <a:t>– </a:t>
            </a:r>
            <a:r>
              <a:rPr lang="ko-KR" altLang="en-US" dirty="0"/>
              <a:t>가로</a:t>
            </a:r>
            <a:r>
              <a:rPr lang="en-US" altLang="ko-KR" dirty="0"/>
              <a:t>1</a:t>
            </a:r>
          </a:p>
        </p:txBody>
      </p:sp>
      <p:pic>
        <p:nvPicPr>
          <p:cNvPr id="3076" name="Picture 4" descr="googlenet에 대한 이미지 검색결과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78"/>
          <a:stretch/>
        </p:blipFill>
        <p:spPr bwMode="auto">
          <a:xfrm>
            <a:off x="643519" y="3501008"/>
            <a:ext cx="8219798" cy="22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 userDrawn="1"/>
        </p:nvSpPr>
        <p:spPr bwMode="auto">
          <a:xfrm>
            <a:off x="2488286" y="6012082"/>
            <a:ext cx="2392706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1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52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3" name="Rectangle 1283"/>
          <p:cNvSpPr>
            <a:spLocks noChangeArrowheads="1"/>
          </p:cNvSpPr>
          <p:nvPr userDrawn="1"/>
        </p:nvSpPr>
        <p:spPr bwMode="auto">
          <a:xfrm>
            <a:off x="4648200" y="6483498"/>
            <a:ext cx="609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3262" tIns="0" rIns="23262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F031FB3-D1FF-4E38-A739-C2F5DBDE5BFE}" type="slidenum">
              <a:rPr kumimoji="0" lang="en-US" altLang="ko-KR" sz="923" b="0" smtClean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0" lang="en-US" altLang="ko-KR" sz="923" b="0" dirty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kumimoji="0" lang="en-US" altLang="ko-KR" sz="923" b="0" dirty="0" smtClean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endParaRPr kumimoji="0" lang="en-US" altLang="ko-KR" sz="923" b="0" dirty="0">
              <a:solidFill>
                <a:srgbClr val="4D4D4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9" name="직사각형 5"/>
          <p:cNvSpPr>
            <a:spLocks noChangeArrowheads="1"/>
          </p:cNvSpPr>
          <p:nvPr userDrawn="1"/>
        </p:nvSpPr>
        <p:spPr bwMode="auto">
          <a:xfrm>
            <a:off x="7797804" y="6453336"/>
            <a:ext cx="2030413" cy="37369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1031" name="직사각형 7"/>
          <p:cNvSpPr>
            <a:spLocks noChangeArrowheads="1"/>
          </p:cNvSpPr>
          <p:nvPr userDrawn="1"/>
        </p:nvSpPr>
        <p:spPr bwMode="auto">
          <a:xfrm>
            <a:off x="77788" y="6453336"/>
            <a:ext cx="1454150" cy="37369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6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chemeClr val="bg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5pPr>
      <a:lvl6pPr marL="422039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844078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266117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688155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6529" indent="-316529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anose="05000000000000000000" pitchFamily="2" charset="2"/>
        <a:buChar char="•"/>
        <a:defRPr kumimoji="1" sz="1108">
          <a:solidFill>
            <a:srgbClr val="000000"/>
          </a:solidFill>
          <a:latin typeface="+mn-ea"/>
          <a:ea typeface="+mn-ea"/>
          <a:cs typeface="+mn-cs"/>
        </a:defRPr>
      </a:lvl1pPr>
      <a:lvl2pPr marL="278428" indent="-148007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anose="020B0503020000020004" pitchFamily="50" charset="-127"/>
        <a:buChar char="–"/>
        <a:defRPr kumimoji="1" sz="1108">
          <a:solidFill>
            <a:srgbClr val="000000"/>
          </a:solidFill>
          <a:latin typeface="+mn-ea"/>
          <a:ea typeface="+mn-ea"/>
        </a:defRPr>
      </a:lvl2pPr>
      <a:lvl3pPr marL="419108" indent="-13921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108">
          <a:solidFill>
            <a:srgbClr val="000000"/>
          </a:solidFill>
          <a:latin typeface="+mn-ea"/>
          <a:ea typeface="+mn-ea"/>
        </a:defRPr>
      </a:lvl3pPr>
      <a:lvl4pPr marL="524618" indent="-104044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108">
          <a:solidFill>
            <a:srgbClr val="000000"/>
          </a:solidFill>
          <a:latin typeface="+mn-ea"/>
          <a:ea typeface="+mn-ea"/>
        </a:defRPr>
      </a:lvl4pPr>
      <a:lvl5pPr marL="656505" indent="-130422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ea"/>
          <a:ea typeface="+mn-ea"/>
        </a:defRPr>
      </a:lvl5pPr>
      <a:lvl6pPr marL="1078544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6pPr>
      <a:lvl7pPr marL="1500582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7pPr>
      <a:lvl8pPr marL="1922622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8pPr>
      <a:lvl9pPr marL="2344660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ensorflow/tensor2tensor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ikidocs.net/book/1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MvgtPN2IBU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hoo/TensorFlowOnSpar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ssusere94328/deep-learning-text-nlp-and-spark-collaboration-text-nlp-spa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2" y="19168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Tensorflow</a:t>
            </a:r>
            <a:r>
              <a:rPr lang="ko-KR" altLang="en-US" sz="2400" b="1" dirty="0">
                <a:latin typeface="+mn-ea"/>
              </a:rPr>
              <a:t>로 시작하는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1496616" y="2420888"/>
            <a:ext cx="6048672" cy="710812"/>
          </a:xfrm>
        </p:spPr>
        <p:txBody>
          <a:bodyPr/>
          <a:lstStyle/>
          <a:p>
            <a:r>
              <a:rPr lang="ko-KR" altLang="en-US" sz="4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 러닝</a:t>
            </a:r>
            <a:r>
              <a:rPr lang="en-US" altLang="ko-KR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(Deep </a:t>
            </a:r>
            <a:r>
              <a:rPr lang="en-US" altLang="ko-KR" sz="3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Learning)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757138" y="5362183"/>
            <a:ext cx="1314194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b="1" kern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Bohyun um</a:t>
            </a:r>
            <a:endParaRPr lang="en-US" altLang="ko-KR" b="1" kern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60512" y="6021288"/>
            <a:ext cx="1944216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처음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가 나왔을 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273050" y="1659577"/>
            <a:ext cx="7545066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(user) Python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구동하면 실제 서비스에서 많이 느리지 않나요</a:t>
            </a:r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ko-KR" altLang="en-US" sz="20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73050" y="2707444"/>
            <a:ext cx="8450763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(Google) Python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모델을 학습시키고</a:t>
            </a:r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C++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이나 </a:t>
            </a:r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2000" u="sng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구현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하세요</a:t>
            </a:r>
            <a:endParaRPr lang="en-US" altLang="ko-KR" sz="20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73050" y="3755311"/>
            <a:ext cx="4148303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(user) 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헉</a:t>
            </a:r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엄청 불편할 것 같은데요</a:t>
            </a:r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73050" y="4803178"/>
            <a:ext cx="5334525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(Google) 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음</a:t>
            </a:r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.. </a:t>
            </a:r>
            <a:r>
              <a:rPr lang="ko-KR" altLang="en-US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저희도 그 부분을 고민 중입니다</a:t>
            </a:r>
            <a:r>
              <a:rPr lang="en-US" altLang="ko-KR" sz="20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8606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7200230" cy="372258"/>
          </a:xfrm>
        </p:spPr>
        <p:txBody>
          <a:bodyPr/>
          <a:lstStyle/>
          <a:p>
            <a:r>
              <a:rPr lang="ko-KR" altLang="en-US" dirty="0" smtClean="0"/>
              <a:t>서비스 환경을 위한 프레임워크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“Serving”</a:t>
            </a:r>
            <a:endParaRPr lang="ko-KR" altLang="en-US" dirty="0"/>
          </a:p>
        </p:txBody>
      </p:sp>
      <p:pic>
        <p:nvPicPr>
          <p:cNvPr id="1028" name="Picture 4" descr="tensorflow serving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7"/>
          <a:stretch/>
        </p:blipFill>
        <p:spPr bwMode="auto">
          <a:xfrm>
            <a:off x="128464" y="1484784"/>
            <a:ext cx="964563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97098" y="2276872"/>
            <a:ext cx="1171526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b="1" i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</a:t>
            </a:r>
            <a:endParaRPr lang="ko-KR" altLang="en-US" sz="1400" b="1" i="1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7098" y="4302364"/>
            <a:ext cx="1352666" cy="71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b="1" i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Prediction</a:t>
            </a:r>
          </a:p>
          <a:p>
            <a:pPr latinLnBrk="0"/>
            <a:r>
              <a:rPr lang="en-US" altLang="ko-KR" sz="2000" b="1" i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Service</a:t>
            </a:r>
            <a:endParaRPr lang="ko-KR" altLang="en-US" sz="1400" b="1" i="1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8464" y="764704"/>
            <a:ext cx="9812153" cy="58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생산성 보다 구동 속도가 중요한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Prediction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서비스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환경을 위한 프레임워크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(C++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기반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285750" indent="-285750" latinLnBrk="0">
              <a:buFontTx/>
              <a:buChar char="-"/>
            </a:pP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Python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등으로 학습된 모델을 파일로 저장하고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6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Tensorflow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Serving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모델을 읽어 바로 서비스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48687" y="6453336"/>
            <a:ext cx="3121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https://tensorflow.github.io/serving/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6609184" y="1924024"/>
            <a:ext cx="864096" cy="77074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저장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467442" y="2019013"/>
            <a:ext cx="1267706" cy="83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i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생산성 높은</a:t>
            </a:r>
            <a:r>
              <a:rPr lang="en-US" altLang="ko-KR" sz="1600" i="1" kern="0" dirty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i="1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en-US" altLang="ko-KR" sz="1600" i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Python</a:t>
            </a:r>
            <a:r>
              <a:rPr lang="ko-KR" altLang="en-US" sz="1600" i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endParaRPr lang="en-US" altLang="ko-KR" sz="1600" i="1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ko-KR" altLang="en-US" sz="1600" i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학습 진행</a:t>
            </a:r>
            <a:endParaRPr lang="ko-KR" altLang="en-US" sz="1100" i="1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3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6192118" cy="372258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TF</a:t>
            </a:r>
            <a:r>
              <a:rPr lang="ko-KR" altLang="en-US" dirty="0" smtClean="0"/>
              <a:t>의 중간 저장 기능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2520" y="1742753"/>
            <a:ext cx="2133328" cy="46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Saved Model: </a:t>
            </a:r>
            <a:endParaRPr lang="ko-KR" altLang="en-US" sz="2400" b="1" kern="0" dirty="0" smtClean="0">
              <a:solidFill>
                <a:srgbClr val="0070C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20017" y="4077072"/>
            <a:ext cx="1912113" cy="46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Check Point:</a:t>
            </a:r>
            <a:endParaRPr lang="ko-KR" altLang="en-US" sz="2400" b="1" kern="0" dirty="0" smtClean="0">
              <a:solidFill>
                <a:srgbClr val="0070C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927751" y="1634065"/>
            <a:ext cx="5693598" cy="175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2400" b="1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학습결과</a:t>
            </a:r>
            <a:r>
              <a:rPr lang="ko-KR" altLang="en-US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모델을 저장한 패키지 파일</a:t>
            </a:r>
            <a:endParaRPr lang="en-US" altLang="ko-KR" sz="2400" b="1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en-US" altLang="ko-KR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</a:t>
            </a:r>
            <a:r>
              <a:rPr lang="ko-KR" altLang="en-US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Inference </a:t>
            </a:r>
            <a:r>
              <a:rPr lang="ko-KR" altLang="en-US" sz="2400" b="1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실행모드</a:t>
            </a:r>
            <a:r>
              <a:rPr lang="ko-KR" altLang="en-US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구분 가능</a:t>
            </a:r>
            <a:endParaRPr lang="en-US" altLang="ko-KR" sz="2400" b="1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en-US" altLang="ko-KR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Serving </a:t>
            </a:r>
            <a:r>
              <a:rPr lang="ko-KR" altLang="en-US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등에 활용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927751" y="3931871"/>
            <a:ext cx="5316892" cy="64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학습 중간결과를 저장 하고 싶을 때 사용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77136" y="6381328"/>
            <a:ext cx="345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http://bcho.tistory.com/m/1183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8136334" cy="372258"/>
          </a:xfrm>
        </p:spPr>
        <p:txBody>
          <a:bodyPr/>
          <a:lstStyle/>
          <a:p>
            <a:r>
              <a:rPr lang="en-US" altLang="ko-KR" dirty="0" err="1" smtClean="0"/>
              <a:t>Tensorfow</a:t>
            </a:r>
            <a:r>
              <a:rPr lang="ko-KR" altLang="en-US" dirty="0" smtClean="0"/>
              <a:t>를 더 쉽게</a:t>
            </a:r>
            <a:r>
              <a:rPr lang="en-US" altLang="ko-KR" dirty="0" smtClean="0"/>
              <a:t>, High Level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 KERAS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344488" y="816943"/>
            <a:ext cx="9145016" cy="120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생산성을 높이기 위해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쉽게 만든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Wrapper Framework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b="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Theano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쉽게 사용하기 위해 만들었으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며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최근에 </a:t>
            </a:r>
            <a:r>
              <a:rPr lang="en-US" altLang="ko-KR" sz="1600" b="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Tensorflow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 포함됨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6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MXNet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CNTK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 진행중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알려진 모델을 사용할 때 유용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6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Keras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없는 새로운 알고리즘은 </a:t>
            </a:r>
            <a:r>
              <a:rPr lang="en-US" altLang="ko-KR" sz="16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Tensorflow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직접 구현해야 함</a:t>
            </a:r>
            <a:endParaRPr lang="en-US" altLang="ko-KR" sz="16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469" y="2811310"/>
            <a:ext cx="2329541" cy="1263815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56" y="2807118"/>
            <a:ext cx="3095462" cy="3335961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 bwMode="auto">
          <a:xfrm>
            <a:off x="999056" y="2364647"/>
            <a:ext cx="3239477" cy="309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err="1" smtClean="0">
                <a:solidFill>
                  <a:schemeClr val="bg1"/>
                </a:solidFill>
                <a:latin typeface="+mn-ea"/>
              </a:rPr>
              <a:t>Tensorflow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+mn-ea"/>
              </a:rPr>
              <a:t>알고리즘 직접 구현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13040" y="2364647"/>
            <a:ext cx="3239477" cy="3293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err="1" smtClean="0">
                <a:solidFill>
                  <a:schemeClr val="bg1"/>
                </a:solidFill>
                <a:latin typeface="+mn-ea"/>
              </a:rPr>
              <a:t>Keras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+mn-ea"/>
              </a:rPr>
              <a:t>미리 구현된 알고리즘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+mn-ea"/>
              </a:rPr>
              <a:t>활용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11750" y="3680228"/>
            <a:ext cx="509486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b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Vs.</a:t>
            </a:r>
            <a:endParaRPr lang="ko-KR" altLang="en-US" b="1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4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nsorflow canned estimato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764704"/>
            <a:ext cx="8856414" cy="5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6696174" cy="372258"/>
          </a:xfrm>
        </p:spPr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1.2)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939162" y="2282602"/>
            <a:ext cx="2880320" cy="3293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 smtClean="0">
                <a:latin typeface="+mn-ea"/>
              </a:rPr>
              <a:t>High Level API </a:t>
            </a:r>
            <a:r>
              <a:rPr kumimoji="1" lang="ko-KR" altLang="en-US" sz="1400" b="1" dirty="0" smtClean="0">
                <a:latin typeface="+mn-ea"/>
              </a:rPr>
              <a:t>제공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39162" y="1491926"/>
            <a:ext cx="2520280" cy="5663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latin typeface="+mn-ea"/>
              </a:rPr>
              <a:t>Training</a:t>
            </a:r>
            <a:r>
              <a:rPr kumimoji="1" lang="ko-KR" altLang="en-US" sz="1400" b="1" dirty="0" smtClean="0">
                <a:latin typeface="+mn-ea"/>
              </a:rPr>
              <a:t>시 생산성 향상 위해</a:t>
            </a:r>
            <a:r>
              <a:rPr kumimoji="1" lang="en-US" altLang="ko-KR" sz="1400" b="1" dirty="0">
                <a:latin typeface="+mn-ea"/>
              </a:rPr>
              <a:t> </a:t>
            </a:r>
            <a:r>
              <a:rPr kumimoji="1" lang="ko-KR" altLang="en-US" sz="1400" b="1" dirty="0" smtClean="0">
                <a:latin typeface="+mn-ea"/>
              </a:rPr>
              <a:t>유명한 </a:t>
            </a:r>
            <a:r>
              <a:rPr kumimoji="1" lang="en-US" altLang="ko-KR" sz="1400" b="1" dirty="0" smtClean="0">
                <a:latin typeface="+mn-ea"/>
              </a:rPr>
              <a:t>Model</a:t>
            </a:r>
            <a:r>
              <a:rPr kumimoji="1" lang="ko-KR" altLang="en-US" sz="1400" b="1" dirty="0" smtClean="0">
                <a:latin typeface="+mn-ea"/>
              </a:rPr>
              <a:t> 제공</a:t>
            </a:r>
            <a:endParaRPr kumimoji="1" lang="en-US" altLang="ko-KR" sz="1400" b="1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53000" y="791185"/>
            <a:ext cx="3297096" cy="5663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 smtClean="0">
                <a:latin typeface="+mn-ea"/>
              </a:rPr>
              <a:t>지식이 부족한 일반 개발자를 위한</a:t>
            </a:r>
            <a:endParaRPr kumimoji="1" lang="en-US" altLang="ko-KR" sz="1400" b="1" dirty="0" smtClean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 smtClean="0">
                <a:latin typeface="+mn-ea"/>
              </a:rPr>
              <a:t>패키지 </a:t>
            </a:r>
            <a:r>
              <a:rPr kumimoji="1" lang="en-US" altLang="ko-KR" sz="1400" b="1" dirty="0" smtClean="0">
                <a:latin typeface="+mn-ea"/>
              </a:rPr>
              <a:t>Model - </a:t>
            </a:r>
            <a:r>
              <a:rPr kumimoji="1" lang="ko-KR" altLang="en-US" sz="1400" b="1" dirty="0" smtClean="0">
                <a:latin typeface="+mn-ea"/>
              </a:rPr>
              <a:t>종합선물세트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cxnSp>
        <p:nvCxnSpPr>
          <p:cNvPr id="4" name="직선 화살표 연결선 3"/>
          <p:cNvCxnSpPr>
            <a:stCxn id="7" idx="1"/>
          </p:cNvCxnSpPr>
          <p:nvPr/>
        </p:nvCxnSpPr>
        <p:spPr bwMode="auto">
          <a:xfrm flipH="1">
            <a:off x="3440832" y="1074340"/>
            <a:ext cx="1512168" cy="217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>
            <a:stCxn id="6" idx="1"/>
          </p:cNvCxnSpPr>
          <p:nvPr/>
        </p:nvCxnSpPr>
        <p:spPr bwMode="auto">
          <a:xfrm flipH="1">
            <a:off x="1928664" y="1775081"/>
            <a:ext cx="3010498" cy="141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5" idx="1"/>
          </p:cNvCxnSpPr>
          <p:nvPr/>
        </p:nvCxnSpPr>
        <p:spPr bwMode="auto">
          <a:xfrm flipH="1">
            <a:off x="3440832" y="2447263"/>
            <a:ext cx="1498330" cy="410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그룹 29"/>
          <p:cNvGrpSpPr/>
          <p:nvPr/>
        </p:nvGrpSpPr>
        <p:grpSpPr>
          <a:xfrm>
            <a:off x="2118388" y="4912702"/>
            <a:ext cx="6333218" cy="1427666"/>
            <a:chOff x="2118388" y="4912702"/>
            <a:chExt cx="6333218" cy="1427666"/>
          </a:xfrm>
        </p:grpSpPr>
        <p:sp>
          <p:nvSpPr>
            <p:cNvPr id="13" name="직사각형 12"/>
            <p:cNvSpPr/>
            <p:nvPr/>
          </p:nvSpPr>
          <p:spPr>
            <a:xfrm>
              <a:off x="5676487" y="4912702"/>
              <a:ext cx="27751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rgbClr val="035AB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Accelerated Linear </a:t>
              </a:r>
              <a:r>
                <a:rPr lang="en-US" altLang="ko-KR" sz="1100" dirty="0" smtClean="0">
                  <a:solidFill>
                    <a:srgbClr val="035AB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Algebra </a:t>
              </a:r>
              <a:r>
                <a:rPr lang="ko-KR" altLang="en-US" sz="1100" dirty="0" smtClean="0">
                  <a:solidFill>
                    <a:srgbClr val="035AB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컴파일러</a:t>
              </a:r>
              <a:r>
                <a:rPr lang="en-US" altLang="ko-KR" sz="1100" dirty="0" smtClean="0">
                  <a:solidFill>
                    <a:srgbClr val="035AB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(JIT)</a:t>
              </a:r>
              <a:endParaRPr lang="ko-KR" altLang="en-US" sz="1100" dirty="0">
                <a:solidFill>
                  <a:srgbClr val="035AB9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118388" y="5774059"/>
              <a:ext cx="3036122" cy="5663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dirty="0" smtClean="0">
                  <a:latin typeface="+mn-ea"/>
                </a:rPr>
                <a:t>-</a:t>
              </a:r>
              <a:r>
                <a:rPr kumimoji="1" lang="ko-KR" altLang="en-US" sz="1400" b="1" dirty="0" err="1" smtClean="0">
                  <a:latin typeface="+mn-ea"/>
                </a:rPr>
                <a:t>연산속도</a:t>
              </a:r>
              <a:r>
                <a:rPr kumimoji="1" lang="ko-KR" altLang="en-US" sz="1400" b="1" dirty="0" smtClean="0">
                  <a:latin typeface="+mn-ea"/>
                </a:rPr>
                <a:t> 향상을 위한 </a:t>
              </a:r>
              <a:r>
                <a:rPr kumimoji="1" lang="en-US" altLang="ko-KR" sz="1400" b="1" dirty="0" smtClean="0">
                  <a:latin typeface="+mn-ea"/>
                </a:rPr>
                <a:t>JIT</a:t>
              </a:r>
              <a:r>
                <a:rPr kumimoji="1" lang="ko-KR" altLang="en-US" sz="1400" b="1" dirty="0" smtClean="0">
                  <a:latin typeface="+mn-ea"/>
                </a:rPr>
                <a:t>컴파일러</a:t>
              </a:r>
              <a:endParaRPr kumimoji="1" lang="en-US" altLang="ko-KR" sz="1400" b="1" dirty="0" smtClean="0">
                <a:latin typeface="+mn-ea"/>
              </a:endParaRPr>
            </a:p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dirty="0" smtClean="0">
                  <a:latin typeface="+mn-ea"/>
                </a:rPr>
                <a:t>-CPU/GPU</a:t>
              </a:r>
              <a:r>
                <a:rPr kumimoji="1" lang="ko-KR" altLang="en-US" sz="1400" b="1" dirty="0" smtClean="0">
                  <a:latin typeface="+mn-ea"/>
                </a:rPr>
                <a:t>가 </a:t>
              </a:r>
              <a:r>
                <a:rPr kumimoji="1" lang="en-US" altLang="ko-KR" sz="1400" b="1" dirty="0" smtClean="0">
                  <a:latin typeface="+mn-ea"/>
                </a:rPr>
                <a:t>XLA</a:t>
              </a:r>
              <a:r>
                <a:rPr kumimoji="1" lang="ko-KR" altLang="en-US" sz="1400" b="1" dirty="0" smtClean="0">
                  <a:latin typeface="+mn-ea"/>
                </a:rPr>
                <a:t>를 지원해야 함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 flipV="1">
              <a:off x="5154510" y="5445224"/>
              <a:ext cx="734594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그룹 28"/>
          <p:cNvGrpSpPr/>
          <p:nvPr/>
        </p:nvGrpSpPr>
        <p:grpSpPr>
          <a:xfrm>
            <a:off x="4304928" y="2845367"/>
            <a:ext cx="3528392" cy="309252"/>
            <a:chOff x="4304928" y="2845367"/>
            <a:chExt cx="3528392" cy="309252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953000" y="2845367"/>
              <a:ext cx="2880320" cy="30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dirty="0" smtClean="0">
                  <a:latin typeface="+mn-ea"/>
                </a:rPr>
                <a:t>데이터 수집</a:t>
              </a:r>
              <a:r>
                <a:rPr kumimoji="1" lang="en-US" altLang="ko-KR" sz="1400" b="1" dirty="0" smtClean="0">
                  <a:latin typeface="+mn-ea"/>
                </a:rPr>
                <a:t>/</a:t>
              </a:r>
              <a:r>
                <a:rPr kumimoji="1" lang="ko-KR" altLang="en-US" sz="1400" b="1" dirty="0" smtClean="0">
                  <a:latin typeface="+mn-ea"/>
                </a:rPr>
                <a:t>전처리 자동화 </a:t>
              </a:r>
              <a:r>
                <a:rPr kumimoji="1" lang="en-US" altLang="ko-KR" sz="1400" b="1" dirty="0" smtClean="0">
                  <a:latin typeface="+mn-ea"/>
                </a:rPr>
                <a:t>API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endParaRPr>
            </a:p>
          </p:txBody>
        </p:sp>
        <p:cxnSp>
          <p:nvCxnSpPr>
            <p:cNvPr id="26" name="직선 화살표 연결선 25"/>
            <p:cNvCxnSpPr>
              <a:stCxn id="25" idx="1"/>
            </p:cNvCxnSpPr>
            <p:nvPr/>
          </p:nvCxnSpPr>
          <p:spPr bwMode="auto">
            <a:xfrm flipH="1" flipV="1">
              <a:off x="4304928" y="2940271"/>
              <a:ext cx="648072" cy="597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216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6120110" cy="372258"/>
          </a:xfrm>
        </p:spPr>
        <p:txBody>
          <a:bodyPr/>
          <a:lstStyle/>
          <a:p>
            <a:r>
              <a:rPr lang="en-US" altLang="ko-KR" dirty="0" smtClean="0"/>
              <a:t>Tensor2Tensor – Training Workflow </a:t>
            </a:r>
            <a:r>
              <a:rPr lang="ko-KR" altLang="en-US" dirty="0" smtClean="0"/>
              <a:t>자동화 도구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706173" y="3717032"/>
            <a:ext cx="3226576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</a:t>
            </a:r>
            <a:r>
              <a:rPr lang="en-US" altLang="ko-KR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pip install tensor2tensor</a:t>
            </a:r>
            <a:endParaRPr lang="ko-KR" altLang="en-US" b="1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06173" y="2530371"/>
            <a:ext cx="3713548" cy="73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2"/>
              </a:rPr>
              <a:t>https://</a:t>
            </a:r>
            <a:r>
              <a:rPr lang="ko-KR" altLang="en-US" sz="2000" dirty="0" smtClean="0">
                <a:hlinkClick r:id="rId2"/>
              </a:rPr>
              <a:t>github.com/tensorflow/tensor2tensor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295358" y="1005846"/>
            <a:ext cx="9058300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b="1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Tensorflow</a:t>
            </a:r>
            <a:r>
              <a:rPr lang="ko-KR" altLang="en-US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다양한 모델</a:t>
            </a:r>
            <a:r>
              <a:rPr lang="en-US" altLang="ko-KR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Hyper parameter</a:t>
            </a:r>
            <a:r>
              <a:rPr lang="ko-KR" altLang="en-US" b="1" kern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</a:t>
            </a:r>
            <a:r>
              <a:rPr lang="en-US" altLang="ko-KR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테스트 작업을 자동화해 주는 </a:t>
            </a:r>
            <a:r>
              <a:rPr lang="en-US" altLang="ko-KR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Workflow </a:t>
            </a:r>
            <a:r>
              <a:rPr lang="ko-KR" altLang="en-US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60" y="1637674"/>
            <a:ext cx="5039990" cy="42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53200" y="6433591"/>
            <a:ext cx="298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https://www.tensorflow.org/install/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63502" y="1484784"/>
            <a:ext cx="403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https://www.python.org/downloads</a:t>
            </a:r>
            <a:r>
              <a:rPr lang="ko-KR" altLang="en-US" dirty="0" smtClean="0">
                <a:hlinkClick r:id="rId2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776536" y="1082738"/>
            <a:ext cx="3066276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먼저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Python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설치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(3.6.x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76536" y="3212976"/>
            <a:ext cx="677883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 창에서 반드시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en-US" altLang="ko-KR" sz="16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Add Python 3.6 to Path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en-US" altLang="ko-KR" sz="16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PIP </a:t>
            </a:r>
            <a:r>
              <a:rPr lang="ko-KR" altLang="en-US" sz="16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옵션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</a:t>
            </a:r>
            <a:r>
              <a:rPr lang="ko-KR" altLang="en-US" sz="1600" kern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주세요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install python3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62" y="3763263"/>
            <a:ext cx="3688370" cy="22607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l python3 pip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3769763"/>
            <a:ext cx="3672408" cy="22542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 bwMode="auto">
          <a:xfrm>
            <a:off x="1952032" y="5766117"/>
            <a:ext cx="1368152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982887" y="4408107"/>
            <a:ext cx="729808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972526" y="5113899"/>
            <a:ext cx="1368152" cy="382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endCxn id="19" idx="2"/>
          </p:cNvCxnSpPr>
          <p:nvPr/>
        </p:nvCxnSpPr>
        <p:spPr bwMode="auto">
          <a:xfrm flipV="1">
            <a:off x="3340678" y="4527349"/>
            <a:ext cx="2642209" cy="75458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3323927" y="5730007"/>
            <a:ext cx="66818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check</a:t>
            </a:r>
            <a:endParaRPr lang="ko-KR" altLang="en-US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173021" y="4950686"/>
            <a:ext cx="543149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</a:t>
            </a:r>
            <a:endParaRPr lang="ko-KR" altLang="en-US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774652" y="4345941"/>
            <a:ext cx="297971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Check,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부분은 체크 안해도 됩니다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887" y="949688"/>
            <a:ext cx="3394988" cy="1684731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 bwMode="auto">
          <a:xfrm>
            <a:off x="8072712" y="1913616"/>
            <a:ext cx="729808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8697416" y="1722155"/>
            <a:ext cx="543149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</a:t>
            </a:r>
            <a:endParaRPr lang="ko-KR" altLang="en-US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905" y="1976409"/>
            <a:ext cx="1672327" cy="1072996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 bwMode="auto">
          <a:xfrm>
            <a:off x="2148472" y="2595402"/>
            <a:ext cx="1843638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23835" y="2462850"/>
            <a:ext cx="504677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1553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53200" y="6433591"/>
            <a:ext cx="298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https://www.tensorflow.org/install/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1474" y="1297760"/>
            <a:ext cx="5724054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윈도우 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보조프로그램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명령프롬프트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창에서 아래를 실행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80592" y="2049083"/>
            <a:ext cx="996799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CPU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버전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280592" y="2632510"/>
            <a:ext cx="1102597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GPU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버전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648744" y="2031900"/>
            <a:ext cx="5112568" cy="363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solidFill>
                  <a:schemeClr val="bg1"/>
                </a:solidFill>
                <a:latin typeface="+mn-ea"/>
              </a:rPr>
              <a:t>pip install --upgrade </a:t>
            </a:r>
            <a:r>
              <a:rPr kumimoji="1" lang="en-US" altLang="ko-KR" sz="1600" dirty="0" err="1" smtClean="0">
                <a:solidFill>
                  <a:schemeClr val="bg1"/>
                </a:solidFill>
                <a:latin typeface="+mn-ea"/>
              </a:rPr>
              <a:t>tensorflow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648744" y="2632510"/>
            <a:ext cx="5112568" cy="363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bg1"/>
                </a:solidFill>
                <a:latin typeface="+mn-ea"/>
              </a:rPr>
              <a:t>pip install --upgrade </a:t>
            </a:r>
            <a:r>
              <a:rPr kumimoji="1" lang="en-US" altLang="ko-KR" sz="1600" dirty="0" err="1" smtClean="0">
                <a:solidFill>
                  <a:schemeClr val="bg1"/>
                </a:solidFill>
                <a:latin typeface="+mn-ea"/>
              </a:rPr>
              <a:t>tensorflow-gpu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8504" y="5717607"/>
            <a:ext cx="8955708" cy="52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GPU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버전에서 실행하기 위해서는 </a:t>
            </a:r>
            <a:r>
              <a:rPr lang="en-US" altLang="ko-KR" sz="14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nVidia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계열이며 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CUDA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버전 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3.0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이상을 지원하는 그래픽카드가 설치되어 있어야 하며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pPr latinLnBrk="0"/>
            <a:r>
              <a:rPr lang="en-US" altLang="ko-KR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사전에 </a:t>
            </a:r>
            <a:r>
              <a:rPr lang="en-US" altLang="ko-KR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CUDA Toolkit 8.0</a:t>
            </a:r>
            <a:r>
              <a:rPr lang="ko-KR" altLang="en-US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설치하셔야 합니다</a:t>
            </a:r>
            <a:r>
              <a:rPr lang="en-US" altLang="ko-KR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4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 bwMode="auto">
          <a:xfrm rot="5400000">
            <a:off x="8042267" y="1990326"/>
            <a:ext cx="397279" cy="423306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1474" y="3573016"/>
            <a:ext cx="3115969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kern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추가로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필요한 패키지 설치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옵션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26891" y="4153598"/>
            <a:ext cx="110420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시각화차트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648744" y="4104334"/>
            <a:ext cx="5112568" cy="363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bg1"/>
                </a:solidFill>
                <a:latin typeface="+mn-ea"/>
              </a:rPr>
              <a:t>pip install --upgrade </a:t>
            </a:r>
            <a:r>
              <a:rPr kumimoji="1" lang="en-US" altLang="ko-KR" sz="1600" dirty="0" err="1" smtClean="0">
                <a:solidFill>
                  <a:schemeClr val="bg1"/>
                </a:solidFill>
                <a:latin typeface="+mn-ea"/>
              </a:rPr>
              <a:t>matplotlib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226891" y="4679043"/>
            <a:ext cx="110420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데이터탐색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48744" y="4657348"/>
            <a:ext cx="5112568" cy="363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bg1"/>
                </a:solidFill>
                <a:latin typeface="+mn-ea"/>
              </a:rPr>
              <a:t>pip install --upgrade pandas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553400" y="1890920"/>
            <a:ext cx="1330224" cy="74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여러분 노트북에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en-US" altLang="ko-KR" sz="1400" b="1" kern="0" dirty="0" err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nVidia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GPU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없다면 실행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4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6264126" cy="372258"/>
          </a:xfrm>
        </p:spPr>
        <p:txBody>
          <a:bodyPr/>
          <a:lstStyle/>
          <a:p>
            <a:r>
              <a:rPr lang="ko-KR" altLang="en-US" dirty="0" smtClean="0"/>
              <a:t>웹 개발환경 설치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(option)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51718" y="1141554"/>
            <a:ext cx="6318769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동일한 윈도우 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보조프로그램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명령프롬프트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창에서 아래를 실행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191878" y="1626620"/>
            <a:ext cx="6624736" cy="3970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bg1"/>
                </a:solidFill>
                <a:latin typeface="+mn-ea"/>
              </a:rPr>
              <a:t>pip install --upgrade </a:t>
            </a:r>
            <a:r>
              <a:rPr kumimoji="1" lang="en-US" altLang="ko-KR" dirty="0" err="1" smtClean="0">
                <a:solidFill>
                  <a:schemeClr val="bg1"/>
                </a:solidFill>
                <a:latin typeface="+mn-ea"/>
              </a:rPr>
              <a:t>jupyter</a:t>
            </a: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183766" y="1670384"/>
            <a:ext cx="892604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Jupyter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91903" y="2132856"/>
            <a:ext cx="6624736" cy="3970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dirty="0" smtClean="0">
                <a:solidFill>
                  <a:schemeClr val="bg1"/>
                </a:solidFill>
                <a:latin typeface="+mn-ea"/>
              </a:rPr>
              <a:t>예제 파일이 있는 경로</a:t>
            </a:r>
            <a:r>
              <a:rPr kumimoji="1" lang="en-US" altLang="ko-KR" dirty="0" smtClean="0">
                <a:solidFill>
                  <a:schemeClr val="bg1"/>
                </a:solidFill>
                <a:latin typeface="+mn-ea"/>
              </a:rPr>
              <a:t>&gt;jupyter notebook</a:t>
            </a: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183791" y="2176620"/>
            <a:ext cx="555973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088" y="2780928"/>
            <a:ext cx="4021665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웹브라우저에서 접속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New &gt; Python3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5169483"/>
            <a:ext cx="6099743" cy="119515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3275466"/>
            <a:ext cx="6099743" cy="1596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6" name="타원 15"/>
          <p:cNvSpPr/>
          <p:nvPr/>
        </p:nvSpPr>
        <p:spPr bwMode="auto">
          <a:xfrm>
            <a:off x="6695286" y="4109570"/>
            <a:ext cx="936104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" name="직선 화살표 연결선 18"/>
          <p:cNvCxnSpPr>
            <a:stCxn id="21" idx="1"/>
          </p:cNvCxnSpPr>
          <p:nvPr/>
        </p:nvCxnSpPr>
        <p:spPr bwMode="auto">
          <a:xfrm flipH="1" flipV="1">
            <a:off x="7631390" y="4228812"/>
            <a:ext cx="461607" cy="3611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 bwMode="auto">
          <a:xfrm>
            <a:off x="1563818" y="639247"/>
            <a:ext cx="606870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</a:t>
            </a:r>
            <a:r>
              <a:rPr lang="en-US" altLang="ko-KR" sz="1600" b="1" i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Pycharm</a:t>
            </a:r>
            <a:r>
              <a:rPr lang="en-US" altLang="ko-KR" sz="16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 별도 개발환경을 설치한 분은 그대로 사용하셔도 됩니다</a:t>
            </a:r>
            <a:r>
              <a:rPr lang="en-US" altLang="ko-KR" sz="16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b="1" i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182700" y="4284758"/>
            <a:ext cx="4044534" cy="5867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092997" y="4109570"/>
            <a:ext cx="1275722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신규 작성시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66634" y="4099598"/>
            <a:ext cx="1173130" cy="95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(1)Open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할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예제 파일을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목록에서 클릭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ipynb</a:t>
            </a:r>
            <a:r>
              <a:rPr lang="en-US" altLang="ko-KR" sz="1400" b="1" kern="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endCxn id="18" idx="2"/>
          </p:cNvCxnSpPr>
          <p:nvPr/>
        </p:nvCxnSpPr>
        <p:spPr bwMode="auto">
          <a:xfrm>
            <a:off x="1630068" y="4413495"/>
            <a:ext cx="552632" cy="164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4567311" y="5508417"/>
            <a:ext cx="1684487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dirty="0" err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작업창이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새로 뜹니다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꼭 필요한 수학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딱 두가지</a:t>
            </a:r>
            <a:r>
              <a:rPr lang="en-US" altLang="ko-KR" dirty="0" smtClean="0"/>
              <a:t>: (1) </a:t>
            </a:r>
            <a:r>
              <a:rPr lang="ko-KR" altLang="en-US" dirty="0" smtClean="0"/>
              <a:t>행렬 곱셈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677295" y="1549950"/>
            <a:ext cx="5767126" cy="1371543"/>
            <a:chOff x="1677295" y="3926214"/>
            <a:chExt cx="5767126" cy="13715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0752" y="4514496"/>
              <a:ext cx="4723669" cy="78326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677295" y="3926214"/>
              <a:ext cx="2718424" cy="372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b="1" kern="0" dirty="0" smtClean="0">
                  <a:solidFill>
                    <a:srgbClr val="FF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| </a:t>
              </a:r>
              <a:r>
                <a:rPr lang="en-US" altLang="ko-KR" b="1" kern="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b="1" kern="0" dirty="0" smtClean="0">
                  <a:solidFill>
                    <a:srgbClr val="0070C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연립방정식을 행렬로 표현</a:t>
              </a:r>
              <a:endParaRPr lang="ko-KR" altLang="en-US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77433" y="980728"/>
            <a:ext cx="2178798" cy="1051545"/>
            <a:chOff x="5745088" y="5241910"/>
            <a:chExt cx="2178798" cy="1051545"/>
          </a:xfrm>
        </p:grpSpPr>
        <p:cxnSp>
          <p:nvCxnSpPr>
            <p:cNvPr id="12" name="직선 화살표 연결선 11"/>
            <p:cNvCxnSpPr>
              <a:stCxn id="13" idx="1"/>
            </p:cNvCxnSpPr>
            <p:nvPr/>
          </p:nvCxnSpPr>
          <p:spPr bwMode="auto">
            <a:xfrm flipH="1">
              <a:off x="5745088" y="5705038"/>
              <a:ext cx="576064" cy="588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 bwMode="auto">
            <a:xfrm>
              <a:off x="6321152" y="5241910"/>
              <a:ext cx="1602734" cy="926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</a:t>
              </a:r>
              <a:r>
                <a:rPr lang="ko-KR" altLang="en-US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차원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Vector</a:t>
              </a:r>
            </a:p>
            <a:p>
              <a:pPr latinLnBrk="0"/>
              <a:r>
                <a:rPr lang="en-US" altLang="ko-KR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2</a:t>
              </a:r>
              <a:r>
                <a:rPr lang="ko-KR" altLang="en-US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차원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Matrix</a:t>
              </a:r>
            </a:p>
            <a:p>
              <a:pPr latinLnBrk="0"/>
              <a:r>
                <a:rPr lang="en-US" altLang="ko-KR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Array: Tensor</a:t>
              </a:r>
              <a:endParaRPr lang="ko-KR" altLang="en-US" b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02" y="3861048"/>
            <a:ext cx="5112568" cy="20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1719" y="1124744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51719" y="1709809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51719" y="3475556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5136" y="122807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딥러닝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프레임워크 소개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5135" y="1815565"/>
            <a:ext cx="485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Tensorflow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소개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5136" y="240306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딥러닝의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기본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인공신경망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(ANN)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51719" y="4645686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5136" y="3001107"/>
            <a:ext cx="5307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신경망 완성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디버깅을 위한 </a:t>
            </a:r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TensorBoard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719" y="5230751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51712" y="3588602"/>
            <a:ext cx="557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딥러닝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팁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&amp;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테크닉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451719" y="2294874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 순서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58797" y="4176097"/>
            <a:ext cx="557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이미지에 강한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CNN(Convolutional Neural Network)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4766" y="4763592"/>
            <a:ext cx="659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음성인식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6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챗봇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(NLP)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에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유용한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RNN(Recurrent Neural Network)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1711" y="5351088"/>
            <a:ext cx="557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최신 알고리즘 소개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/ Warp-up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451719" y="5815816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51719" y="4060621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51719" y="2879939"/>
            <a:ext cx="670510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이등변 삼각형 3"/>
          <p:cNvSpPr/>
          <p:nvPr/>
        </p:nvSpPr>
        <p:spPr bwMode="auto">
          <a:xfrm rot="5400000">
            <a:off x="1028564" y="1902091"/>
            <a:ext cx="288032" cy="216024"/>
          </a:xfrm>
          <a:prstGeom prst="triangl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6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꼭 필요한 수학</a:t>
            </a:r>
            <a:r>
              <a:rPr lang="en-US" altLang="ko-KR" dirty="0"/>
              <a:t> </a:t>
            </a:r>
            <a:r>
              <a:rPr lang="ko-KR" altLang="en-US" dirty="0"/>
              <a:t>딱 두가지</a:t>
            </a:r>
            <a:r>
              <a:rPr lang="en-US" altLang="ko-KR" dirty="0"/>
              <a:t>: (1) </a:t>
            </a:r>
            <a:r>
              <a:rPr lang="ko-KR" altLang="en-US" dirty="0"/>
              <a:t>행렬 곱셈</a:t>
            </a:r>
            <a:r>
              <a:rPr lang="en-US" altLang="ko-KR" dirty="0"/>
              <a:t>(</a:t>
            </a:r>
            <a:r>
              <a:rPr lang="ko-KR" altLang="en-US" dirty="0"/>
              <a:t>내적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821311" y="980728"/>
            <a:ext cx="1253280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 </a:t>
            </a:r>
            <a:r>
              <a:rPr lang="en-US" altLang="ko-KR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행렬 곱셈</a:t>
            </a:r>
            <a:endParaRPr lang="ko-KR" altLang="en-US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36" y="1484784"/>
            <a:ext cx="4669960" cy="162458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436938" y="3789040"/>
            <a:ext cx="6949556" cy="2433409"/>
            <a:chOff x="1436938" y="3789040"/>
            <a:chExt cx="6949556" cy="243340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151" y="3789040"/>
              <a:ext cx="4247130" cy="2433409"/>
            </a:xfrm>
            <a:prstGeom prst="rect">
              <a:avLst/>
            </a:prstGeom>
          </p:spPr>
        </p:pic>
        <p:cxnSp>
          <p:nvCxnSpPr>
            <p:cNvPr id="4" name="직선 화살표 연결선 3"/>
            <p:cNvCxnSpPr/>
            <p:nvPr/>
          </p:nvCxnSpPr>
          <p:spPr bwMode="auto">
            <a:xfrm>
              <a:off x="2000672" y="4293096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 bwMode="auto">
            <a:xfrm>
              <a:off x="1436938" y="4060800"/>
              <a:ext cx="366819" cy="46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2400" b="1" kern="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</a:t>
              </a:r>
              <a:endParaRPr lang="ko-KR" altLang="en-US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 bwMode="auto">
            <a:xfrm>
              <a:off x="7246696" y="4293095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 bwMode="auto">
            <a:xfrm>
              <a:off x="8019675" y="4060799"/>
              <a:ext cx="366819" cy="46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2400" b="1" kern="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4</a:t>
              </a:r>
              <a:endParaRPr lang="ko-KR" altLang="en-US" sz="2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7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꼭 필요한 수학</a:t>
            </a:r>
            <a:r>
              <a:rPr lang="en-US" altLang="ko-KR" dirty="0"/>
              <a:t> </a:t>
            </a:r>
            <a:r>
              <a:rPr lang="ko-KR" altLang="en-US" dirty="0"/>
              <a:t>딱 두가지</a:t>
            </a:r>
            <a:r>
              <a:rPr lang="en-US" altLang="ko-KR" dirty="0"/>
              <a:t>: 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미분의 의미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84648" y="1124744"/>
            <a:ext cx="5017881" cy="4320480"/>
            <a:chOff x="1784648" y="1124744"/>
            <a:chExt cx="5017881" cy="4320480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1784648" y="1124744"/>
              <a:ext cx="4433638" cy="40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2000" b="1" kern="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미분이란</a:t>
              </a:r>
              <a:r>
                <a:rPr lang="en-US" altLang="ko-KR" sz="2000" b="1" kern="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? </a:t>
              </a:r>
              <a:r>
                <a:rPr lang="ko-KR" altLang="en-US" sz="2000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각 지점의 순간 변화율</a:t>
              </a:r>
              <a:r>
                <a:rPr lang="en-US" altLang="ko-KR" sz="2000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=</a:t>
              </a:r>
              <a:r>
                <a:rPr lang="ko-KR" altLang="en-US" sz="2000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기울기</a:t>
              </a:r>
              <a:r>
                <a:rPr lang="en-US" altLang="ko-KR" sz="2000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!</a:t>
              </a:r>
              <a:endParaRPr lang="ko-KR" altLang="en-US" sz="2000" b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2052" name="Picture 4" descr="관련 이미지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434" y="1916832"/>
              <a:ext cx="3714095" cy="352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1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실습에 필요한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2593265"/>
            <a:ext cx="1167399" cy="3103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64" y="2235639"/>
            <a:ext cx="864096" cy="30575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22" y="2259784"/>
            <a:ext cx="1319072" cy="3330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024" y="2657634"/>
            <a:ext cx="3940135" cy="2645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 bwMode="auto">
          <a:xfrm>
            <a:off x="1640632" y="1844824"/>
            <a:ext cx="1888069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숫자형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정수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실수 등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880992" y="1844824"/>
            <a:ext cx="1371902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문자열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자료형</a:t>
            </a:r>
            <a:endParaRPr lang="ko-KR" altLang="en-US" sz="1400" b="1" kern="0" dirty="0" smtClean="0">
              <a:solidFill>
                <a:srgbClr val="0070C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640632" y="3824923"/>
            <a:ext cx="2049972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참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거짓</a:t>
            </a:r>
            <a:r>
              <a:rPr lang="ko-KR" altLang="en-US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True / False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956590" y="4417630"/>
            <a:ext cx="903825" cy="31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  = True</a:t>
            </a:r>
            <a:endParaRPr lang="ko-KR" altLang="en-US" sz="14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7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실습에 필요한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92" y="2093275"/>
            <a:ext cx="3452936" cy="12863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 bwMode="auto">
          <a:xfrm>
            <a:off x="563587" y="1612405"/>
            <a:ext cx="2162182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리스트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자료형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Tensor</a:t>
            </a:r>
            <a:endParaRPr lang="ko-KR" altLang="en-US" sz="1400" kern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093275"/>
            <a:ext cx="4600286" cy="28553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4645856" y="1630751"/>
            <a:ext cx="3391686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딕셔너리</a:t>
            </a:r>
            <a:r>
              <a:rPr lang="ko-KR" altLang="en-US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JSON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형태의 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Key-Value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목록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083315"/>
            <a:ext cx="3287755" cy="6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실습에 필요한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049431" y="1869143"/>
            <a:ext cx="2360427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World!"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88" y="1869143"/>
            <a:ext cx="3484546" cy="18504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11" y="3212976"/>
            <a:ext cx="3440547" cy="14123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673555" y="1425902"/>
            <a:ext cx="97756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콘솔출력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80575" y="2808925"/>
            <a:ext cx="964739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 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if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조건문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447299" y="1434558"/>
            <a:ext cx="303261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while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반복문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조건 만족까지 무한반복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208967" y="3631518"/>
            <a:ext cx="1032065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← 들여쓰기</a:t>
            </a:r>
            <a:endParaRPr lang="ko-KR" altLang="en-US" sz="1400" b="0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3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실습에 필요한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58" y="2102050"/>
            <a:ext cx="2316819" cy="13256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0" y="3758234"/>
            <a:ext cx="2908164" cy="105017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73080" y="2204864"/>
            <a:ext cx="1736910" cy="1255739"/>
            <a:chOff x="4733131" y="3432448"/>
            <a:chExt cx="1409700" cy="10191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3131" y="3432448"/>
              <a:ext cx="1409700" cy="5524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1887" y="3984898"/>
              <a:ext cx="1285875" cy="466725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 bwMode="auto">
          <a:xfrm>
            <a:off x="735721" y="1769441"/>
            <a:ext cx="1859215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 loop: List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반복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249750" y="1791347"/>
            <a:ext cx="209325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function: </a:t>
            </a:r>
            <a:r>
              <a:rPr lang="ko-KR" altLang="en-US" sz="1400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단위기능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정의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408653" y="4118443"/>
            <a:ext cx="1072140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← 다중 리턴</a:t>
            </a:r>
            <a:endParaRPr lang="ko-KR" altLang="en-US" sz="1400" b="0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73362" y="5949280"/>
            <a:ext cx="3631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점프투파이썬</a:t>
            </a:r>
            <a:r>
              <a:rPr lang="ko-KR" altLang="en-US" sz="1400" dirty="0" smtClean="0"/>
              <a:t> </a:t>
            </a:r>
            <a:r>
              <a:rPr lang="ko-KR" altLang="en-US" sz="1400" dirty="0" smtClean="0">
                <a:hlinkClick r:id="rId6"/>
              </a:rPr>
              <a:t>https</a:t>
            </a:r>
            <a:r>
              <a:rPr lang="ko-KR" altLang="en-US" sz="1400" dirty="0">
                <a:hlinkClick r:id="rId6"/>
              </a:rPr>
              <a:t>://</a:t>
            </a:r>
            <a:r>
              <a:rPr lang="ko-KR" altLang="en-US" sz="1400" dirty="0" smtClean="0">
                <a:hlinkClick r:id="rId6"/>
              </a:rPr>
              <a:t>wikidocs.net/book/1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02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의 기반이 되는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기본문법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7" y="1723176"/>
            <a:ext cx="2196244" cy="2091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7" y="3943642"/>
            <a:ext cx="1692188" cy="923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7" y="3212976"/>
            <a:ext cx="3950646" cy="6124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180591" y="2815052"/>
            <a:ext cx="1197174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 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Array: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배열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80590" y="1336092"/>
            <a:ext cx="1488921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 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패키지 불러오기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175" y="3320714"/>
            <a:ext cx="3996444" cy="12458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3009069" y="1672407"/>
            <a:ext cx="3979987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</a:t>
            </a:r>
            <a:r>
              <a:rPr lang="en-US" altLang="ko-KR" sz="1400" kern="0" dirty="0" err="1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numpy</a:t>
            </a:r>
            <a:r>
              <a:rPr lang="ko-KR" altLang="en-US" sz="14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 패키지를 </a:t>
            </a:r>
            <a:r>
              <a:rPr lang="en-US" altLang="ko-KR" sz="14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np</a:t>
            </a:r>
            <a:r>
              <a:rPr lang="ko-KR" altLang="en-US" sz="14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 별명으로 사용한다는 의미</a:t>
            </a:r>
            <a:endParaRPr lang="ko-KR" altLang="en-US" sz="1400" b="0" kern="0" dirty="0" smtClean="0">
              <a:solidFill>
                <a:srgbClr val="035AB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7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의 기반이 되는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기본문법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223616" y="1797553"/>
            <a:ext cx="2402632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 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reshape: Array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모양 바꾸기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8" y="2367938"/>
            <a:ext cx="2963407" cy="6719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auto">
          <a:xfrm>
            <a:off x="5236269" y="1797553"/>
            <a:ext cx="1144275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| </a:t>
            </a:r>
            <a:r>
              <a:rPr lang="en-US" altLang="ko-KR" sz="1400" b="1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Array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연산</a:t>
            </a:r>
            <a:endParaRPr lang="ko-KR" altLang="en-US" sz="140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3501008"/>
            <a:ext cx="3632324" cy="6577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 bwMode="auto">
          <a:xfrm>
            <a:off x="8871686" y="3642328"/>
            <a:ext cx="884589" cy="52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← </a:t>
            </a:r>
            <a:r>
              <a:rPr lang="ko-KR" altLang="en-US" sz="1400" kern="0" dirty="0" err="1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행렬곱</a:t>
            </a:r>
            <a:endParaRPr lang="en-US" altLang="ko-KR" sz="1400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en-US" altLang="ko-KR" sz="1400" b="0" kern="0" dirty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b="0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(</a:t>
            </a:r>
            <a:r>
              <a:rPr lang="ko-KR" altLang="en-US" sz="1400" b="0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내적</a:t>
            </a:r>
            <a:r>
              <a:rPr lang="en-US" altLang="ko-KR" sz="1400" b="0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400" b="0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9975" y="2367938"/>
            <a:ext cx="4447085" cy="1892207"/>
            <a:chOff x="5025007" y="1158513"/>
            <a:chExt cx="4803445" cy="1885519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007" y="1158513"/>
              <a:ext cx="4803445" cy="126237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1481" y="2397105"/>
              <a:ext cx="4674047" cy="64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97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의 실행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1772816"/>
            <a:ext cx="785164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간단한 실습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2360712" y="1988840"/>
            <a:ext cx="948322" cy="948322"/>
          </a:xfrm>
          <a:prstGeom prst="ellipse">
            <a:avLst/>
          </a:prstGeom>
          <a:solidFill>
            <a:srgbClr val="BCE292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 smtClean="0">
                <a:latin typeface="+mn-ea"/>
              </a:rPr>
              <a:t>input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360712" y="3776822"/>
            <a:ext cx="948322" cy="948322"/>
          </a:xfrm>
          <a:prstGeom prst="ellipse">
            <a:avLst/>
          </a:prstGeom>
          <a:solidFill>
            <a:srgbClr val="BCE292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 smtClean="0">
                <a:latin typeface="+mn-ea"/>
              </a:rPr>
              <a:t>input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448944" y="1988840"/>
            <a:ext cx="948322" cy="9483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dirty="0" smtClean="0">
                <a:latin typeface="+mn-ea"/>
              </a:rPr>
              <a:t>Multiply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곱하기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448944" y="3776822"/>
            <a:ext cx="948322" cy="948322"/>
          </a:xfrm>
          <a:prstGeom prst="ellipse">
            <a:avLst/>
          </a:prstGeom>
          <a:solidFill>
            <a:srgbClr val="66CCFF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 smtClean="0">
                <a:latin typeface="+mn-ea"/>
              </a:rPr>
              <a:t>Add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더하기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522665" y="2863177"/>
            <a:ext cx="948322" cy="948322"/>
          </a:xfrm>
          <a:prstGeom prst="ellipse">
            <a:avLst/>
          </a:prstGeom>
          <a:solidFill>
            <a:srgbClr val="66CCFF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+mn-ea"/>
              </a:rPr>
              <a:t>A</a:t>
            </a:r>
            <a:r>
              <a:rPr kumimoji="1" lang="en-US" altLang="ko-KR" sz="1400" b="1" dirty="0" smtClean="0">
                <a:latin typeface="+mn-ea"/>
              </a:rPr>
              <a:t>dd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0" name="직선 화살표 연결선 9"/>
          <p:cNvCxnSpPr>
            <a:endCxn id="4" idx="2"/>
          </p:cNvCxnSpPr>
          <p:nvPr/>
        </p:nvCxnSpPr>
        <p:spPr bwMode="auto">
          <a:xfrm>
            <a:off x="1712640" y="2463001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endCxn id="5" idx="2"/>
          </p:cNvCxnSpPr>
          <p:nvPr/>
        </p:nvCxnSpPr>
        <p:spPr bwMode="auto">
          <a:xfrm>
            <a:off x="1712640" y="4250983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stCxn id="5" idx="6"/>
            <a:endCxn id="7" idx="2"/>
          </p:cNvCxnSpPr>
          <p:nvPr/>
        </p:nvCxnSpPr>
        <p:spPr bwMode="auto">
          <a:xfrm>
            <a:off x="3309034" y="4250983"/>
            <a:ext cx="11399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4" idx="6"/>
            <a:endCxn id="6" idx="2"/>
          </p:cNvCxnSpPr>
          <p:nvPr/>
        </p:nvCxnSpPr>
        <p:spPr bwMode="auto">
          <a:xfrm>
            <a:off x="3309034" y="2463001"/>
            <a:ext cx="11399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4" idx="6"/>
            <a:endCxn id="7" idx="1"/>
          </p:cNvCxnSpPr>
          <p:nvPr/>
        </p:nvCxnSpPr>
        <p:spPr bwMode="auto">
          <a:xfrm>
            <a:off x="3309034" y="2463001"/>
            <a:ext cx="1278789" cy="145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5" idx="6"/>
            <a:endCxn id="6" idx="3"/>
          </p:cNvCxnSpPr>
          <p:nvPr/>
        </p:nvCxnSpPr>
        <p:spPr bwMode="auto">
          <a:xfrm flipV="1">
            <a:off x="3309034" y="2798283"/>
            <a:ext cx="1278789" cy="145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6" idx="6"/>
            <a:endCxn id="8" idx="1"/>
          </p:cNvCxnSpPr>
          <p:nvPr/>
        </p:nvCxnSpPr>
        <p:spPr bwMode="auto">
          <a:xfrm>
            <a:off x="5397266" y="2463001"/>
            <a:ext cx="1264278" cy="539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>
            <a:stCxn id="7" idx="6"/>
            <a:endCxn id="8" idx="3"/>
          </p:cNvCxnSpPr>
          <p:nvPr/>
        </p:nvCxnSpPr>
        <p:spPr bwMode="auto">
          <a:xfrm flipV="1">
            <a:off x="5397266" y="3672620"/>
            <a:ext cx="1264278" cy="578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stCxn id="8" idx="6"/>
          </p:cNvCxnSpPr>
          <p:nvPr/>
        </p:nvCxnSpPr>
        <p:spPr bwMode="auto">
          <a:xfrm>
            <a:off x="7470987" y="3337338"/>
            <a:ext cx="7223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 bwMode="auto">
          <a:xfrm>
            <a:off x="1882105" y="2155374"/>
            <a:ext cx="294684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+mn-ea"/>
              </a:rPr>
              <a:t>5</a:t>
            </a:r>
            <a:endParaRPr lang="ko-KR" altLang="en-US" sz="1400" kern="0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889334" y="3937205"/>
            <a:ext cx="294684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>
                <a:latin typeface="+mn-ea"/>
              </a:rPr>
              <a:t>3</a:t>
            </a:r>
            <a:endParaRPr lang="ko-KR" altLang="en-US" sz="1400" kern="0" dirty="0" smtClean="0"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981771" y="2200044"/>
            <a:ext cx="595982" cy="2067412"/>
            <a:chOff x="3981771" y="2200044"/>
            <a:chExt cx="595982" cy="2067412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4037685" y="2200044"/>
              <a:ext cx="294684" cy="31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400" kern="0" dirty="0" smtClean="0">
                  <a:latin typeface="+mn-ea"/>
                </a:rPr>
                <a:t>5</a:t>
              </a:r>
              <a:endParaRPr lang="ko-KR" altLang="en-US" sz="1400" kern="0" dirty="0" smtClean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3981771" y="3956753"/>
              <a:ext cx="294684" cy="31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400" kern="0" dirty="0">
                  <a:latin typeface="+mn-ea"/>
                </a:rPr>
                <a:t>3</a:t>
              </a:r>
              <a:endParaRPr lang="ko-KR" altLang="en-US" sz="1400" kern="0" dirty="0" smtClean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283069" y="3398497"/>
              <a:ext cx="294684" cy="31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400" kern="0" dirty="0" smtClean="0">
                  <a:latin typeface="+mn-ea"/>
                </a:rPr>
                <a:t>5</a:t>
              </a:r>
              <a:endParaRPr lang="ko-KR" altLang="en-US" sz="1400" kern="0" dirty="0" smtClean="0"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4185027" y="2781810"/>
              <a:ext cx="294684" cy="31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400" kern="0" dirty="0">
                  <a:latin typeface="+mn-ea"/>
                </a:rPr>
                <a:t>3</a:t>
              </a:r>
              <a:endParaRPr lang="ko-KR" altLang="en-US" sz="1400" kern="0" dirty="0" smtClean="0">
                <a:latin typeface="+mn-ea"/>
              </a:endParaRPr>
            </a:p>
          </p:txBody>
        </p:sp>
      </p:grpSp>
      <p:sp>
        <p:nvSpPr>
          <p:cNvPr id="43" name="TextBox 42"/>
          <p:cNvSpPr txBox="1"/>
          <p:nvPr/>
        </p:nvSpPr>
        <p:spPr bwMode="auto">
          <a:xfrm>
            <a:off x="2693142" y="1678137"/>
            <a:ext cx="283462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>
                <a:latin typeface="+mn-ea"/>
              </a:rPr>
              <a:t>a</a:t>
            </a:r>
            <a:endParaRPr lang="ko-KR" altLang="en-US" sz="1400" kern="0" dirty="0" smtClean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700410" y="4725144"/>
            <a:ext cx="297890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+mn-ea"/>
              </a:rPr>
              <a:t>b</a:t>
            </a:r>
            <a:endParaRPr lang="ko-KR" altLang="en-US" sz="1400" kern="0" dirty="0" smtClean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4774160" y="1678137"/>
            <a:ext cx="275448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+mn-ea"/>
              </a:rPr>
              <a:t>c</a:t>
            </a:r>
            <a:endParaRPr lang="ko-KR" altLang="en-US" sz="1400" kern="0" dirty="0" smtClean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774160" y="4725143"/>
            <a:ext cx="297890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+mn-ea"/>
              </a:rPr>
              <a:t>d</a:t>
            </a:r>
            <a:endParaRPr lang="ko-KR" altLang="en-US" sz="1400" kern="0" dirty="0" smtClean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847881" y="2552474"/>
            <a:ext cx="297890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+mn-ea"/>
              </a:rPr>
              <a:t>e</a:t>
            </a:r>
            <a:endParaRPr lang="ko-KR" altLang="en-US" sz="1400" kern="0" dirty="0" smtClean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850707" y="2421825"/>
            <a:ext cx="389261" cy="1826082"/>
            <a:chOff x="5850707" y="2421825"/>
            <a:chExt cx="389261" cy="1826082"/>
          </a:xfrm>
        </p:grpSpPr>
        <p:sp>
          <p:nvSpPr>
            <p:cNvPr id="48" name="TextBox 47"/>
            <p:cNvSpPr txBox="1"/>
            <p:nvPr/>
          </p:nvSpPr>
          <p:spPr bwMode="auto">
            <a:xfrm>
              <a:off x="5850707" y="2421825"/>
              <a:ext cx="389261" cy="31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400" kern="0" dirty="0" smtClean="0">
                  <a:latin typeface="+mn-ea"/>
                </a:rPr>
                <a:t>15</a:t>
              </a:r>
              <a:endParaRPr lang="ko-KR" altLang="en-US" sz="1400" kern="0" dirty="0" smtClean="0"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5900400" y="3937204"/>
              <a:ext cx="289874" cy="31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400" kern="0" dirty="0" smtClean="0">
                  <a:latin typeface="+mn-ea"/>
                </a:rPr>
                <a:t>8</a:t>
              </a:r>
              <a:endParaRPr lang="ko-KR" altLang="en-US" sz="1400" kern="0" dirty="0" smtClean="0">
                <a:latin typeface="+mn-ea"/>
              </a:endParaRPr>
            </a:p>
          </p:txBody>
        </p:sp>
      </p:grpSp>
      <p:sp>
        <p:nvSpPr>
          <p:cNvPr id="51" name="TextBox 50"/>
          <p:cNvSpPr txBox="1"/>
          <p:nvPr/>
        </p:nvSpPr>
        <p:spPr bwMode="auto">
          <a:xfrm>
            <a:off x="7606851" y="3046289"/>
            <a:ext cx="389261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+mn-ea"/>
              </a:rPr>
              <a:t>23</a:t>
            </a:r>
            <a:endParaRPr lang="ko-KR" altLang="en-US" sz="14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46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Drive.ai Self-driving Car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6536" y="2852936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hlinkClick r:id="rId2"/>
              </a:rPr>
              <a:t>https://</a:t>
            </a:r>
            <a:r>
              <a:rPr lang="ko-KR" altLang="en-US" sz="2800" dirty="0" smtClean="0">
                <a:hlinkClick r:id="rId2"/>
              </a:rPr>
              <a:t>www.youtube.com/watch?v=GMvgtPN2IBU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51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실행환경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접근방법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04528" y="934562"/>
            <a:ext cx="3835717" cy="46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Local </a:t>
            </a:r>
            <a:r>
              <a:rPr lang="ko-KR" altLang="en-US" sz="2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</a:t>
            </a:r>
            <a:r>
              <a:rPr lang="en-US" altLang="ko-KR" sz="2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2400" b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run_jupyter.bat</a:t>
            </a:r>
            <a:endParaRPr lang="ko-KR" altLang="en-US" sz="2400" b="1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66187" y="3501008"/>
            <a:ext cx="3800451" cy="46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AWS</a:t>
            </a:r>
            <a:r>
              <a:rPr lang="en-US" altLang="ko-KR" sz="2400" b="1" kern="0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2400" b="1" kern="0" dirty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http://52.78.42.250</a:t>
            </a:r>
            <a:endParaRPr lang="ko-KR" altLang="en-US" sz="2400" b="1" kern="0" dirty="0" smtClean="0"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0" t="75621" r="9293" b="1445"/>
          <a:stretch/>
        </p:blipFill>
        <p:spPr>
          <a:xfrm>
            <a:off x="1640632" y="1696346"/>
            <a:ext cx="6120680" cy="1428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4882587" y="3547174"/>
            <a:ext cx="2878725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b="1" kern="0" dirty="0">
                <a:latin typeface="+mn-ea"/>
              </a:rPr>
              <a:t>i</a:t>
            </a:r>
            <a:r>
              <a:rPr lang="en-US" altLang="ko-KR" b="1" kern="0" dirty="0" smtClean="0">
                <a:latin typeface="+mn-ea"/>
              </a:rPr>
              <a:t>d: </a:t>
            </a:r>
            <a:r>
              <a:rPr lang="en-US" altLang="ko-KR" b="1" kern="0" dirty="0" err="1" smtClean="0">
                <a:latin typeface="+mn-ea"/>
              </a:rPr>
              <a:t>ubuntu</a:t>
            </a:r>
            <a:r>
              <a:rPr lang="en-US" altLang="ko-KR" b="1" kern="0" dirty="0" smtClean="0">
                <a:latin typeface="+mn-ea"/>
              </a:rPr>
              <a:t> / pw: </a:t>
            </a:r>
            <a:r>
              <a:rPr lang="en-US" altLang="ko-KR" b="1" kern="0" dirty="0" err="1" smtClean="0">
                <a:latin typeface="+mn-ea"/>
              </a:rPr>
              <a:t>ubuntu</a:t>
            </a:r>
            <a:endParaRPr lang="ko-KR" altLang="en-US" b="1" kern="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4" y="4225513"/>
            <a:ext cx="6430925" cy="18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Lab1_TF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3303" b="50684"/>
          <a:stretch/>
        </p:blipFill>
        <p:spPr>
          <a:xfrm>
            <a:off x="4232921" y="836712"/>
            <a:ext cx="4680520" cy="23208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132856"/>
            <a:ext cx="3863832" cy="2016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9316" r="33303" b="36986"/>
          <a:stretch/>
        </p:blipFill>
        <p:spPr>
          <a:xfrm>
            <a:off x="4506641" y="3183032"/>
            <a:ext cx="4680521" cy="6446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13284"/>
          <a:stretch/>
        </p:blipFill>
        <p:spPr>
          <a:xfrm>
            <a:off x="4213021" y="3853192"/>
            <a:ext cx="4700419" cy="238412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651110" y="1763601"/>
            <a:ext cx="1258088" cy="2973181"/>
            <a:chOff x="8126925" y="1772816"/>
            <a:chExt cx="1258088" cy="2973181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8155279" y="1772816"/>
              <a:ext cx="1133055" cy="587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latinLnBrk="0"/>
              <a:r>
                <a:rPr lang="ko-KR" altLang="en-US" sz="1600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그래프</a:t>
              </a:r>
              <a:r>
                <a:rPr lang="en-US" altLang="ko-KR" sz="1600" b="1" kern="0" dirty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구조</a:t>
              </a:r>
              <a:endParaRPr lang="en-US" altLang="ko-KR" sz="1600" b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 latinLnBrk="0"/>
              <a:r>
                <a:rPr lang="ko-KR" altLang="en-US" sz="1600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작성</a:t>
              </a: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8126925" y="4404516"/>
              <a:ext cx="1258088" cy="34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latinLnBrk="0"/>
              <a:r>
                <a:rPr lang="en-US" altLang="ko-KR" sz="1600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Session</a:t>
              </a:r>
              <a:r>
                <a:rPr lang="ko-KR" altLang="en-US" sz="1600" b="1" kern="0" dirty="0" smtClean="0"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실행</a:t>
              </a:r>
              <a:endParaRPr lang="en-US" altLang="ko-KR" sz="1600" b="1" kern="0" dirty="0" smtClean="0"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8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04528" y="2852936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+mn-ea"/>
              </a:rPr>
              <a:t>Q&amp;A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75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03" y="2132856"/>
            <a:ext cx="6843078" cy="374441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www.tensorflow.org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5745088" y="196104"/>
            <a:ext cx="3960440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323" tIns="47169" rIns="94323" bIns="47169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69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69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69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69">
                <a:solidFill>
                  <a:schemeClr val="bg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5pPr>
            <a:lvl6pPr marL="42203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69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44078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69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66117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69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88155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69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latinLnBrk="0"/>
            <a:r>
              <a:rPr lang="en-US" altLang="ko-KR" sz="1400" b="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Tensorflow</a:t>
            </a:r>
            <a:r>
              <a:rPr lang="en-US" altLang="ko-KR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소개</a:t>
            </a:r>
            <a:endParaRPr lang="ko-KR" altLang="en-US" sz="1400" b="0" kern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303" y="787135"/>
            <a:ext cx="9008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35AB9"/>
                </a:solidFill>
                <a:latin typeface="+mn-ea"/>
              </a:rPr>
              <a:t>TensorFlow</a:t>
            </a:r>
            <a:r>
              <a:rPr lang="en-US" altLang="ko-KR" sz="2000" dirty="0">
                <a:solidFill>
                  <a:srgbClr val="035AB9"/>
                </a:solidFill>
                <a:latin typeface="+mn-ea"/>
              </a:rPr>
              <a:t>™ is an open source software library for numerical computation using </a:t>
            </a:r>
            <a:r>
              <a:rPr lang="en-US" altLang="ko-KR" sz="2000" u="sng" dirty="0">
                <a:solidFill>
                  <a:srgbClr val="035AB9"/>
                </a:solidFill>
                <a:latin typeface="+mn-ea"/>
              </a:rPr>
              <a:t>data flow graphs</a:t>
            </a:r>
            <a:r>
              <a:rPr lang="en-US" altLang="ko-KR" sz="2000" dirty="0">
                <a:solidFill>
                  <a:srgbClr val="035AB9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35AB9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312" y="2132856"/>
            <a:ext cx="1099940" cy="1574651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 bwMode="auto">
          <a:xfrm>
            <a:off x="920552" y="1519871"/>
            <a:ext cx="778231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텐서플로우는</a:t>
            </a:r>
            <a:r>
              <a:rPr lang="ko-KR" alt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</a:t>
            </a:r>
            <a:r>
              <a:rPr lang="ko-KR" altLang="en-US" sz="16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플로우</a:t>
            </a:r>
            <a:r>
              <a:rPr lang="ko-KR" alt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그래프</a:t>
            </a:r>
            <a:r>
              <a:rPr lang="en-US" altLang="ko-KR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ko-KR" alt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사용하여 </a:t>
            </a:r>
            <a:r>
              <a:rPr lang="en-US" altLang="ko-KR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수치 계산</a:t>
            </a:r>
            <a:r>
              <a:rPr lang="en-US" altLang="ko-KR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ko-KR" alt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해주는 오픈소스 라이브러리 </a:t>
            </a:r>
            <a:endParaRPr lang="ko-KR" altLang="en-US" sz="1600" b="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3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Flow Graph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2" name="Picture 4" descr="data flow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31" y="2268995"/>
            <a:ext cx="4783517" cy="38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2372040" y="2129032"/>
            <a:ext cx="1052905" cy="2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/>
            <a:r>
              <a:rPr lang="ko-KR" altLang="en-US" sz="1200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데이터</a:t>
            </a:r>
            <a:r>
              <a:rPr lang="en-US" altLang="ko-KR" sz="1200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200" i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텐서</a:t>
            </a:r>
            <a:r>
              <a:rPr lang="en-US" altLang="ko-KR" sz="1200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200" i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424945" y="2683518"/>
            <a:ext cx="806041" cy="2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/>
            <a:r>
              <a:rPr lang="ko-KR" altLang="en-US" sz="1200" b="1" i="1" kern="0" dirty="0" err="1" smtClean="0">
                <a:solidFill>
                  <a:srgbClr val="C00000"/>
                </a:solidFill>
                <a:latin typeface="+mn-ea"/>
              </a:rPr>
              <a:t>연산노드</a:t>
            </a:r>
            <a:endParaRPr lang="ko-KR" altLang="en-US" sz="1200" b="1" i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14075" y="3612054"/>
            <a:ext cx="806041" cy="2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/>
            <a:r>
              <a:rPr lang="ko-KR" altLang="en-US" sz="1200" b="1" i="1" kern="0" dirty="0" err="1" smtClean="0">
                <a:solidFill>
                  <a:srgbClr val="C00000"/>
                </a:solidFill>
                <a:latin typeface="+mn-ea"/>
              </a:rPr>
              <a:t>연산노드</a:t>
            </a:r>
            <a:endParaRPr lang="ko-KR" altLang="en-US" sz="1200" b="1" i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24945" y="4615894"/>
            <a:ext cx="806041" cy="2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/>
            <a:r>
              <a:rPr lang="ko-KR" altLang="en-US" sz="1200" b="1" i="1" kern="0" dirty="0" err="1" smtClean="0">
                <a:solidFill>
                  <a:srgbClr val="C00000"/>
                </a:solidFill>
                <a:latin typeface="+mn-ea"/>
              </a:rPr>
              <a:t>연산노드</a:t>
            </a:r>
            <a:endParaRPr lang="ko-KR" altLang="en-US" sz="1200" b="1" i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4249" y="78355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212121"/>
                </a:solidFill>
                <a:latin typeface="+mn-ea"/>
              </a:rPr>
              <a:t>그래프에 데이터를 </a:t>
            </a:r>
            <a:r>
              <a:rPr lang="ko-KR" altLang="en-US" dirty="0" smtClean="0">
                <a:solidFill>
                  <a:srgbClr val="035AB9"/>
                </a:solidFill>
                <a:latin typeface="+mn-ea"/>
              </a:rPr>
              <a:t>주입</a:t>
            </a:r>
            <a:r>
              <a:rPr lang="en-US" altLang="ko-KR" dirty="0" smtClean="0">
                <a:solidFill>
                  <a:srgbClr val="035AB9"/>
                </a:solidFill>
                <a:latin typeface="+mn-ea"/>
              </a:rPr>
              <a:t>(feed)</a:t>
            </a:r>
            <a:r>
              <a:rPr lang="ko-KR" altLang="en-US" dirty="0" smtClean="0">
                <a:solidFill>
                  <a:srgbClr val="212121"/>
                </a:solidFill>
                <a:latin typeface="+mn-ea"/>
              </a:rPr>
              <a:t>하면 자동으로 </a:t>
            </a:r>
            <a:r>
              <a:rPr lang="ko-KR" altLang="en-US" dirty="0" smtClean="0">
                <a:solidFill>
                  <a:srgbClr val="035AB9"/>
                </a:solidFill>
                <a:latin typeface="+mn-ea"/>
              </a:rPr>
              <a:t>계산결과</a:t>
            </a:r>
            <a:r>
              <a:rPr lang="ko-KR" altLang="en-US" dirty="0" smtClean="0">
                <a:solidFill>
                  <a:srgbClr val="212121"/>
                </a:solidFill>
                <a:latin typeface="+mn-ea"/>
              </a:rPr>
              <a:t>가 나오는 구조</a:t>
            </a:r>
            <a:endParaRPr lang="en-US" altLang="ko-KR" dirty="0" smtClean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그래프를 이용하면 작업을 잘게 쪼개어 컴퓨터로 쉽게 계산할 수 있음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14249" y="1650851"/>
            <a:ext cx="7897442" cy="4112143"/>
            <a:chOff x="914249" y="1650851"/>
            <a:chExt cx="7897442" cy="4112143"/>
          </a:xfrm>
        </p:grpSpPr>
        <p:grpSp>
          <p:nvGrpSpPr>
            <p:cNvPr id="4" name="그룹 3"/>
            <p:cNvGrpSpPr/>
            <p:nvPr/>
          </p:nvGrpSpPr>
          <p:grpSpPr>
            <a:xfrm>
              <a:off x="3487461" y="3510533"/>
              <a:ext cx="2658618" cy="2252461"/>
              <a:chOff x="3362209" y="2773360"/>
              <a:chExt cx="2658618" cy="2252461"/>
            </a:xfrm>
          </p:grpSpPr>
          <p:sp>
            <p:nvSpPr>
              <p:cNvPr id="16" name="TextBox 15"/>
              <p:cNvSpPr txBox="1"/>
              <p:nvPr/>
            </p:nvSpPr>
            <p:spPr bwMode="auto">
              <a:xfrm>
                <a:off x="3412419" y="2773360"/>
                <a:ext cx="676199" cy="279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4323" tIns="47169" rIns="94323" bIns="47169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latinLnBrk="0"/>
                <a:r>
                  <a:rPr lang="ko-KR" altLang="en-US" sz="1200" b="1" kern="0" dirty="0" smtClean="0">
                    <a:solidFill>
                      <a:srgbClr val="035AB9"/>
                    </a:solidFill>
                    <a:latin typeface="+mn-ea"/>
                  </a:rPr>
                  <a:t>서버</a:t>
                </a:r>
                <a:r>
                  <a:rPr lang="en-US" altLang="ko-KR" sz="1200" b="1" kern="0" dirty="0" smtClean="0">
                    <a:solidFill>
                      <a:srgbClr val="035AB9"/>
                    </a:solidFill>
                    <a:latin typeface="+mn-ea"/>
                  </a:rPr>
                  <a:t>#1</a:t>
                </a:r>
                <a:endParaRPr lang="ko-KR" altLang="en-US" sz="1200" b="1" kern="0" dirty="0" smtClean="0">
                  <a:solidFill>
                    <a:srgbClr val="035AB9"/>
                  </a:solidFill>
                  <a:latin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 bwMode="auto">
              <a:xfrm>
                <a:off x="3362209" y="4745896"/>
                <a:ext cx="681007" cy="279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4323" tIns="47169" rIns="94323" bIns="47169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latinLnBrk="0"/>
                <a:r>
                  <a:rPr lang="ko-KR" altLang="en-US" sz="1200" b="1" kern="0" dirty="0" smtClean="0">
                    <a:solidFill>
                      <a:srgbClr val="035AB9"/>
                    </a:solidFill>
                    <a:latin typeface="+mn-ea"/>
                  </a:rPr>
                  <a:t>서버</a:t>
                </a:r>
                <a:r>
                  <a:rPr lang="en-US" altLang="ko-KR" sz="1200" b="1" kern="0" dirty="0" smtClean="0">
                    <a:solidFill>
                      <a:srgbClr val="035AB9"/>
                    </a:solidFill>
                    <a:latin typeface="+mn-ea"/>
                  </a:rPr>
                  <a:t>#2</a:t>
                </a:r>
                <a:endParaRPr lang="ko-KR" altLang="en-US" sz="1200" b="1" kern="0" dirty="0" smtClean="0">
                  <a:solidFill>
                    <a:srgbClr val="035AB9"/>
                  </a:solidFill>
                  <a:latin typeface="+mn-e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 bwMode="auto">
              <a:xfrm>
                <a:off x="5344628" y="3780054"/>
                <a:ext cx="676199" cy="279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4323" tIns="47169" rIns="94323" bIns="47169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latinLnBrk="0"/>
                <a:r>
                  <a:rPr lang="ko-KR" altLang="en-US" sz="1200" b="1" kern="0" dirty="0" smtClean="0">
                    <a:solidFill>
                      <a:srgbClr val="035AB9"/>
                    </a:solidFill>
                    <a:latin typeface="+mn-ea"/>
                  </a:rPr>
                  <a:t>서버</a:t>
                </a:r>
                <a:r>
                  <a:rPr lang="en-US" altLang="ko-KR" sz="1200" b="1" kern="0" dirty="0" smtClean="0">
                    <a:solidFill>
                      <a:srgbClr val="035AB9"/>
                    </a:solidFill>
                    <a:latin typeface="+mn-ea"/>
                  </a:rPr>
                  <a:t>#3</a:t>
                </a:r>
                <a:endParaRPr lang="ko-KR" altLang="en-US" sz="1200" b="1" kern="0" dirty="0" smtClean="0">
                  <a:solidFill>
                    <a:srgbClr val="035AB9"/>
                  </a:solidFill>
                  <a:latin typeface="+mn-ea"/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914249" y="1650851"/>
              <a:ext cx="7897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n-ea"/>
                </a:rPr>
                <a:t>- </a:t>
              </a:r>
              <a:r>
                <a:rPr lang="ko-KR" altLang="en-US" dirty="0">
                  <a:latin typeface="+mn-ea"/>
                </a:rPr>
                <a:t>연산을 서로 다른 </a:t>
              </a:r>
              <a:r>
                <a:rPr lang="ko-KR" altLang="en-US" dirty="0" err="1">
                  <a:latin typeface="+mn-ea"/>
                </a:rPr>
                <a:t>머신에서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ko-KR" altLang="en-US" dirty="0">
                  <a:solidFill>
                    <a:srgbClr val="035AB9"/>
                  </a:solidFill>
                  <a:latin typeface="+mn-ea"/>
                </a:rPr>
                <a:t>분산 실행</a:t>
              </a:r>
              <a:r>
                <a:rPr lang="ko-KR" altLang="en-US" dirty="0">
                  <a:latin typeface="+mn-ea"/>
                </a:rPr>
                <a:t> 할 수 있음</a:t>
              </a:r>
              <a:r>
                <a:rPr lang="en-US" altLang="ko-KR" dirty="0">
                  <a:latin typeface="+mn-ea"/>
                </a:rPr>
                <a:t>! (Scale-out)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1085485"/>
            <a:ext cx="2583879" cy="507982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6192118" cy="372258"/>
          </a:xfrm>
        </p:spPr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 Flow Graph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2000672" y="4797152"/>
            <a:ext cx="3600400" cy="1307479"/>
            <a:chOff x="2000672" y="4797152"/>
            <a:chExt cx="3600400" cy="1307479"/>
          </a:xfrm>
        </p:grpSpPr>
        <p:sp>
          <p:nvSpPr>
            <p:cNvPr id="2" name="TextBox 1"/>
            <p:cNvSpPr txBox="1"/>
            <p:nvPr/>
          </p:nvSpPr>
          <p:spPr bwMode="auto">
            <a:xfrm>
              <a:off x="2000672" y="5793928"/>
              <a:ext cx="720080" cy="31070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2F8DCA"/>
              </a:solidFill>
              <a:miter lim="800000"/>
              <a:headEnd/>
              <a:tailEnd/>
            </a:ln>
            <a:extLst/>
          </p:spPr>
          <p:txBody>
            <a:bodyPr vert="horz" wrap="squar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ctr" latinLnBrk="0">
                <a:defRPr sz="1400" b="1" kern="0">
                  <a:solidFill>
                    <a:srgbClr val="035AB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r>
                <a:rPr lang="en-US" altLang="ko-KR" dirty="0" smtClean="0"/>
                <a:t>Input</a:t>
              </a:r>
              <a:endParaRPr lang="ko-KR" altLang="en-US" dirty="0"/>
            </a:p>
          </p:txBody>
        </p:sp>
        <p:cxnSp>
          <p:nvCxnSpPr>
            <p:cNvPr id="6" name="직선 화살표 연결선 5"/>
            <p:cNvCxnSpPr/>
            <p:nvPr/>
          </p:nvCxnSpPr>
          <p:spPr bwMode="auto">
            <a:xfrm>
              <a:off x="2720752" y="594928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35AB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/>
            <p:cNvSpPr txBox="1"/>
            <p:nvPr/>
          </p:nvSpPr>
          <p:spPr bwMode="auto">
            <a:xfrm>
              <a:off x="4656559" y="4857824"/>
              <a:ext cx="944513" cy="31070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2F8DCA"/>
              </a:solidFill>
              <a:miter lim="800000"/>
              <a:headEnd/>
              <a:tailEnd/>
            </a:ln>
            <a:extLst/>
          </p:spPr>
          <p:txBody>
            <a:bodyPr vert="horz" wrap="squar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ctr" latinLnBrk="0">
                <a:defRPr sz="1400" b="1" kern="0">
                  <a:solidFill>
                    <a:srgbClr val="035AB9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r>
                <a:rPr lang="ko-KR" altLang="en-US" dirty="0" err="1"/>
                <a:t>연산노드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>
              <a:stCxn id="24" idx="1"/>
            </p:cNvCxnSpPr>
            <p:nvPr/>
          </p:nvCxnSpPr>
          <p:spPr bwMode="auto">
            <a:xfrm flipH="1">
              <a:off x="4016897" y="5013176"/>
              <a:ext cx="639662" cy="1553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35AB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직선 화살표 연결선 54"/>
            <p:cNvCxnSpPr>
              <a:stCxn id="24" idx="1"/>
            </p:cNvCxnSpPr>
            <p:nvPr/>
          </p:nvCxnSpPr>
          <p:spPr bwMode="auto">
            <a:xfrm flipH="1" flipV="1">
              <a:off x="4016897" y="4797152"/>
              <a:ext cx="639662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35AB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3" name="그룹 62"/>
          <p:cNvGrpSpPr/>
          <p:nvPr/>
        </p:nvGrpSpPr>
        <p:grpSpPr>
          <a:xfrm>
            <a:off x="5457056" y="2354217"/>
            <a:ext cx="3782818" cy="1506831"/>
            <a:chOff x="5346646" y="2204864"/>
            <a:chExt cx="3782818" cy="1506831"/>
          </a:xfrm>
        </p:grpSpPr>
        <p:sp>
          <p:nvSpPr>
            <p:cNvPr id="60" name="TextBox 59"/>
            <p:cNvSpPr txBox="1"/>
            <p:nvPr/>
          </p:nvSpPr>
          <p:spPr bwMode="auto">
            <a:xfrm>
              <a:off x="5745088" y="2204864"/>
              <a:ext cx="2854679" cy="526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2800" kern="0" dirty="0" smtClean="0">
                  <a:solidFill>
                    <a:srgbClr val="C0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Tensor</a:t>
              </a:r>
              <a:r>
                <a:rPr lang="en-US" altLang="ko-KR" sz="2800" kern="0" dirty="0" smtClean="0">
                  <a:solidFill>
                    <a:srgbClr val="035AB9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ko-KR" altLang="en-US" kern="0" dirty="0" smtClean="0">
                  <a:solidFill>
                    <a:srgbClr val="035AB9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다차원데이터가</a:t>
              </a:r>
              <a:endParaRPr lang="ko-KR" altLang="en-US" b="0" kern="0" dirty="0" smtClean="0">
                <a:solidFill>
                  <a:srgbClr val="035AB9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5346646" y="3185549"/>
              <a:ext cx="3782818" cy="526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2800" kern="0" dirty="0" smtClean="0">
                  <a:solidFill>
                    <a:srgbClr val="C0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Flow</a:t>
              </a:r>
              <a:r>
                <a:rPr lang="en-US" altLang="ko-KR" sz="2800" kern="0" dirty="0" smtClean="0">
                  <a:solidFill>
                    <a:srgbClr val="035AB9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ko-KR" altLang="en-US" kern="0" dirty="0" smtClean="0">
                  <a:solidFill>
                    <a:srgbClr val="035AB9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흐르면서 학습하는 아키텍처</a:t>
              </a:r>
              <a:endParaRPr lang="ko-KR" altLang="en-US" b="0" kern="0" dirty="0" smtClean="0">
                <a:solidFill>
                  <a:srgbClr val="035AB9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7023482" y="2737870"/>
              <a:ext cx="411703" cy="526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4323" tIns="47169" rIns="94323" bIns="47169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2800" kern="0" dirty="0" smtClean="0">
                  <a:solidFill>
                    <a:srgbClr val="035AB9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+</a:t>
              </a:r>
              <a:endParaRPr lang="ko-KR" altLang="en-US" b="0" kern="0" dirty="0" smtClean="0">
                <a:solidFill>
                  <a:srgbClr val="035AB9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좀 더 알아보기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49339" y="1196752"/>
            <a:ext cx="8306493" cy="101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latin typeface="+mn-ea"/>
              </a:rPr>
              <a:t>- Google</a:t>
            </a:r>
            <a:r>
              <a:rPr lang="ko-KR" altLang="en-US" sz="2000" b="1" kern="0" dirty="0" smtClean="0">
                <a:latin typeface="+mn-ea"/>
              </a:rPr>
              <a:t>의</a:t>
            </a:r>
            <a:r>
              <a:rPr lang="en-US" altLang="ko-KR" sz="2000" b="1" kern="0" dirty="0" smtClean="0">
                <a:latin typeface="+mn-ea"/>
              </a:rPr>
              <a:t> </a:t>
            </a:r>
            <a:r>
              <a:rPr lang="en-US" altLang="ko-KR" sz="2000" b="1" kern="0" dirty="0" err="1" smtClean="0">
                <a:latin typeface="+mn-ea"/>
              </a:rPr>
              <a:t>DistBelief</a:t>
            </a:r>
            <a:r>
              <a:rPr lang="ko-KR" altLang="en-US" sz="2000" b="1" kern="0" dirty="0" smtClean="0">
                <a:latin typeface="+mn-ea"/>
              </a:rPr>
              <a:t>에 이은 두번째 </a:t>
            </a:r>
            <a:r>
              <a:rPr lang="ko-KR" altLang="en-US" sz="2000" b="1" kern="0" dirty="0" err="1" smtClean="0">
                <a:latin typeface="+mn-ea"/>
              </a:rPr>
              <a:t>딥러닝</a:t>
            </a:r>
            <a:r>
              <a:rPr lang="ko-KR" altLang="en-US" sz="2000" b="1" kern="0" dirty="0" smtClean="0">
                <a:latin typeface="+mn-ea"/>
              </a:rPr>
              <a:t> 프레임워크 </a:t>
            </a:r>
            <a:r>
              <a:rPr lang="en-US" altLang="ko-KR" sz="2000" b="1" kern="0" dirty="0" smtClean="0">
                <a:latin typeface="+mn-ea"/>
              </a:rPr>
              <a:t>(apache 2.0)</a:t>
            </a:r>
          </a:p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latin typeface="+mn-ea"/>
              </a:rPr>
              <a:t>  (</a:t>
            </a:r>
            <a:r>
              <a:rPr lang="en-US" altLang="ko-KR" sz="2000" b="1" kern="0" dirty="0" err="1" smtClean="0">
                <a:latin typeface="+mn-ea"/>
              </a:rPr>
              <a:t>DistBelief</a:t>
            </a:r>
            <a:r>
              <a:rPr lang="ko-KR" altLang="en-US" sz="2000" b="1" kern="0" dirty="0" smtClean="0">
                <a:latin typeface="+mn-ea"/>
              </a:rPr>
              <a:t>는 </a:t>
            </a:r>
            <a:r>
              <a:rPr lang="en-US" altLang="ko-KR" sz="2000" b="1" kern="0" dirty="0" err="1" smtClean="0">
                <a:latin typeface="+mn-ea"/>
              </a:rPr>
              <a:t>Config</a:t>
            </a:r>
            <a:r>
              <a:rPr lang="en-US" altLang="ko-KR" sz="2000" b="1" kern="0" dirty="0" smtClean="0">
                <a:latin typeface="+mn-ea"/>
              </a:rPr>
              <a:t> </a:t>
            </a:r>
            <a:r>
              <a:rPr lang="ko-KR" altLang="en-US" sz="2000" b="1" kern="0" dirty="0" err="1" smtClean="0">
                <a:latin typeface="+mn-ea"/>
              </a:rPr>
              <a:t>파일정의</a:t>
            </a:r>
            <a:r>
              <a:rPr lang="ko-KR" altLang="en-US" sz="2000" b="1" kern="0" dirty="0" smtClean="0">
                <a:latin typeface="+mn-ea"/>
              </a:rPr>
              <a:t> 타입</a:t>
            </a:r>
            <a:r>
              <a:rPr lang="en-US" altLang="ko-KR" sz="2000" b="1" kern="0" dirty="0" smtClean="0">
                <a:latin typeface="+mn-ea"/>
              </a:rPr>
              <a:t>. </a:t>
            </a:r>
            <a:r>
              <a:rPr lang="ko-KR" altLang="en-US" sz="2000" b="1" kern="0" dirty="0" smtClean="0">
                <a:latin typeface="+mn-ea"/>
              </a:rPr>
              <a:t>유연하지 못한 단점 있었음</a:t>
            </a:r>
            <a:r>
              <a:rPr lang="en-US" altLang="ko-KR" sz="2000" b="1" kern="0" dirty="0" smtClean="0">
                <a:latin typeface="+mn-ea"/>
              </a:rPr>
              <a:t>)</a:t>
            </a:r>
            <a:endParaRPr lang="ko-KR" altLang="en-US" sz="2000" b="1" kern="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49339" y="2484621"/>
            <a:ext cx="4741414" cy="55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latin typeface="+mn-ea"/>
              </a:rPr>
              <a:t>- </a:t>
            </a:r>
            <a:r>
              <a:rPr lang="en-US" altLang="ko-KR" sz="2000" b="1" kern="0" dirty="0" err="1" smtClean="0">
                <a:latin typeface="+mn-ea"/>
              </a:rPr>
              <a:t>Theano</a:t>
            </a:r>
            <a:r>
              <a:rPr lang="ko-KR" altLang="en-US" sz="2000" b="1" kern="0" dirty="0" smtClean="0">
                <a:latin typeface="+mn-ea"/>
              </a:rPr>
              <a:t>에 영감을 받았고 </a:t>
            </a:r>
            <a:r>
              <a:rPr lang="en-US" altLang="ko-KR" sz="2000" b="1" kern="0" dirty="0" smtClean="0">
                <a:latin typeface="+mn-ea"/>
              </a:rPr>
              <a:t>C++</a:t>
            </a:r>
            <a:r>
              <a:rPr lang="ko-KR" altLang="en-US" sz="2000" b="1" kern="0" dirty="0" smtClean="0">
                <a:latin typeface="+mn-ea"/>
              </a:rPr>
              <a:t>로 구현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49339" y="3310825"/>
            <a:ext cx="8768157" cy="55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latin typeface="+mn-ea"/>
              </a:rPr>
              <a:t>- </a:t>
            </a:r>
            <a:r>
              <a:rPr lang="ko-KR" altLang="en-US" sz="2000" b="1" kern="0" dirty="0" err="1" smtClean="0">
                <a:latin typeface="+mn-ea"/>
              </a:rPr>
              <a:t>분산환경</a:t>
            </a:r>
            <a:r>
              <a:rPr lang="ko-KR" altLang="en-US" sz="2000" b="1" kern="0" dirty="0" smtClean="0">
                <a:latin typeface="+mn-ea"/>
              </a:rPr>
              <a:t> 프레임워크</a:t>
            </a:r>
            <a:r>
              <a:rPr lang="en-US" altLang="ko-KR" sz="2000" b="1" kern="0" dirty="0" smtClean="0">
                <a:latin typeface="+mn-ea"/>
              </a:rPr>
              <a:t>. Linux/Windows/Mac/iOS/Android/Raspberry </a:t>
            </a:r>
            <a:r>
              <a:rPr lang="ko-KR" altLang="en-US" sz="2000" b="1" kern="0" dirty="0" smtClean="0">
                <a:latin typeface="+mn-ea"/>
              </a:rPr>
              <a:t>등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49339" y="4960308"/>
            <a:ext cx="8183061" cy="55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latin typeface="+mn-ea"/>
              </a:rPr>
              <a:t>- Google Brain</a:t>
            </a:r>
            <a:r>
              <a:rPr lang="ko-KR" altLang="en-US" sz="2000" b="1" kern="0" dirty="0" smtClean="0">
                <a:latin typeface="+mn-ea"/>
              </a:rPr>
              <a:t>팀이 개발 및 </a:t>
            </a:r>
            <a:r>
              <a:rPr lang="ko-KR" altLang="en-US" sz="2000" b="1" kern="0" dirty="0" err="1" smtClean="0">
                <a:latin typeface="+mn-ea"/>
              </a:rPr>
              <a:t>사내검증</a:t>
            </a:r>
            <a:r>
              <a:rPr lang="ko-KR" altLang="en-US" sz="2000" b="1" kern="0" dirty="0" smtClean="0">
                <a:latin typeface="+mn-ea"/>
              </a:rPr>
              <a:t> 후 지속적으로 </a:t>
            </a:r>
            <a:r>
              <a:rPr lang="en-US" altLang="ko-KR" sz="2000" b="1" kern="0" dirty="0" smtClean="0">
                <a:latin typeface="+mn-ea"/>
              </a:rPr>
              <a:t>GitHub</a:t>
            </a:r>
            <a:r>
              <a:rPr lang="ko-KR" altLang="en-US" sz="2000" b="1" kern="0" dirty="0" smtClean="0">
                <a:latin typeface="+mn-ea"/>
              </a:rPr>
              <a:t>로 공개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9339" y="4137029"/>
            <a:ext cx="81307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latin typeface="+mn-ea"/>
              </a:rPr>
              <a:t>- ‘17</a:t>
            </a:r>
            <a:r>
              <a:rPr lang="ko-KR" altLang="en-US" sz="2000" b="1" kern="0" dirty="0" smtClean="0">
                <a:latin typeface="+mn-ea"/>
              </a:rPr>
              <a:t> </a:t>
            </a:r>
            <a:r>
              <a:rPr lang="ko-KR" altLang="en-US" sz="2000" b="1" kern="0" dirty="0" err="1">
                <a:latin typeface="+mn-ea"/>
              </a:rPr>
              <a:t>모바일용</a:t>
            </a:r>
            <a:r>
              <a:rPr lang="ko-KR" altLang="en-US" sz="2000" b="1" kern="0" dirty="0">
                <a:latin typeface="+mn-ea"/>
              </a:rPr>
              <a:t> </a:t>
            </a:r>
            <a:r>
              <a:rPr lang="en-US" altLang="ko-KR" sz="2000" b="1" kern="0" dirty="0">
                <a:latin typeface="+mn-ea"/>
              </a:rPr>
              <a:t>Lite</a:t>
            </a:r>
            <a:r>
              <a:rPr lang="ko-KR" altLang="en-US" sz="2000" b="1" kern="0" dirty="0">
                <a:latin typeface="+mn-ea"/>
              </a:rPr>
              <a:t>버전 </a:t>
            </a:r>
            <a:r>
              <a:rPr lang="ko-KR" altLang="en-US" sz="2000" b="1" kern="0" dirty="0" smtClean="0">
                <a:latin typeface="+mn-ea"/>
              </a:rPr>
              <a:t>출시</a:t>
            </a:r>
            <a:r>
              <a:rPr lang="en-US" altLang="ko-KR" sz="2000" b="1" kern="0" dirty="0" smtClean="0">
                <a:latin typeface="+mn-ea"/>
              </a:rPr>
              <a:t>. </a:t>
            </a:r>
            <a:r>
              <a:rPr lang="ko-KR" altLang="en-US" sz="2000" b="1" kern="0" dirty="0" smtClean="0">
                <a:latin typeface="+mn-ea"/>
              </a:rPr>
              <a:t>새로운 안드로이드</a:t>
            </a:r>
            <a:r>
              <a:rPr lang="en-US" altLang="ko-KR" sz="2000" b="1" kern="0" dirty="0" smtClean="0">
                <a:latin typeface="+mn-ea"/>
              </a:rPr>
              <a:t>OS</a:t>
            </a:r>
            <a:r>
              <a:rPr lang="ko-KR" altLang="en-US" sz="2000" b="1" kern="0" dirty="0" smtClean="0">
                <a:latin typeface="+mn-ea"/>
              </a:rPr>
              <a:t>에 </a:t>
            </a:r>
            <a:r>
              <a:rPr lang="ko-KR" altLang="en-US" sz="2000" b="1" kern="0" dirty="0" err="1" smtClean="0">
                <a:latin typeface="+mn-ea"/>
              </a:rPr>
              <a:t>기본내장</a:t>
            </a:r>
            <a:r>
              <a:rPr lang="ko-KR" altLang="en-US" sz="2000" b="1" kern="0" dirty="0" smtClean="0">
                <a:latin typeface="+mn-ea"/>
              </a:rPr>
              <a:t> 예정</a:t>
            </a:r>
            <a:endParaRPr lang="ko-KR" altLang="en-US" sz="20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0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분산실행</a:t>
            </a:r>
            <a:r>
              <a:rPr lang="ko-KR" altLang="en-US" dirty="0" smtClean="0"/>
              <a:t> 원리</a:t>
            </a:r>
            <a:endParaRPr lang="ko-KR" altLang="en-US" dirty="0"/>
          </a:p>
        </p:txBody>
      </p:sp>
      <p:pic>
        <p:nvPicPr>
          <p:cNvPr id="2050" name="Picture 2" descr="tensorflow edge nod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" y="1484784"/>
            <a:ext cx="938012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00976" y="5937062"/>
            <a:ext cx="500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https://www.tensorflow.org/deploy/distributed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6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7848302" cy="372258"/>
          </a:xfrm>
        </p:spPr>
        <p:txBody>
          <a:bodyPr/>
          <a:lstStyle/>
          <a:p>
            <a:r>
              <a:rPr lang="ko-KR" altLang="en-US" dirty="0" smtClean="0"/>
              <a:t>앙상블</a:t>
            </a:r>
            <a:r>
              <a:rPr lang="en-US" altLang="ko-KR" dirty="0" smtClean="0"/>
              <a:t>(Ensemble)</a:t>
            </a:r>
            <a:r>
              <a:rPr lang="ko-KR" altLang="en-US" dirty="0" smtClean="0"/>
              <a:t> 트레이닝을 위한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TensorflowOnSpark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122829"/>
            <a:ext cx="8736971" cy="40324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0512" y="5220144"/>
            <a:ext cx="5674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: </a:t>
            </a:r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</a:t>
            </a:r>
            <a:r>
              <a:rPr lang="ko-KR" altLang="en-US" dirty="0" smtClean="0">
                <a:hlinkClick r:id="rId3"/>
              </a:rPr>
              <a:t>github.com/yahoo/TensorFlowOnSpark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1614" y="5661248"/>
            <a:ext cx="8889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SSG.com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: </a:t>
            </a:r>
            <a:r>
              <a:rPr lang="ko-KR" altLang="en-US" dirty="0" smtClean="0">
                <a:hlinkClick r:id="rId4"/>
              </a:rPr>
              <a:t>https</a:t>
            </a:r>
            <a:r>
              <a:rPr lang="ko-KR" altLang="en-US" dirty="0">
                <a:hlinkClick r:id="rId4"/>
              </a:rPr>
              <a:t>://</a:t>
            </a:r>
            <a:r>
              <a:rPr lang="ko-KR" altLang="en-US" dirty="0" smtClean="0">
                <a:hlinkClick r:id="rId4"/>
              </a:rPr>
              <a:t>www.slideshare.net/ssusere94328/deep-learning-text-nlp-and-spark-collaboration-text-nlp-spark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스터-A3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none" lIns="94323" tIns="47169" rIns="94323" bIns="47169" numCol="1" anchor="ctr" anchorCtr="0" compatLnSpc="1">
        <a:prstTxWarp prst="textNoShape">
          <a:avLst/>
        </a:prstTxWarp>
        <a:spAutoFit/>
      </a:bodyPr>
      <a:lstStyle>
        <a:defPPr latinLnBrk="0">
          <a:defRPr sz="1400" b="0" kern="0" dirty="0" smtClean="0"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tx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3528A060936AE43887E058DE663D7EC" ma:contentTypeVersion="0" ma:contentTypeDescription="새 문서를 만듭니다." ma:contentTypeScope="" ma:versionID="cc60be2c3fff4fb62de28a0133fa1c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E3B485-6806-4070-B91F-4E0C246DC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FB3E6D-D802-4CCE-8EA3-0759F2BD2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806714-A181-4FCC-8624-BF3ED16F8B3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10872</TotalTime>
  <Words>1053</Words>
  <Application>Microsoft Office PowerPoint</Application>
  <PresentationFormat>A4 용지(210x297mm)</PresentationFormat>
  <Paragraphs>206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Rix고딕 B</vt:lpstr>
      <vt:lpstr>나눔고딕</vt:lpstr>
      <vt:lpstr>나눔바른고딕</vt:lpstr>
      <vt:lpstr>나눔고딕 Bold</vt:lpstr>
      <vt:lpstr>Courier New</vt:lpstr>
      <vt:lpstr>굴림</vt:lpstr>
      <vt:lpstr>Arial</vt:lpstr>
      <vt:lpstr>맑은 고딕</vt:lpstr>
      <vt:lpstr>나눔바른고딕 Light</vt:lpstr>
      <vt:lpstr>Wingdings</vt:lpstr>
      <vt:lpstr>마스터-A3</vt:lpstr>
      <vt:lpstr>딥 러닝(Deep Learning)</vt:lpstr>
      <vt:lpstr>교육 순서</vt:lpstr>
      <vt:lpstr>Drive.ai Self-driving Car</vt:lpstr>
      <vt:lpstr>www.tensorflow.org</vt:lpstr>
      <vt:lpstr>Data Flow Graph란?</vt:lpstr>
      <vt:lpstr>Tensorflow의 Data Flow Graph</vt:lpstr>
      <vt:lpstr>Tensorflow 좀 더 알아보기</vt:lpstr>
      <vt:lpstr>Tensorflow의 분산실행 원리</vt:lpstr>
      <vt:lpstr>앙상블(Ensemble) 트레이닝을 위한 TensorflowOnSpark</vt:lpstr>
      <vt:lpstr>처음 Tensorflow가 나왔을 때..</vt:lpstr>
      <vt:lpstr>서비스 환경을 위한 프레임워크: Tensorflow “Serving”</vt:lpstr>
      <vt:lpstr>(참고) TF의 중간 저장 기능</vt:lpstr>
      <vt:lpstr>Tensorfow를 더 쉽게, High Level 프레임워크 KERAS</vt:lpstr>
      <vt:lpstr>Tensorflow 아키텍처 (버전1.2)</vt:lpstr>
      <vt:lpstr>Tensor2Tensor – Training Workflow 자동화 도구</vt:lpstr>
      <vt:lpstr>Windows에 Tensorflow 설치</vt:lpstr>
      <vt:lpstr>Windows에 Tensorflow 설치</vt:lpstr>
      <vt:lpstr>웹 개발환경 설치 – Jupyter Notebook (option)</vt:lpstr>
      <vt:lpstr>꼭 필요한 수학 딱 두가지: (1) 행렬 곱셈(내적)</vt:lpstr>
      <vt:lpstr>꼭 필요한 수학 딱 두가지: (1) 행렬 곱셈(내적)</vt:lpstr>
      <vt:lpstr>꼭 필요한 수학 딱 두가지: (2) 미분의 의미</vt:lpstr>
      <vt:lpstr>실습에 필요한 Python 문법 - 자료형</vt:lpstr>
      <vt:lpstr>실습에 필요한 Python 문법 - 자료형</vt:lpstr>
      <vt:lpstr>실습에 필요한 Python 문법(1/2)</vt:lpstr>
      <vt:lpstr>실습에 필요한 Python 문법(2/2)</vt:lpstr>
      <vt:lpstr>Tensorflow의 기반이 되는 Numpy 기본문법</vt:lpstr>
      <vt:lpstr>Tensorflow의 기반이 되는 Numpy 기본문법</vt:lpstr>
      <vt:lpstr>Tensorflow의 실행 구조</vt:lpstr>
      <vt:lpstr>Tensorflow 간단한 실습</vt:lpstr>
      <vt:lpstr>실행환경 Jupyter Notebook 접근방법</vt:lpstr>
      <vt:lpstr>[실습] Lab1_TF맛보기</vt:lpstr>
      <vt:lpstr>PowerPoint 프레젠테이션</vt:lpstr>
    </vt:vector>
  </TitlesOfParts>
  <Company>Kolon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박보름</dc:creator>
  <cp:lastModifiedBy>엄보현(스마트연구1팀/선임/-)</cp:lastModifiedBy>
  <cp:revision>1129</cp:revision>
  <dcterms:created xsi:type="dcterms:W3CDTF">2010-08-31T00:42:20Z</dcterms:created>
  <dcterms:modified xsi:type="dcterms:W3CDTF">2019-11-14T04:20:04Z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0x01010003528A060936AE43887E058DE663D7EC</vt:lpwstr>
  </property>
  <property fmtid="{D5CDD505-2E9C-101B-9397-08002B2CF9AE}" pid="3" name="Order">
    <vt:r8>31800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