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4"/>
  </p:sldMasterIdLst>
  <p:notesMasterIdLst>
    <p:notesMasterId r:id="rId17"/>
  </p:notesMasterIdLst>
  <p:handoutMasterIdLst>
    <p:handoutMasterId r:id="rId18"/>
  </p:handoutMasterIdLst>
  <p:sldIdLst>
    <p:sldId id="258" r:id="rId5"/>
    <p:sldId id="317" r:id="rId6"/>
    <p:sldId id="316" r:id="rId7"/>
    <p:sldId id="318" r:id="rId8"/>
    <p:sldId id="313" r:id="rId9"/>
    <p:sldId id="314" r:id="rId10"/>
    <p:sldId id="315" r:id="rId11"/>
    <p:sldId id="319" r:id="rId12"/>
    <p:sldId id="320" r:id="rId13"/>
    <p:sldId id="321" r:id="rId14"/>
    <p:sldId id="322" r:id="rId15"/>
    <p:sldId id="302" r:id="rId16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나눔고딕 Bold" panose="020B0600000101010101" charset="-127"/>
      <p:bold r:id="rId21"/>
    </p:embeddedFont>
    <p:embeddedFont>
      <p:font typeface="나눔고딕" panose="020B0600000101010101" charset="-127"/>
      <p:regular r:id="rId22"/>
      <p:bold r:id="rId23"/>
    </p:embeddedFont>
    <p:embeddedFont>
      <p:font typeface="나눔바른고딕" panose="020B0600000101010101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035AB9"/>
    <a:srgbClr val="2F8DCA"/>
    <a:srgbClr val="FF0000"/>
    <a:srgbClr val="BCE292"/>
    <a:srgbClr val="66CCFF"/>
    <a:srgbClr val="FF8181"/>
    <a:srgbClr val="FF9F9F"/>
    <a:srgbClr val="D68B04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6421" autoAdjust="0"/>
  </p:normalViewPr>
  <p:slideViewPr>
    <p:cSldViewPr>
      <p:cViewPr varScale="1">
        <p:scale>
          <a:sx n="100" d="100"/>
          <a:sy n="100" d="100"/>
        </p:scale>
        <p:origin x="12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796DA-12F9-4E10-8F39-BA1239AA18AD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A4890-DF62-4429-A135-73A6DED8A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25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16CE-2A9C-4339-9F6F-76A33DA8D7D7}" type="datetimeFigureOut">
              <a:rPr lang="ko-KR" altLang="en-US" smtClean="0"/>
              <a:pPr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62E47-4B40-4A6D-BD94-C2F3079AC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17CB7B-7608-417C-9416-4D062F5460D4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283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16632"/>
            <a:ext cx="5472038" cy="372258"/>
          </a:xfrm>
          <a:prstGeom prst="rect">
            <a:avLst/>
          </a:prstGeom>
        </p:spPr>
        <p:txBody>
          <a:bodyPr/>
          <a:lstStyle>
            <a:lvl1pPr>
              <a:defRPr sz="2000" b="0">
                <a:latin typeface="나눔고딕 Bold" panose="020D0804000000000000" pitchFamily="50" charset="-127"/>
                <a:ea typeface="나눔고딕 Bold" panose="020D08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72158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674688" y="1817688"/>
            <a:ext cx="928200" cy="288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662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60512" y="2177451"/>
            <a:ext cx="6416552" cy="521402"/>
          </a:xfrm>
          <a:prstGeom prst="rect">
            <a:avLst/>
          </a:prstGeom>
        </p:spPr>
        <p:txBody>
          <a:bodyPr/>
          <a:lstStyle>
            <a:lvl1pPr algn="l">
              <a:defRPr sz="2769">
                <a:latin typeface="+mn-ea"/>
                <a:ea typeface="+mn-ea"/>
              </a:defRPr>
            </a:lvl1pPr>
          </a:lstStyle>
          <a:p>
            <a:r>
              <a:rPr lang="ko-KR" altLang="en-US" dirty="0" err="1"/>
              <a:t>코오ㅁ롱베니트</a:t>
            </a:r>
            <a:r>
              <a:rPr lang="ko-KR" altLang="en-US" dirty="0"/>
              <a:t> 대내보고 서식 </a:t>
            </a:r>
            <a:r>
              <a:rPr lang="en-US" altLang="ko-KR" dirty="0"/>
              <a:t>– </a:t>
            </a:r>
            <a:r>
              <a:rPr lang="ko-KR" altLang="en-US" dirty="0"/>
              <a:t>가로</a:t>
            </a:r>
            <a:r>
              <a:rPr lang="en-US" altLang="ko-KR" dirty="0"/>
              <a:t>1</a:t>
            </a:r>
          </a:p>
        </p:txBody>
      </p:sp>
      <p:pic>
        <p:nvPicPr>
          <p:cNvPr id="3076" name="Picture 4" descr="googlenet에 대한 이미지 검색결과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78"/>
          <a:stretch/>
        </p:blipFill>
        <p:spPr bwMode="auto">
          <a:xfrm>
            <a:off x="643519" y="3501008"/>
            <a:ext cx="8219798" cy="22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 userDrawn="1"/>
        </p:nvSpPr>
        <p:spPr bwMode="auto">
          <a:xfrm>
            <a:off x="2488286" y="6012082"/>
            <a:ext cx="2392706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611588" y="5925948"/>
            <a:ext cx="2392706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15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52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3" name="Rectangle 1283"/>
          <p:cNvSpPr>
            <a:spLocks noChangeArrowheads="1"/>
          </p:cNvSpPr>
          <p:nvPr userDrawn="1"/>
        </p:nvSpPr>
        <p:spPr bwMode="auto">
          <a:xfrm>
            <a:off x="4648200" y="6483498"/>
            <a:ext cx="609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3262" tIns="0" rIns="23262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fld id="{6F031FB3-D1FF-4E38-A739-C2F5DBDE5BFE}" type="slidenum">
              <a:rPr kumimoji="0" lang="en-US" altLang="ko-KR" sz="923" b="0" smtClean="0">
                <a:solidFill>
                  <a:srgbClr val="4D4D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0" lang="en-US" altLang="ko-KR" sz="923" b="0" dirty="0">
                <a:solidFill>
                  <a:srgbClr val="4D4D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kumimoji="0" lang="en-US" altLang="ko-KR" sz="923" b="0" dirty="0" smtClean="0">
                <a:solidFill>
                  <a:srgbClr val="4D4D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  <a:endParaRPr kumimoji="0" lang="en-US" altLang="ko-KR" sz="923" b="0" dirty="0">
              <a:solidFill>
                <a:srgbClr val="4D4D4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9" name="직사각형 5"/>
          <p:cNvSpPr>
            <a:spLocks noChangeArrowheads="1"/>
          </p:cNvSpPr>
          <p:nvPr userDrawn="1"/>
        </p:nvSpPr>
        <p:spPr bwMode="auto">
          <a:xfrm>
            <a:off x="7797804" y="6453336"/>
            <a:ext cx="2030413" cy="37369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662">
              <a:solidFill>
                <a:srgbClr val="000000"/>
              </a:solidFill>
            </a:endParaRPr>
          </a:p>
        </p:txBody>
      </p:sp>
      <p:sp>
        <p:nvSpPr>
          <p:cNvPr id="1031" name="직사각형 7"/>
          <p:cNvSpPr>
            <a:spLocks noChangeArrowheads="1"/>
          </p:cNvSpPr>
          <p:nvPr userDrawn="1"/>
        </p:nvSpPr>
        <p:spPr bwMode="auto">
          <a:xfrm>
            <a:off x="77788" y="6453336"/>
            <a:ext cx="1454150" cy="37369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662">
              <a:solidFill>
                <a:srgbClr val="000000"/>
              </a:solidFill>
            </a:endParaRPr>
          </a:p>
        </p:txBody>
      </p:sp>
      <p:pic>
        <p:nvPicPr>
          <p:cNvPr id="1032" name="Picture 1446" descr="영문블루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t="12006" r="36240" b="18675"/>
          <a:stretch>
            <a:fillRect/>
          </a:stretch>
        </p:blipFill>
        <p:spPr bwMode="auto">
          <a:xfrm>
            <a:off x="163518" y="6516844"/>
            <a:ext cx="12604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 bwMode="auto">
          <a:xfrm>
            <a:off x="158717" y="6483498"/>
            <a:ext cx="1605108" cy="224485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0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569" b="1">
          <a:solidFill>
            <a:schemeClr val="bg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569">
          <a:solidFill>
            <a:schemeClr val="bg1"/>
          </a:solidFill>
          <a:latin typeface="나눔고딕 Bold" panose="020D0804000000000000" pitchFamily="50" charset="-127"/>
          <a:ea typeface="나눔고딕 Bold" panose="020D0804000000000000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569">
          <a:solidFill>
            <a:schemeClr val="bg1"/>
          </a:solidFill>
          <a:latin typeface="나눔고딕 Bold" panose="020D0804000000000000" pitchFamily="50" charset="-127"/>
          <a:ea typeface="나눔고딕 Bold" panose="020D0804000000000000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569">
          <a:solidFill>
            <a:schemeClr val="bg1"/>
          </a:solidFill>
          <a:latin typeface="나눔고딕 Bold" panose="020D0804000000000000" pitchFamily="50" charset="-127"/>
          <a:ea typeface="나눔고딕 Bold" panose="020D0804000000000000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569">
          <a:solidFill>
            <a:schemeClr val="bg1"/>
          </a:solidFill>
          <a:latin typeface="나눔고딕 Bold" panose="020D0804000000000000" pitchFamily="50" charset="-127"/>
          <a:ea typeface="나눔고딕 Bold" panose="020D0804000000000000" pitchFamily="50" charset="-127"/>
        </a:defRPr>
      </a:lvl5pPr>
      <a:lvl6pPr marL="422039" algn="l" rtl="0" eaLnBrk="0" fontAlgn="base" hangingPunct="0">
        <a:spcBef>
          <a:spcPct val="0"/>
        </a:spcBef>
        <a:spcAft>
          <a:spcPct val="0"/>
        </a:spcAft>
        <a:defRPr kumimoji="1" sz="1569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6pPr>
      <a:lvl7pPr marL="844078" algn="l" rtl="0" eaLnBrk="0" fontAlgn="base" hangingPunct="0">
        <a:spcBef>
          <a:spcPct val="0"/>
        </a:spcBef>
        <a:spcAft>
          <a:spcPct val="0"/>
        </a:spcAft>
        <a:defRPr kumimoji="1" sz="1569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7pPr>
      <a:lvl8pPr marL="1266117" algn="l" rtl="0" eaLnBrk="0" fontAlgn="base" hangingPunct="0">
        <a:spcBef>
          <a:spcPct val="0"/>
        </a:spcBef>
        <a:spcAft>
          <a:spcPct val="0"/>
        </a:spcAft>
        <a:defRPr kumimoji="1" sz="1569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8pPr>
      <a:lvl9pPr marL="1688155" algn="l" rtl="0" eaLnBrk="0" fontAlgn="base" hangingPunct="0">
        <a:spcBef>
          <a:spcPct val="0"/>
        </a:spcBef>
        <a:spcAft>
          <a:spcPct val="0"/>
        </a:spcAft>
        <a:defRPr kumimoji="1" sz="1569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6529" indent="-316529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Font typeface="Wingdings" panose="05000000000000000000" pitchFamily="2" charset="2"/>
        <a:buChar char="•"/>
        <a:defRPr kumimoji="1" sz="1108">
          <a:solidFill>
            <a:srgbClr val="000000"/>
          </a:solidFill>
          <a:latin typeface="+mn-ea"/>
          <a:ea typeface="+mn-ea"/>
          <a:cs typeface="+mn-cs"/>
        </a:defRPr>
      </a:lvl1pPr>
      <a:lvl2pPr marL="278428" indent="-148007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Font typeface="맑은 고딕" panose="020B0503020000020004" pitchFamily="50" charset="-127"/>
        <a:buChar char="–"/>
        <a:defRPr kumimoji="1" sz="1108">
          <a:solidFill>
            <a:srgbClr val="000000"/>
          </a:solidFill>
          <a:latin typeface="+mn-ea"/>
          <a:ea typeface="+mn-ea"/>
        </a:defRPr>
      </a:lvl2pPr>
      <a:lvl3pPr marL="419108" indent="-139215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Font typeface="Wingdings" pitchFamily="2" charset="2"/>
        <a:buChar char="Ø"/>
        <a:defRPr kumimoji="1" sz="1108">
          <a:solidFill>
            <a:srgbClr val="000000"/>
          </a:solidFill>
          <a:latin typeface="+mn-ea"/>
          <a:ea typeface="+mn-ea"/>
        </a:defRPr>
      </a:lvl3pPr>
      <a:lvl4pPr marL="524618" indent="-104044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Char char="•"/>
        <a:defRPr kumimoji="1" sz="1108">
          <a:solidFill>
            <a:srgbClr val="000000"/>
          </a:solidFill>
          <a:latin typeface="+mn-ea"/>
          <a:ea typeface="+mn-ea"/>
        </a:defRPr>
      </a:lvl4pPr>
      <a:lvl5pPr marL="656505" indent="-130422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108">
          <a:solidFill>
            <a:srgbClr val="000000"/>
          </a:solidFill>
          <a:latin typeface="+mn-ea"/>
          <a:ea typeface="+mn-ea"/>
        </a:defRPr>
      </a:lvl5pPr>
      <a:lvl6pPr marL="1078544" indent="-130422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108">
          <a:solidFill>
            <a:srgbClr val="000000"/>
          </a:solidFill>
          <a:latin typeface="+mn-lt"/>
          <a:ea typeface="+mn-ea"/>
        </a:defRPr>
      </a:lvl6pPr>
      <a:lvl7pPr marL="1500582" indent="-130422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108">
          <a:solidFill>
            <a:srgbClr val="000000"/>
          </a:solidFill>
          <a:latin typeface="+mn-lt"/>
          <a:ea typeface="+mn-ea"/>
        </a:defRPr>
      </a:lvl7pPr>
      <a:lvl8pPr marL="1922622" indent="-130422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108">
          <a:solidFill>
            <a:srgbClr val="000000"/>
          </a:solidFill>
          <a:latin typeface="+mn-lt"/>
          <a:ea typeface="+mn-ea"/>
        </a:defRPr>
      </a:lvl8pPr>
      <a:lvl9pPr marL="2344660" indent="-130422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108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0512" y="191683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+mn-ea"/>
              </a:rPr>
              <a:t>Tensorflow</a:t>
            </a:r>
            <a:r>
              <a:rPr lang="ko-KR" altLang="en-US" sz="2400" b="1" dirty="0">
                <a:latin typeface="+mn-ea"/>
              </a:rPr>
              <a:t>로 시작하는</a:t>
            </a: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1496616" y="2420888"/>
            <a:ext cx="6048672" cy="710812"/>
          </a:xfrm>
        </p:spPr>
        <p:txBody>
          <a:bodyPr/>
          <a:lstStyle/>
          <a:p>
            <a:r>
              <a:rPr lang="ko-KR" altLang="en-US" sz="4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 러닝</a:t>
            </a:r>
            <a:r>
              <a:rPr lang="en-US" altLang="ko-KR" sz="3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(Deep Learning)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757138" y="5362183"/>
            <a:ext cx="1314194" cy="37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b="1" kern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Bohyun um</a:t>
            </a:r>
            <a:endParaRPr lang="en-US" altLang="ko-KR" b="1" kern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Unbalance Label Data</a:t>
            </a:r>
            <a:endParaRPr lang="ko-KR" altLang="en-US" dirty="0"/>
          </a:p>
        </p:txBody>
      </p:sp>
      <p:pic>
        <p:nvPicPr>
          <p:cNvPr id="3074" name="Picture 2" descr="https://cdn-images-1.medium.com/max/1200/1*b2XNmH6QnCqKsUP43MrL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76872"/>
            <a:ext cx="5100696" cy="268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-images-1.medium.com/max/1200/1*iiUHmHlhOedcqZjujAmJk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2276872"/>
            <a:ext cx="5097016" cy="268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1377085" y="1600544"/>
            <a:ext cx="2346528" cy="40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Medical Vision </a:t>
            </a:r>
            <a:r>
              <a:rPr lang="ko-KR" altLang="en-US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분야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915725" y="1633545"/>
            <a:ext cx="2883533" cy="40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은행 고객 중 대출 </a:t>
            </a:r>
            <a:r>
              <a:rPr lang="ko-KR" altLang="en-US" sz="2000" b="1" kern="0" dirty="0" err="1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미납고객</a:t>
            </a:r>
            <a:endParaRPr lang="ko-KR" altLang="en-US" sz="2000" b="1" kern="0" dirty="0" smtClean="0">
              <a:solidFill>
                <a:srgbClr val="035AB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2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방안</a:t>
            </a:r>
            <a:endParaRPr lang="ko-KR" altLang="en-US" dirty="0"/>
          </a:p>
        </p:txBody>
      </p:sp>
      <p:pic>
        <p:nvPicPr>
          <p:cNvPr id="4098" name="Picture 2" descr="https://cdn-images-1.medium.com/max/1600/1*DR54l5H0vVPA69kGzBgrJ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1260706"/>
            <a:ext cx="5040560" cy="142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273050" y="857670"/>
            <a:ext cx="3106351" cy="40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관심대상 데이터를 더 수집</a:t>
            </a:r>
          </a:p>
        </p:txBody>
      </p:sp>
      <p:pic>
        <p:nvPicPr>
          <p:cNvPr id="4100" name="Picture 4" descr="https://cdn-images-1.medium.com/max/1600/1*8KvcWy6DMt92_pbwB2NoF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3356992"/>
            <a:ext cx="3096344" cy="79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304287" y="2816084"/>
            <a:ext cx="1423198" cy="40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라벨 변경</a:t>
            </a:r>
          </a:p>
        </p:txBody>
      </p:sp>
      <p:pic>
        <p:nvPicPr>
          <p:cNvPr id="4102" name="Picture 6" descr="https://cdn-images-1.medium.com/max/1600/1*_YrVnbS5jgWc4EsZALwpVw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9" r="30788"/>
          <a:stretch/>
        </p:blipFill>
        <p:spPr bwMode="auto">
          <a:xfrm>
            <a:off x="4736976" y="3356710"/>
            <a:ext cx="1944216" cy="79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cdn-images-1.medium.com/max/1600/1*arxyYvvZAAiW51tR6Bw0bw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6" r="16547"/>
          <a:stretch/>
        </p:blipFill>
        <p:spPr bwMode="auto">
          <a:xfrm>
            <a:off x="7041232" y="3415655"/>
            <a:ext cx="2376264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04287" y="4754156"/>
            <a:ext cx="1714945" cy="40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Cost</a:t>
            </a:r>
            <a:r>
              <a:rPr lang="ko-KR" altLang="en-US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차별화</a:t>
            </a:r>
          </a:p>
        </p:txBody>
      </p:sp>
      <p:pic>
        <p:nvPicPr>
          <p:cNvPr id="4106" name="Picture 10" descr="https://cdn-images-1.medium.com/max/1600/1*6XujiCqMGdH9exGsY7uDWQ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71" y="5182668"/>
            <a:ext cx="4808599" cy="91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 bwMode="auto">
          <a:xfrm>
            <a:off x="4385417" y="2803675"/>
            <a:ext cx="1872039" cy="40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샘플링 차별화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21436" y="6344243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https://medium.com/merantix/applying-deep-learning-to-real-world-problems-ba2d86ac5837</a:t>
            </a:r>
          </a:p>
        </p:txBody>
      </p:sp>
    </p:spTree>
    <p:extLst>
      <p:ext uri="{BB962C8B-B14F-4D97-AF65-F5344CB8AC3E}">
        <p14:creationId xmlns:p14="http://schemas.microsoft.com/office/powerpoint/2010/main" val="27058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04528" y="2852936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+mn-ea"/>
              </a:rPr>
              <a:t>Q&amp;A</a:t>
            </a:r>
            <a:endParaRPr lang="ko-KR" altLang="en-US" sz="4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75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/ Testing / Validation Dataset</a:t>
            </a:r>
            <a:endParaRPr lang="ko-KR" altLang="en-US" dirty="0"/>
          </a:p>
        </p:txBody>
      </p:sp>
      <p:pic>
        <p:nvPicPr>
          <p:cNvPr id="1026" name="Picture 2" descr="training testing validation set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02" y="1628800"/>
            <a:ext cx="8208342" cy="25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1136576" y="5008693"/>
            <a:ext cx="7285379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b="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Validation Set</a:t>
            </a:r>
            <a:r>
              <a:rPr lang="ko-KR" altLang="en-US" sz="1600" b="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은 </a:t>
            </a:r>
            <a:r>
              <a:rPr lang="en-US" altLang="ko-KR" sz="1600" b="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(1)Hyper parameter </a:t>
            </a:r>
            <a:r>
              <a:rPr lang="ko-KR" altLang="en-US" sz="1600" b="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튜닝 또는 </a:t>
            </a:r>
            <a:r>
              <a:rPr lang="en-US" altLang="ko-KR" sz="1600" b="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(2)Cross Validation</a:t>
            </a:r>
            <a:r>
              <a:rPr lang="ko-KR" altLang="en-US" sz="1600" b="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위해 활용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467192" y="2747020"/>
            <a:ext cx="1088170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40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약 </a:t>
            </a:r>
            <a:r>
              <a:rPr lang="en-US" altLang="ko-KR" sz="1400" b="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70~80%</a:t>
            </a:r>
            <a:endParaRPr lang="ko-KR" altLang="en-US" sz="1400" b="0" kern="0" dirty="0" smtClean="0">
              <a:solidFill>
                <a:srgbClr val="035AB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344489" y="2740174"/>
            <a:ext cx="737113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Case 1</a:t>
            </a:r>
            <a:endParaRPr lang="ko-KR" altLang="en-US" sz="14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44488" y="3573016"/>
            <a:ext cx="737113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Case 2</a:t>
            </a:r>
            <a:endParaRPr lang="ko-KR" altLang="en-US" sz="14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3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K-fold  Cross Validation</a:t>
            </a:r>
            <a:endParaRPr lang="ko-KR" altLang="en-US" dirty="0"/>
          </a:p>
        </p:txBody>
      </p:sp>
      <p:pic>
        <p:nvPicPr>
          <p:cNvPr id="2050" name="Picture 2" descr="http://cfile2.uf.tistory.com/image/243BD43E5730B8A722110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12446" r="1613" b="8912"/>
          <a:stretch/>
        </p:blipFill>
        <p:spPr bwMode="auto">
          <a:xfrm>
            <a:off x="560512" y="764704"/>
            <a:ext cx="8712968" cy="54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2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데이터 샘플링 방법</a:t>
            </a:r>
            <a:endParaRPr lang="ko-KR" altLang="en-US" dirty="0"/>
          </a:p>
        </p:txBody>
      </p:sp>
      <p:pic>
        <p:nvPicPr>
          <p:cNvPr id="3074" name="Picture 2" descr="http://cfile25.uf.tistory.com/image/214838465739D9CD2F27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" t="9903" r="643" b="1430"/>
          <a:stretch/>
        </p:blipFill>
        <p:spPr bwMode="auto">
          <a:xfrm>
            <a:off x="1280592" y="1196752"/>
            <a:ext cx="734481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5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Data Preprocessing(</a:t>
            </a:r>
            <a:r>
              <a:rPr lang="ko-KR" altLang="en-US" dirty="0" smtClean="0"/>
              <a:t>전처리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628800"/>
            <a:ext cx="8881839" cy="336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Data Preprocessing(</a:t>
            </a:r>
            <a:r>
              <a:rPr lang="ko-KR" altLang="en-US" dirty="0" smtClean="0"/>
              <a:t>전처리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628801"/>
            <a:ext cx="8640960" cy="358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Augmentation: </a:t>
            </a:r>
            <a:r>
              <a:rPr lang="ko-KR" altLang="en-US" dirty="0" smtClean="0"/>
              <a:t>데이터 뻥튀기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836712"/>
            <a:ext cx="4176464" cy="2191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91" y="1014324"/>
            <a:ext cx="1798819" cy="2515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6200725" y="650584"/>
            <a:ext cx="2877121" cy="37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kern="0" dirty="0" smtClean="0">
                <a:latin typeface="+mn-ea"/>
              </a:rPr>
              <a:t>Random crops and scales</a:t>
            </a:r>
            <a:endParaRPr lang="ko-KR" altLang="en-US" kern="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76" y="3429000"/>
            <a:ext cx="3078563" cy="26153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40" y="4221088"/>
            <a:ext cx="3274575" cy="16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데이터가 부족할 때</a:t>
            </a:r>
            <a:endParaRPr lang="ko-KR" altLang="en-US" dirty="0"/>
          </a:p>
        </p:txBody>
      </p:sp>
      <p:pic>
        <p:nvPicPr>
          <p:cNvPr id="1026" name="Picture 2" descr="https://cdn-images-1.medium.com/max/1600/1*C0X5BA3GYUwK9pkPGwvJ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1052736"/>
            <a:ext cx="6986191" cy="477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Pre-training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pic>
        <p:nvPicPr>
          <p:cNvPr id="2050" name="Picture 2" descr="https://cdn-images-1.medium.com/max/1600/1*f1HSqKQweplaiC8c0t8K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196752"/>
            <a:ext cx="9286673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마스터-A3">
  <a:themeElements>
    <a:clrScheme name="사용자 지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마스터-A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none" lIns="94323" tIns="47169" rIns="94323" bIns="47169" numCol="1" anchor="ctr" anchorCtr="0" compatLnSpc="1">
        <a:prstTxWarp prst="textNoShape">
          <a:avLst/>
        </a:prstTxWarp>
        <a:spAutoFit/>
      </a:bodyPr>
      <a:lstStyle>
        <a:defPPr latinLnBrk="0">
          <a:defRPr sz="1400" b="0" kern="0" dirty="0" smtClean="0">
            <a:latin typeface="나눔바른고딕 Light" panose="020B0603020101020101" pitchFamily="50" charset="-127"/>
            <a:ea typeface="나눔바른고딕 Light" panose="020B0603020101020101" pitchFamily="50" charset="-127"/>
          </a:defRPr>
        </a:defPPr>
      </a:lstStyle>
    </a:txDef>
  </a:objectDefaults>
  <a:extraClrSchemeLst>
    <a:extraClrScheme>
      <a:clrScheme name="마스터-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스터-A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3528A060936AE43887E058DE663D7EC" ma:contentTypeVersion="0" ma:contentTypeDescription="새 문서를 만듭니다." ma:contentTypeScope="" ma:versionID="cc60be2c3fff4fb62de28a0133fa1c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806714-A181-4FCC-8624-BF3ED16F8B3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8FB3E6D-D802-4CCE-8EA3-0759F2BD2F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E3B485-6806-4070-B91F-4E0C246DC5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9997</TotalTime>
  <Words>109</Words>
  <Application>Microsoft Office PowerPoint</Application>
  <PresentationFormat>A4 용지(210x297mm)</PresentationFormat>
  <Paragraphs>27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Wingdings</vt:lpstr>
      <vt:lpstr>나눔고딕 Bold</vt:lpstr>
      <vt:lpstr>나눔고딕</vt:lpstr>
      <vt:lpstr>나눔바른고딕</vt:lpstr>
      <vt:lpstr>나눔바른고딕 Light</vt:lpstr>
      <vt:lpstr>굴림</vt:lpstr>
      <vt:lpstr>마스터-A3</vt:lpstr>
      <vt:lpstr>딥 러닝(Deep Learning)</vt:lpstr>
      <vt:lpstr>Training / Testing / Validation Dataset</vt:lpstr>
      <vt:lpstr>K-fold  Cross Validation</vt:lpstr>
      <vt:lpstr>다양한 데이터 샘플링 방법</vt:lpstr>
      <vt:lpstr>Input Data Preprocessing(전처리)</vt:lpstr>
      <vt:lpstr>Input Data Preprocessing(전처리)</vt:lpstr>
      <vt:lpstr>Data Augmentation: 데이터 뻥튀기</vt:lpstr>
      <vt:lpstr>데이터가 부족할 때</vt:lpstr>
      <vt:lpstr>Pre-training 모델/데이터</vt:lpstr>
      <vt:lpstr>Unbalance Label Data</vt:lpstr>
      <vt:lpstr>해결 방안</vt:lpstr>
      <vt:lpstr>PowerPoint 프레젠테이션</vt:lpstr>
    </vt:vector>
  </TitlesOfParts>
  <Company>Kolon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박보름</dc:creator>
  <cp:lastModifiedBy> </cp:lastModifiedBy>
  <cp:revision>1044</cp:revision>
  <dcterms:created xsi:type="dcterms:W3CDTF">2010-08-31T00:42:20Z</dcterms:created>
  <dcterms:modified xsi:type="dcterms:W3CDTF">2019-03-06T12:06:54Z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0x01010003528A060936AE43887E058DE663D7EC</vt:lpwstr>
  </property>
  <property fmtid="{D5CDD505-2E9C-101B-9397-08002B2CF9AE}" pid="3" name="Order">
    <vt:r8>31800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