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58" r:id="rId6"/>
    <p:sldId id="265" r:id="rId7"/>
    <p:sldId id="259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2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2F6F-2CCF-4755-ADDE-1EAF4E82A83E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775" y="2540601"/>
            <a:ext cx="111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atin typeface="Arial Black" panose="020B0A04020102020204" pitchFamily="34" charset="0"/>
              </a:rPr>
              <a:t>데이터 분석</a:t>
            </a:r>
            <a:r>
              <a:rPr lang="en-US" altLang="ko-KR" sz="3200" b="1" smtClean="0">
                <a:latin typeface="Arial Black" panose="020B0A04020102020204" pitchFamily="34" charset="0"/>
              </a:rPr>
              <a:t>, </a:t>
            </a:r>
            <a:r>
              <a:rPr lang="ko-KR" altLang="en-US" sz="3200" b="1" smtClean="0">
                <a:latin typeface="Arial Black" panose="020B0A04020102020204" pitchFamily="34" charset="0"/>
              </a:rPr>
              <a:t>먹고 들어가기 위한</a:t>
            </a:r>
            <a:r>
              <a:rPr lang="en-US" altLang="ko-KR" sz="3200" b="1">
                <a:latin typeface="Arial Black" panose="020B0A04020102020204" pitchFamily="34" charset="0"/>
              </a:rPr>
              <a:t> </a:t>
            </a:r>
            <a:r>
              <a:rPr lang="en-US" altLang="ko-KR" sz="3200" b="1" smtClean="0">
                <a:latin typeface="Arial Black" panose="020B0A04020102020204" pitchFamily="34" charset="0"/>
              </a:rPr>
              <a:t>SQL </a:t>
            </a:r>
            <a:r>
              <a:rPr lang="ko-KR" altLang="en-US" sz="3200" b="1" smtClean="0">
                <a:latin typeface="Arial Black" panose="020B0A04020102020204" pitchFamily="34" charset="0"/>
              </a:rPr>
              <a:t>공부법</a:t>
            </a:r>
            <a:endParaRPr lang="ko-KR" altLang="en-US" sz="3200" b="1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0461" y="5027914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bhum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0310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33" y="3348801"/>
            <a:ext cx="2895600" cy="1685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08" y="732296"/>
            <a:ext cx="3219450" cy="1600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33" y="2515363"/>
            <a:ext cx="3162300" cy="1676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646" y="1241023"/>
            <a:ext cx="3200400" cy="1924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366" y="4374630"/>
            <a:ext cx="3362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124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시작하기 전에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: </a:t>
            </a:r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이걸 알아 두면 혼란을 줄일 수 있어요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.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10737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mtClean="0">
                <a:ea typeface="엽서체" panose="02030600000101010101" pitchFamily="18" charset="-127"/>
              </a:rPr>
              <a:t>압도되지 마세요</a:t>
            </a:r>
            <a:r>
              <a:rPr lang="en-US" altLang="ko-KR" sz="3200" b="1" smtClean="0">
                <a:ea typeface="엽서체" panose="02030600000101010101" pitchFamily="18" charset="-127"/>
              </a:rPr>
              <a:t>: SQL</a:t>
            </a:r>
            <a:r>
              <a:rPr lang="ko-KR" altLang="en-US" sz="3200" b="1" smtClean="0">
                <a:ea typeface="엽서체" panose="02030600000101010101" pitchFamily="18" charset="-127"/>
              </a:rPr>
              <a:t>의 모든 것을 알 필요는 없습니다</a:t>
            </a:r>
            <a:r>
              <a:rPr lang="en-US" altLang="ko-KR" sz="3200" b="1" smtClean="0">
                <a:ea typeface="엽서체" panose="02030600000101010101" pitchFamily="18" charset="-127"/>
              </a:rPr>
              <a:t>.</a:t>
            </a: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오히려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극히 일부만 알면 됩니다</a:t>
            </a:r>
            <a:r>
              <a:rPr lang="en-US" altLang="ko-KR" sz="3200" b="1" smtClean="0">
                <a:ea typeface="엽서체" panose="02030600000101010101" pitchFamily="18" charset="-127"/>
              </a:rPr>
              <a:t>.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171" y="3804979"/>
            <a:ext cx="9693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2. </a:t>
            </a:r>
            <a:r>
              <a:rPr lang="ko-KR" altLang="en-US" sz="3200" b="1" smtClean="0">
                <a:ea typeface="엽서체" panose="02030600000101010101" pitchFamily="18" charset="-127"/>
              </a:rPr>
              <a:t>쉽게 생각하세요</a:t>
            </a:r>
            <a:r>
              <a:rPr lang="en-US" altLang="ko-KR" sz="3200" b="1" smtClean="0">
                <a:ea typeface="엽서체" panose="02030600000101010101" pitchFamily="18" charset="-127"/>
              </a:rPr>
              <a:t>: SQL DB</a:t>
            </a:r>
            <a:r>
              <a:rPr lang="ko-KR" altLang="en-US" sz="3200" b="1" smtClean="0">
                <a:ea typeface="엽서체" panose="02030600000101010101" pitchFamily="18" charset="-127"/>
              </a:rPr>
              <a:t>에는 여러 종류</a:t>
            </a:r>
            <a:r>
              <a:rPr lang="en-US" altLang="ko-KR" sz="3200" b="1" smtClean="0">
                <a:ea typeface="엽서체" panose="02030600000101010101" pitchFamily="18" charset="-127"/>
              </a:rPr>
              <a:t>(MySQL,</a:t>
            </a: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Oracle, Ms-sql, Maria DB </a:t>
            </a:r>
            <a:r>
              <a:rPr lang="ko-KR" altLang="en-US" sz="3200" b="1" smtClean="0">
                <a:ea typeface="엽서체" panose="02030600000101010101" pitchFamily="18" charset="-127"/>
              </a:rPr>
              <a:t>등</a:t>
            </a:r>
            <a:r>
              <a:rPr lang="en-US" altLang="ko-KR" sz="3200" b="1" smtClean="0">
                <a:ea typeface="엽서체" panose="02030600000101010101" pitchFamily="18" charset="-127"/>
              </a:rPr>
              <a:t>)</a:t>
            </a:r>
            <a:r>
              <a:rPr lang="ko-KR" altLang="en-US" sz="3200" b="1" smtClean="0">
                <a:ea typeface="엽서체" panose="02030600000101010101" pitchFamily="18" charset="-127"/>
              </a:rPr>
              <a:t>가 있으나</a:t>
            </a:r>
            <a:r>
              <a:rPr lang="en-US" altLang="ko-KR" sz="3200" b="1" smtClean="0">
                <a:ea typeface="엽서체" panose="02030600000101010101" pitchFamily="18" charset="-127"/>
              </a:rPr>
              <a:t>,</a:t>
            </a: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하나만 배우면 됩니다</a:t>
            </a:r>
            <a:r>
              <a:rPr lang="en-US" altLang="ko-KR" sz="3200" b="1" smtClean="0">
                <a:ea typeface="엽서체" panose="02030600000101010101" pitchFamily="18" charset="-127"/>
              </a:rPr>
              <a:t>.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8411" y="922639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▶ </a:t>
            </a:r>
            <a:r>
              <a:rPr lang="ko-KR" altLang="en-US" sz="2000" b="1" smtClean="0"/>
              <a:t>기</a:t>
            </a:r>
            <a:r>
              <a:rPr lang="ko-KR" altLang="en-US" sz="2000" b="1" smtClean="0"/>
              <a:t>초 개념</a:t>
            </a:r>
            <a:endParaRPr lang="ko-KR" altLang="en-US" sz="2000" b="1"/>
          </a:p>
        </p:txBody>
      </p:sp>
      <p:sp>
        <p:nvSpPr>
          <p:cNvPr id="4" name="직사각형 3"/>
          <p:cNvSpPr/>
          <p:nvPr/>
        </p:nvSpPr>
        <p:spPr>
          <a:xfrm>
            <a:off x="947351" y="1488637"/>
            <a:ext cx="995954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</a:t>
            </a:r>
            <a:r>
              <a:rPr lang="en-US" altLang="ko-KR" b="1" smtClean="0">
                <a:solidFill>
                  <a:srgbClr val="383838"/>
                </a:solidFill>
                <a:latin typeface="+mj-lt"/>
              </a:rPr>
              <a:t>DataBase</a:t>
            </a:r>
            <a:r>
              <a:rPr lang="ko-KR" altLang="en-US" b="1" smtClean="0">
                <a:solidFill>
                  <a:srgbClr val="383838"/>
                </a:solidFill>
                <a:latin typeface="+mj-lt"/>
              </a:rPr>
              <a:t>란</a:t>
            </a:r>
            <a:r>
              <a:rPr lang="en-US" altLang="ko-KR" b="1" smtClean="0">
                <a:solidFill>
                  <a:srgbClr val="383838"/>
                </a:solidFill>
                <a:latin typeface="+mj-lt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83838"/>
                </a:solidFill>
                <a:effectLst/>
                <a:latin typeface="Fira Sans"/>
              </a:rPr>
              <a:t> </a:t>
            </a: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여러 사람에 의해 공유되어 사용될 목적으로 통합하여 관리되는 데이터의 집합</a:t>
            </a:r>
            <a:endParaRPr lang="en-US" altLang="ko-KR" b="0" i="0" smtClean="0">
              <a:solidFill>
                <a:srgbClr val="383838"/>
              </a:solidFill>
              <a:effectLst/>
              <a:latin typeface="Fira Sans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83838"/>
                </a:solidFill>
                <a:latin typeface="Fira Sans"/>
              </a:rPr>
              <a:t> </a:t>
            </a:r>
            <a:r>
              <a:rPr lang="ko-KR" altLang="en-US" smtClean="0">
                <a:solidFill>
                  <a:srgbClr val="383838"/>
                </a:solidFill>
                <a:latin typeface="Fira Sans"/>
              </a:rPr>
              <a:t>자료항목의 중복을 없애고 자료를 구조화하여 저장하는 용도로 사용됨</a:t>
            </a:r>
            <a:endParaRPr lang="en-US" altLang="ko-KR" smtClean="0">
              <a:solidFill>
                <a:srgbClr val="383838"/>
              </a:solidFill>
              <a:latin typeface="Fira Sans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83838"/>
                </a:solidFill>
                <a:effectLst/>
                <a:latin typeface="Fira Sans"/>
              </a:rPr>
              <a:t> </a:t>
            </a: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현대적인 의미의 데이터베이스 개념을 확립한 사람은 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C.</a:t>
            </a: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바크만</a:t>
            </a:r>
            <a:endParaRPr lang="en-US" altLang="ko-KR" b="0" i="0" smtClean="0">
              <a:solidFill>
                <a:srgbClr val="383838"/>
              </a:solidFill>
              <a:effectLst/>
              <a:latin typeface="Fira Sans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i="0" smtClean="0">
              <a:solidFill>
                <a:srgbClr val="383838"/>
              </a:solidFill>
              <a:effectLst/>
              <a:latin typeface="Fira Sans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 </a:t>
            </a:r>
            <a:r>
              <a:rPr lang="ko-KR" altLang="en-US" smtClean="0">
                <a:solidFill>
                  <a:srgbClr val="383838"/>
                </a:solidFill>
                <a:latin typeface="Fira Sans"/>
              </a:rPr>
              <a:t>즉</a:t>
            </a:r>
            <a:r>
              <a:rPr lang="en-US" altLang="ko-KR" smtClean="0">
                <a:solidFill>
                  <a:srgbClr val="383838"/>
                </a:solidFill>
                <a:latin typeface="Fira Sans"/>
              </a:rPr>
              <a:t>, </a:t>
            </a:r>
            <a:r>
              <a:rPr lang="ko-KR" altLang="en-US" smtClean="0">
                <a:solidFill>
                  <a:srgbClr val="383838"/>
                </a:solidFill>
                <a:latin typeface="Fira Sans"/>
              </a:rPr>
              <a:t>몇 개의 자료 파일을 조직적으로 통합하여 자료 항목의 중복을 없애고</a:t>
            </a:r>
            <a:endParaRPr lang="en-US" altLang="ko-KR" smtClean="0">
              <a:solidFill>
                <a:srgbClr val="383838"/>
              </a:solidFill>
              <a:latin typeface="Fira Sans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mtClean="0">
                <a:solidFill>
                  <a:srgbClr val="383838"/>
                </a:solidFill>
                <a:latin typeface="Fira Sans"/>
              </a:rPr>
              <a:t>  </a:t>
            </a:r>
            <a:r>
              <a:rPr lang="ko-KR" altLang="en-US" smtClean="0">
                <a:solidFill>
                  <a:srgbClr val="383838"/>
                </a:solidFill>
                <a:latin typeface="Fira Sans"/>
              </a:rPr>
              <a:t>자료를 구조화하여 기억시켜 놓은 자료의 집합체</a:t>
            </a:r>
            <a:endParaRPr lang="en-US" altLang="ko-KR" b="0" i="0">
              <a:solidFill>
                <a:srgbClr val="383838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6685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11" y="922639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▶ </a:t>
            </a:r>
            <a:r>
              <a:rPr lang="en-US" altLang="ko-KR" sz="2000" b="1" smtClean="0"/>
              <a:t>SQL</a:t>
            </a:r>
            <a:r>
              <a:rPr lang="ko-KR" altLang="en-US" sz="2000" b="1" smtClean="0"/>
              <a:t>로 할 수 있는 것들</a:t>
            </a:r>
            <a:endParaRPr lang="ko-KR" altLang="en-US" sz="2000" b="1"/>
          </a:p>
        </p:txBody>
      </p:sp>
      <p:sp>
        <p:nvSpPr>
          <p:cNvPr id="2" name="직사각형 1"/>
          <p:cNvSpPr/>
          <p:nvPr/>
        </p:nvSpPr>
        <p:spPr>
          <a:xfrm>
            <a:off x="947351" y="1488637"/>
            <a:ext cx="9959546" cy="419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데이터베이스에 질의를 보낼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데이터베이스로부터 데이터를 가져올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데이터베이스에 새로운 레코드를 삽입할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이미 존재하는 레코드를 갱신할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레코드를 삭제할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새로운 데이터베이스를 생성할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데이터베이스에 새로운 테이블을 생성할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데이터베이스에 저장 프로시져 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(stored procedures) </a:t>
            </a: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를 생성할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데이터베이스에 뷰를 생성할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 테이블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, </a:t>
            </a: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프로시져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, </a:t>
            </a:r>
            <a:r>
              <a:rPr lang="ko-KR" altLang="en-US" b="0" i="0" smtClean="0">
                <a:solidFill>
                  <a:srgbClr val="383838"/>
                </a:solidFill>
                <a:effectLst/>
                <a:latin typeface="Fira Sans"/>
              </a:rPr>
              <a:t>뷰에 권한을 설정할 수 있다</a:t>
            </a:r>
            <a:r>
              <a:rPr lang="en-US" altLang="ko-KR" b="0" i="0" smtClean="0">
                <a:solidFill>
                  <a:srgbClr val="383838"/>
                </a:solidFill>
                <a:effectLst/>
                <a:latin typeface="Fira Sans"/>
              </a:rPr>
              <a:t>.</a:t>
            </a:r>
            <a:endParaRPr lang="en-US" altLang="ko-KR" b="0" i="0">
              <a:solidFill>
                <a:srgbClr val="383838"/>
              </a:solidFill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1490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1294"/>
              </p:ext>
            </p:extLst>
          </p:nvPr>
        </p:nvGraphicFramePr>
        <p:xfrm>
          <a:off x="371477" y="314325"/>
          <a:ext cx="11429997" cy="6200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148">
                  <a:extLst>
                    <a:ext uri="{9D8B030D-6E8A-4147-A177-3AD203B41FA5}">
                      <a16:colId xmlns:a16="http://schemas.microsoft.com/office/drawing/2014/main" val="1963189155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804582762"/>
                    </a:ext>
                  </a:extLst>
                </a:gridCol>
                <a:gridCol w="6943724">
                  <a:extLst>
                    <a:ext uri="{9D8B030D-6E8A-4147-A177-3AD203B41FA5}">
                      <a16:colId xmlns:a16="http://schemas.microsoft.com/office/drawing/2014/main" val="2684191619"/>
                    </a:ext>
                  </a:extLst>
                </a:gridCol>
              </a:tblGrid>
              <a:tr h="443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명령어 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명령어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57145"/>
                  </a:ext>
                </a:extLst>
              </a:tr>
              <a:tr h="97428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>
                          <a:solidFill>
                            <a:srgbClr val="0000FF"/>
                          </a:solidFill>
                        </a:rPr>
                        <a:t>데이터 조작어</a:t>
                      </a:r>
                      <a:r>
                        <a:rPr lang="en-US" altLang="ko-KR" sz="1600" b="1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b="1" smtClean="0">
                          <a:solidFill>
                            <a:srgbClr val="0000FF"/>
                          </a:solidFill>
                        </a:rPr>
                        <a:t>DML 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0000FF"/>
                          </a:solidFill>
                        </a:rPr>
                        <a:t>Data Manipulation</a:t>
                      </a:r>
                      <a:r>
                        <a:rPr lang="en-US" altLang="ko-KR" sz="1600" b="1" baseline="0" smtClean="0">
                          <a:solidFill>
                            <a:srgbClr val="0000FF"/>
                          </a:solidFill>
                        </a:rPr>
                        <a:t> Language</a:t>
                      </a:r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SELECT</a:t>
                      </a:r>
                      <a:endParaRPr lang="ko-KR" altLang="en-US" sz="16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데이터베이스에 들어 있는 데이터를 조회하거나 검색하기 위한 명령어를 말하는 것으로 </a:t>
                      </a:r>
                      <a:r>
                        <a:rPr lang="en-US" altLang="ko-KR" sz="1600" smtClean="0"/>
                        <a:t>RETRIEVE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라고도 함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99808"/>
                  </a:ext>
                </a:extLst>
              </a:tr>
              <a:tr h="1113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INSERT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UPDATE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endParaRPr lang="ko-KR" altLang="en-US" sz="16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데이터베이스의 테이블에 들어 있는 데이터에 변형을 가하는 종류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데이터 삽입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수정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삭제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ko-KR" altLang="en-US" sz="1600" smtClean="0"/>
                        <a:t>의 명령어들을 말함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77640"/>
                  </a:ext>
                </a:extLst>
              </a:tr>
              <a:tr h="1772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>
                          <a:solidFill>
                            <a:srgbClr val="0000FF"/>
                          </a:solidFill>
                        </a:rPr>
                        <a:t>데이터 정의어</a:t>
                      </a:r>
                      <a:r>
                        <a:rPr lang="ko-KR" altLang="en-US" sz="1600" b="1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b="1" baseline="0" smtClean="0">
                          <a:solidFill>
                            <a:srgbClr val="0000FF"/>
                          </a:solidFill>
                        </a:rPr>
                        <a:t>DDL</a:t>
                      </a:r>
                    </a:p>
                    <a:p>
                      <a:pPr latinLnBrk="1"/>
                      <a:r>
                        <a:rPr lang="en-US" altLang="ko-KR" sz="1600" b="1" baseline="0" smtClean="0">
                          <a:solidFill>
                            <a:srgbClr val="0000FF"/>
                          </a:solidFill>
                        </a:rPr>
                        <a:t>Data Definition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CREATE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ALTER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DROP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RENAME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TRUNCATE</a:t>
                      </a:r>
                      <a:endParaRPr lang="ko-KR" altLang="en-US" sz="16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테이블과 같은 데이터 구조를 정의하는데 사용되는 명령어들로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생성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변경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삭제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이름변경</a:t>
                      </a:r>
                      <a:r>
                        <a:rPr lang="en-US" altLang="ko-KR" sz="1600" smtClean="0"/>
                        <a:t>) </a:t>
                      </a:r>
                      <a:r>
                        <a:rPr lang="ko-KR" altLang="en-US" sz="1600" smtClean="0"/>
                        <a:t>데이터 구조와 관련된 명령어들을 말함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42004"/>
                  </a:ext>
                </a:extLst>
              </a:tr>
              <a:tr h="783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>
                          <a:solidFill>
                            <a:srgbClr val="0000FF"/>
                          </a:solidFill>
                        </a:rPr>
                        <a:t>데이터 제어어 </a:t>
                      </a:r>
                      <a:r>
                        <a:rPr lang="en-US" altLang="ko-KR" sz="1600" b="1" smtClean="0">
                          <a:solidFill>
                            <a:srgbClr val="0000FF"/>
                          </a:solidFill>
                        </a:rPr>
                        <a:t>DCL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0000FF"/>
                          </a:solidFill>
                        </a:rPr>
                        <a:t>Data</a:t>
                      </a:r>
                      <a:r>
                        <a:rPr lang="en-US" altLang="ko-KR" sz="1600" b="1" baseline="0" smtClean="0">
                          <a:solidFill>
                            <a:srgbClr val="0000FF"/>
                          </a:solidFill>
                        </a:rPr>
                        <a:t> Control Language</a:t>
                      </a:r>
                      <a:endParaRPr lang="en-US" altLang="ko-KR" sz="1600" b="1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GRANT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REVOKE</a:t>
                      </a:r>
                      <a:endParaRPr lang="ko-KR" altLang="en-US" sz="16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데이터베이스에 접근하고 객체들을 사용하도록 권한을 주고</a:t>
                      </a:r>
                      <a:r>
                        <a:rPr lang="ko-KR" altLang="en-US" sz="1600" baseline="0" smtClean="0"/>
                        <a:t> 회수하는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ko-KR" altLang="en-US" sz="1600" baseline="0" smtClean="0"/>
                        <a:t>명령어들을 말함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618830"/>
                  </a:ext>
                </a:extLst>
              </a:tr>
              <a:tr h="1113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smtClean="0">
                          <a:solidFill>
                            <a:srgbClr val="0000FF"/>
                          </a:solidFill>
                        </a:rPr>
                        <a:t>트랜잭션 제어어</a:t>
                      </a:r>
                      <a:r>
                        <a:rPr lang="ko-KR" altLang="en-US" sz="1600" b="1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b="1" baseline="0" smtClean="0">
                          <a:solidFill>
                            <a:srgbClr val="0000FF"/>
                          </a:solidFill>
                        </a:rPr>
                        <a:t>TCL</a:t>
                      </a:r>
                    </a:p>
                    <a:p>
                      <a:pPr latinLnBrk="1"/>
                      <a:r>
                        <a:rPr lang="en-US" altLang="ko-KR" sz="1600" b="1" baseline="0" smtClean="0">
                          <a:solidFill>
                            <a:srgbClr val="0000FF"/>
                          </a:solidFill>
                        </a:rPr>
                        <a:t>Transaction Control Language</a:t>
                      </a:r>
                      <a:endParaRPr lang="en-US" altLang="ko-KR" sz="1600" b="1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COMMIT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ROLLBACK</a:t>
                      </a:r>
                    </a:p>
                    <a:p>
                      <a:pPr latinLnBrk="1"/>
                      <a:r>
                        <a:rPr lang="en-US" altLang="ko-KR" sz="1600" b="1" smtClean="0">
                          <a:solidFill>
                            <a:srgbClr val="C00000"/>
                          </a:solidFill>
                        </a:rPr>
                        <a:t>SAVEPOINT</a:t>
                      </a:r>
                      <a:endParaRPr lang="ko-KR" altLang="en-US" sz="16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논리적인 작업의 단위를 묶어서 </a:t>
                      </a:r>
                      <a:r>
                        <a:rPr lang="en-US" altLang="ko-KR" sz="1600" smtClean="0"/>
                        <a:t>DML</a:t>
                      </a:r>
                      <a:r>
                        <a:rPr lang="ko-KR" altLang="en-US" sz="1600" smtClean="0"/>
                        <a:t>에 의해 조작된 결과를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ko-KR" altLang="en-US" sz="1600" smtClean="0"/>
                        <a:t>작업단위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트랜잭션</a:t>
                      </a:r>
                      <a:r>
                        <a:rPr lang="en-US" altLang="ko-KR" sz="1600" smtClean="0"/>
                        <a:t>) </a:t>
                      </a:r>
                      <a:r>
                        <a:rPr lang="ko-KR" altLang="en-US" sz="1600" smtClean="0"/>
                        <a:t>별로 제어하는 명령어를 말함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8411" y="922639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▶ 가장 중요한 </a:t>
            </a:r>
            <a:r>
              <a:rPr lang="en-US" altLang="ko-KR" sz="2000" b="1" smtClean="0"/>
              <a:t>SQL </a:t>
            </a:r>
            <a:r>
              <a:rPr lang="ko-KR" altLang="en-US" sz="2000" b="1" smtClean="0"/>
              <a:t>명령어</a:t>
            </a:r>
            <a:endParaRPr lang="ko-KR" altLang="en-US" sz="2000" b="1"/>
          </a:p>
        </p:txBody>
      </p:sp>
      <p:sp>
        <p:nvSpPr>
          <p:cNvPr id="3" name="직사각형 2"/>
          <p:cNvSpPr/>
          <p:nvPr/>
        </p:nvSpPr>
        <p:spPr>
          <a:xfrm>
            <a:off x="947420" y="1488638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SELECT</a:t>
            </a: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데이터베이스에서 데이터 추출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INSERT </a:t>
            </a:r>
            <a:r>
              <a:rPr lang="en-US" altLang="ko-KR" b="1">
                <a:solidFill>
                  <a:srgbClr val="0000FF"/>
                </a:solidFill>
                <a:latin typeface="맑은 고딕 (본문)"/>
              </a:rPr>
              <a:t>INTO 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데이터베이스에 새로운 데이터 </a:t>
            </a:r>
            <a:r>
              <a:rPr lang="ko-KR" altLang="en-US" smtClean="0">
                <a:solidFill>
                  <a:srgbClr val="383838"/>
                </a:solidFill>
                <a:latin typeface="맑은 고딕 (본문)"/>
              </a:rPr>
              <a:t>삽입</a:t>
            </a:r>
            <a:endParaRPr lang="ko-KR" altLang="en-US">
              <a:solidFill>
                <a:srgbClr val="383838"/>
              </a:solidFill>
              <a:latin typeface="맑은 고딕 (본문)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UPDATE</a:t>
            </a: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데이터베이스의 데이터 갱신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DELETE</a:t>
            </a: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데이터 삭제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CREATE </a:t>
            </a:r>
            <a:r>
              <a:rPr lang="en-US" altLang="ko-KR" b="1">
                <a:solidFill>
                  <a:srgbClr val="0000FF"/>
                </a:solidFill>
                <a:latin typeface="맑은 고딕 (본문)"/>
              </a:rPr>
              <a:t>DATABASE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새로운 데이터베이스 생성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ALTER </a:t>
            </a:r>
            <a:r>
              <a:rPr lang="en-US" altLang="ko-KR" b="1">
                <a:solidFill>
                  <a:srgbClr val="0000FF"/>
                </a:solidFill>
                <a:latin typeface="맑은 고딕 (본문)"/>
              </a:rPr>
              <a:t>DATABASE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 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데이터베이스 변경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CREATE </a:t>
            </a:r>
            <a:r>
              <a:rPr lang="en-US" altLang="ko-KR" b="1">
                <a:solidFill>
                  <a:srgbClr val="0000FF"/>
                </a:solidFill>
                <a:latin typeface="맑은 고딕 (본문)"/>
              </a:rPr>
              <a:t>TABLE 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테이블 생성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ALTER </a:t>
            </a:r>
            <a:r>
              <a:rPr lang="en-US" altLang="ko-KR" b="1">
                <a:solidFill>
                  <a:srgbClr val="0000FF"/>
                </a:solidFill>
                <a:latin typeface="맑은 고딕 (본문)"/>
              </a:rPr>
              <a:t>TABLE 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테이블 변경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DROP </a:t>
            </a:r>
            <a:r>
              <a:rPr lang="en-US" altLang="ko-KR" b="1">
                <a:solidFill>
                  <a:srgbClr val="0000FF"/>
                </a:solidFill>
                <a:latin typeface="맑은 고딕 (본문)"/>
              </a:rPr>
              <a:t>TABLE 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테이블 삭제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CREATE INDEX</a:t>
            </a: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인덱스 생성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383838"/>
                </a:solidFill>
                <a:latin typeface="맑은 고딕 (본문)"/>
              </a:rPr>
              <a:t> </a:t>
            </a:r>
            <a:r>
              <a:rPr lang="en-US" altLang="ko-KR" b="1" smtClean="0">
                <a:solidFill>
                  <a:srgbClr val="0000FF"/>
                </a:solidFill>
                <a:latin typeface="맑은 고딕 (본문)"/>
              </a:rPr>
              <a:t>DROP </a:t>
            </a:r>
            <a:r>
              <a:rPr lang="en-US" altLang="ko-KR" b="1">
                <a:solidFill>
                  <a:srgbClr val="0000FF"/>
                </a:solidFill>
                <a:latin typeface="맑은 고딕 (본문)"/>
              </a:rPr>
              <a:t>INDEX</a:t>
            </a:r>
            <a:r>
              <a:rPr lang="en-US" altLang="ko-KR">
                <a:solidFill>
                  <a:srgbClr val="383838"/>
                </a:solidFill>
                <a:latin typeface="맑은 고딕 (본문)"/>
              </a:rPr>
              <a:t> - </a:t>
            </a:r>
            <a:r>
              <a:rPr lang="ko-KR" altLang="en-US">
                <a:solidFill>
                  <a:srgbClr val="383838"/>
                </a:solidFill>
                <a:latin typeface="맑은 고딕 (본문)"/>
              </a:rPr>
              <a:t>인덱스 삭제</a:t>
            </a:r>
          </a:p>
        </p:txBody>
      </p:sp>
    </p:spTree>
    <p:extLst>
      <p:ext uri="{BB962C8B-B14F-4D97-AF65-F5344CB8AC3E}">
        <p14:creationId xmlns:p14="http://schemas.microsoft.com/office/powerpoint/2010/main" val="8391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as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919287"/>
            <a:ext cx="819150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411" y="922639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▶ </a:t>
            </a:r>
            <a:r>
              <a:rPr lang="en-US" altLang="ko-KR" sz="2000" b="1" smtClean="0"/>
              <a:t>DataBase </a:t>
            </a:r>
            <a:r>
              <a:rPr lang="ko-KR" altLang="en-US" sz="2000" b="1" smtClean="0"/>
              <a:t>용어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2102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725" y="2540601"/>
            <a:ext cx="111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Arial Black" panose="020B0A04020102020204" pitchFamily="34" charset="0"/>
              </a:rPr>
              <a:t>SQL</a:t>
            </a:r>
            <a:r>
              <a:rPr lang="ko-KR" altLang="en-US" sz="3200" b="1" smtClean="0">
                <a:latin typeface="Arial Black" panose="020B0A04020102020204" pitchFamily="34" charset="0"/>
              </a:rPr>
              <a:t>을 익히기 위한 실습준비</a:t>
            </a:r>
            <a:endParaRPr lang="ko-KR" altLang="en-US" sz="32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416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Fira Sans</vt:lpstr>
      <vt:lpstr>맑은 고딕</vt:lpstr>
      <vt:lpstr>맑은 고딕 (본문)</vt:lpstr>
      <vt:lpstr>엽서체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엄보현(스마트연구1팀/선임/-)</dc:creator>
  <cp:lastModifiedBy>엄보현(스마트연구1팀/선임/-)</cp:lastModifiedBy>
  <cp:revision>7</cp:revision>
  <dcterms:created xsi:type="dcterms:W3CDTF">2019-10-22T04:07:41Z</dcterms:created>
  <dcterms:modified xsi:type="dcterms:W3CDTF">2019-11-03T23:57:32Z</dcterms:modified>
</cp:coreProperties>
</file>