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62" r:id="rId4"/>
    <p:sldId id="260" r:id="rId5"/>
    <p:sldId id="258" r:id="rId6"/>
    <p:sldId id="263" r:id="rId7"/>
    <p:sldId id="264" r:id="rId8"/>
    <p:sldId id="265" r:id="rId9"/>
    <p:sldId id="259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엄보현(스마트연구1팀/선임/-)" initials="엄" lastIdx="2" clrIdx="0">
    <p:extLst>
      <p:ext uri="{19B8F6BF-5375-455C-9EA6-DF929625EA0E}">
        <p15:presenceInfo xmlns:p15="http://schemas.microsoft.com/office/powerpoint/2012/main" userId="엄보현(스마트연구1팀/선임/-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909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C64B5-EAA1-404E-8502-E7DFFCFBD72F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2ACA0-A78B-4188-8D2E-BDF858214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0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SELECT *</a:t>
            </a:r>
          </a:p>
          <a:p>
            <a:r>
              <a:rPr lang="en-US" altLang="ko-KR" smtClean="0"/>
              <a:t>FROM</a:t>
            </a:r>
            <a:r>
              <a:rPr lang="en-US" altLang="ko-KR" baseline="0" smtClean="0"/>
              <a:t> </a:t>
            </a:r>
            <a:r>
              <a:rPr lang="en-US" altLang="ko-KR" smtClean="0"/>
              <a:t>EMP</a:t>
            </a:r>
          </a:p>
          <a:p>
            <a:endParaRPr lang="en-US" altLang="ko-KR" smtClean="0"/>
          </a:p>
          <a:p>
            <a:r>
              <a:rPr lang="en-US" altLang="ko-KR" smtClean="0"/>
              <a:t>SELECT EMPNO, ENAME, JOB, MGR, HIREDATE, SAL, COMM, DEPTNO</a:t>
            </a:r>
          </a:p>
          <a:p>
            <a:r>
              <a:rPr lang="en-US" altLang="ko-KR" smtClean="0"/>
              <a:t>FROM</a:t>
            </a:r>
            <a:r>
              <a:rPr lang="en-US" altLang="ko-KR" baseline="0" smtClean="0"/>
              <a:t> EMP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15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EMPNO, ENAME, COMM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EMP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COMM = 300 OR COMM = 500 OR COMM = 1400</a:t>
            </a:r>
          </a:p>
          <a:p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EMPNO, ENAME, COMM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EMP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COMM IN (300, 500, 1400)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75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EMPNO, ENAME, SAL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EMP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SAL BETWEEN 1200 AND 3500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38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ENAME, EMPNO, JOB, DEPTNO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EMP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DEPTNO = 30 AND JOB = 'MANAGER'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447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EMPNO, ENAME, DEPTNO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EMP WHERE NOT DEPTNO = 30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35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EMPNO, ENAME, DEPTNO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EMP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NOT DEPTNO = 30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707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EMPNO, ENAME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EMP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ENAME NOT LIKE '%S%'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188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ENAME, JOB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EMP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MGR IS NULL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06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05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419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68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ENAME, HIREDATE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EMP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844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49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476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336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769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43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DEPTNO, ENAME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EMP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3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JOB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EMP</a:t>
            </a:r>
          </a:p>
          <a:p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DISTINCT JOB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EMP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7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COUNT(EMPNO)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EMP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5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SELECT</a:t>
            </a:r>
            <a:r>
              <a:rPr lang="en-US" altLang="ko-KR" baseline="0" smtClean="0"/>
              <a:t> *</a:t>
            </a:r>
          </a:p>
          <a:p>
            <a:r>
              <a:rPr lang="en-US" altLang="ko-KR" baseline="0" smtClean="0"/>
              <a:t>FROM EMP</a:t>
            </a:r>
          </a:p>
          <a:p>
            <a:r>
              <a:rPr lang="en-US" altLang="ko-KR" baseline="0" smtClean="0"/>
              <a:t>WHERE DEPTNO = 10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54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SELECT</a:t>
            </a:r>
            <a:r>
              <a:rPr lang="en-US" altLang="ko-KR" baseline="0" smtClean="0"/>
              <a:t> *</a:t>
            </a:r>
          </a:p>
          <a:p>
            <a:r>
              <a:rPr lang="en-US" altLang="ko-KR" baseline="0" smtClean="0"/>
              <a:t>FROM EMP</a:t>
            </a:r>
          </a:p>
          <a:p>
            <a:r>
              <a:rPr lang="en-US" altLang="ko-KR" baseline="0" smtClean="0"/>
              <a:t>WHERE SAL &gt;= 2500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7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SELECT *</a:t>
            </a:r>
          </a:p>
          <a:p>
            <a:r>
              <a:rPr lang="en-US" altLang="ko-KR" smtClean="0"/>
              <a:t>FROM EMP</a:t>
            </a:r>
          </a:p>
          <a:p>
            <a:r>
              <a:rPr lang="en-US" altLang="ko-KR" smtClean="0"/>
              <a:t>WHERE ENAME = ‘KING’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68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EMPNO, ENAME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EMP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ENAME LIKE '%T%'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ACA0-A78B-4188-8D2E-BDF8582141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6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9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21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7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6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1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0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99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22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1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26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2F6F-2CCF-4755-ADDE-1EAF4E82A83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B2CBD-AA50-4A71-9E4D-2672A4DAA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14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585" y="2540601"/>
            <a:ext cx="11174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mtClean="0">
                <a:latin typeface="Arial Black" panose="020B0A04020102020204" pitchFamily="34" charset="0"/>
              </a:rPr>
              <a:t>SELECT </a:t>
            </a:r>
            <a:r>
              <a:rPr lang="ko-KR" altLang="en-US" sz="3200" b="1" smtClean="0">
                <a:latin typeface="Arial Black" panose="020B0A04020102020204" pitchFamily="34" charset="0"/>
              </a:rPr>
              <a:t>질의</a:t>
            </a:r>
            <a:endParaRPr lang="ko-KR" altLang="en-US" sz="3200" b="1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50461" y="5027914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bhum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0310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717" y="83317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7: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72" y="2204779"/>
            <a:ext cx="9252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월급여가 </a:t>
            </a:r>
            <a:r>
              <a:rPr lang="en-US" altLang="ko-KR" sz="3200" b="1" smtClean="0">
                <a:ea typeface="엽서체" panose="02030600000101010101" pitchFamily="18" charset="-127"/>
              </a:rPr>
              <a:t>2500</a:t>
            </a:r>
            <a:r>
              <a:rPr lang="ko-KR" altLang="en-US" sz="3200" b="1" smtClean="0">
                <a:ea typeface="엽서체" panose="02030600000101010101" pitchFamily="18" charset="-127"/>
              </a:rPr>
              <a:t>이상 되는 사원을 조회하시오</a:t>
            </a:r>
            <a:r>
              <a:rPr lang="en-US" altLang="ko-KR" sz="3200" b="1" smtClean="0">
                <a:ea typeface="엽서체" panose="02030600000101010101" pitchFamily="18" charset="-127"/>
              </a:rPr>
              <a:t>. </a:t>
            </a:r>
            <a:r>
              <a:rPr lang="en-US" altLang="ko-KR" sz="3200" b="1" smtClean="0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1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717" y="83317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8: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72" y="2204779"/>
            <a:ext cx="7688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이름이 </a:t>
            </a:r>
            <a:r>
              <a:rPr lang="en-US" altLang="ko-KR" sz="3200" b="1" smtClean="0">
                <a:ea typeface="엽서체" panose="02030600000101010101" pitchFamily="18" charset="-127"/>
              </a:rPr>
              <a:t>‘KING’</a:t>
            </a:r>
            <a:r>
              <a:rPr lang="ko-KR" altLang="en-US" sz="3200" b="1" smtClean="0">
                <a:ea typeface="엽서체" panose="02030600000101010101" pitchFamily="18" charset="-127"/>
              </a:rPr>
              <a:t>인 사원을 조회하시오</a:t>
            </a:r>
            <a:r>
              <a:rPr lang="en-US" altLang="ko-KR" sz="3200" b="1">
                <a:ea typeface="엽서체" panose="02030600000101010101" pitchFamily="18" charset="-127"/>
              </a:rPr>
              <a:t>. </a:t>
            </a:r>
            <a:r>
              <a:rPr lang="en-US" altLang="ko-KR" sz="3200" b="1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1172" y="51682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>
                <a:solidFill>
                  <a:srgbClr val="000000"/>
                </a:solidFill>
                <a:latin typeface="Ubuntu Condensed"/>
              </a:rPr>
              <a:t>(</a:t>
            </a:r>
            <a:r>
              <a:rPr lang="ko-KR" altLang="en-US" smtClean="0">
                <a:solidFill>
                  <a:srgbClr val="000000"/>
                </a:solidFill>
                <a:latin typeface="Ubuntu Condensed"/>
              </a:rPr>
              <a:t>참고</a:t>
            </a:r>
            <a:r>
              <a:rPr lang="en-US" altLang="ko-KR" smtClean="0">
                <a:solidFill>
                  <a:srgbClr val="000000"/>
                </a:solidFill>
                <a:latin typeface="Ubuntu Condensed"/>
              </a:rPr>
              <a:t>)</a:t>
            </a:r>
          </a:p>
          <a:p>
            <a:r>
              <a:rPr lang="ko-KR" altLang="en-US" smtClean="0"/>
              <a:t>대소문자를 구별하는 데이터베이스가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717" y="83317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9: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72" y="2204779"/>
            <a:ext cx="80858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사원 이름에 </a:t>
            </a:r>
            <a:r>
              <a:rPr lang="en-US" altLang="ko-KR" sz="3200" b="1" smtClean="0">
                <a:ea typeface="엽서체" panose="02030600000101010101" pitchFamily="18" charset="-127"/>
              </a:rPr>
              <a:t>T</a:t>
            </a:r>
            <a:r>
              <a:rPr lang="ko-KR" altLang="en-US" sz="3200" b="1" smtClean="0">
                <a:ea typeface="엽서체" panose="02030600000101010101" pitchFamily="18" charset="-127"/>
              </a:rPr>
              <a:t>가 포함된</a:t>
            </a:r>
            <a:endParaRPr lang="en-US" altLang="ko-KR" sz="3200" b="1" smtClean="0">
              <a:ea typeface="엽서체" panose="02030600000101010101" pitchFamily="18" charset="-127"/>
            </a:endParaRPr>
          </a:p>
          <a:p>
            <a:r>
              <a:rPr lang="en-US" altLang="ko-KR" sz="3200" b="1">
                <a:ea typeface="엽서체" panose="02030600000101010101" pitchFamily="18" charset="-127"/>
              </a:rPr>
              <a:t> </a:t>
            </a:r>
            <a:r>
              <a:rPr lang="en-US" altLang="ko-KR" sz="3200" b="1" smtClean="0">
                <a:ea typeface="엽서체" panose="02030600000101010101" pitchFamily="18" charset="-127"/>
              </a:rPr>
              <a:t>  </a:t>
            </a:r>
            <a:r>
              <a:rPr lang="ko-KR" altLang="en-US" sz="3200" b="1" smtClean="0">
                <a:ea typeface="엽서체" panose="02030600000101010101" pitchFamily="18" charset="-127"/>
              </a:rPr>
              <a:t>사원의 사원번호와 이름을 조회하시오</a:t>
            </a:r>
            <a:r>
              <a:rPr lang="en-US" altLang="ko-KR" sz="3200" b="1" smtClean="0">
                <a:ea typeface="엽서체" panose="02030600000101010101" pitchFamily="18" charset="-127"/>
              </a:rPr>
              <a:t>. </a:t>
            </a:r>
            <a:r>
              <a:rPr lang="en-US" altLang="ko-KR" sz="3200" b="1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085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717" y="833179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10: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72" y="2204779"/>
            <a:ext cx="71112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커미션이 </a:t>
            </a:r>
            <a:r>
              <a:rPr lang="en-US" altLang="ko-KR" sz="3200" b="1" smtClean="0">
                <a:ea typeface="엽서체" panose="02030600000101010101" pitchFamily="18" charset="-127"/>
              </a:rPr>
              <a:t>300, 500, 1400 </a:t>
            </a:r>
            <a:r>
              <a:rPr lang="ko-KR" altLang="en-US" sz="3200" b="1" smtClean="0">
                <a:ea typeface="엽서체" panose="02030600000101010101" pitchFamily="18" charset="-127"/>
              </a:rPr>
              <a:t>인 사원의</a:t>
            </a:r>
            <a:endParaRPr lang="en-US" altLang="ko-KR" sz="3200" b="1" smtClean="0">
              <a:ea typeface="엽서체" panose="02030600000101010101" pitchFamily="18" charset="-127"/>
            </a:endParaRPr>
          </a:p>
          <a:p>
            <a:r>
              <a:rPr lang="en-US" altLang="ko-KR" sz="3200" b="1">
                <a:ea typeface="엽서체" panose="02030600000101010101" pitchFamily="18" charset="-127"/>
              </a:rPr>
              <a:t> </a:t>
            </a:r>
            <a:r>
              <a:rPr lang="en-US" altLang="ko-KR" sz="3200" b="1" smtClean="0">
                <a:ea typeface="엽서체" panose="02030600000101010101" pitchFamily="18" charset="-127"/>
              </a:rPr>
              <a:t>  </a:t>
            </a:r>
            <a:r>
              <a:rPr lang="ko-KR" altLang="en-US" sz="3200" b="1" smtClean="0">
                <a:ea typeface="엽서체" panose="02030600000101010101" pitchFamily="18" charset="-127"/>
              </a:rPr>
              <a:t>사번</a:t>
            </a:r>
            <a:r>
              <a:rPr lang="en-US" altLang="ko-KR" sz="3200" b="1" smtClean="0">
                <a:ea typeface="엽서체" panose="02030600000101010101" pitchFamily="18" charset="-127"/>
              </a:rPr>
              <a:t>, </a:t>
            </a:r>
            <a:r>
              <a:rPr lang="ko-KR" altLang="en-US" sz="3200" b="1" smtClean="0">
                <a:ea typeface="엽서체" panose="02030600000101010101" pitchFamily="18" charset="-127"/>
              </a:rPr>
              <a:t>이름</a:t>
            </a:r>
            <a:r>
              <a:rPr lang="en-US" altLang="ko-KR" sz="3200" b="1" smtClean="0">
                <a:ea typeface="엽서체" panose="02030600000101010101" pitchFamily="18" charset="-127"/>
              </a:rPr>
              <a:t>, </a:t>
            </a:r>
            <a:r>
              <a:rPr lang="ko-KR" altLang="en-US" sz="3200" b="1" smtClean="0">
                <a:ea typeface="엽서체" panose="02030600000101010101" pitchFamily="18" charset="-127"/>
              </a:rPr>
              <a:t>커미션을 조회하시오</a:t>
            </a:r>
            <a:r>
              <a:rPr lang="en-US" altLang="ko-KR" sz="3200" b="1" smtClean="0">
                <a:ea typeface="엽서체" panose="02030600000101010101" pitchFamily="18" charset="-127"/>
              </a:rPr>
              <a:t>. </a:t>
            </a:r>
            <a:r>
              <a:rPr lang="en-US" altLang="ko-KR" sz="3200" b="1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6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717" y="833179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11: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72" y="2204779"/>
            <a:ext cx="80313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월급여가 </a:t>
            </a:r>
            <a:r>
              <a:rPr lang="en-US" altLang="ko-KR" sz="3200" b="1" smtClean="0">
                <a:ea typeface="엽서체" panose="02030600000101010101" pitchFamily="18" charset="-127"/>
              </a:rPr>
              <a:t>1200 </a:t>
            </a:r>
            <a:r>
              <a:rPr lang="ko-KR" altLang="en-US" sz="3200" b="1" smtClean="0">
                <a:ea typeface="엽서체" panose="02030600000101010101" pitchFamily="18" charset="-127"/>
              </a:rPr>
              <a:t>에서 </a:t>
            </a:r>
            <a:r>
              <a:rPr lang="en-US" altLang="ko-KR" sz="3200" b="1" smtClean="0">
                <a:ea typeface="엽서체" panose="02030600000101010101" pitchFamily="18" charset="-127"/>
              </a:rPr>
              <a:t>3500 </a:t>
            </a:r>
            <a:r>
              <a:rPr lang="ko-KR" altLang="en-US" sz="3200" b="1" smtClean="0">
                <a:ea typeface="엽서체" panose="02030600000101010101" pitchFamily="18" charset="-127"/>
              </a:rPr>
              <a:t>사이의</a:t>
            </a:r>
            <a:r>
              <a:rPr lang="en-US" altLang="ko-KR" sz="3200" b="1">
                <a:ea typeface="엽서체" panose="02030600000101010101" pitchFamily="18" charset="-127"/>
              </a:rPr>
              <a:t> </a:t>
            </a:r>
            <a:r>
              <a:rPr lang="ko-KR" altLang="en-US" sz="3200" b="1" smtClean="0">
                <a:ea typeface="엽서체" panose="02030600000101010101" pitchFamily="18" charset="-127"/>
              </a:rPr>
              <a:t>사원의</a:t>
            </a:r>
            <a:endParaRPr lang="en-US" altLang="ko-KR" sz="3200" b="1" smtClean="0">
              <a:ea typeface="엽서체" panose="02030600000101010101" pitchFamily="18" charset="-127"/>
            </a:endParaRPr>
          </a:p>
          <a:p>
            <a:r>
              <a:rPr lang="en-US" altLang="ko-KR" sz="3200" b="1">
                <a:ea typeface="엽서체" panose="02030600000101010101" pitchFamily="18" charset="-127"/>
              </a:rPr>
              <a:t> </a:t>
            </a:r>
            <a:r>
              <a:rPr lang="en-US" altLang="ko-KR" sz="3200" b="1" smtClean="0">
                <a:ea typeface="엽서체" panose="02030600000101010101" pitchFamily="18" charset="-127"/>
              </a:rPr>
              <a:t>  </a:t>
            </a:r>
            <a:r>
              <a:rPr lang="ko-KR" altLang="en-US" sz="3200" b="1" smtClean="0">
                <a:ea typeface="엽서체" panose="02030600000101010101" pitchFamily="18" charset="-127"/>
              </a:rPr>
              <a:t>사번</a:t>
            </a:r>
            <a:r>
              <a:rPr lang="en-US" altLang="ko-KR" sz="3200" b="1" smtClean="0">
                <a:ea typeface="엽서체" panose="02030600000101010101" pitchFamily="18" charset="-127"/>
              </a:rPr>
              <a:t>, </a:t>
            </a:r>
            <a:r>
              <a:rPr lang="ko-KR" altLang="en-US" sz="3200" b="1" smtClean="0">
                <a:ea typeface="엽서체" panose="02030600000101010101" pitchFamily="18" charset="-127"/>
              </a:rPr>
              <a:t>이름</a:t>
            </a:r>
            <a:r>
              <a:rPr lang="en-US" altLang="ko-KR" sz="3200" b="1" smtClean="0">
                <a:ea typeface="엽서체" panose="02030600000101010101" pitchFamily="18" charset="-127"/>
              </a:rPr>
              <a:t>, </a:t>
            </a:r>
            <a:r>
              <a:rPr lang="ko-KR" altLang="en-US" sz="3200" b="1" smtClean="0">
                <a:ea typeface="엽서체" panose="02030600000101010101" pitchFamily="18" charset="-127"/>
              </a:rPr>
              <a:t>월급여를 조회하시오</a:t>
            </a:r>
            <a:r>
              <a:rPr lang="en-US" altLang="ko-KR" sz="3200" b="1" smtClean="0">
                <a:ea typeface="엽서체" panose="02030600000101010101" pitchFamily="18" charset="-127"/>
              </a:rPr>
              <a:t>. </a:t>
            </a:r>
            <a:r>
              <a:rPr lang="en-US" altLang="ko-KR" sz="3200" b="1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6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717" y="833179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12: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72" y="2204779"/>
            <a:ext cx="88777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직급이 매니저이고 부서번호가 </a:t>
            </a:r>
            <a:r>
              <a:rPr lang="en-US" altLang="ko-KR" sz="3200" b="1" smtClean="0">
                <a:ea typeface="엽서체" panose="02030600000101010101" pitchFamily="18" charset="-127"/>
              </a:rPr>
              <a:t>30</a:t>
            </a:r>
            <a:r>
              <a:rPr lang="ko-KR" altLang="en-US" sz="3200" b="1" smtClean="0">
                <a:ea typeface="엽서체" panose="02030600000101010101" pitchFamily="18" charset="-127"/>
              </a:rPr>
              <a:t>번인 사원의</a:t>
            </a:r>
            <a:endParaRPr lang="en-US" altLang="ko-KR" sz="3200" b="1" smtClean="0">
              <a:ea typeface="엽서체" panose="02030600000101010101" pitchFamily="18" charset="-127"/>
            </a:endParaRPr>
          </a:p>
          <a:p>
            <a:r>
              <a:rPr lang="en-US" altLang="ko-KR" sz="3200" b="1">
                <a:ea typeface="엽서체" panose="02030600000101010101" pitchFamily="18" charset="-127"/>
              </a:rPr>
              <a:t> </a:t>
            </a:r>
            <a:r>
              <a:rPr lang="en-US" altLang="ko-KR" sz="3200" b="1" smtClean="0">
                <a:ea typeface="엽서체" panose="02030600000101010101" pitchFamily="18" charset="-127"/>
              </a:rPr>
              <a:t>  </a:t>
            </a:r>
            <a:r>
              <a:rPr lang="ko-KR" altLang="en-US" sz="3200" b="1" smtClean="0">
                <a:ea typeface="엽서체" panose="02030600000101010101" pitchFamily="18" charset="-127"/>
              </a:rPr>
              <a:t>사번</a:t>
            </a:r>
            <a:r>
              <a:rPr lang="en-US" altLang="ko-KR" sz="3200" b="1" smtClean="0">
                <a:ea typeface="엽서체" panose="02030600000101010101" pitchFamily="18" charset="-127"/>
              </a:rPr>
              <a:t>, </a:t>
            </a:r>
            <a:r>
              <a:rPr lang="ko-KR" altLang="en-US" sz="3200" b="1" smtClean="0">
                <a:ea typeface="엽서체" panose="02030600000101010101" pitchFamily="18" charset="-127"/>
              </a:rPr>
              <a:t>이름</a:t>
            </a:r>
            <a:r>
              <a:rPr lang="en-US" altLang="ko-KR" sz="3200" b="1" smtClean="0">
                <a:ea typeface="엽서체" panose="02030600000101010101" pitchFamily="18" charset="-127"/>
              </a:rPr>
              <a:t>, </a:t>
            </a:r>
            <a:r>
              <a:rPr lang="ko-KR" altLang="en-US" sz="3200" b="1" smtClean="0">
                <a:ea typeface="엽서체" panose="02030600000101010101" pitchFamily="18" charset="-127"/>
              </a:rPr>
              <a:t>부서번호를 조회하시오</a:t>
            </a:r>
            <a:r>
              <a:rPr lang="en-US" altLang="ko-KR" sz="3200" b="1" smtClean="0">
                <a:ea typeface="엽서체" panose="02030600000101010101" pitchFamily="18" charset="-127"/>
              </a:rPr>
              <a:t>. </a:t>
            </a:r>
            <a:r>
              <a:rPr lang="en-US" altLang="ko-KR" sz="3200" b="1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717" y="833179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13: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72" y="2204779"/>
            <a:ext cx="74959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부서번호가 </a:t>
            </a:r>
            <a:r>
              <a:rPr lang="en-US" altLang="ko-KR" sz="3200" b="1" smtClean="0">
                <a:ea typeface="엽서체" panose="02030600000101010101" pitchFamily="18" charset="-127"/>
              </a:rPr>
              <a:t>30</a:t>
            </a:r>
            <a:r>
              <a:rPr lang="ko-KR" altLang="en-US" sz="3200" b="1" smtClean="0">
                <a:ea typeface="엽서체" panose="02030600000101010101" pitchFamily="18" charset="-127"/>
              </a:rPr>
              <a:t>이 아닌 사원의</a:t>
            </a:r>
            <a:endParaRPr lang="en-US" altLang="ko-KR" sz="3200" b="1" smtClean="0">
              <a:ea typeface="엽서체" panose="02030600000101010101" pitchFamily="18" charset="-127"/>
            </a:endParaRPr>
          </a:p>
          <a:p>
            <a:r>
              <a:rPr lang="en-US" altLang="ko-KR" sz="3200" b="1">
                <a:ea typeface="엽서체" panose="02030600000101010101" pitchFamily="18" charset="-127"/>
              </a:rPr>
              <a:t> </a:t>
            </a:r>
            <a:r>
              <a:rPr lang="en-US" altLang="ko-KR" sz="3200" b="1" smtClean="0">
                <a:ea typeface="엽서체" panose="02030600000101010101" pitchFamily="18" charset="-127"/>
              </a:rPr>
              <a:t>  </a:t>
            </a:r>
            <a:r>
              <a:rPr lang="ko-KR" altLang="en-US" sz="3200" b="1" smtClean="0">
                <a:ea typeface="엽서체" panose="02030600000101010101" pitchFamily="18" charset="-127"/>
              </a:rPr>
              <a:t>사번</a:t>
            </a:r>
            <a:r>
              <a:rPr lang="en-US" altLang="ko-KR" sz="3200" b="1" smtClean="0">
                <a:ea typeface="엽서체" panose="02030600000101010101" pitchFamily="18" charset="-127"/>
              </a:rPr>
              <a:t>, </a:t>
            </a:r>
            <a:r>
              <a:rPr lang="ko-KR" altLang="en-US" sz="3200" b="1" smtClean="0">
                <a:ea typeface="엽서체" panose="02030600000101010101" pitchFamily="18" charset="-127"/>
              </a:rPr>
              <a:t>이름</a:t>
            </a:r>
            <a:r>
              <a:rPr lang="en-US" altLang="ko-KR" sz="3200" b="1" smtClean="0">
                <a:ea typeface="엽서체" panose="02030600000101010101" pitchFamily="18" charset="-127"/>
              </a:rPr>
              <a:t>, </a:t>
            </a:r>
            <a:r>
              <a:rPr lang="ko-KR" altLang="en-US" sz="3200" b="1" smtClean="0">
                <a:ea typeface="엽서체" panose="02030600000101010101" pitchFamily="18" charset="-127"/>
              </a:rPr>
              <a:t>부서번호를 조회하시오</a:t>
            </a:r>
            <a:r>
              <a:rPr lang="en-US" altLang="ko-KR" sz="3200" b="1" smtClean="0">
                <a:ea typeface="엽서체" panose="02030600000101010101" pitchFamily="18" charset="-127"/>
              </a:rPr>
              <a:t>. </a:t>
            </a:r>
            <a:r>
              <a:rPr lang="en-US" altLang="ko-KR" sz="3200" b="1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3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717" y="833179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14: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72" y="2204779"/>
            <a:ext cx="90091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커미션이 </a:t>
            </a:r>
            <a:r>
              <a:rPr lang="en-US" altLang="ko-KR" sz="3200" b="1" smtClean="0">
                <a:ea typeface="엽서체" panose="02030600000101010101" pitchFamily="18" charset="-127"/>
              </a:rPr>
              <a:t>300, 500, 1400</a:t>
            </a:r>
            <a:r>
              <a:rPr lang="ko-KR" altLang="en-US" sz="3200" b="1">
                <a:ea typeface="엽서체" panose="02030600000101010101" pitchFamily="18" charset="-127"/>
              </a:rPr>
              <a:t> </a:t>
            </a:r>
            <a:r>
              <a:rPr lang="ko-KR" altLang="en-US" sz="3200" b="1" smtClean="0">
                <a:ea typeface="엽서체" panose="02030600000101010101" pitchFamily="18" charset="-127"/>
              </a:rPr>
              <a:t>이 모두 아닌 사원의</a:t>
            </a:r>
            <a:endParaRPr lang="en-US" altLang="ko-KR" sz="3200" b="1" smtClean="0">
              <a:ea typeface="엽서체" panose="02030600000101010101" pitchFamily="18" charset="-127"/>
            </a:endParaRPr>
          </a:p>
          <a:p>
            <a:r>
              <a:rPr lang="en-US" altLang="ko-KR" sz="3200" b="1">
                <a:ea typeface="엽서체" panose="02030600000101010101" pitchFamily="18" charset="-127"/>
              </a:rPr>
              <a:t> </a:t>
            </a:r>
            <a:r>
              <a:rPr lang="en-US" altLang="ko-KR" sz="3200" b="1" smtClean="0">
                <a:ea typeface="엽서체" panose="02030600000101010101" pitchFamily="18" charset="-127"/>
              </a:rPr>
              <a:t>  </a:t>
            </a:r>
            <a:r>
              <a:rPr lang="ko-KR" altLang="en-US" sz="3200" b="1" smtClean="0">
                <a:ea typeface="엽서체" panose="02030600000101010101" pitchFamily="18" charset="-127"/>
              </a:rPr>
              <a:t>사번</a:t>
            </a:r>
            <a:r>
              <a:rPr lang="en-US" altLang="ko-KR" sz="3200" b="1" smtClean="0">
                <a:ea typeface="엽서체" panose="02030600000101010101" pitchFamily="18" charset="-127"/>
              </a:rPr>
              <a:t>, </a:t>
            </a:r>
            <a:r>
              <a:rPr lang="ko-KR" altLang="en-US" sz="3200" b="1" smtClean="0">
                <a:ea typeface="엽서체" panose="02030600000101010101" pitchFamily="18" charset="-127"/>
              </a:rPr>
              <a:t>이름</a:t>
            </a:r>
            <a:r>
              <a:rPr lang="en-US" altLang="ko-KR" sz="3200" b="1" smtClean="0">
                <a:ea typeface="엽서체" panose="02030600000101010101" pitchFamily="18" charset="-127"/>
              </a:rPr>
              <a:t>, </a:t>
            </a:r>
            <a:r>
              <a:rPr lang="ko-KR" altLang="en-US" sz="3200" b="1" smtClean="0">
                <a:ea typeface="엽서체" panose="02030600000101010101" pitchFamily="18" charset="-127"/>
              </a:rPr>
              <a:t>커미션을 조회하시오</a:t>
            </a:r>
            <a:r>
              <a:rPr lang="en-US" altLang="ko-KR" sz="3200" b="1" smtClean="0">
                <a:ea typeface="엽서체" panose="02030600000101010101" pitchFamily="18" charset="-127"/>
              </a:rPr>
              <a:t>. </a:t>
            </a:r>
            <a:r>
              <a:rPr lang="en-US" altLang="ko-KR" sz="3200" b="1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1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717" y="833179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15: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72" y="2204779"/>
            <a:ext cx="66239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이름에 </a:t>
            </a:r>
            <a:r>
              <a:rPr lang="en-US" altLang="ko-KR" sz="3200" b="1" smtClean="0">
                <a:ea typeface="엽서체" panose="02030600000101010101" pitchFamily="18" charset="-127"/>
              </a:rPr>
              <a:t>S</a:t>
            </a:r>
            <a:r>
              <a:rPr lang="ko-KR" altLang="en-US" sz="3200" b="1" smtClean="0">
                <a:ea typeface="엽서체" panose="02030600000101010101" pitchFamily="18" charset="-127"/>
              </a:rPr>
              <a:t>가 포함되지 않는 사원의</a:t>
            </a:r>
            <a:endParaRPr lang="en-US" altLang="ko-KR" sz="3200" b="1" smtClean="0">
              <a:ea typeface="엽서체" panose="02030600000101010101" pitchFamily="18" charset="-127"/>
            </a:endParaRPr>
          </a:p>
          <a:p>
            <a:r>
              <a:rPr lang="en-US" altLang="ko-KR" sz="3200" b="1">
                <a:ea typeface="엽서체" panose="02030600000101010101" pitchFamily="18" charset="-127"/>
              </a:rPr>
              <a:t> </a:t>
            </a:r>
            <a:r>
              <a:rPr lang="en-US" altLang="ko-KR" sz="3200" b="1" smtClean="0">
                <a:ea typeface="엽서체" panose="02030600000101010101" pitchFamily="18" charset="-127"/>
              </a:rPr>
              <a:t>  </a:t>
            </a:r>
            <a:r>
              <a:rPr lang="ko-KR" altLang="en-US" sz="3200" b="1" smtClean="0">
                <a:ea typeface="엽서체" panose="02030600000101010101" pitchFamily="18" charset="-127"/>
              </a:rPr>
              <a:t>사번</a:t>
            </a:r>
            <a:r>
              <a:rPr lang="en-US" altLang="ko-KR" sz="3200" b="1" smtClean="0">
                <a:ea typeface="엽서체" panose="02030600000101010101" pitchFamily="18" charset="-127"/>
              </a:rPr>
              <a:t>, </a:t>
            </a:r>
            <a:r>
              <a:rPr lang="ko-KR" altLang="en-US" sz="3200" b="1" smtClean="0">
                <a:ea typeface="엽서체" panose="02030600000101010101" pitchFamily="18" charset="-127"/>
              </a:rPr>
              <a:t>이름을 조회하시오</a:t>
            </a:r>
            <a:r>
              <a:rPr lang="en-US" altLang="ko-KR" sz="3200" b="1" smtClean="0">
                <a:ea typeface="엽서체" panose="02030600000101010101" pitchFamily="18" charset="-127"/>
              </a:rPr>
              <a:t>. </a:t>
            </a:r>
            <a:r>
              <a:rPr lang="en-US" altLang="ko-KR" sz="3200" b="1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3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717" y="833179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16: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72" y="2204779"/>
            <a:ext cx="100431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급여가 </a:t>
            </a:r>
            <a:r>
              <a:rPr lang="en-US" altLang="ko-KR" sz="3200" b="1" smtClean="0">
                <a:ea typeface="엽서체" panose="02030600000101010101" pitchFamily="18" charset="-127"/>
              </a:rPr>
              <a:t>1200</a:t>
            </a:r>
            <a:r>
              <a:rPr lang="ko-KR" altLang="en-US" sz="3200" b="1" smtClean="0">
                <a:ea typeface="엽서체" panose="02030600000101010101" pitchFamily="18" charset="-127"/>
              </a:rPr>
              <a:t>보다 미만이거나 </a:t>
            </a:r>
            <a:r>
              <a:rPr lang="en-US" altLang="ko-KR" sz="3200" b="1" smtClean="0">
                <a:ea typeface="엽서체" panose="02030600000101010101" pitchFamily="18" charset="-127"/>
              </a:rPr>
              <a:t>3700 </a:t>
            </a:r>
            <a:r>
              <a:rPr lang="ko-KR" altLang="en-US" sz="3200" b="1" smtClean="0">
                <a:ea typeface="엽서체" panose="02030600000101010101" pitchFamily="18" charset="-127"/>
              </a:rPr>
              <a:t>초과하는</a:t>
            </a:r>
            <a:r>
              <a:rPr lang="en-US" altLang="ko-KR" sz="3200" b="1">
                <a:ea typeface="엽서체" panose="02030600000101010101" pitchFamily="18" charset="-127"/>
              </a:rPr>
              <a:t> </a:t>
            </a:r>
            <a:r>
              <a:rPr lang="ko-KR" altLang="en-US" sz="3200" b="1" smtClean="0">
                <a:ea typeface="엽서체" panose="02030600000101010101" pitchFamily="18" charset="-127"/>
              </a:rPr>
              <a:t>사원의</a:t>
            </a:r>
            <a:endParaRPr lang="en-US" altLang="ko-KR" sz="3200" b="1" smtClean="0">
              <a:ea typeface="엽서체" panose="02030600000101010101" pitchFamily="18" charset="-127"/>
            </a:endParaRPr>
          </a:p>
          <a:p>
            <a:r>
              <a:rPr lang="en-US" altLang="ko-KR" sz="3200" b="1">
                <a:ea typeface="엽서체" panose="02030600000101010101" pitchFamily="18" charset="-127"/>
              </a:rPr>
              <a:t> </a:t>
            </a:r>
            <a:r>
              <a:rPr lang="en-US" altLang="ko-KR" sz="3200" b="1" smtClean="0">
                <a:ea typeface="엽서체" panose="02030600000101010101" pitchFamily="18" charset="-127"/>
              </a:rPr>
              <a:t>  </a:t>
            </a:r>
            <a:r>
              <a:rPr lang="ko-KR" altLang="en-US" sz="3200" b="1" smtClean="0">
                <a:ea typeface="엽서체" panose="02030600000101010101" pitchFamily="18" charset="-127"/>
              </a:rPr>
              <a:t>이름과 직급을 조회하시오</a:t>
            </a:r>
            <a:r>
              <a:rPr lang="en-US" altLang="ko-KR" sz="3200" b="1" smtClean="0">
                <a:ea typeface="엽서체" panose="02030600000101010101" pitchFamily="18" charset="-127"/>
              </a:rPr>
              <a:t>. </a:t>
            </a:r>
            <a:r>
              <a:rPr lang="en-US" altLang="ko-KR" sz="3200" b="1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0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15985" y="843302"/>
            <a:ext cx="479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SELECT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 </a:t>
            </a:r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구문 사용형식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4647" y="2259100"/>
            <a:ext cx="33249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SELECT </a:t>
            </a:r>
            <a:r>
              <a:rPr lang="ko-KR" altLang="en-US" sz="3200" b="1" smtClean="0">
                <a:ea typeface="엽서체" panose="02030600000101010101" pitchFamily="18" charset="-127"/>
              </a:rPr>
              <a:t>조회항목</a:t>
            </a:r>
            <a:endParaRPr lang="en-US" altLang="ko-KR" sz="3200" b="1" smtClean="0">
              <a:ea typeface="엽서체" panose="02030600000101010101" pitchFamily="18" charset="-127"/>
            </a:endParaRPr>
          </a:p>
          <a:p>
            <a:r>
              <a:rPr lang="en-US" altLang="ko-KR" sz="3200" b="1" smtClean="0">
                <a:ea typeface="엽서체" panose="02030600000101010101" pitchFamily="18" charset="-127"/>
              </a:rPr>
              <a:t>FROM </a:t>
            </a:r>
            <a:r>
              <a:rPr lang="ko-KR" altLang="en-US" sz="3200" b="1" smtClean="0">
                <a:ea typeface="엽서체" panose="02030600000101010101" pitchFamily="18" charset="-127"/>
              </a:rPr>
              <a:t>테이블명</a:t>
            </a:r>
            <a:endParaRPr lang="en-US" altLang="ko-KR" sz="3200" b="1" smtClean="0">
              <a:ea typeface="엽서체" panose="02030600000101010101" pitchFamily="18" charset="-127"/>
            </a:endParaRPr>
          </a:p>
          <a:p>
            <a:r>
              <a:rPr lang="en-US" altLang="ko-KR" sz="3200" b="1" smtClean="0">
                <a:ea typeface="엽서체" panose="02030600000101010101" pitchFamily="18" charset="-127"/>
              </a:rPr>
              <a:t>WHERE </a:t>
            </a:r>
            <a:r>
              <a:rPr lang="ko-KR" altLang="en-US" sz="3200" b="1" smtClean="0">
                <a:ea typeface="엽서체" panose="02030600000101010101" pitchFamily="18" charset="-127"/>
              </a:rPr>
              <a:t>조건식</a:t>
            </a:r>
            <a:endParaRPr lang="en-US" altLang="ko-KR" sz="3200" b="1" smtClean="0">
              <a:ea typeface="엽서체" panose="02030600000101010101" pitchFamily="18" charset="-127"/>
            </a:endParaRPr>
          </a:p>
          <a:p>
            <a:r>
              <a:rPr lang="en-US" altLang="ko-KR" sz="3200" b="1" smtClean="0">
                <a:ea typeface="엽서체" panose="02030600000101010101" pitchFamily="18" charset="-127"/>
              </a:rPr>
              <a:t>GROUP BY</a:t>
            </a:r>
          </a:p>
          <a:p>
            <a:r>
              <a:rPr lang="en-US" altLang="ko-KR" sz="3200" b="1" smtClean="0">
                <a:ea typeface="엽서체" panose="02030600000101010101" pitchFamily="18" charset="-127"/>
              </a:rPr>
              <a:t>[HAVING]</a:t>
            </a:r>
          </a:p>
          <a:p>
            <a:r>
              <a:rPr lang="en-US" altLang="ko-KR" sz="3200" b="1" smtClean="0">
                <a:ea typeface="엽서체" panose="02030600000101010101" pitchFamily="18" charset="-127"/>
              </a:rPr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6237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717" y="833179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17: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72" y="2204779"/>
            <a:ext cx="7140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부서별 평균월급여를 구하는 쿼리</a:t>
            </a:r>
            <a:r>
              <a:rPr lang="en-US" altLang="ko-KR" sz="3200" b="1" smtClean="0">
                <a:ea typeface="엽서체" panose="02030600000101010101" pitchFamily="18" charset="-127"/>
              </a:rPr>
              <a:t> </a:t>
            </a:r>
            <a:r>
              <a:rPr lang="en-US" altLang="ko-KR" sz="3200" b="1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99514" y="35148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SELECT </a:t>
            </a:r>
            <a:r>
              <a:rPr lang="en-US" altLang="ko-KR" smtClean="0"/>
              <a:t>DEPTNO, AVG(SAL)</a:t>
            </a:r>
          </a:p>
          <a:p>
            <a:r>
              <a:rPr lang="en-US" altLang="ko-KR" smtClean="0"/>
              <a:t>FROM </a:t>
            </a:r>
            <a:r>
              <a:rPr lang="en-US" altLang="ko-KR"/>
              <a:t>EMP</a:t>
            </a:r>
          </a:p>
          <a:p>
            <a:r>
              <a:rPr lang="en-US" altLang="ko-KR" smtClean="0"/>
              <a:t>GROUP BY DEPTNO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717" y="833179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18: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72" y="2204779"/>
            <a:ext cx="71962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부서별 전체 사원수와 커미션을 받는</a:t>
            </a:r>
            <a:endParaRPr lang="en-US" altLang="ko-KR" sz="3200" b="1" smtClean="0">
              <a:ea typeface="엽서체" panose="02030600000101010101" pitchFamily="18" charset="-127"/>
            </a:endParaRPr>
          </a:p>
          <a:p>
            <a:r>
              <a:rPr lang="en-US" altLang="ko-KR" sz="3200" b="1">
                <a:ea typeface="엽서체" panose="02030600000101010101" pitchFamily="18" charset="-127"/>
              </a:rPr>
              <a:t> </a:t>
            </a:r>
            <a:r>
              <a:rPr lang="en-US" altLang="ko-KR" sz="3200" b="1" smtClean="0">
                <a:ea typeface="엽서체" panose="02030600000101010101" pitchFamily="18" charset="-127"/>
              </a:rPr>
              <a:t>  </a:t>
            </a:r>
            <a:r>
              <a:rPr lang="ko-KR" altLang="en-US" sz="3200" b="1" smtClean="0">
                <a:ea typeface="엽서체" panose="02030600000101010101" pitchFamily="18" charset="-127"/>
              </a:rPr>
              <a:t>사원들의</a:t>
            </a:r>
            <a:r>
              <a:rPr lang="en-US" altLang="ko-KR" sz="3200" b="1">
                <a:ea typeface="엽서체" panose="02030600000101010101" pitchFamily="18" charset="-127"/>
              </a:rPr>
              <a:t> </a:t>
            </a:r>
            <a:r>
              <a:rPr lang="ko-KR" altLang="en-US" sz="3200" b="1" smtClean="0">
                <a:ea typeface="엽서체" panose="02030600000101010101" pitchFamily="18" charset="-127"/>
              </a:rPr>
              <a:t>수를 구하는 쿼리</a:t>
            </a:r>
            <a:r>
              <a:rPr lang="en-US" altLang="ko-KR" sz="3200" b="1" smtClean="0">
                <a:ea typeface="엽서체" panose="02030600000101010101" pitchFamily="18" charset="-127"/>
              </a:rPr>
              <a:t> </a:t>
            </a:r>
            <a:r>
              <a:rPr lang="en-US" altLang="ko-KR" sz="3200" b="1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99514" y="35148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SELECT </a:t>
            </a:r>
            <a:r>
              <a:rPr lang="en-US" altLang="ko-KR" smtClean="0"/>
              <a:t>DEPTNO, COUNT(*), COUNT(COMM)</a:t>
            </a:r>
          </a:p>
          <a:p>
            <a:r>
              <a:rPr lang="en-US" altLang="ko-KR" smtClean="0"/>
              <a:t>FROM </a:t>
            </a:r>
            <a:r>
              <a:rPr lang="en-US" altLang="ko-KR"/>
              <a:t>EMP</a:t>
            </a:r>
          </a:p>
          <a:p>
            <a:r>
              <a:rPr lang="en-US" altLang="ko-KR" smtClean="0"/>
              <a:t>GROUP BY DEPTNO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717" y="833179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19: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72" y="2204779"/>
            <a:ext cx="9182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부서별 최대 급여와 최소 급여를 구하는 쿼리</a:t>
            </a:r>
            <a:r>
              <a:rPr lang="en-US" altLang="ko-KR" sz="3200" b="1" smtClean="0">
                <a:ea typeface="엽서체" panose="02030600000101010101" pitchFamily="18" charset="-127"/>
              </a:rPr>
              <a:t> </a:t>
            </a:r>
            <a:r>
              <a:rPr lang="en-US" altLang="ko-KR" sz="3200" b="1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99514" y="35148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SELECT </a:t>
            </a:r>
            <a:r>
              <a:rPr lang="en-US" altLang="ko-KR" smtClean="0"/>
              <a:t>DEPTNO, MAX(SAL), MIN(SAL)</a:t>
            </a:r>
          </a:p>
          <a:p>
            <a:r>
              <a:rPr lang="en-US" altLang="ko-KR" smtClean="0"/>
              <a:t>FROM </a:t>
            </a:r>
            <a:r>
              <a:rPr lang="en-US" altLang="ko-KR"/>
              <a:t>EMP</a:t>
            </a:r>
          </a:p>
          <a:p>
            <a:r>
              <a:rPr lang="en-US" altLang="ko-KR" smtClean="0"/>
              <a:t>GROUP BY DEPTNO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1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717" y="833179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20: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72" y="2204779"/>
            <a:ext cx="11482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부서별로 급여 평균</a:t>
            </a:r>
            <a:r>
              <a:rPr lang="en-US" altLang="ko-KR" sz="3200" b="1" smtClean="0">
                <a:ea typeface="엽서체" panose="02030600000101010101" pitchFamily="18" charset="-127"/>
              </a:rPr>
              <a:t>(</a:t>
            </a:r>
            <a:r>
              <a:rPr lang="ko-KR" altLang="en-US" sz="3200" b="1" smtClean="0">
                <a:ea typeface="엽서체" panose="02030600000101010101" pitchFamily="18" charset="-127"/>
              </a:rPr>
              <a:t>단</a:t>
            </a:r>
            <a:r>
              <a:rPr lang="en-US" altLang="ko-KR" sz="3200" b="1" smtClean="0">
                <a:ea typeface="엽서체" panose="02030600000101010101" pitchFamily="18" charset="-127"/>
              </a:rPr>
              <a:t>, </a:t>
            </a:r>
            <a:r>
              <a:rPr lang="ko-KR" altLang="en-US" sz="3200" b="1" smtClean="0">
                <a:ea typeface="엽서체" panose="02030600000101010101" pitchFamily="18" charset="-127"/>
              </a:rPr>
              <a:t>부서별 급여 평균이 </a:t>
            </a:r>
            <a:r>
              <a:rPr lang="en-US" altLang="ko-KR" sz="3200" b="1" smtClean="0">
                <a:ea typeface="엽서체" panose="02030600000101010101" pitchFamily="18" charset="-127"/>
              </a:rPr>
              <a:t>2000</a:t>
            </a:r>
            <a:r>
              <a:rPr lang="ko-KR" altLang="en-US" sz="3200" b="1" smtClean="0">
                <a:ea typeface="엽서체" panose="02030600000101010101" pitchFamily="18" charset="-127"/>
              </a:rPr>
              <a:t>이상만</a:t>
            </a:r>
            <a:r>
              <a:rPr lang="en-US" altLang="ko-KR" sz="3200" b="1" smtClean="0">
                <a:ea typeface="엽서체" panose="02030600000101010101" pitchFamily="18" charset="-127"/>
              </a:rPr>
              <a:t>) </a:t>
            </a:r>
            <a:r>
              <a:rPr lang="en-US" altLang="ko-KR" sz="3200" b="1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99514" y="35148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/>
              <a:t>SELECT DEPTNO, AVG(SAL)</a:t>
            </a:r>
          </a:p>
          <a:p>
            <a:r>
              <a:rPr lang="en-US" altLang="ko-KR" smtClean="0"/>
              <a:t>FROM EMP</a:t>
            </a:r>
          </a:p>
          <a:p>
            <a:r>
              <a:rPr lang="en-US" altLang="ko-KR" smtClean="0"/>
              <a:t>WHERE AVG(SAL) &gt;= 2000</a:t>
            </a:r>
          </a:p>
          <a:p>
            <a:r>
              <a:rPr lang="en-US" altLang="ko-KR" smtClean="0"/>
              <a:t>GROUP BY DEPTNO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99514" y="5097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/>
              <a:t>SELECT DEPTNO, AVG(SAL)</a:t>
            </a:r>
          </a:p>
          <a:p>
            <a:r>
              <a:rPr lang="en-US" altLang="ko-KR" smtClean="0"/>
              <a:t>FROM EMP</a:t>
            </a:r>
          </a:p>
          <a:p>
            <a:r>
              <a:rPr lang="en-US" altLang="ko-KR" smtClean="0"/>
              <a:t>GROUP BY DEPTNO</a:t>
            </a:r>
          </a:p>
          <a:p>
            <a:r>
              <a:rPr lang="en-US" altLang="ko-KR" smtClean="0"/>
              <a:t>HAVING AVG(SAL) &gt;= 2000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717" y="833179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21: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72" y="2204779"/>
            <a:ext cx="90284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월급여가 </a:t>
            </a:r>
            <a:r>
              <a:rPr lang="en-US" altLang="ko-KR" sz="3200" b="1" smtClean="0">
                <a:ea typeface="엽서체" panose="02030600000101010101" pitchFamily="18" charset="-127"/>
              </a:rPr>
              <a:t>100 </a:t>
            </a:r>
            <a:r>
              <a:rPr lang="ko-KR" altLang="en-US" sz="3200" b="1" smtClean="0">
                <a:ea typeface="엽서체" panose="02030600000101010101" pitchFamily="18" charset="-127"/>
              </a:rPr>
              <a:t>이상인 사원만을 대상으로</a:t>
            </a:r>
            <a:endParaRPr lang="en-US" altLang="ko-KR" sz="3200" b="1">
              <a:ea typeface="엽서체" panose="02030600000101010101" pitchFamily="18" charset="-127"/>
            </a:endParaRPr>
          </a:p>
          <a:p>
            <a:r>
              <a:rPr lang="en-US" altLang="ko-KR" sz="3200" b="1" smtClean="0">
                <a:ea typeface="엽서체" panose="02030600000101010101" pitchFamily="18" charset="-127"/>
              </a:rPr>
              <a:t>   </a:t>
            </a:r>
            <a:r>
              <a:rPr lang="ko-KR" altLang="en-US" sz="3200" b="1" smtClean="0">
                <a:ea typeface="엽서체" panose="02030600000101010101" pitchFamily="18" charset="-127"/>
              </a:rPr>
              <a:t>부서별로 월급여 평균을 구하라</a:t>
            </a:r>
            <a:r>
              <a:rPr lang="en-US" altLang="ko-KR" sz="3200" b="1" smtClean="0">
                <a:ea typeface="엽서체" panose="02030600000101010101" pitchFamily="18" charset="-127"/>
              </a:rPr>
              <a:t>.</a:t>
            </a:r>
          </a:p>
          <a:p>
            <a:r>
              <a:rPr lang="en-US" altLang="ko-KR" sz="3200" b="1">
                <a:ea typeface="엽서체" panose="02030600000101010101" pitchFamily="18" charset="-127"/>
              </a:rPr>
              <a:t> </a:t>
            </a:r>
            <a:r>
              <a:rPr lang="en-US" altLang="ko-KR" sz="3200" b="1" smtClean="0">
                <a:ea typeface="엽서체" panose="02030600000101010101" pitchFamily="18" charset="-127"/>
              </a:rPr>
              <a:t>  </a:t>
            </a:r>
            <a:r>
              <a:rPr lang="ko-KR" altLang="en-US" sz="3200" b="1" smtClean="0">
                <a:ea typeface="엽서체" panose="02030600000101010101" pitchFamily="18" charset="-127"/>
              </a:rPr>
              <a:t>단</a:t>
            </a:r>
            <a:r>
              <a:rPr lang="en-US" altLang="ko-KR" sz="3200" b="1" smtClean="0">
                <a:ea typeface="엽서체" panose="02030600000101010101" pitchFamily="18" charset="-127"/>
              </a:rPr>
              <a:t>, </a:t>
            </a:r>
            <a:r>
              <a:rPr lang="ko-KR" altLang="en-US" sz="3200" b="1" smtClean="0">
                <a:ea typeface="엽서체" panose="02030600000101010101" pitchFamily="18" charset="-127"/>
              </a:rPr>
              <a:t>평균값이 </a:t>
            </a:r>
            <a:r>
              <a:rPr lang="en-US" altLang="ko-KR" sz="3200" b="1" smtClean="0">
                <a:ea typeface="엽서체" panose="02030600000101010101" pitchFamily="18" charset="-127"/>
              </a:rPr>
              <a:t>2000 </a:t>
            </a:r>
            <a:r>
              <a:rPr lang="ko-KR" altLang="en-US" sz="3200" b="1" smtClean="0">
                <a:ea typeface="엽서체" panose="02030600000101010101" pitchFamily="18" charset="-127"/>
              </a:rPr>
              <a:t>이상인 레코드만 구하라</a:t>
            </a:r>
            <a:r>
              <a:rPr lang="en-US" altLang="ko-KR" sz="3200" b="1" smtClean="0">
                <a:ea typeface="엽서체" panose="02030600000101010101" pitchFamily="18" charset="-127"/>
              </a:rPr>
              <a:t>. </a:t>
            </a:r>
            <a:r>
              <a:rPr lang="en-US" altLang="ko-KR" sz="3200" b="1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9514" y="509767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/>
              <a:t>SELECT DEPTNO, AVG(SAL)</a:t>
            </a:r>
          </a:p>
          <a:p>
            <a:r>
              <a:rPr lang="en-US" altLang="ko-KR" smtClean="0"/>
              <a:t>FROM EMP</a:t>
            </a:r>
          </a:p>
          <a:p>
            <a:r>
              <a:rPr lang="en-US" altLang="ko-KR" smtClean="0"/>
              <a:t>WHERE SAL &gt;= 1000</a:t>
            </a:r>
          </a:p>
          <a:p>
            <a:r>
              <a:rPr lang="en-US" altLang="ko-KR" smtClean="0"/>
              <a:t>GROUP BY DEPTNO</a:t>
            </a:r>
          </a:p>
          <a:p>
            <a:r>
              <a:rPr lang="en-US" altLang="ko-KR" smtClean="0"/>
              <a:t>HAVING AVG(SAL) &gt;= 2000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31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717" y="833179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22: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72" y="2204779"/>
            <a:ext cx="77428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급여가 높은 순으로 조회하되 같을 경우</a:t>
            </a:r>
            <a:endParaRPr lang="en-US" altLang="ko-KR" sz="3200" b="1" smtClean="0">
              <a:ea typeface="엽서체" panose="02030600000101010101" pitchFamily="18" charset="-127"/>
            </a:endParaRPr>
          </a:p>
          <a:p>
            <a:r>
              <a:rPr lang="en-US" altLang="ko-KR" sz="3200" b="1">
                <a:ea typeface="엽서체" panose="02030600000101010101" pitchFamily="18" charset="-127"/>
              </a:rPr>
              <a:t> </a:t>
            </a:r>
            <a:r>
              <a:rPr lang="en-US" altLang="ko-KR" sz="3200" b="1" smtClean="0">
                <a:ea typeface="엽서체" panose="02030600000101010101" pitchFamily="18" charset="-127"/>
              </a:rPr>
              <a:t>  </a:t>
            </a:r>
            <a:r>
              <a:rPr lang="ko-KR" altLang="en-US" sz="3200" b="1" smtClean="0">
                <a:ea typeface="엽서체" panose="02030600000101010101" pitchFamily="18" charset="-127"/>
              </a:rPr>
              <a:t>이름의 철자가 빠른 사원순으로</a:t>
            </a:r>
            <a:endParaRPr lang="en-US" altLang="ko-KR" sz="3200" b="1" smtClean="0">
              <a:ea typeface="엽서체" panose="02030600000101010101" pitchFamily="18" charset="-127"/>
            </a:endParaRPr>
          </a:p>
          <a:p>
            <a:r>
              <a:rPr lang="en-US" altLang="ko-KR" sz="3200" b="1">
                <a:ea typeface="엽서체" panose="02030600000101010101" pitchFamily="18" charset="-127"/>
              </a:rPr>
              <a:t> </a:t>
            </a:r>
            <a:r>
              <a:rPr lang="en-US" altLang="ko-KR" sz="3200" b="1" smtClean="0">
                <a:ea typeface="엽서체" panose="02030600000101010101" pitchFamily="18" charset="-127"/>
              </a:rPr>
              <a:t>  </a:t>
            </a:r>
            <a:r>
              <a:rPr lang="ko-KR" altLang="en-US" sz="3200" b="1" smtClean="0">
                <a:ea typeface="엽서체" panose="02030600000101010101" pitchFamily="18" charset="-127"/>
              </a:rPr>
              <a:t>사번</a:t>
            </a:r>
            <a:r>
              <a:rPr lang="en-US" altLang="ko-KR" sz="3200" b="1" smtClean="0">
                <a:ea typeface="엽서체" panose="02030600000101010101" pitchFamily="18" charset="-127"/>
              </a:rPr>
              <a:t>, </a:t>
            </a:r>
            <a:r>
              <a:rPr lang="ko-KR" altLang="en-US" sz="3200" b="1" smtClean="0">
                <a:ea typeface="엽서체" panose="02030600000101010101" pitchFamily="18" charset="-127"/>
              </a:rPr>
              <a:t>이름</a:t>
            </a:r>
            <a:r>
              <a:rPr lang="en-US" altLang="ko-KR" sz="3200" b="1" smtClean="0">
                <a:ea typeface="엽서체" panose="02030600000101010101" pitchFamily="18" charset="-127"/>
              </a:rPr>
              <a:t>, </a:t>
            </a:r>
            <a:r>
              <a:rPr lang="ko-KR" altLang="en-US" sz="3200" b="1" smtClean="0">
                <a:ea typeface="엽서체" panose="02030600000101010101" pitchFamily="18" charset="-127"/>
              </a:rPr>
              <a:t>월급여를 조회하시오</a:t>
            </a:r>
            <a:r>
              <a:rPr lang="en-US" altLang="ko-KR" sz="3200" b="1" smtClean="0">
                <a:ea typeface="엽서체" panose="02030600000101010101" pitchFamily="18" charset="-127"/>
              </a:rPr>
              <a:t>. </a:t>
            </a:r>
            <a:r>
              <a:rPr lang="en-US" altLang="ko-KR" sz="3200" b="1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99514" y="50976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/>
              <a:t>SELECT DEPTNO, ENAME, SAL</a:t>
            </a:r>
          </a:p>
          <a:p>
            <a:r>
              <a:rPr lang="en-US" altLang="ko-KR" smtClean="0"/>
              <a:t>FROM EMP</a:t>
            </a:r>
          </a:p>
          <a:p>
            <a:r>
              <a:rPr lang="en-US" altLang="ko-KR" smtClean="0"/>
              <a:t>ORDER BY SAL DESC, ENAME ASC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717" y="833179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23: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72" y="2204779"/>
            <a:ext cx="9266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사원명 </a:t>
            </a:r>
            <a:r>
              <a:rPr lang="en-US" altLang="ko-KR" sz="3200" b="1" smtClean="0">
                <a:ea typeface="엽서체" panose="02030600000101010101" pitchFamily="18" charset="-127"/>
              </a:rPr>
              <a:t>‘JONES’</a:t>
            </a:r>
            <a:r>
              <a:rPr lang="ko-KR" altLang="en-US" sz="3200" b="1" smtClean="0">
                <a:ea typeface="엽서체" panose="02030600000101010101" pitchFamily="18" charset="-127"/>
              </a:rPr>
              <a:t>가 속한 부서명을 조회하시오</a:t>
            </a:r>
            <a:r>
              <a:rPr lang="en-US" altLang="ko-KR" sz="3200" b="1" smtClean="0">
                <a:ea typeface="엽서체" panose="02030600000101010101" pitchFamily="18" charset="-127"/>
              </a:rPr>
              <a:t>. </a:t>
            </a:r>
            <a:r>
              <a:rPr lang="en-US" altLang="ko-KR" sz="3200" b="1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9513" y="3514823"/>
            <a:ext cx="87877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SELECT DNAME</a:t>
            </a:r>
          </a:p>
          <a:p>
            <a:r>
              <a:rPr lang="en-US" altLang="ko-KR" smtClean="0"/>
              <a:t>FROM DEPT</a:t>
            </a:r>
          </a:p>
          <a:p>
            <a:r>
              <a:rPr lang="en-US" altLang="ko-KR" smtClean="0"/>
              <a:t>WHERE DEPTNO = (SELECT DEPTNO FROM WHERE ENAME = ‘JONES’)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2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717" y="833179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24: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72" y="2204779"/>
            <a:ext cx="90941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평균 월급여보다 더 많은 월급여를 받은 사원의</a:t>
            </a:r>
            <a:endParaRPr lang="en-US" altLang="ko-KR" sz="3200" b="1" smtClean="0">
              <a:ea typeface="엽서체" panose="02030600000101010101" pitchFamily="18" charset="-127"/>
            </a:endParaRPr>
          </a:p>
          <a:p>
            <a:r>
              <a:rPr lang="en-US" altLang="ko-KR" sz="3200" b="1">
                <a:ea typeface="엽서체" panose="02030600000101010101" pitchFamily="18" charset="-127"/>
              </a:rPr>
              <a:t> </a:t>
            </a:r>
            <a:r>
              <a:rPr lang="en-US" altLang="ko-KR" sz="3200" b="1" smtClean="0">
                <a:ea typeface="엽서체" panose="02030600000101010101" pitchFamily="18" charset="-127"/>
              </a:rPr>
              <a:t>  </a:t>
            </a:r>
            <a:r>
              <a:rPr lang="ko-KR" altLang="en-US" sz="3200" b="1" smtClean="0">
                <a:ea typeface="엽서체" panose="02030600000101010101" pitchFamily="18" charset="-127"/>
              </a:rPr>
              <a:t>사원번호</a:t>
            </a:r>
            <a:r>
              <a:rPr lang="en-US" altLang="ko-KR" sz="3200" b="1" smtClean="0">
                <a:ea typeface="엽서체" panose="02030600000101010101" pitchFamily="18" charset="-127"/>
              </a:rPr>
              <a:t>, </a:t>
            </a:r>
            <a:r>
              <a:rPr lang="ko-KR" altLang="en-US" sz="3200" b="1" smtClean="0">
                <a:ea typeface="엽서체" panose="02030600000101010101" pitchFamily="18" charset="-127"/>
              </a:rPr>
              <a:t>이름</a:t>
            </a:r>
            <a:r>
              <a:rPr lang="en-US" altLang="ko-KR" sz="3200" b="1" smtClean="0">
                <a:ea typeface="엽서체" panose="02030600000101010101" pitchFamily="18" charset="-127"/>
              </a:rPr>
              <a:t>, </a:t>
            </a:r>
            <a:r>
              <a:rPr lang="ko-KR" altLang="en-US" sz="3200" b="1" smtClean="0">
                <a:ea typeface="엽서체" panose="02030600000101010101" pitchFamily="18" charset="-127"/>
              </a:rPr>
              <a:t>월급여를 조회하시오</a:t>
            </a:r>
            <a:r>
              <a:rPr lang="en-US" altLang="ko-KR" sz="3200" b="1" smtClean="0">
                <a:ea typeface="엽서체" panose="02030600000101010101" pitchFamily="18" charset="-127"/>
              </a:rPr>
              <a:t>. </a:t>
            </a:r>
            <a:r>
              <a:rPr lang="en-US" altLang="ko-KR" sz="3200" b="1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9513" y="3514823"/>
            <a:ext cx="8787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SELECT EMPNO, ENAME, SAL</a:t>
            </a:r>
          </a:p>
          <a:p>
            <a:r>
              <a:rPr lang="en-US" altLang="ko-KR" smtClean="0"/>
              <a:t>FROM EMP</a:t>
            </a:r>
          </a:p>
          <a:p>
            <a:r>
              <a:rPr lang="en-US" altLang="ko-KR" smtClean="0"/>
              <a:t>WHERE SAL &gt; (SELECT AVG(SAL) FROM EMP)</a:t>
            </a:r>
          </a:p>
          <a:p>
            <a:r>
              <a:rPr lang="en-US" altLang="ko-KR" smtClean="0"/>
              <a:t>ORDER BY SAL DESC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8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717" y="833179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25: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72" y="2204779"/>
            <a:ext cx="102290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부서번호가 </a:t>
            </a:r>
            <a:r>
              <a:rPr lang="en-US" altLang="ko-KR" sz="3200" b="1" smtClean="0">
                <a:ea typeface="엽서체" panose="02030600000101010101" pitchFamily="18" charset="-127"/>
              </a:rPr>
              <a:t>10</a:t>
            </a:r>
            <a:r>
              <a:rPr lang="ko-KR" altLang="en-US" sz="3200" b="1" smtClean="0">
                <a:ea typeface="엽서체" panose="02030600000101010101" pitchFamily="18" charset="-127"/>
              </a:rPr>
              <a:t>인 사원중에서 최대급여를 받는 사원과</a:t>
            </a:r>
            <a:endParaRPr lang="en-US" altLang="ko-KR" sz="3200" b="1" smtClean="0">
              <a:ea typeface="엽서체" panose="02030600000101010101" pitchFamily="18" charset="-127"/>
            </a:endParaRPr>
          </a:p>
          <a:p>
            <a:r>
              <a:rPr lang="en-US" altLang="ko-KR" sz="3200" b="1">
                <a:ea typeface="엽서체" panose="02030600000101010101" pitchFamily="18" charset="-127"/>
              </a:rPr>
              <a:t> </a:t>
            </a:r>
            <a:r>
              <a:rPr lang="en-US" altLang="ko-KR" sz="3200" b="1" smtClean="0">
                <a:ea typeface="엽서체" panose="02030600000101010101" pitchFamily="18" charset="-127"/>
              </a:rPr>
              <a:t>  </a:t>
            </a:r>
            <a:r>
              <a:rPr lang="ko-KR" altLang="en-US" sz="3200" b="1" smtClean="0">
                <a:ea typeface="엽서체" panose="02030600000101010101" pitchFamily="18" charset="-127"/>
              </a:rPr>
              <a:t>동일한 급여를 받는 사원의</a:t>
            </a:r>
            <a:endParaRPr lang="en-US" altLang="ko-KR" sz="3200" b="1" smtClean="0">
              <a:ea typeface="엽서체" panose="02030600000101010101" pitchFamily="18" charset="-127"/>
            </a:endParaRPr>
          </a:p>
          <a:p>
            <a:r>
              <a:rPr lang="en-US" altLang="ko-KR" sz="3200" b="1">
                <a:ea typeface="엽서체" panose="02030600000101010101" pitchFamily="18" charset="-127"/>
              </a:rPr>
              <a:t> </a:t>
            </a:r>
            <a:r>
              <a:rPr lang="en-US" altLang="ko-KR" sz="3200" b="1" smtClean="0">
                <a:ea typeface="엽서체" panose="02030600000101010101" pitchFamily="18" charset="-127"/>
              </a:rPr>
              <a:t>  </a:t>
            </a:r>
            <a:r>
              <a:rPr lang="ko-KR" altLang="en-US" sz="3200" b="1" smtClean="0">
                <a:ea typeface="엽서체" panose="02030600000101010101" pitchFamily="18" charset="-127"/>
              </a:rPr>
              <a:t>사원번호</a:t>
            </a:r>
            <a:r>
              <a:rPr lang="en-US" altLang="ko-KR" sz="3200" b="1" smtClean="0">
                <a:ea typeface="엽서체" panose="02030600000101010101" pitchFamily="18" charset="-127"/>
              </a:rPr>
              <a:t>, </a:t>
            </a:r>
            <a:r>
              <a:rPr lang="ko-KR" altLang="en-US" sz="3200" b="1" smtClean="0">
                <a:ea typeface="엽서체" panose="02030600000101010101" pitchFamily="18" charset="-127"/>
              </a:rPr>
              <a:t>이름을 조회하시오</a:t>
            </a:r>
            <a:r>
              <a:rPr lang="en-US" altLang="ko-KR" sz="3200" b="1" smtClean="0">
                <a:ea typeface="엽서체" panose="02030600000101010101" pitchFamily="18" charset="-127"/>
              </a:rPr>
              <a:t>. </a:t>
            </a:r>
            <a:r>
              <a:rPr lang="en-US" altLang="ko-KR" sz="3200" b="1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9513" y="5097671"/>
            <a:ext cx="96823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SELECT EMPNO, ENAME</a:t>
            </a:r>
          </a:p>
          <a:p>
            <a:r>
              <a:rPr lang="en-US" altLang="ko-KR" smtClean="0"/>
              <a:t>FROM EMP</a:t>
            </a:r>
          </a:p>
          <a:p>
            <a:r>
              <a:rPr lang="en-US" altLang="ko-KR" smtClean="0"/>
              <a:t>WHERE SAL = (SELECT MAX(SAL) FROM EMP WHERE DEPTNO = 10)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7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63" y="2538670"/>
            <a:ext cx="2733675" cy="923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7479" y="2100649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DEPT - </a:t>
            </a:r>
            <a:r>
              <a:rPr lang="ko-KR" altLang="en-US" smtClean="0"/>
              <a:t>부서테이블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698" y="2538670"/>
            <a:ext cx="6296025" cy="26860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76949" y="2100649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EMP - </a:t>
            </a:r>
            <a:r>
              <a:rPr lang="ko-KR" altLang="en-US" smtClean="0"/>
              <a:t>직원테이블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475" y="4725301"/>
            <a:ext cx="1914525" cy="11144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7833" y="4246605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SALGRADE - </a:t>
            </a:r>
            <a:r>
              <a:rPr lang="ko-KR" altLang="en-US" smtClean="0"/>
              <a:t>연봉테이블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15985" y="843302"/>
            <a:ext cx="10349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실습하기 전에 각 테이블들의 역할을 알아봅시다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.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5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717" y="83317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1: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72" y="2204779"/>
            <a:ext cx="8598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사원 테이블의 모든 레코드를 조회하시오</a:t>
            </a:r>
            <a:r>
              <a:rPr lang="en-US" altLang="ko-KR" sz="3200" b="1" smtClean="0">
                <a:ea typeface="엽서체" panose="02030600000101010101" pitchFamily="18" charset="-127"/>
              </a:rPr>
              <a:t>. </a:t>
            </a:r>
            <a:r>
              <a:rPr lang="en-US" altLang="ko-KR" sz="3200" b="1" smtClean="0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4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5717" y="83317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2: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172" y="2204779"/>
            <a:ext cx="6664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사원명과 입사일을 조회하시오</a:t>
            </a:r>
            <a:r>
              <a:rPr lang="en-US" altLang="ko-KR" sz="3200" b="1" smtClean="0">
                <a:ea typeface="엽서체" panose="02030600000101010101" pitchFamily="18" charset="-127"/>
              </a:rPr>
              <a:t>. </a:t>
            </a:r>
            <a:r>
              <a:rPr lang="en-US" altLang="ko-KR" sz="3200" b="1" smtClean="0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09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5717" y="83317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3: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172" y="2204779"/>
            <a:ext cx="6808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사원번호와 이름을 조회하시오</a:t>
            </a:r>
            <a:r>
              <a:rPr lang="en-US" altLang="ko-KR" sz="3200" b="1" smtClean="0">
                <a:ea typeface="엽서체" panose="02030600000101010101" pitchFamily="18" charset="-127"/>
              </a:rPr>
              <a:t>. </a:t>
            </a:r>
            <a:r>
              <a:rPr lang="en-US" altLang="ko-KR" sz="3200" b="1" smtClean="0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7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5717" y="83317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4: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172" y="2204779"/>
            <a:ext cx="9698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사원테이블에 있는 직책의 목록을 조회하시오</a:t>
            </a:r>
            <a:r>
              <a:rPr lang="en-US" altLang="ko-KR" sz="3200" b="1" smtClean="0">
                <a:ea typeface="엽서체" panose="02030600000101010101" pitchFamily="18" charset="-127"/>
              </a:rPr>
              <a:t>. </a:t>
            </a:r>
            <a:r>
              <a:rPr lang="en-US" altLang="ko-KR" sz="3200" b="1" smtClean="0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7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5717" y="83317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>
                <a:solidFill>
                  <a:srgbClr val="C00000"/>
                </a:solidFill>
                <a:ea typeface="엽서체" panose="02030600000101010101" pitchFamily="18" charset="-127"/>
              </a:rPr>
              <a:t>5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172" y="2204779"/>
            <a:ext cx="5091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총 사원수를 구하시오</a:t>
            </a:r>
            <a:r>
              <a:rPr lang="en-US" altLang="ko-KR" sz="3200" b="1" smtClean="0">
                <a:ea typeface="엽서체" panose="02030600000101010101" pitchFamily="18" charset="-127"/>
              </a:rPr>
              <a:t>. </a:t>
            </a:r>
            <a:r>
              <a:rPr lang="en-US" altLang="ko-KR" sz="3200" b="1" smtClean="0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1172" y="51682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>
                <a:solidFill>
                  <a:srgbClr val="000000"/>
                </a:solidFill>
                <a:latin typeface="Ubuntu Condensed"/>
              </a:rPr>
              <a:t>(</a:t>
            </a:r>
            <a:r>
              <a:rPr lang="ko-KR" altLang="en-US" smtClean="0">
                <a:solidFill>
                  <a:srgbClr val="000000"/>
                </a:solidFill>
                <a:latin typeface="Ubuntu Condensed"/>
              </a:rPr>
              <a:t>참고</a:t>
            </a:r>
            <a:r>
              <a:rPr lang="en-US" altLang="ko-KR" smtClean="0">
                <a:solidFill>
                  <a:srgbClr val="000000"/>
                </a:solidFill>
                <a:latin typeface="Ubuntu Condensed"/>
              </a:rPr>
              <a:t>)</a:t>
            </a:r>
          </a:p>
          <a:p>
            <a:r>
              <a:rPr lang="en-US" altLang="ko-KR" smtClean="0">
                <a:solidFill>
                  <a:srgbClr val="000000"/>
                </a:solidFill>
                <a:latin typeface="Ubuntu Condensed"/>
              </a:rPr>
              <a:t>COUNT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는 그룹함수로 검색된 레코드의 수를 반환한다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. COUNT(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컬럼명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)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은 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NULL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이 아닌 레코드의 수를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, COUNT(*)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은 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NULL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을 포함한 레코드의 수를 반환한다</a:t>
            </a:r>
            <a:r>
              <a:rPr lang="en-US" altLang="ko-KR" smtClean="0">
                <a:solidFill>
                  <a:srgbClr val="000000"/>
                </a:solidFill>
                <a:latin typeface="Ubuntu Condensed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3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717" y="83317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실습</a:t>
            </a:r>
            <a:r>
              <a:rPr lang="en-US" altLang="ko-KR" sz="3600" b="1" smtClean="0">
                <a:solidFill>
                  <a:srgbClr val="C00000"/>
                </a:solidFill>
                <a:ea typeface="엽서체" panose="02030600000101010101" pitchFamily="18" charset="-127"/>
              </a:rPr>
              <a:t>6:</a:t>
            </a:r>
            <a:endParaRPr lang="ko-KR" altLang="en-US" sz="3600" b="1">
              <a:solidFill>
                <a:srgbClr val="C00000"/>
              </a:solidFill>
              <a:ea typeface="엽서체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172" y="2204779"/>
            <a:ext cx="7829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ea typeface="엽서체" panose="02030600000101010101" pitchFamily="18" charset="-127"/>
              </a:rPr>
              <a:t>:) </a:t>
            </a:r>
            <a:r>
              <a:rPr lang="ko-KR" altLang="en-US" sz="3200" b="1" smtClean="0">
                <a:ea typeface="엽서체" panose="02030600000101010101" pitchFamily="18" charset="-127"/>
              </a:rPr>
              <a:t>부서번호가 </a:t>
            </a:r>
            <a:r>
              <a:rPr lang="en-US" altLang="ko-KR" sz="3200" b="1" smtClean="0">
                <a:ea typeface="엽서체" panose="02030600000101010101" pitchFamily="18" charset="-127"/>
              </a:rPr>
              <a:t>10</a:t>
            </a:r>
            <a:r>
              <a:rPr lang="ko-KR" altLang="en-US" sz="3200" b="1" smtClean="0">
                <a:ea typeface="엽서체" panose="02030600000101010101" pitchFamily="18" charset="-127"/>
              </a:rPr>
              <a:t>인 사원을 조회하시오</a:t>
            </a:r>
            <a:r>
              <a:rPr lang="en-US" altLang="ko-KR" sz="3200" b="1" smtClean="0">
                <a:ea typeface="엽서체" panose="02030600000101010101" pitchFamily="18" charset="-127"/>
              </a:rPr>
              <a:t>. </a:t>
            </a:r>
            <a:r>
              <a:rPr lang="en-US" altLang="ko-KR" sz="3200" b="1" smtClean="0">
                <a:ea typeface="엽서체" panose="02030600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3200" b="1">
              <a:ea typeface="엽서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1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857</Words>
  <Application>Microsoft Office PowerPoint</Application>
  <PresentationFormat>와이드스크린</PresentationFormat>
  <Paragraphs>195</Paragraphs>
  <Slides>28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Ubuntu Condensed</vt:lpstr>
      <vt:lpstr>맑은 고딕</vt:lpstr>
      <vt:lpstr>엽서체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엄보현(스마트연구1팀/선임/-)</dc:creator>
  <cp:lastModifiedBy>엄보현(스마트연구1팀/선임/-)</cp:lastModifiedBy>
  <cp:revision>14</cp:revision>
  <dcterms:created xsi:type="dcterms:W3CDTF">2019-10-22T04:07:41Z</dcterms:created>
  <dcterms:modified xsi:type="dcterms:W3CDTF">2019-10-22T05:41:58Z</dcterms:modified>
</cp:coreProperties>
</file>