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AE3527-E009-82E0-EB68-F43BBD320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ADA0959-7896-61B5-8086-E1EF61EB4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CB4D540-9E26-D876-5F44-0E5964680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1CD8-3C2B-41FC-8BF8-68191F3BF385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BA15488-318C-22CE-22A1-18A04DB0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DC904F-390A-0899-C90E-CA105852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0843-9703-4235-BC16-F31D0C2F35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963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E876F2-E55A-4ED5-D262-9283E3C1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0F9CFF9-8E43-CCAB-29E6-6BF6E1A16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6BD5503-7868-9373-AD17-31FA1116F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1CD8-3C2B-41FC-8BF8-68191F3BF385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6B5775B-0458-27F3-C803-312EA49F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74B542A-7DC5-F0B5-AB1E-696755275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0843-9703-4235-BC16-F31D0C2F35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602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38B678C-562B-9714-8E53-05EEFF877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C0D3168-772D-705F-F010-E458C98D1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281AFE9-5BA1-EE61-7CE2-6C3BB2A3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1CD8-3C2B-41FC-8BF8-68191F3BF385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0E1B37C-14C0-8CF7-2F81-35C94A6E8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D088762-E797-BD89-608E-47775E99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0843-9703-4235-BC16-F31D0C2F35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9491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BF5C50-FED8-F159-14C0-B38C5B77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456836B-5E2B-F0CE-F9ED-C55734058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9B4A60-BFD9-B98B-A5FD-983AF8E7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1CD8-3C2B-41FC-8BF8-68191F3BF385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44C3031-0AEE-241A-109A-6DA96910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13E5ABD-0BC4-7268-E5D5-1B0FD8CA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0843-9703-4235-BC16-F31D0C2F35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8246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8D53EC-F7F1-ABE1-E8ED-29238D31F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70B8DE4-26FE-98D2-DE64-394012E38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4FA6812-5608-92AE-168C-7C2A2A8FD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1CD8-3C2B-41FC-8BF8-68191F3BF385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4E984F1-1517-DB57-40B4-1F95E7406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9AE0E3F-786F-D306-B858-2BF1A3EB7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0843-9703-4235-BC16-F31D0C2F35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131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C838BF-9356-F1A1-22EF-9841A64D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ACBA709-A065-2150-62DB-DA05C2EBC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23C8AB4-24A5-45B3-31B1-FB93F7DFB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8729FDA-47C2-7641-05E3-FC9351681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1CD8-3C2B-41FC-8BF8-68191F3BF385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393138C-7005-A7E0-29B6-F7402579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374908D-D43D-A82A-7BE3-0CE754867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0843-9703-4235-BC16-F31D0C2F35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849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0DCA0B-F860-564A-81A4-2B8BE461C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2ECC157-4BF8-98F9-391E-805D19E22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6C26E5A-6B8E-238C-B227-0F133996F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BE100D8-F627-B772-3A34-DB9ABAFF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549B13C-4EB4-8FE3-4F09-AF73BC796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4FE8143-D5BC-2A0D-6E85-4D9D04EEF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1CD8-3C2B-41FC-8BF8-68191F3BF385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50C3DB4D-D67F-170F-F115-AC1DAACD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BD652F24-6D6D-7B64-715E-F12A0B82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0843-9703-4235-BC16-F31D0C2F35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738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3CFD28-C8D6-29DC-DCDD-F5B290F2A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F224F2D-0822-7D90-1442-49678357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1CD8-3C2B-41FC-8BF8-68191F3BF385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457C978-BFAF-3040-DD89-B386E3444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8EA1E4F-AD15-B95B-B46D-55CFCA54C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0843-9703-4235-BC16-F31D0C2F35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162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6C3889E-1766-BE59-BA99-185C9D3F7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1CD8-3C2B-41FC-8BF8-68191F3BF385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14434F1-A39B-2147-076E-74241A85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3399178-B6C7-B232-32B3-DD270DED7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0843-9703-4235-BC16-F31D0C2F35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9935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6A084C-9997-D14D-A641-A4C01D133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A8A4B39-EC6E-E837-7EF0-18DE201DE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778A3F1-16E4-C8EE-7797-237C82F3C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C2AF8BF-A86D-40B3-B725-884640DAA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1CD8-3C2B-41FC-8BF8-68191F3BF385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A0B5135-3411-04E8-CAE9-E24E59734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FD58B91-0E29-B88B-6FC4-FC438688B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0843-9703-4235-BC16-F31D0C2F35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897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1641B6-6E6E-1902-FF65-E7FBBDDE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EA604D5-7842-E85D-E147-F8F0A3C9B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4E6EC0D-08FB-1E62-277C-92EF1A54E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EA3731D-8E95-A210-FF9A-0CEB17F0E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1CD8-3C2B-41FC-8BF8-68191F3BF385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4D4190D-B09F-D576-34C0-B7D3F7CE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13878F9-4C1D-C9C6-957A-FF3EC851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0843-9703-4235-BC16-F31D0C2F35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693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B90CE4C-3636-8880-3BC8-748BCC576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47A5654-2631-F7AC-DB7D-11E479F38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00E47DA-878C-1DA5-AEC6-0F3D7A0A3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1CD8-3C2B-41FC-8BF8-68191F3BF385}" type="datetimeFigureOut">
              <a:rPr lang="hu-HU" smtClean="0"/>
              <a:t>2024. 01. 11.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558B266-90B0-83EB-BC7C-D2E589066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47B2C8A-D2FE-C2EE-D35B-A818C6830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C0843-9703-4235-BC16-F31D0C2F35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9080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and with red strings">
            <a:extLst>
              <a:ext uri="{FF2B5EF4-FFF2-40B4-BE49-F238E27FC236}">
                <a16:creationId xmlns:a16="http://schemas.microsoft.com/office/drawing/2014/main" id="{865CA007-831F-1FC1-DC67-FC57FCF747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7FC3B53-14EA-4683-6698-F65F9EE68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100">
                <a:solidFill>
                  <a:schemeClr val="bg1"/>
                </a:solidFill>
              </a:rPr>
              <a:t>Friend recommendation with graph neural networks</a:t>
            </a:r>
            <a:endParaRPr lang="hu-HU" sz="4100">
              <a:solidFill>
                <a:schemeClr val="bg1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1BD01F7-6B8B-808F-5DA3-A265D2AFF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GB" sz="2000" dirty="0">
                <a:solidFill>
                  <a:schemeClr val="bg1"/>
                </a:solidFill>
              </a:rPr>
              <a:t>Topic Rep: </a:t>
            </a:r>
            <a:r>
              <a:rPr lang="en-GB" sz="2000" dirty="0" err="1">
                <a:solidFill>
                  <a:schemeClr val="bg1"/>
                </a:solidFill>
              </a:rPr>
              <a:t>Unyi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Dániel</a:t>
            </a:r>
            <a:endParaRPr lang="en-GB" sz="2000" dirty="0">
              <a:solidFill>
                <a:schemeClr val="bg1"/>
              </a:solidFill>
            </a:endParaRPr>
          </a:p>
          <a:p>
            <a:pPr algn="l"/>
            <a:r>
              <a:rPr lang="en-GB" sz="2000" dirty="0">
                <a:solidFill>
                  <a:schemeClr val="bg1"/>
                </a:solidFill>
              </a:rPr>
              <a:t>Team: Solo que</a:t>
            </a:r>
          </a:p>
          <a:p>
            <a:pPr algn="l"/>
            <a:r>
              <a:rPr lang="en-GB" sz="2000" dirty="0">
                <a:solidFill>
                  <a:schemeClr val="bg1"/>
                </a:solidFill>
              </a:rPr>
              <a:t>Student: Mihályi Balázs </a:t>
            </a:r>
            <a:r>
              <a:rPr lang="en-GB" sz="2000" dirty="0" err="1">
                <a:solidFill>
                  <a:schemeClr val="bg1"/>
                </a:solidFill>
              </a:rPr>
              <a:t>Márk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endParaRPr lang="hu-HU" sz="2000" strike="sngStrike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13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EBFDCA0-784B-DE84-241B-CEE977FE7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GB" sz="5400"/>
              <a:t>Introduction of the problem</a:t>
            </a:r>
            <a:endParaRPr lang="hu-HU" sz="540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F9D9E9-6B9B-9FDF-FDEF-AB5E5DBFC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GB" sz="2200"/>
              <a:t>Social networks as graphs</a:t>
            </a:r>
          </a:p>
          <a:p>
            <a:r>
              <a:rPr lang="en-GB" sz="2200"/>
              <a:t>Learn graph representations</a:t>
            </a:r>
          </a:p>
          <a:p>
            <a:r>
              <a:rPr lang="en-GB" sz="2200"/>
              <a:t>Suggest meaningful connections (that are not present yet)</a:t>
            </a:r>
          </a:p>
          <a:p>
            <a:pPr marL="0" indent="0">
              <a:buNone/>
            </a:pPr>
            <a:endParaRPr lang="hu-HU" sz="220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20B887D-D96F-0142-F63D-5EDA5CB2C8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5" r="17588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03385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0E88BF1-75D0-B244-F8EC-74C5780BF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GB" sz="5400"/>
              <a:t>Data</a:t>
            </a:r>
            <a:endParaRPr lang="hu-HU" sz="5400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3910B821-98C4-078F-73EF-DA8C895378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96" r="20473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E585762-2DC3-DE26-ACD8-EE797589A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GB" sz="2200"/>
              <a:t>Social circles Facebook dataset</a:t>
            </a:r>
          </a:p>
          <a:p>
            <a:pPr lvl="1"/>
            <a:r>
              <a:rPr lang="en-GB" sz="2200"/>
              <a:t>Nodes: Facebook profiles</a:t>
            </a:r>
          </a:p>
          <a:p>
            <a:pPr lvl="1"/>
            <a:r>
              <a:rPr lang="en-GB" sz="2200"/>
              <a:t>Edges: Two profiles are Facebook friends</a:t>
            </a:r>
          </a:p>
          <a:p>
            <a:r>
              <a:rPr lang="en-GB" sz="2200"/>
              <a:t>Used the ego network of user 0</a:t>
            </a:r>
          </a:p>
          <a:p>
            <a:r>
              <a:rPr lang="en-GB" sz="2200"/>
              <a:t>70-15-15 train-validation-test split</a:t>
            </a:r>
          </a:p>
          <a:p>
            <a:pPr lvl="1"/>
            <a:r>
              <a:rPr lang="en-GB" sz="2200"/>
              <a:t>1:1 real to false edge ratio</a:t>
            </a:r>
          </a:p>
          <a:p>
            <a:pPr lvl="1"/>
            <a:r>
              <a:rPr lang="en-GB" sz="2200"/>
              <a:t>3996, 854, 854 edges in total</a:t>
            </a:r>
          </a:p>
        </p:txBody>
      </p:sp>
    </p:spTree>
    <p:extLst>
      <p:ext uri="{BB962C8B-B14F-4D97-AF65-F5344CB8AC3E}">
        <p14:creationId xmlns:p14="http://schemas.microsoft.com/office/powerpoint/2010/main" val="173259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32BB289-AF64-6EDA-96FE-99E5AC82F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Modeling approaches - baselines</a:t>
            </a:r>
            <a:endParaRPr lang="hu-HU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3E1C98-8D5A-8429-4862-15A4AF425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200"/>
              <a:t>Node2Vec</a:t>
            </a:r>
          </a:p>
          <a:p>
            <a:pPr lvl="1"/>
            <a:r>
              <a:rPr lang="en-GB" sz="2200"/>
              <a:t>10 random walks + logistic regression model</a:t>
            </a:r>
          </a:p>
          <a:p>
            <a:r>
              <a:rPr lang="en-GB" sz="2200"/>
              <a:t>Spectral Clustering</a:t>
            </a:r>
          </a:p>
          <a:p>
            <a:pPr lvl="1"/>
            <a:r>
              <a:rPr lang="en-GB" sz="2200"/>
              <a:t>16D embeddings, dot product + sigmoid</a:t>
            </a:r>
          </a:p>
        </p:txBody>
      </p:sp>
    </p:spTree>
    <p:extLst>
      <p:ext uri="{BB962C8B-B14F-4D97-AF65-F5344CB8AC3E}">
        <p14:creationId xmlns:p14="http://schemas.microsoft.com/office/powerpoint/2010/main" val="3816686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32BB289-AF64-6EDA-96FE-99E5AC82F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4600"/>
              <a:t>Modeling approaches - proposed methods</a:t>
            </a:r>
            <a:endParaRPr lang="hu-HU" sz="46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3E1C98-8D5A-8429-4862-15A4AF425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200" dirty="0"/>
              <a:t>GAE</a:t>
            </a:r>
          </a:p>
          <a:p>
            <a:pPr lvl="1"/>
            <a:r>
              <a:rPr lang="en-GB" sz="2200" dirty="0"/>
              <a:t>Encoder: Graph convolutional layers (16, and 1 channels)</a:t>
            </a:r>
          </a:p>
          <a:p>
            <a:pPr lvl="1"/>
            <a:r>
              <a:rPr lang="en-GB" sz="2200" dirty="0"/>
              <a:t>Decoder: Dot product</a:t>
            </a:r>
          </a:p>
          <a:p>
            <a:pPr lvl="1"/>
            <a:r>
              <a:rPr lang="en-GB" sz="2200" dirty="0"/>
              <a:t>Adam + 0.01 </a:t>
            </a:r>
            <a:r>
              <a:rPr lang="en-GB" sz="2200" dirty="0" err="1"/>
              <a:t>lr</a:t>
            </a:r>
            <a:r>
              <a:rPr lang="en-GB" sz="2200" dirty="0"/>
              <a:t>, BCE loss</a:t>
            </a:r>
          </a:p>
          <a:p>
            <a:pPr lvl="1"/>
            <a:r>
              <a:rPr lang="en-GB" sz="2200" dirty="0"/>
              <a:t>100 epochs</a:t>
            </a:r>
          </a:p>
          <a:p>
            <a:r>
              <a:rPr lang="en-GB" sz="2200" dirty="0"/>
              <a:t>VGAE</a:t>
            </a:r>
          </a:p>
          <a:p>
            <a:pPr lvl="1"/>
            <a:r>
              <a:rPr lang="en-GB" sz="2200" dirty="0"/>
              <a:t>Encoder: </a:t>
            </a:r>
            <a:r>
              <a:rPr lang="en-GB" sz="2200" dirty="0" err="1"/>
              <a:t>VGraphEncoder</a:t>
            </a:r>
            <a:r>
              <a:rPr lang="en-GB" sz="2200" dirty="0"/>
              <a:t> class</a:t>
            </a:r>
          </a:p>
          <a:p>
            <a:pPr lvl="1"/>
            <a:r>
              <a:rPr lang="en-GB" sz="2200" dirty="0"/>
              <a:t>Decoder: </a:t>
            </a:r>
            <a:r>
              <a:rPr lang="en-GB" sz="2200" dirty="0" err="1"/>
              <a:t>InnerProductDecoder</a:t>
            </a:r>
            <a:endParaRPr lang="en-GB" sz="2200" dirty="0"/>
          </a:p>
          <a:p>
            <a:pPr lvl="1"/>
            <a:r>
              <a:rPr lang="en-GB" sz="2200" dirty="0" err="1"/>
              <a:t>AdamW</a:t>
            </a:r>
            <a:r>
              <a:rPr lang="en-GB" sz="2200" dirty="0"/>
              <a:t> + 0.01 </a:t>
            </a:r>
            <a:r>
              <a:rPr lang="en-GB" sz="2200" dirty="0" err="1"/>
              <a:t>lr</a:t>
            </a:r>
            <a:r>
              <a:rPr lang="en-GB" sz="2200" dirty="0"/>
              <a:t> + 0.0005 </a:t>
            </a:r>
            <a:r>
              <a:rPr lang="en-GB" sz="2200" dirty="0" err="1"/>
              <a:t>wd</a:t>
            </a:r>
            <a:r>
              <a:rPr lang="en-GB" sz="2200" dirty="0"/>
              <a:t>, Reconstruction loss + KL-Divergence</a:t>
            </a:r>
          </a:p>
          <a:p>
            <a:pPr lvl="1"/>
            <a:r>
              <a:rPr lang="en-GB" sz="2200" dirty="0"/>
              <a:t>Small hyperparameter optimization </a:t>
            </a:r>
          </a:p>
        </p:txBody>
      </p:sp>
    </p:spTree>
    <p:extLst>
      <p:ext uri="{BB962C8B-B14F-4D97-AF65-F5344CB8AC3E}">
        <p14:creationId xmlns:p14="http://schemas.microsoft.com/office/powerpoint/2010/main" val="1216097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A3E176B-B2BA-5CFB-6BF5-5D9551555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/>
              <a:t>Results I. – AP, ROC AUC scores</a:t>
            </a:r>
            <a:endParaRPr lang="hu-H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A1BA9377-3EE0-96D0-BCE3-0167D76FC91A}"/>
              </a:ext>
            </a:extLst>
          </p:cNvPr>
          <p:cNvGrpSpPr/>
          <p:nvPr/>
        </p:nvGrpSpPr>
        <p:grpSpPr>
          <a:xfrm>
            <a:off x="838200" y="2505957"/>
            <a:ext cx="10515600" cy="3198142"/>
            <a:chOff x="0" y="0"/>
            <a:chExt cx="6776830" cy="2061428"/>
          </a:xfrm>
        </p:grpSpPr>
        <p:pic>
          <p:nvPicPr>
            <p:cNvPr id="10" name="Kép 9" descr="A képen szöveg, képernyőkép, diagram, Diagram látható&#10;&#10;Automatikusan generált leírás">
              <a:extLst>
                <a:ext uri="{FF2B5EF4-FFF2-40B4-BE49-F238E27FC236}">
                  <a16:creationId xmlns:a16="http://schemas.microsoft.com/office/drawing/2014/main" id="{32DC9EE4-CF5C-F891-CEA8-891D976FF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015012" cy="2061428"/>
            </a:xfrm>
            <a:prstGeom prst="rect">
              <a:avLst/>
            </a:prstGeom>
          </p:spPr>
        </p:pic>
        <p:pic>
          <p:nvPicPr>
            <p:cNvPr id="7" name="Kép 6">
              <a:extLst>
                <a:ext uri="{FF2B5EF4-FFF2-40B4-BE49-F238E27FC236}">
                  <a16:creationId xmlns:a16="http://schemas.microsoft.com/office/drawing/2014/main" id="{4426FFC9-8FCA-6CEF-8731-A9CBD5C2A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6830" y="0"/>
              <a:ext cx="3240000" cy="203813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952221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A3E176B-B2BA-5CFB-6BF5-5D9551555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 dirty="0"/>
              <a:t>Confusion matrices I. - Baselines</a:t>
            </a:r>
            <a:endParaRPr lang="hu-H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Csoportba foglalás 10">
            <a:extLst>
              <a:ext uri="{FF2B5EF4-FFF2-40B4-BE49-F238E27FC236}">
                <a16:creationId xmlns:a16="http://schemas.microsoft.com/office/drawing/2014/main" id="{E67C659D-AD4D-98D8-F8B1-03B3BFAA2CAB}"/>
              </a:ext>
            </a:extLst>
          </p:cNvPr>
          <p:cNvGrpSpPr/>
          <p:nvPr/>
        </p:nvGrpSpPr>
        <p:grpSpPr>
          <a:xfrm>
            <a:off x="838200" y="2415903"/>
            <a:ext cx="10515600" cy="3378249"/>
            <a:chOff x="0" y="0"/>
            <a:chExt cx="6819962" cy="2191090"/>
          </a:xfrm>
        </p:grpSpPr>
        <p:pic>
          <p:nvPicPr>
            <p:cNvPr id="16" name="Kép 15" descr="A képen szöveg, képernyőkép, diagram, Téglalap látható&#10;&#10;Automatikusan generált leírás">
              <a:extLst>
                <a:ext uri="{FF2B5EF4-FFF2-40B4-BE49-F238E27FC236}">
                  <a16:creationId xmlns:a16="http://schemas.microsoft.com/office/drawing/2014/main" id="{4E2895E1-617C-49E4-D5AD-5C35827EB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253"/>
              <a:ext cx="3240000" cy="2152259"/>
            </a:xfrm>
            <a:prstGeom prst="rect">
              <a:avLst/>
            </a:prstGeom>
          </p:spPr>
        </p:pic>
        <p:pic>
          <p:nvPicPr>
            <p:cNvPr id="14" name="Kép 13" descr="A képen szöveg, képernyőkép, Téglalap, diagram látható&#10;&#10;Automatikusan generált leírás">
              <a:extLst>
                <a:ext uri="{FF2B5EF4-FFF2-40B4-BE49-F238E27FC236}">
                  <a16:creationId xmlns:a16="http://schemas.microsoft.com/office/drawing/2014/main" id="{268C1D72-A43B-336F-6CB6-90C932525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9962" y="0"/>
              <a:ext cx="3240000" cy="21910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3880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8A3CBE1-485C-8228-303C-673479250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 dirty="0"/>
              <a:t>Confusion matrices II. – GAE, VGAE</a:t>
            </a:r>
            <a:endParaRPr lang="hu-H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Csoportba foglalás 10">
            <a:extLst>
              <a:ext uri="{FF2B5EF4-FFF2-40B4-BE49-F238E27FC236}">
                <a16:creationId xmlns:a16="http://schemas.microsoft.com/office/drawing/2014/main" id="{8BFF8042-6E7B-398C-64F4-7F9D510D8266}"/>
              </a:ext>
            </a:extLst>
          </p:cNvPr>
          <p:cNvGrpSpPr/>
          <p:nvPr/>
        </p:nvGrpSpPr>
        <p:grpSpPr>
          <a:xfrm>
            <a:off x="838200" y="2423164"/>
            <a:ext cx="10515601" cy="3363728"/>
            <a:chOff x="0" y="0"/>
            <a:chExt cx="6888973" cy="2204016"/>
          </a:xfrm>
        </p:grpSpPr>
        <p:pic>
          <p:nvPicPr>
            <p:cNvPr id="16" name="Kép 15" descr="A képen szöveg, képernyőkép, Téglalap, diagram látható&#10;&#10;Automatikusan generált leírás">
              <a:extLst>
                <a:ext uri="{FF2B5EF4-FFF2-40B4-BE49-F238E27FC236}">
                  <a16:creationId xmlns:a16="http://schemas.microsoft.com/office/drawing/2014/main" id="{E30A2026-DFE1-7524-D113-9E1D6EE39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240000" cy="2152257"/>
            </a:xfrm>
            <a:prstGeom prst="rect">
              <a:avLst/>
            </a:prstGeom>
          </p:spPr>
        </p:pic>
        <p:pic>
          <p:nvPicPr>
            <p:cNvPr id="14" name="Kép 13" descr="A képen szöveg, képernyőkép, diagram, Téglalap látható&#10;&#10;Automatikusan generált leírás">
              <a:extLst>
                <a:ext uri="{FF2B5EF4-FFF2-40B4-BE49-F238E27FC236}">
                  <a16:creationId xmlns:a16="http://schemas.microsoft.com/office/drawing/2014/main" id="{8F087C26-D239-E27F-C77A-ACF26DCE5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8973" y="51759"/>
              <a:ext cx="3240000" cy="21522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831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urful pins connected with a thread">
            <a:extLst>
              <a:ext uri="{FF2B5EF4-FFF2-40B4-BE49-F238E27FC236}">
                <a16:creationId xmlns:a16="http://schemas.microsoft.com/office/drawing/2014/main" id="{8033FEDF-F3AB-6D7B-81D7-C6EFB6C877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2C0C8E2-C893-4713-C9C8-C0543FC3A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Conclusion</a:t>
            </a:r>
            <a:endParaRPr lang="hu-HU" sz="50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33756E-01AF-002E-FBF0-772420797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GB" sz="2200" dirty="0">
                <a:solidFill>
                  <a:schemeClr val="bg1"/>
                </a:solidFill>
              </a:rPr>
              <a:t>Performed link prediction task on the Facebook social circles dataset</a:t>
            </a:r>
          </a:p>
          <a:p>
            <a:r>
              <a:rPr lang="en-GB" sz="2200" dirty="0">
                <a:solidFill>
                  <a:schemeClr val="bg1"/>
                </a:solidFill>
              </a:rPr>
              <a:t>Two baselines: Node2Vec, Spectral Clustering</a:t>
            </a:r>
          </a:p>
          <a:p>
            <a:r>
              <a:rPr lang="en-GB" sz="2200" dirty="0">
                <a:solidFill>
                  <a:schemeClr val="bg1"/>
                </a:solidFill>
              </a:rPr>
              <a:t>Two proposed methods: GAE, VGAE</a:t>
            </a:r>
          </a:p>
          <a:p>
            <a:r>
              <a:rPr lang="en-GB" sz="2200" dirty="0">
                <a:solidFill>
                  <a:schemeClr val="bg1"/>
                </a:solidFill>
              </a:rPr>
              <a:t>The proposed methods did not beat the baselines</a:t>
            </a:r>
          </a:p>
          <a:p>
            <a:r>
              <a:rPr lang="en-GB" sz="2200" dirty="0">
                <a:solidFill>
                  <a:schemeClr val="bg1"/>
                </a:solidFill>
              </a:rPr>
              <a:t>Initial thought: low GNN performance due to scarce node features</a:t>
            </a:r>
          </a:p>
          <a:p>
            <a:r>
              <a:rPr lang="en-GB" sz="2200" dirty="0">
                <a:solidFill>
                  <a:schemeClr val="bg1"/>
                </a:solidFill>
              </a:rPr>
              <a:t>Real reason: Bad hyperparameters/structures, Connection with ego node</a:t>
            </a:r>
            <a:endParaRPr lang="hu-HU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273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235</Words>
  <Application>Microsoft Office PowerPoint</Application>
  <PresentationFormat>Szélesvásznú</PresentationFormat>
  <Paragraphs>42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Office-téma</vt:lpstr>
      <vt:lpstr>Friend recommendation with graph neural networks</vt:lpstr>
      <vt:lpstr>Introduction of the problem</vt:lpstr>
      <vt:lpstr>Data</vt:lpstr>
      <vt:lpstr>Modeling approaches - baselines</vt:lpstr>
      <vt:lpstr>Modeling approaches - proposed methods</vt:lpstr>
      <vt:lpstr>Results I. – AP, ROC AUC scores</vt:lpstr>
      <vt:lpstr>Confusion matrices I. - Baselines</vt:lpstr>
      <vt:lpstr>Confusion matrices II. – GAE, VGAE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Friend recommendation with graph neural networks</dc:title>
  <dc:creator>Balazs Mihalyi</dc:creator>
  <cp:lastModifiedBy>Balazs Mihalyi</cp:lastModifiedBy>
  <cp:revision>2</cp:revision>
  <dcterms:created xsi:type="dcterms:W3CDTF">2024-01-11T16:33:58Z</dcterms:created>
  <dcterms:modified xsi:type="dcterms:W3CDTF">2024-01-11T18:08:01Z</dcterms:modified>
</cp:coreProperties>
</file>