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78"/>
  </p:notesMasterIdLst>
  <p:sldIdLst>
    <p:sldId id="269" r:id="rId5"/>
    <p:sldId id="349" r:id="rId6"/>
    <p:sldId id="257" r:id="rId7"/>
    <p:sldId id="310" r:id="rId8"/>
    <p:sldId id="282" r:id="rId9"/>
    <p:sldId id="283" r:id="rId10"/>
    <p:sldId id="284" r:id="rId11"/>
    <p:sldId id="285" r:id="rId12"/>
    <p:sldId id="311" r:id="rId13"/>
    <p:sldId id="286" r:id="rId14"/>
    <p:sldId id="287" r:id="rId15"/>
    <p:sldId id="288" r:id="rId16"/>
    <p:sldId id="290" r:id="rId17"/>
    <p:sldId id="274" r:id="rId18"/>
    <p:sldId id="340" r:id="rId19"/>
    <p:sldId id="315" r:id="rId20"/>
    <p:sldId id="316" r:id="rId21"/>
    <p:sldId id="297" r:id="rId22"/>
    <p:sldId id="317" r:id="rId23"/>
    <p:sldId id="341" r:id="rId24"/>
    <p:sldId id="318" r:id="rId25"/>
    <p:sldId id="319" r:id="rId26"/>
    <p:sldId id="320" r:id="rId27"/>
    <p:sldId id="321" r:id="rId28"/>
    <p:sldId id="270" r:id="rId29"/>
    <p:sldId id="312" r:id="rId30"/>
    <p:sldId id="300" r:id="rId31"/>
    <p:sldId id="301" r:id="rId32"/>
    <p:sldId id="302" r:id="rId33"/>
    <p:sldId id="303" r:id="rId34"/>
    <p:sldId id="313" r:id="rId35"/>
    <p:sldId id="304" r:id="rId36"/>
    <p:sldId id="305" r:id="rId37"/>
    <p:sldId id="306" r:id="rId38"/>
    <p:sldId id="314" r:id="rId39"/>
    <p:sldId id="307" r:id="rId40"/>
    <p:sldId id="308" r:id="rId41"/>
    <p:sldId id="309" r:id="rId42"/>
    <p:sldId id="271" r:id="rId43"/>
    <p:sldId id="342" r:id="rId44"/>
    <p:sldId id="328" r:id="rId45"/>
    <p:sldId id="329" r:id="rId46"/>
    <p:sldId id="343" r:id="rId47"/>
    <p:sldId id="330" r:id="rId48"/>
    <p:sldId id="331" r:id="rId49"/>
    <p:sldId id="332" r:id="rId50"/>
    <p:sldId id="333" r:id="rId51"/>
    <p:sldId id="334" r:id="rId52"/>
    <p:sldId id="344" r:id="rId53"/>
    <p:sldId id="335" r:id="rId54"/>
    <p:sldId id="336" r:id="rId55"/>
    <p:sldId id="337" r:id="rId56"/>
    <p:sldId id="338" r:id="rId57"/>
    <p:sldId id="339" r:id="rId58"/>
    <p:sldId id="272" r:id="rId59"/>
    <p:sldId id="345" r:id="rId60"/>
    <p:sldId id="322" r:id="rId61"/>
    <p:sldId id="323" r:id="rId62"/>
    <p:sldId id="324" r:id="rId63"/>
    <p:sldId id="346" r:id="rId64"/>
    <p:sldId id="325" r:id="rId65"/>
    <p:sldId id="326" r:id="rId66"/>
    <p:sldId id="327" r:id="rId67"/>
    <p:sldId id="273" r:id="rId68"/>
    <p:sldId id="347" r:id="rId69"/>
    <p:sldId id="291" r:id="rId70"/>
    <p:sldId id="292" r:id="rId71"/>
    <p:sldId id="294" r:id="rId72"/>
    <p:sldId id="295" r:id="rId73"/>
    <p:sldId id="348" r:id="rId74"/>
    <p:sldId id="296" r:id="rId75"/>
    <p:sldId id="298" r:id="rId76"/>
    <p:sldId id="299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32" autoAdjust="0"/>
    <p:restoredTop sz="94660"/>
  </p:normalViewPr>
  <p:slideViewPr>
    <p:cSldViewPr snapToGrid="0">
      <p:cViewPr>
        <p:scale>
          <a:sx n="60" d="100"/>
          <a:sy n="60" d="100"/>
        </p:scale>
        <p:origin x="4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2E5755-BE71-42AB-90F6-2F0E564E55A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20DED0-842D-4236-8DE2-847A33CFA49E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74AE70-3B2E-4296-B975-61046C05197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ayers of white silk in the background">
            <a:extLst>
              <a:ext uri="{FF2B5EF4-FFF2-40B4-BE49-F238E27FC236}">
                <a16:creationId xmlns:a16="http://schemas.microsoft.com/office/drawing/2014/main" xmlns="" id="{F64AC3CD-1328-415A-B204-EEA3F73A9C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AE06C-CFD8-4FEF-B40F-369A5B06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81" y="2806422"/>
            <a:ext cx="9068586" cy="1755095"/>
          </a:xfrm>
        </p:spPr>
        <p:txBody>
          <a:bodyPr>
            <a:normAutofit fontScale="90000"/>
          </a:bodyPr>
          <a:lstStyle/>
          <a:p>
            <a:r>
              <a:rPr lang="en-US" dirty="0"/>
              <a:t>ASWA-II: Data Inventory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89" y="5649600"/>
            <a:ext cx="2789597" cy="4210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u="sng" dirty="0"/>
              <a:t>Facilitated By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026" name="Picture 2" descr="https://lh4.googleusercontent.com/pP-3GvVqjaHhySXjKRhSB2k2Wt9Xv6mMvZRX6nicaLZIUnhZoorSMvkUilfZI97B6Yues8UL2LTo9pCkt-jF7stxkvM4lRuud2yhNLi0QhBPD_DTAINz20UsTY4QVQXeJxEvcMncoo0">
            <a:extLst>
              <a:ext uri="{FF2B5EF4-FFF2-40B4-BE49-F238E27FC236}">
                <a16:creationId xmlns:a16="http://schemas.microsoft.com/office/drawing/2014/main" xmlns="" id="{B77FACD3-F307-4A34-AC14-C7E6CC55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368" y="5922683"/>
            <a:ext cx="785703" cy="7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8GhlQgKqNRnGPI0x2Q6uPiYaLj31oC6XrBbG5xy76I8EkEsMUwjS_IOy6a-WyBX_ANloVY4lwR4V8tRJp-legwHszP7VE8rrS6FV0AbDNutks8K1LSePduciJ7UcmYxk6dWIp_CGvc">
            <a:extLst>
              <a:ext uri="{FF2B5EF4-FFF2-40B4-BE49-F238E27FC236}">
                <a16:creationId xmlns:a16="http://schemas.microsoft.com/office/drawing/2014/main" xmlns="" id="{C38B0ADF-087A-481F-B54A-8EBC5632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6869" y="6070672"/>
            <a:ext cx="1975266" cy="4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029982B-A6B6-4D67-8DF9-C92900B8EA62}"/>
              </a:ext>
            </a:extLst>
          </p:cNvPr>
          <p:cNvSpPr txBox="1">
            <a:spLocks/>
          </p:cNvSpPr>
          <p:nvPr/>
        </p:nvSpPr>
        <p:spPr>
          <a:xfrm>
            <a:off x="8233531" y="5667390"/>
            <a:ext cx="2669692" cy="8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u="sng" dirty="0"/>
              <a:t>Organized By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2A0A4E-E509-4B4C-8A8D-06842DD53339}"/>
              </a:ext>
            </a:extLst>
          </p:cNvPr>
          <p:cNvSpPr/>
          <p:nvPr/>
        </p:nvSpPr>
        <p:spPr>
          <a:xfrm>
            <a:off x="5327374" y="292873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Google Shape;136;p13">
            <a:extLst>
              <a:ext uri="{FF2B5EF4-FFF2-40B4-BE49-F238E27FC236}">
                <a16:creationId xmlns:a16="http://schemas.microsoft.com/office/drawing/2014/main" xmlns="" id="{6842DDDE-1F0A-4304-BCA7-C619CE630A44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2940" y="6070672"/>
            <a:ext cx="593498" cy="54414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518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baniaja</a:t>
            </a:r>
            <a:r>
              <a:rPr lang="en-US" dirty="0"/>
              <a:t>, </a:t>
            </a:r>
            <a:r>
              <a:rPr lang="en-US" dirty="0" err="1"/>
              <a:t>Netrokona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94A4EB-E573-4113-8F9B-70016FB95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24471"/>
              </p:ext>
            </p:extLst>
          </p:nvPr>
        </p:nvGraphicFramePr>
        <p:xfrm>
          <a:off x="4888991" y="237744"/>
          <a:ext cx="7068312" cy="6382522"/>
        </p:xfrm>
        <a:graphic>
          <a:graphicData uri="http://schemas.openxmlformats.org/drawingml/2006/table">
            <a:tbl>
              <a:tblPr/>
              <a:tblGrid>
                <a:gridCol w="4619585">
                  <a:extLst>
                    <a:ext uri="{9D8B030D-6E8A-4147-A177-3AD203B41FA5}">
                      <a16:colId xmlns:a16="http://schemas.microsoft.com/office/drawing/2014/main" xmlns="" val="3538875025"/>
                    </a:ext>
                  </a:extLst>
                </a:gridCol>
                <a:gridCol w="1615118">
                  <a:extLst>
                    <a:ext uri="{9D8B030D-6E8A-4147-A177-3AD203B41FA5}">
                      <a16:colId xmlns:a16="http://schemas.microsoft.com/office/drawing/2014/main" xmlns="" val="3234429998"/>
                    </a:ext>
                  </a:extLst>
                </a:gridCol>
                <a:gridCol w="833609">
                  <a:extLst>
                    <a:ext uri="{9D8B030D-6E8A-4147-A177-3AD203B41FA5}">
                      <a16:colId xmlns:a16="http://schemas.microsoft.com/office/drawing/2014/main" xmlns="" val="3336148507"/>
                    </a:ext>
                  </a:extLst>
                </a:gridCol>
              </a:tblGrid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79234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9563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128460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7369696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982141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93540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643109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6685602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541216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0177134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3710793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826508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513101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0441984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9146036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344392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3507994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6792346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571944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077299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520998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1091386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192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Loneshwar</a:t>
            </a:r>
            <a:r>
              <a:rPr lang="en-US" dirty="0"/>
              <a:t>, </a:t>
            </a:r>
            <a:r>
              <a:rPr lang="en-US" dirty="0" err="1"/>
              <a:t>Netrokona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ABB4EE4C-6CAC-49AD-BE60-CCE295303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5398"/>
              </p:ext>
            </p:extLst>
          </p:nvPr>
        </p:nvGraphicFramePr>
        <p:xfrm>
          <a:off x="4888990" y="237744"/>
          <a:ext cx="6891529" cy="6382522"/>
        </p:xfrm>
        <a:graphic>
          <a:graphicData uri="http://schemas.openxmlformats.org/drawingml/2006/table">
            <a:tbl>
              <a:tblPr/>
              <a:tblGrid>
                <a:gridCol w="4504046">
                  <a:extLst>
                    <a:ext uri="{9D8B030D-6E8A-4147-A177-3AD203B41FA5}">
                      <a16:colId xmlns:a16="http://schemas.microsoft.com/office/drawing/2014/main" xmlns="" val="3884414904"/>
                    </a:ext>
                  </a:extLst>
                </a:gridCol>
                <a:gridCol w="1574723">
                  <a:extLst>
                    <a:ext uri="{9D8B030D-6E8A-4147-A177-3AD203B41FA5}">
                      <a16:colId xmlns:a16="http://schemas.microsoft.com/office/drawing/2014/main" xmlns="" val="2222090132"/>
                    </a:ext>
                  </a:extLst>
                </a:gridCol>
                <a:gridCol w="812760">
                  <a:extLst>
                    <a:ext uri="{9D8B030D-6E8A-4147-A177-3AD203B41FA5}">
                      <a16:colId xmlns:a16="http://schemas.microsoft.com/office/drawing/2014/main" xmlns="" val="2326922881"/>
                    </a:ext>
                  </a:extLst>
                </a:gridCol>
              </a:tblGrid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903550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139504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025948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42931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7818632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707718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235859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7753066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1413320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6603689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570118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501646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51432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844716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3790487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673547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509014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500712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8511471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02277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285664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174832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411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Sonai</a:t>
            </a:r>
            <a:r>
              <a:rPr lang="en-US" dirty="0"/>
              <a:t>, </a:t>
            </a:r>
            <a:r>
              <a:rPr lang="en-US" dirty="0" err="1"/>
              <a:t>Netrokona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56464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Sukhari</a:t>
            </a:r>
            <a:r>
              <a:rPr lang="en-US" dirty="0"/>
              <a:t>, </a:t>
            </a:r>
            <a:r>
              <a:rPr lang="en-US" dirty="0" err="1"/>
              <a:t>Netrokona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64098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0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Barisal Zone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24A1A55-4C83-4706-AA80-9C37BBC31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998879"/>
              </p:ext>
            </p:extLst>
          </p:nvPr>
        </p:nvGraphicFramePr>
        <p:xfrm>
          <a:off x="4888991" y="237745"/>
          <a:ext cx="7068314" cy="641002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423064">
                  <a:extLst>
                    <a:ext uri="{9D8B030D-6E8A-4147-A177-3AD203B41FA5}">
                      <a16:colId xmlns:a16="http://schemas.microsoft.com/office/drawing/2014/main" xmlns="" val="65651547"/>
                    </a:ext>
                  </a:extLst>
                </a:gridCol>
                <a:gridCol w="1322625">
                  <a:extLst>
                    <a:ext uri="{9D8B030D-6E8A-4147-A177-3AD203B41FA5}">
                      <a16:colId xmlns:a16="http://schemas.microsoft.com/office/drawing/2014/main" xmlns="" val="3949957527"/>
                    </a:ext>
                  </a:extLst>
                </a:gridCol>
                <a:gridCol w="1322625">
                  <a:extLst>
                    <a:ext uri="{9D8B030D-6E8A-4147-A177-3AD203B41FA5}">
                      <a16:colId xmlns:a16="http://schemas.microsoft.com/office/drawing/2014/main" xmlns="" val="716008582"/>
                    </a:ext>
                  </a:extLst>
                </a:gridCol>
              </a:tblGrid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Heading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2311307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Household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70733400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Population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7869997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421673062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49.93%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45819979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U5 Child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53920732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Disable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32808366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hardcore 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28162150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Sanitation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85011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with Basic Sanitation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23.58%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78074966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Limited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45.66%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1982006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using Open Defecation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2.96%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16126868"/>
                  </a:ext>
                </a:extLst>
              </a:tr>
              <a:tr h="42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safely managed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0468793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Unimproved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26165095"/>
                  </a:ext>
                </a:extLst>
              </a:tr>
              <a:tr h="42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Avg. Pit empty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Less than 1000 BDT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15.67%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03429633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Handwashing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7573427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Basic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19.58%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56995027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Limited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61.93%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53381448"/>
                  </a:ext>
                </a:extLst>
              </a:tr>
              <a:tr h="306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no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18.49%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18461242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Water Supply Facilities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311020"/>
                  </a:ext>
                </a:extLst>
              </a:tr>
              <a:tr h="42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Basic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45.98%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25049838"/>
                  </a:ext>
                </a:extLst>
              </a:tr>
              <a:tr h="42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limited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50.92%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01471392"/>
                  </a:ext>
                </a:extLst>
              </a:tr>
              <a:tr h="217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household using surface water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002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Faridpur District</a:t>
            </a:r>
          </a:p>
        </p:txBody>
      </p:sp>
    </p:spTree>
    <p:extLst>
      <p:ext uri="{BB962C8B-B14F-4D97-AF65-F5344CB8AC3E}">
        <p14:creationId xmlns:p14="http://schemas.microsoft.com/office/powerpoint/2010/main" val="1553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Bhasan</a:t>
            </a:r>
            <a:r>
              <a:rPr lang="en-US" sz="4400" dirty="0"/>
              <a:t> Char</a:t>
            </a:r>
            <a:r>
              <a:rPr lang="en-US" dirty="0"/>
              <a:t>, Faridpur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C1DEE2A2-16EA-4744-8B94-AD01059A8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142316"/>
              </p:ext>
            </p:extLst>
          </p:nvPr>
        </p:nvGraphicFramePr>
        <p:xfrm>
          <a:off x="4831079" y="237744"/>
          <a:ext cx="7126224" cy="6382519"/>
        </p:xfrm>
        <a:graphic>
          <a:graphicData uri="http://schemas.openxmlformats.org/drawingml/2006/table">
            <a:tbl>
              <a:tblPr/>
              <a:tblGrid>
                <a:gridCol w="4713408">
                  <a:extLst>
                    <a:ext uri="{9D8B030D-6E8A-4147-A177-3AD203B41FA5}">
                      <a16:colId xmlns:a16="http://schemas.microsoft.com/office/drawing/2014/main" xmlns="" val="596604766"/>
                    </a:ext>
                  </a:extLst>
                </a:gridCol>
                <a:gridCol w="1702064">
                  <a:extLst>
                    <a:ext uri="{9D8B030D-6E8A-4147-A177-3AD203B41FA5}">
                      <a16:colId xmlns:a16="http://schemas.microsoft.com/office/drawing/2014/main" xmlns="" val="598585851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302598413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235870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718267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239322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635046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622616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4366501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6564551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6296088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7081292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518481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79106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63752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700717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316709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713986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2483770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057401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715269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2303447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20811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031079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3009543"/>
                  </a:ext>
                </a:extLst>
              </a:tr>
              <a:tr h="28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44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sz="4100" dirty="0"/>
              <a:t>Char </a:t>
            </a:r>
            <a:r>
              <a:rPr lang="en-US" sz="4100" dirty="0" err="1"/>
              <a:t>Bisnapur</a:t>
            </a:r>
            <a:r>
              <a:rPr lang="en-US" dirty="0"/>
              <a:t>, Faridpur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2F0DF4DF-592F-4573-8697-BF7849985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553437"/>
              </p:ext>
            </p:extLst>
          </p:nvPr>
        </p:nvGraphicFramePr>
        <p:xfrm>
          <a:off x="4831079" y="237743"/>
          <a:ext cx="7126225" cy="6382519"/>
        </p:xfrm>
        <a:graphic>
          <a:graphicData uri="http://schemas.openxmlformats.org/drawingml/2006/table">
            <a:tbl>
              <a:tblPr/>
              <a:tblGrid>
                <a:gridCol w="4713408">
                  <a:extLst>
                    <a:ext uri="{9D8B030D-6E8A-4147-A177-3AD203B41FA5}">
                      <a16:colId xmlns:a16="http://schemas.microsoft.com/office/drawing/2014/main" xmlns="" val="3009460232"/>
                    </a:ext>
                  </a:extLst>
                </a:gridCol>
                <a:gridCol w="1702064">
                  <a:extLst>
                    <a:ext uri="{9D8B030D-6E8A-4147-A177-3AD203B41FA5}">
                      <a16:colId xmlns:a16="http://schemas.microsoft.com/office/drawing/2014/main" xmlns="" val="3952608983"/>
                    </a:ext>
                  </a:extLst>
                </a:gridCol>
                <a:gridCol w="710753">
                  <a:extLst>
                    <a:ext uri="{9D8B030D-6E8A-4147-A177-3AD203B41FA5}">
                      <a16:colId xmlns:a16="http://schemas.microsoft.com/office/drawing/2014/main" xmlns="" val="1061578305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86197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3351125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52440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348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71105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1072661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484181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19532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23654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036535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380999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482632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24060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6796697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520588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06466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511443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77781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6630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21193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500776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533549"/>
                  </a:ext>
                </a:extLst>
              </a:tr>
              <a:tr h="28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59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Char </a:t>
            </a:r>
            <a:r>
              <a:rPr lang="en-US" sz="4400" dirty="0" err="1"/>
              <a:t>Manair</a:t>
            </a:r>
            <a:r>
              <a:rPr lang="en-US" dirty="0"/>
              <a:t>, Faridpur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2F0DF4DF-592F-4573-8697-BF7849985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08189"/>
              </p:ext>
            </p:extLst>
          </p:nvPr>
        </p:nvGraphicFramePr>
        <p:xfrm>
          <a:off x="4831079" y="237743"/>
          <a:ext cx="7126225" cy="6382519"/>
        </p:xfrm>
        <a:graphic>
          <a:graphicData uri="http://schemas.openxmlformats.org/drawingml/2006/table">
            <a:tbl>
              <a:tblPr/>
              <a:tblGrid>
                <a:gridCol w="4713408">
                  <a:extLst>
                    <a:ext uri="{9D8B030D-6E8A-4147-A177-3AD203B41FA5}">
                      <a16:colId xmlns:a16="http://schemas.microsoft.com/office/drawing/2014/main" xmlns="" val="3009460232"/>
                    </a:ext>
                  </a:extLst>
                </a:gridCol>
                <a:gridCol w="1702064">
                  <a:extLst>
                    <a:ext uri="{9D8B030D-6E8A-4147-A177-3AD203B41FA5}">
                      <a16:colId xmlns:a16="http://schemas.microsoft.com/office/drawing/2014/main" xmlns="" val="3952608983"/>
                    </a:ext>
                  </a:extLst>
                </a:gridCol>
                <a:gridCol w="710753">
                  <a:extLst>
                    <a:ext uri="{9D8B030D-6E8A-4147-A177-3AD203B41FA5}">
                      <a16:colId xmlns:a16="http://schemas.microsoft.com/office/drawing/2014/main" xmlns="" val="1061578305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86197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3351125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4152440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348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71105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1072661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484181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19532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23654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036535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380999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482632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24060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6796697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520588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06466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511443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77781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6630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21193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500776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533549"/>
                  </a:ext>
                </a:extLst>
              </a:tr>
              <a:tr h="28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59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Char </a:t>
            </a:r>
            <a:r>
              <a:rPr lang="en-US" sz="4000" dirty="0" err="1"/>
              <a:t>Nasirpur</a:t>
            </a:r>
            <a:r>
              <a:rPr lang="en-US" dirty="0"/>
              <a:t>, Faridpur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2F0DF4DF-592F-4573-8697-BF7849985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413453"/>
              </p:ext>
            </p:extLst>
          </p:nvPr>
        </p:nvGraphicFramePr>
        <p:xfrm>
          <a:off x="4831079" y="237743"/>
          <a:ext cx="7126225" cy="6382519"/>
        </p:xfrm>
        <a:graphic>
          <a:graphicData uri="http://schemas.openxmlformats.org/drawingml/2006/table">
            <a:tbl>
              <a:tblPr/>
              <a:tblGrid>
                <a:gridCol w="4713408">
                  <a:extLst>
                    <a:ext uri="{9D8B030D-6E8A-4147-A177-3AD203B41FA5}">
                      <a16:colId xmlns:a16="http://schemas.microsoft.com/office/drawing/2014/main" xmlns="" val="3009460232"/>
                    </a:ext>
                  </a:extLst>
                </a:gridCol>
                <a:gridCol w="1702064">
                  <a:extLst>
                    <a:ext uri="{9D8B030D-6E8A-4147-A177-3AD203B41FA5}">
                      <a16:colId xmlns:a16="http://schemas.microsoft.com/office/drawing/2014/main" xmlns="" val="3952608983"/>
                    </a:ext>
                  </a:extLst>
                </a:gridCol>
                <a:gridCol w="710753">
                  <a:extLst>
                    <a:ext uri="{9D8B030D-6E8A-4147-A177-3AD203B41FA5}">
                      <a16:colId xmlns:a16="http://schemas.microsoft.com/office/drawing/2014/main" xmlns="" val="1061578305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86197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3351125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52440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348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71105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1072661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484181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19532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23654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0365354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380999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482632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240608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6796697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520588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064669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5114436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777813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66301"/>
                  </a:ext>
                </a:extLst>
              </a:tr>
              <a:tr h="276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21193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5007768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533549"/>
                  </a:ext>
                </a:extLst>
              </a:tr>
              <a:tr h="28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59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ASWA-II Coverage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AE8BFB8-100B-4090-A517-3C0037E1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40" b="4871"/>
          <a:stretch/>
        </p:blipFill>
        <p:spPr>
          <a:xfrm>
            <a:off x="5909481" y="237744"/>
            <a:ext cx="5145206" cy="6382512"/>
          </a:xfrm>
        </p:spPr>
      </p:pic>
    </p:spTree>
    <p:extLst>
      <p:ext uri="{BB962C8B-B14F-4D97-AF65-F5344CB8AC3E}">
        <p14:creationId xmlns:p14="http://schemas.microsoft.com/office/powerpoint/2010/main" val="24605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Pirojpur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23608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Sayna</a:t>
            </a:r>
            <a:r>
              <a:rPr lang="en-US" sz="4000" dirty="0"/>
              <a:t> Raghunathpur</a:t>
            </a:r>
            <a:r>
              <a:rPr lang="en-US" dirty="0"/>
              <a:t>, </a:t>
            </a:r>
            <a:r>
              <a:rPr lang="en-US" dirty="0" err="1"/>
              <a:t>Pirojpur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7F60588-0478-453D-8FA1-00887018D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69319"/>
              </p:ext>
            </p:extLst>
          </p:nvPr>
        </p:nvGraphicFramePr>
        <p:xfrm>
          <a:off x="4888990" y="237743"/>
          <a:ext cx="7068313" cy="6382500"/>
        </p:xfrm>
        <a:graphic>
          <a:graphicData uri="http://schemas.openxmlformats.org/drawingml/2006/table">
            <a:tbl>
              <a:tblPr/>
              <a:tblGrid>
                <a:gridCol w="4675106">
                  <a:extLst>
                    <a:ext uri="{9D8B030D-6E8A-4147-A177-3AD203B41FA5}">
                      <a16:colId xmlns:a16="http://schemas.microsoft.com/office/drawing/2014/main" xmlns="" val="1667652306"/>
                    </a:ext>
                  </a:extLst>
                </a:gridCol>
                <a:gridCol w="1688232">
                  <a:extLst>
                    <a:ext uri="{9D8B030D-6E8A-4147-A177-3AD203B41FA5}">
                      <a16:colId xmlns:a16="http://schemas.microsoft.com/office/drawing/2014/main" xmlns="" val="1251142147"/>
                    </a:ext>
                  </a:extLst>
                </a:gridCol>
                <a:gridCol w="704975">
                  <a:extLst>
                    <a:ext uri="{9D8B030D-6E8A-4147-A177-3AD203B41FA5}">
                      <a16:colId xmlns:a16="http://schemas.microsoft.com/office/drawing/2014/main" xmlns="" val="3486268264"/>
                    </a:ext>
                  </a:extLst>
                </a:gridCol>
              </a:tblGrid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556838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1470939"/>
                  </a:ext>
                </a:extLst>
              </a:tr>
              <a:tr h="27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01890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6324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50.54%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886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6189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49.46%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122889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10.20%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9805454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7657041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0313150"/>
                  </a:ext>
                </a:extLst>
              </a:tr>
              <a:tr h="27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19628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576448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47.45%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8433024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9939203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8466135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40.15%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1562088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193638"/>
                  </a:ext>
                </a:extLst>
              </a:tr>
              <a:tr h="27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4057627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3066074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53.12%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215201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43.48%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327766"/>
                  </a:ext>
                </a:extLst>
              </a:tr>
              <a:tr h="27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899076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3045072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63.78%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5028324"/>
                  </a:ext>
                </a:extLst>
              </a:tr>
              <a:tr h="27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124" marR="7124" marT="71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7124" marR="7124" marT="712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393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Shiyalkathi</a:t>
            </a:r>
            <a:r>
              <a:rPr lang="en-US" dirty="0"/>
              <a:t>, </a:t>
            </a:r>
            <a:r>
              <a:rPr lang="en-US" dirty="0" err="1"/>
              <a:t>Pirojpur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66730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Chirapara</a:t>
            </a:r>
            <a:r>
              <a:rPr lang="en-US" dirty="0"/>
              <a:t> </a:t>
            </a:r>
            <a:r>
              <a:rPr lang="en-US" dirty="0" err="1"/>
              <a:t>Porsaturia</a:t>
            </a:r>
            <a:r>
              <a:rPr lang="en-US" dirty="0"/>
              <a:t>, </a:t>
            </a:r>
            <a:r>
              <a:rPr lang="en-US" dirty="0" err="1"/>
              <a:t>Pirojpur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74040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/>
              <a:t>Kawkhali, </a:t>
            </a:r>
            <a:r>
              <a:rPr lang="en-US" dirty="0" err="1"/>
              <a:t>Pirojpur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426135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Sylhet Zone</a:t>
            </a:r>
            <a:br>
              <a:rPr lang="en-US" dirty="0"/>
            </a:br>
            <a:r>
              <a:rPr lang="en-US" dirty="0"/>
              <a:t>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E17922D-3263-4954-A7A1-587598FD3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93838"/>
              </p:ext>
            </p:extLst>
          </p:nvPr>
        </p:nvGraphicFramePr>
        <p:xfrm>
          <a:off x="5317957" y="218814"/>
          <a:ext cx="6300634" cy="640622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713863">
                  <a:extLst>
                    <a:ext uri="{9D8B030D-6E8A-4147-A177-3AD203B41FA5}">
                      <a16:colId xmlns:a16="http://schemas.microsoft.com/office/drawing/2014/main" xmlns="" val="2668061731"/>
                    </a:ext>
                  </a:extLst>
                </a:gridCol>
                <a:gridCol w="1680458">
                  <a:extLst>
                    <a:ext uri="{9D8B030D-6E8A-4147-A177-3AD203B41FA5}">
                      <a16:colId xmlns:a16="http://schemas.microsoft.com/office/drawing/2014/main" xmlns="" val="3736838754"/>
                    </a:ext>
                  </a:extLst>
                </a:gridCol>
                <a:gridCol w="906313">
                  <a:extLst>
                    <a:ext uri="{9D8B030D-6E8A-4147-A177-3AD203B41FA5}">
                      <a16:colId xmlns:a16="http://schemas.microsoft.com/office/drawing/2014/main" xmlns="" val="1714239141"/>
                    </a:ext>
                  </a:extLst>
                </a:gridCol>
              </a:tblGrid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Heading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563716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 of Household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35318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25087063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Total Population</a:t>
                      </a:r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8616037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 of Male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100563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51.11%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40029381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 of Female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96206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48.89%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577589907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 of U5 Child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27053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13.75%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270402299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 of Disable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0.70%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92754850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# of hardcore poor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7296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20.66%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43001703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Sanitation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716191"/>
                  </a:ext>
                </a:extLst>
              </a:tr>
              <a:tr h="300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 # of HH with Basic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2556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7.24%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866201711"/>
                  </a:ext>
                </a:extLst>
              </a:tr>
              <a:tr h="30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 # of HH with Limited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10924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30.93%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66811778"/>
                  </a:ext>
                </a:extLst>
              </a:tr>
              <a:tr h="300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     # of HH using Open Defecation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8456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23.94%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3483564"/>
                  </a:ext>
                </a:extLst>
              </a:tr>
              <a:tr h="44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     # of HH with safely managed sanitation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2422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6.86%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665254216"/>
                  </a:ext>
                </a:extLst>
              </a:tr>
              <a:tr h="44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 # of HH with Unimproved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10960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31.03%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59477492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Avg. Pit empty Cost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Less than 1000 BDT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6.16%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19732826"/>
                  </a:ext>
                </a:extLst>
              </a:tr>
              <a:tr h="2031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Handwashing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073652"/>
                  </a:ext>
                </a:extLst>
              </a:tr>
              <a:tr h="300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    # of HH have Basic Handwashing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2351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6.66%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03392646"/>
                  </a:ext>
                </a:extLst>
              </a:tr>
              <a:tr h="400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# of HH have Limited Handwashing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40.75%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81887610"/>
                  </a:ext>
                </a:extLst>
              </a:tr>
              <a:tr h="300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# of HH have no handwashing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18575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52.59%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05645015"/>
                  </a:ext>
                </a:extLst>
              </a:tr>
              <a:tr h="2031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Water Supply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4120330"/>
                  </a:ext>
                </a:extLst>
              </a:tr>
              <a:tr h="44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    # of HH have access to Basic water supply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5345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15.13%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2789239"/>
                  </a:ext>
                </a:extLst>
              </a:tr>
              <a:tr h="44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# of HH have access to limited water supply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17130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48.50%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17489298"/>
                  </a:ext>
                </a:extLst>
              </a:tr>
              <a:tr h="262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    # of household using surface water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12843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36.36%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5" marR="5415" marT="54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060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Hobiganj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476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Daulatpur</a:t>
            </a:r>
            <a:r>
              <a:rPr lang="en-US" dirty="0"/>
              <a:t>, </a:t>
            </a:r>
            <a:r>
              <a:rPr lang="en-US" dirty="0" err="1"/>
              <a:t>Hobiganj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285883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5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Kagapasha</a:t>
            </a:r>
            <a:r>
              <a:rPr lang="en-US" dirty="0"/>
              <a:t>, </a:t>
            </a:r>
            <a:r>
              <a:rPr lang="en-US" dirty="0" err="1"/>
              <a:t>Hobiganj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32577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4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Khagaura</a:t>
            </a:r>
            <a:r>
              <a:rPr lang="en-US" dirty="0"/>
              <a:t>, </a:t>
            </a:r>
            <a:r>
              <a:rPr lang="en-US" dirty="0" err="1"/>
              <a:t>Hobiganj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97175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Mymensingh Zone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30D6710-3547-470C-A194-190161557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46283"/>
              </p:ext>
            </p:extLst>
          </p:nvPr>
        </p:nvGraphicFramePr>
        <p:xfrm>
          <a:off x="5101390" y="237745"/>
          <a:ext cx="6855914" cy="641607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121694">
                  <a:extLst>
                    <a:ext uri="{9D8B030D-6E8A-4147-A177-3AD203B41FA5}">
                      <a16:colId xmlns:a16="http://schemas.microsoft.com/office/drawing/2014/main" xmlns="" val="363867404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xmlns="" val="3874971962"/>
                    </a:ext>
                  </a:extLst>
                </a:gridCol>
                <a:gridCol w="1323356">
                  <a:extLst>
                    <a:ext uri="{9D8B030D-6E8A-4147-A177-3AD203B41FA5}">
                      <a16:colId xmlns:a16="http://schemas.microsoft.com/office/drawing/2014/main" xmlns="" val="2507910215"/>
                    </a:ext>
                  </a:extLst>
                </a:gridCol>
              </a:tblGrid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Heading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829381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Household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51386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218169824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Population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83841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117481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50.65%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34500110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114462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49.35%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46450633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U5 Child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22909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9.88%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22867321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Disable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0.52%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54388575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hardcore 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5119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9.96%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52335631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Sanitation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796722"/>
                  </a:ext>
                </a:extLst>
              </a:tr>
              <a:tr h="263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with Basic Sanitation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4342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43044135"/>
                  </a:ext>
                </a:extLst>
              </a:tr>
              <a:tr h="263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with Limited Sanitation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26.56%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925102434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using Open Defecation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14.00%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35671555"/>
                  </a:ext>
                </a:extLst>
              </a:tr>
              <a:tr h="428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with safely managed sanitation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3.95%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09123569"/>
                  </a:ext>
                </a:extLst>
              </a:tr>
              <a:tr h="35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Unimproved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24177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47.05%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89020014"/>
                  </a:ext>
                </a:extLst>
              </a:tr>
              <a:tr h="428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Avg. Pit empty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Less than 1000 BDT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14.38%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00873402"/>
                  </a:ext>
                </a:extLst>
              </a:tr>
              <a:tr h="2169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Handwashing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283339"/>
                  </a:ext>
                </a:extLst>
              </a:tr>
              <a:tr h="34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# of HH have Basic Handwashing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4130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8.04%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87493785"/>
                  </a:ext>
                </a:extLst>
              </a:tr>
              <a:tr h="34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# of HH have Limited Handwashing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22991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44.74%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17677624"/>
                  </a:ext>
                </a:extLst>
              </a:tr>
              <a:tr h="263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no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24265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47.22%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96195103"/>
                  </a:ext>
                </a:extLst>
              </a:tr>
              <a:tr h="2169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Water Supply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417372"/>
                  </a:ext>
                </a:extLst>
              </a:tr>
              <a:tr h="428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Basic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8968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17.45%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36952352"/>
                  </a:ext>
                </a:extLst>
              </a:tr>
              <a:tr h="428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limited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26470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51.51%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57697499"/>
                  </a:ext>
                </a:extLst>
              </a:tr>
              <a:tr h="21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household using surface water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15948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31.04%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4" marR="5174" marT="51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065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Pukhara</a:t>
            </a:r>
            <a:r>
              <a:rPr lang="en-US" dirty="0"/>
              <a:t>, </a:t>
            </a:r>
            <a:r>
              <a:rPr lang="en-US" dirty="0" err="1"/>
              <a:t>Hobiganj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79132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7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Sunamganj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39460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Bougla</a:t>
            </a:r>
            <a:r>
              <a:rPr lang="en-US" dirty="0"/>
              <a:t> Bazar, </a:t>
            </a:r>
            <a:r>
              <a:rPr lang="en-US" dirty="0" err="1"/>
              <a:t>Sunamganj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55634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Lakshmipur</a:t>
            </a:r>
            <a:r>
              <a:rPr lang="en-US" dirty="0"/>
              <a:t>, </a:t>
            </a:r>
            <a:r>
              <a:rPr lang="en-US" dirty="0" err="1"/>
              <a:t>Sunamganj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129525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Narsinhapur</a:t>
            </a:r>
            <a:r>
              <a:rPr lang="en-US" dirty="0"/>
              <a:t>, </a:t>
            </a:r>
            <a:r>
              <a:rPr lang="en-US" dirty="0" err="1"/>
              <a:t>Sunamganj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29233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Sylhet District</a:t>
            </a:r>
          </a:p>
        </p:txBody>
      </p:sp>
    </p:spTree>
    <p:extLst>
      <p:ext uri="{BB962C8B-B14F-4D97-AF65-F5344CB8AC3E}">
        <p14:creationId xmlns:p14="http://schemas.microsoft.com/office/powerpoint/2010/main" val="28497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Alirgaon</a:t>
            </a:r>
            <a:r>
              <a:rPr lang="en-US" dirty="0"/>
              <a:t>, Sylhet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164396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Fatehpur, Sylhet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55044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Lengura</a:t>
            </a:r>
            <a:r>
              <a:rPr lang="en-US" dirty="0"/>
              <a:t>, Sylhet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01956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Khulna Zone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691279F-20FF-4739-A495-9C46EF538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69276"/>
              </p:ext>
            </p:extLst>
          </p:nvPr>
        </p:nvGraphicFramePr>
        <p:xfrm>
          <a:off x="4965977" y="266941"/>
          <a:ext cx="6908904" cy="635560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479387">
                  <a:extLst>
                    <a:ext uri="{9D8B030D-6E8A-4147-A177-3AD203B41FA5}">
                      <a16:colId xmlns:a16="http://schemas.microsoft.com/office/drawing/2014/main" xmlns="" val="1513323501"/>
                    </a:ext>
                  </a:extLst>
                </a:gridCol>
                <a:gridCol w="1471936">
                  <a:extLst>
                    <a:ext uri="{9D8B030D-6E8A-4147-A177-3AD203B41FA5}">
                      <a16:colId xmlns:a16="http://schemas.microsoft.com/office/drawing/2014/main" xmlns="" val="2655383036"/>
                    </a:ext>
                  </a:extLst>
                </a:gridCol>
                <a:gridCol w="957581">
                  <a:extLst>
                    <a:ext uri="{9D8B030D-6E8A-4147-A177-3AD203B41FA5}">
                      <a16:colId xmlns:a16="http://schemas.microsoft.com/office/drawing/2014/main" xmlns="" val="745438228"/>
                    </a:ext>
                  </a:extLst>
                </a:gridCol>
              </a:tblGrid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Heading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Statistics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64099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# of Household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55624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77615076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Total Population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39639054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# of Male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125733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51.21%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23545863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# of Female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119801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48.79%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989864257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# of U5 Child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27776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11.31%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2584142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# of Disable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2662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1.08%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34416385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# of hardcore poor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4693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8.44%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00329551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+mn-lt"/>
                        </a:rPr>
                        <a:t>Sanitation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747025"/>
                  </a:ext>
                </a:extLst>
              </a:tr>
              <a:tr h="296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 # of HH with Basic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18180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32.68%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54947639"/>
                  </a:ext>
                </a:extLst>
              </a:tr>
              <a:tr h="301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      # of HH with Limited Sanitation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17127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30.79%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77009652"/>
                  </a:ext>
                </a:extLst>
              </a:tr>
              <a:tr h="203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 # of HH using Open Defecation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2981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5.36%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39522118"/>
                  </a:ext>
                </a:extLst>
              </a:tr>
              <a:tr h="39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 # of HH with safely managed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6229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11.20%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10431378"/>
                  </a:ext>
                </a:extLst>
              </a:tr>
              <a:tr h="39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 # of HH with Unimproved sanitation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11106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19.97%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54622763"/>
                  </a:ext>
                </a:extLst>
              </a:tr>
              <a:tr h="40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Avg. Pit empty Cost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Less than 1000 BDT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13.85%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80834982"/>
                  </a:ext>
                </a:extLst>
              </a:tr>
              <a:tr h="20324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+mn-lt"/>
                        </a:rPr>
                        <a:t>Handwashing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471301"/>
                  </a:ext>
                </a:extLst>
              </a:tr>
              <a:tr h="393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# of HH have Basic Handwashing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19612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35.26%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607025967"/>
                  </a:ext>
                </a:extLst>
              </a:tr>
              <a:tr h="39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# of HH have Limited Handwashing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27524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49.48%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80298080"/>
                  </a:ext>
                </a:extLst>
              </a:tr>
              <a:tr h="296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# of HH have no handwashing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8488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15.26%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07857560"/>
                  </a:ext>
                </a:extLst>
              </a:tr>
              <a:tr h="20324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+mn-lt"/>
                        </a:rPr>
                        <a:t>Water Supply Facilities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938331"/>
                  </a:ext>
                </a:extLst>
              </a:tr>
              <a:tr h="40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     # of HH have access to Basic water supply facilities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29255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52.59%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8702757"/>
                  </a:ext>
                </a:extLst>
              </a:tr>
              <a:tr h="40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# of HH have access to limited water supply facilities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21834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39.25%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43437430"/>
                  </a:ext>
                </a:extLst>
              </a:tr>
              <a:tr h="23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     # of household using surface water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lt"/>
                        </a:rPr>
                        <a:t>4534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lt"/>
                        </a:rPr>
                        <a:t>8.15%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7" marR="5287" marT="528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487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Jamalpur District</a:t>
            </a:r>
          </a:p>
        </p:txBody>
      </p:sp>
    </p:spTree>
    <p:extLst>
      <p:ext uri="{BB962C8B-B14F-4D97-AF65-F5344CB8AC3E}">
        <p14:creationId xmlns:p14="http://schemas.microsoft.com/office/powerpoint/2010/main" val="31147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Khulna District</a:t>
            </a:r>
          </a:p>
        </p:txBody>
      </p:sp>
    </p:spTree>
    <p:extLst>
      <p:ext uri="{BB962C8B-B14F-4D97-AF65-F5344CB8AC3E}">
        <p14:creationId xmlns:p14="http://schemas.microsoft.com/office/powerpoint/2010/main" val="29025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Kamarkhola</a:t>
            </a:r>
            <a:r>
              <a:rPr lang="en-US" dirty="0"/>
              <a:t>, Khulna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43828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Banishanta</a:t>
            </a:r>
            <a:r>
              <a:rPr lang="en-US" dirty="0"/>
              <a:t>, Khulna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888233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Narail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9166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Dighalia</a:t>
            </a:r>
            <a:r>
              <a:rPr lang="en-US" dirty="0"/>
              <a:t>, </a:t>
            </a:r>
            <a:r>
              <a:rPr lang="en-US" dirty="0" err="1"/>
              <a:t>Narail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886834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Shahinagar</a:t>
            </a:r>
            <a:r>
              <a:rPr lang="en-US" dirty="0"/>
              <a:t>, </a:t>
            </a:r>
            <a:r>
              <a:rPr lang="en-US" dirty="0" err="1"/>
              <a:t>Narail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66763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Lahuria</a:t>
            </a:r>
            <a:r>
              <a:rPr lang="en-US" dirty="0"/>
              <a:t>, </a:t>
            </a:r>
            <a:r>
              <a:rPr lang="en-US" dirty="0" err="1"/>
              <a:t>Narail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15006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Noagram</a:t>
            </a:r>
            <a:r>
              <a:rPr lang="en-US" dirty="0"/>
              <a:t>, </a:t>
            </a:r>
            <a:r>
              <a:rPr lang="en-US" dirty="0" err="1"/>
              <a:t>Narail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596148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Naldi</a:t>
            </a:r>
            <a:r>
              <a:rPr lang="en-US" dirty="0"/>
              <a:t>, </a:t>
            </a:r>
            <a:r>
              <a:rPr lang="en-US" dirty="0" err="1"/>
              <a:t>Narail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48442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6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Satkhira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24084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Digpaith</a:t>
            </a:r>
            <a:r>
              <a:rPr lang="en-US" dirty="0"/>
              <a:t>, Jamalpur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xmlns="" id="{8B98234C-B09E-4AAD-B261-A7702B1D8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0731"/>
              </p:ext>
            </p:extLst>
          </p:nvPr>
        </p:nvGraphicFramePr>
        <p:xfrm>
          <a:off x="4888991" y="237743"/>
          <a:ext cx="6891529" cy="6382522"/>
        </p:xfrm>
        <a:graphic>
          <a:graphicData uri="http://schemas.openxmlformats.org/drawingml/2006/table">
            <a:tbl>
              <a:tblPr/>
              <a:tblGrid>
                <a:gridCol w="4504046">
                  <a:extLst>
                    <a:ext uri="{9D8B030D-6E8A-4147-A177-3AD203B41FA5}">
                      <a16:colId xmlns:a16="http://schemas.microsoft.com/office/drawing/2014/main" xmlns="" val="1188492902"/>
                    </a:ext>
                  </a:extLst>
                </a:gridCol>
                <a:gridCol w="1574723">
                  <a:extLst>
                    <a:ext uri="{9D8B030D-6E8A-4147-A177-3AD203B41FA5}">
                      <a16:colId xmlns:a16="http://schemas.microsoft.com/office/drawing/2014/main" xmlns="" val="3214624049"/>
                    </a:ext>
                  </a:extLst>
                </a:gridCol>
                <a:gridCol w="812760">
                  <a:extLst>
                    <a:ext uri="{9D8B030D-6E8A-4147-A177-3AD203B41FA5}">
                      <a16:colId xmlns:a16="http://schemas.microsoft.com/office/drawing/2014/main" xmlns="" val="2951705643"/>
                    </a:ext>
                  </a:extLst>
                </a:gridCol>
              </a:tblGrid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3389173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8474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6381949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983492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17966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50.32%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64826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Female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17740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49.68%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97250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498528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364843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12.97%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4709074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8711084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127465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2639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127969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14.40%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9292719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9439713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33.02%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799875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600043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992345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92674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4620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54.52%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135409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2581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30.46%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983038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615173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2224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26.24%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242405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4736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55.89%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980739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93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Munshiganj</a:t>
            </a:r>
            <a:r>
              <a:rPr lang="en-US" dirty="0"/>
              <a:t>, </a:t>
            </a:r>
            <a:r>
              <a:rPr lang="en-US" dirty="0" err="1"/>
              <a:t>Satkhira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17468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4064986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Shyamnagar</a:t>
            </a:r>
            <a:r>
              <a:rPr lang="en-US" dirty="0"/>
              <a:t>, </a:t>
            </a:r>
            <a:r>
              <a:rPr lang="en-US" dirty="0" err="1"/>
              <a:t>Satkhira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91875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Gabura</a:t>
            </a:r>
            <a:r>
              <a:rPr lang="en-US" dirty="0"/>
              <a:t>, </a:t>
            </a:r>
            <a:r>
              <a:rPr lang="en-US" dirty="0" err="1"/>
              <a:t>Satkhira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697264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9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Atulia</a:t>
            </a:r>
            <a:r>
              <a:rPr lang="en-US" dirty="0"/>
              <a:t>, </a:t>
            </a:r>
            <a:r>
              <a:rPr lang="en-US" dirty="0" err="1"/>
              <a:t>Satkhira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66126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Ishwarpur</a:t>
            </a:r>
            <a:r>
              <a:rPr lang="en-US" dirty="0"/>
              <a:t>, </a:t>
            </a:r>
            <a:r>
              <a:rPr lang="en-US" dirty="0" err="1"/>
              <a:t>Satkhira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03279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4" y="559477"/>
            <a:ext cx="4106779" cy="570993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Chattrogram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Zone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4A469D3-146A-45EE-8AD7-075E6B7EC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833368"/>
              </p:ext>
            </p:extLst>
          </p:nvPr>
        </p:nvGraphicFramePr>
        <p:xfrm>
          <a:off x="4888991" y="237745"/>
          <a:ext cx="7068313" cy="641447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645289">
                  <a:extLst>
                    <a:ext uri="{9D8B030D-6E8A-4147-A177-3AD203B41FA5}">
                      <a16:colId xmlns:a16="http://schemas.microsoft.com/office/drawing/2014/main" xmlns="" val="2794424768"/>
                    </a:ext>
                  </a:extLst>
                </a:gridCol>
                <a:gridCol w="1211512">
                  <a:extLst>
                    <a:ext uri="{9D8B030D-6E8A-4147-A177-3AD203B41FA5}">
                      <a16:colId xmlns:a16="http://schemas.microsoft.com/office/drawing/2014/main" xmlns="" val="222025457"/>
                    </a:ext>
                  </a:extLst>
                </a:gridCol>
                <a:gridCol w="1211512">
                  <a:extLst>
                    <a:ext uri="{9D8B030D-6E8A-4147-A177-3AD203B41FA5}">
                      <a16:colId xmlns:a16="http://schemas.microsoft.com/office/drawing/2014/main" xmlns="" val="1941855324"/>
                    </a:ext>
                  </a:extLst>
                </a:gridCol>
              </a:tblGrid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Heading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4214352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Household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5605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Population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96599667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50.16%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45102997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49.84%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04283063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U5 Child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916963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Disable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47244621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hardcore 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1151831"/>
                  </a:ext>
                </a:extLst>
              </a:tr>
              <a:tr h="95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Sanitation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632514"/>
                  </a:ext>
                </a:extLst>
              </a:tr>
              <a:tr h="25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Basic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10.74%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07318494"/>
                  </a:ext>
                </a:extLst>
              </a:tr>
              <a:tr h="361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Limited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1584927"/>
                  </a:ext>
                </a:extLst>
              </a:tr>
              <a:tr h="25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using Open Defecation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35.80%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31427991"/>
                  </a:ext>
                </a:extLst>
              </a:tr>
              <a:tr h="376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# of HH with safely managed sanitation facilities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88243232"/>
                  </a:ext>
                </a:extLst>
              </a:tr>
              <a:tr h="376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Unimproved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22.76%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63917680"/>
                  </a:ext>
                </a:extLst>
              </a:tr>
              <a:tr h="42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Avg. Pit empty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Less than 1000 BDT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16156617"/>
                  </a:ext>
                </a:extLst>
              </a:tr>
              <a:tr h="243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Handwashing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0659625"/>
                  </a:ext>
                </a:extLst>
              </a:tr>
              <a:tr h="25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Basic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12.47%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39672940"/>
                  </a:ext>
                </a:extLst>
              </a:tr>
              <a:tr h="361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Limited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02425012"/>
                  </a:ext>
                </a:extLst>
              </a:tr>
              <a:tr h="25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no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41.44%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26546606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Water Supply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536032"/>
                  </a:ext>
                </a:extLst>
              </a:tr>
              <a:tr h="376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Basic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22.17%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4531103"/>
                  </a:ext>
                </a:extLst>
              </a:tr>
              <a:tr h="42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limited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43.81%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53860414"/>
                  </a:ext>
                </a:extLst>
              </a:tr>
              <a:tr h="25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household using surface water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34.02%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504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Bandarban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8225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Chokhiyong</a:t>
            </a:r>
            <a:r>
              <a:rPr lang="en-US" dirty="0"/>
              <a:t>, </a:t>
            </a:r>
            <a:r>
              <a:rPr lang="en-US" dirty="0" err="1"/>
              <a:t>Bandarban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83536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Kurukpara</a:t>
            </a:r>
            <a:r>
              <a:rPr lang="en-US" dirty="0"/>
              <a:t>, </a:t>
            </a:r>
            <a:r>
              <a:rPr lang="en-US" dirty="0" err="1"/>
              <a:t>Bandarban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68980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Nayapara</a:t>
            </a:r>
            <a:r>
              <a:rPr lang="en-US" dirty="0"/>
              <a:t>, </a:t>
            </a:r>
            <a:r>
              <a:rPr lang="en-US" dirty="0" err="1"/>
              <a:t>Bandarban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69795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3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Ghoradhap</a:t>
            </a:r>
            <a:r>
              <a:rPr lang="en-US" dirty="0"/>
              <a:t>, Jamalpur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31255"/>
              </p:ext>
            </p:extLst>
          </p:nvPr>
        </p:nvGraphicFramePr>
        <p:xfrm>
          <a:off x="4918365" y="237744"/>
          <a:ext cx="6721184" cy="6396774"/>
        </p:xfrm>
        <a:graphic>
          <a:graphicData uri="http://schemas.openxmlformats.org/drawingml/2006/table">
            <a:tbl>
              <a:tblPr/>
              <a:tblGrid>
                <a:gridCol w="4146089"/>
                <a:gridCol w="1597209"/>
                <a:gridCol w="977886"/>
              </a:tblGrid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Heading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3"/>
                    </a:solidFill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7850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400" b="1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Male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17836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50.35%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Female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17585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49.65%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3382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9.55%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380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400" b="1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with Basic Sanitation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2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with Limited Sanitation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2398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30.55%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9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using Open Defecation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673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8.57%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59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with safely managed sanitation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273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3.48%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59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with Unimproved sanitation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4267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54.36%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2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37.85%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400" b="1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Handwashing</a:t>
                      </a:r>
                      <a:r>
                        <a:rPr lang="en-US" sz="1400" b="1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have Basic Handwashing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356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59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have Limited Handwashing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3394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43.24%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9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have no handwashing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4100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52.23%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063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400" b="1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6400" marR="640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2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have access to Basic water supply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658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8.38%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12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HH have access to limited water supply facilities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4567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58.18%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9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household using surface water</a:t>
                      </a:r>
                    </a:p>
                  </a:txBody>
                  <a:tcPr marL="6400" marR="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2625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33.44%</a:t>
                      </a:r>
                    </a:p>
                  </a:txBody>
                  <a:tcPr marL="6400" marR="640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Khagrachari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2254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Mahalchari</a:t>
            </a:r>
            <a:r>
              <a:rPr lang="en-US" dirty="0"/>
              <a:t>, </a:t>
            </a:r>
            <a:r>
              <a:rPr lang="en-US" dirty="0" err="1"/>
              <a:t>Khagrachari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946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  <a:endParaRPr lang="as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Maischari</a:t>
            </a:r>
            <a:r>
              <a:rPr lang="en-US" dirty="0"/>
              <a:t>, </a:t>
            </a:r>
            <a:r>
              <a:rPr lang="en-US" dirty="0" err="1"/>
              <a:t>Khagrachari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756209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Sindukchari</a:t>
            </a:r>
            <a:r>
              <a:rPr lang="en-US" dirty="0"/>
              <a:t>, </a:t>
            </a:r>
            <a:r>
              <a:rPr lang="en-US" dirty="0" err="1"/>
              <a:t>Khagrachari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A38B90D-9B73-4250-92C3-9AA00CA75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01088"/>
              </p:ext>
            </p:extLst>
          </p:nvPr>
        </p:nvGraphicFramePr>
        <p:xfrm>
          <a:off x="4831078" y="237744"/>
          <a:ext cx="7126226" cy="6382505"/>
        </p:xfrm>
        <a:graphic>
          <a:graphicData uri="http://schemas.openxmlformats.org/drawingml/2006/table">
            <a:tbl>
              <a:tblPr/>
              <a:tblGrid>
                <a:gridCol w="4713409">
                  <a:extLst>
                    <a:ext uri="{9D8B030D-6E8A-4147-A177-3AD203B41FA5}">
                      <a16:colId xmlns:a16="http://schemas.microsoft.com/office/drawing/2014/main" xmlns="" val="3453361456"/>
                    </a:ext>
                  </a:extLst>
                </a:gridCol>
                <a:gridCol w="1702065">
                  <a:extLst>
                    <a:ext uri="{9D8B030D-6E8A-4147-A177-3AD203B41FA5}">
                      <a16:colId xmlns:a16="http://schemas.microsoft.com/office/drawing/2014/main" xmlns="" val="4101485705"/>
                    </a:ext>
                  </a:extLst>
                </a:gridCol>
                <a:gridCol w="710752">
                  <a:extLst>
                    <a:ext uri="{9D8B030D-6E8A-4147-A177-3AD203B41FA5}">
                      <a16:colId xmlns:a16="http://schemas.microsoft.com/office/drawing/2014/main" xmlns="" val="1614252601"/>
                    </a:ext>
                  </a:extLst>
                </a:gridCol>
              </a:tblGrid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18775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152404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59021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75225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25764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951723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059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303179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2856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20528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6720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8847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158815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050152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239273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686511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54715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52393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9225855"/>
                  </a:ext>
                </a:extLst>
              </a:tr>
              <a:tr h="2469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1301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850720"/>
                  </a:ext>
                </a:extLst>
              </a:tr>
              <a:tr h="30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332858"/>
                  </a:ext>
                </a:extLst>
              </a:tr>
              <a:tr h="246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2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Rangpur Zone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DFE811F-C0D5-4D80-A6A6-9809CAD03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74801"/>
              </p:ext>
            </p:extLst>
          </p:nvPr>
        </p:nvGraphicFramePr>
        <p:xfrm>
          <a:off x="4960925" y="237745"/>
          <a:ext cx="6964297" cy="6406507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228911">
                  <a:extLst>
                    <a:ext uri="{9D8B030D-6E8A-4147-A177-3AD203B41FA5}">
                      <a16:colId xmlns:a16="http://schemas.microsoft.com/office/drawing/2014/main" xmlns="" val="1497338294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xmlns="" val="1511769881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xmlns="" val="3108796424"/>
                    </a:ext>
                  </a:extLst>
                </a:gridCol>
              </a:tblGrid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Heading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1435184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Household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73321598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Population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82527733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90525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51.47%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17222773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85343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48.53%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57157484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U5 Child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765344076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Disable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741327147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 of hardcore 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35599227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Sanitation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344537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Basic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26269392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Limited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15972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36.89%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0925982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using Open Defecation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09187832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safely managed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510626618"/>
                  </a:ext>
                </a:extLst>
              </a:tr>
              <a:tr h="3616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# of HH with Unimproved sanitation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17.13%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19687786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Avg. Pit empty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Less than 1000 BDT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40648216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Handwashing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746585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Basic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24.14%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2829157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Limited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73404027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no handwashing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8318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50554258"/>
                  </a:ext>
                </a:extLst>
              </a:tr>
              <a:tr h="205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Water Supply Facilities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1757931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Basic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38.54%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81659417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HH have access to limited water supply facilities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25476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58.84%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84746514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# of household using surface water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5" marR="5425" marT="54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554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Nilphamari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12585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Balapara</a:t>
            </a:r>
            <a:r>
              <a:rPr lang="en-US" dirty="0"/>
              <a:t>, </a:t>
            </a:r>
            <a:r>
              <a:rPr lang="en-US" dirty="0" err="1"/>
              <a:t>Nilphamari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11466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Dimla</a:t>
            </a:r>
            <a:r>
              <a:rPr lang="en-US" dirty="0"/>
              <a:t>, </a:t>
            </a:r>
            <a:r>
              <a:rPr lang="en-US" dirty="0" err="1"/>
              <a:t>Nilphamari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89006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Jhunaganj</a:t>
            </a:r>
            <a:r>
              <a:rPr lang="en-US" dirty="0"/>
              <a:t> </a:t>
            </a:r>
            <a:r>
              <a:rPr lang="en-US" dirty="0" err="1"/>
              <a:t>Chapani</a:t>
            </a:r>
            <a:r>
              <a:rPr lang="en-US" dirty="0"/>
              <a:t>, </a:t>
            </a:r>
            <a:r>
              <a:rPr lang="en-US" dirty="0" err="1"/>
              <a:t>Nilphamari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486082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Khalisha</a:t>
            </a:r>
            <a:r>
              <a:rPr lang="en-US" dirty="0"/>
              <a:t> </a:t>
            </a:r>
            <a:r>
              <a:rPr lang="en-US" dirty="0" err="1"/>
              <a:t>Chapani</a:t>
            </a:r>
            <a:r>
              <a:rPr lang="en-US" dirty="0"/>
              <a:t>, </a:t>
            </a:r>
            <a:r>
              <a:rPr lang="en-US" dirty="0" err="1"/>
              <a:t>Nilphamari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517261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Kendua</a:t>
            </a:r>
            <a:r>
              <a:rPr lang="en-US" dirty="0"/>
              <a:t>, Jamalpur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3B0C48-D5DB-4C31-9692-398CECC2E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473189"/>
              </p:ext>
            </p:extLst>
          </p:nvPr>
        </p:nvGraphicFramePr>
        <p:xfrm>
          <a:off x="4888991" y="285795"/>
          <a:ext cx="6722371" cy="6357426"/>
        </p:xfrm>
        <a:graphic>
          <a:graphicData uri="http://schemas.openxmlformats.org/drawingml/2006/table">
            <a:tbl>
              <a:tblPr/>
              <a:tblGrid>
                <a:gridCol w="4344683">
                  <a:extLst>
                    <a:ext uri="{9D8B030D-6E8A-4147-A177-3AD203B41FA5}">
                      <a16:colId xmlns:a16="http://schemas.microsoft.com/office/drawing/2014/main" xmlns="" val="759433158"/>
                    </a:ext>
                  </a:extLst>
                </a:gridCol>
                <a:gridCol w="1340151">
                  <a:extLst>
                    <a:ext uri="{9D8B030D-6E8A-4147-A177-3AD203B41FA5}">
                      <a16:colId xmlns:a16="http://schemas.microsoft.com/office/drawing/2014/main" xmlns="" val="2356395712"/>
                    </a:ext>
                  </a:extLst>
                </a:gridCol>
                <a:gridCol w="1037537">
                  <a:extLst>
                    <a:ext uri="{9D8B030D-6E8A-4147-A177-3AD203B41FA5}">
                      <a16:colId xmlns:a16="http://schemas.microsoft.com/office/drawing/2014/main" xmlns="" val="409667236"/>
                    </a:ext>
                  </a:extLst>
                </a:gridCol>
              </a:tblGrid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9991683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8215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1361176"/>
                  </a:ext>
                </a:extLst>
              </a:tr>
              <a:tr h="2269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3964722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16358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1110273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16676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50.48%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2522996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3664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4731240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2855334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403870"/>
                  </a:ext>
                </a:extLst>
              </a:tr>
              <a:tr h="2269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001094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2506084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3604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43.87%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498613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268585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28288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3323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40.45%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8009961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672343"/>
                  </a:ext>
                </a:extLst>
              </a:tr>
              <a:tr h="2269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3042277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879044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59.79%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0648252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2789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33.95%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670699"/>
                  </a:ext>
                </a:extLst>
              </a:tr>
              <a:tr h="2269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498848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2193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152467"/>
                  </a:ext>
                </a:extLst>
              </a:tr>
              <a:tr h="41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5341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65.02%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0517815"/>
                  </a:ext>
                </a:extLst>
              </a:tr>
              <a:tr h="238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7044" marR="7044" marT="70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37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Rangpur District</a:t>
            </a:r>
          </a:p>
        </p:txBody>
      </p:sp>
    </p:spTree>
    <p:extLst>
      <p:ext uri="{BB962C8B-B14F-4D97-AF65-F5344CB8AC3E}">
        <p14:creationId xmlns:p14="http://schemas.microsoft.com/office/powerpoint/2010/main" val="31751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Barabil</a:t>
            </a:r>
            <a:r>
              <a:rPr lang="en-US" dirty="0"/>
              <a:t>, Rangpur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63450"/>
              </p:ext>
            </p:extLst>
          </p:nvPr>
        </p:nvGraphicFramePr>
        <p:xfrm>
          <a:off x="4888991" y="237745"/>
          <a:ext cx="7068314" cy="6382513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1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5224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Betgari</a:t>
            </a:r>
            <a:r>
              <a:rPr lang="en-US" dirty="0"/>
              <a:t>, Rangpur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33335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to 1500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Lakshmitari</a:t>
            </a:r>
            <a:r>
              <a:rPr lang="en-US" dirty="0"/>
              <a:t>, Rangpur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7BD94FC-01D3-4113-9CE7-3D91BE6F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813962"/>
              </p:ext>
            </p:extLst>
          </p:nvPr>
        </p:nvGraphicFramePr>
        <p:xfrm>
          <a:off x="4888991" y="237745"/>
          <a:ext cx="7068315" cy="6389256"/>
        </p:xfrm>
        <a:graphic>
          <a:graphicData uri="http://schemas.openxmlformats.org/drawingml/2006/table">
            <a:tbl>
              <a:tblPr/>
              <a:tblGrid>
                <a:gridCol w="3588114">
                  <a:extLst>
                    <a:ext uri="{9D8B030D-6E8A-4147-A177-3AD203B41FA5}">
                      <a16:colId xmlns:a16="http://schemas.microsoft.com/office/drawing/2014/main" xmlns="" val="390668937"/>
                    </a:ext>
                  </a:extLst>
                </a:gridCol>
                <a:gridCol w="2832722">
                  <a:extLst>
                    <a:ext uri="{9D8B030D-6E8A-4147-A177-3AD203B41FA5}">
                      <a16:colId xmlns:a16="http://schemas.microsoft.com/office/drawing/2014/main" xmlns="" val="677058065"/>
                    </a:ext>
                  </a:extLst>
                </a:gridCol>
                <a:gridCol w="647479">
                  <a:extLst>
                    <a:ext uri="{9D8B030D-6E8A-4147-A177-3AD203B41FA5}">
                      <a16:colId xmlns:a16="http://schemas.microsoft.com/office/drawing/2014/main" xmlns="" val="980940730"/>
                    </a:ext>
                  </a:extLst>
                </a:gridCol>
              </a:tblGrid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85036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090101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291602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576414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98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484770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736845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5398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63868971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39801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449658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5113709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453136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101454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492140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2792271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011739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893107"/>
                  </a:ext>
                </a:extLst>
              </a:tr>
              <a:tr h="24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456496"/>
                  </a:ext>
                </a:extLst>
              </a:tr>
              <a:tr h="2439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25075192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480278"/>
                  </a:ext>
                </a:extLst>
              </a:tr>
              <a:tr h="43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2863457"/>
                  </a:ext>
                </a:extLst>
              </a:tr>
              <a:tr h="25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78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9477"/>
            <a:ext cx="3931919" cy="57498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Mesta, Jamalpur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7E2C60C-A9D2-4E3D-B549-88EC3499E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7343"/>
              </p:ext>
            </p:extLst>
          </p:nvPr>
        </p:nvGraphicFramePr>
        <p:xfrm>
          <a:off x="4832846" y="237734"/>
          <a:ext cx="7207262" cy="6382522"/>
        </p:xfrm>
        <a:graphic>
          <a:graphicData uri="http://schemas.openxmlformats.org/drawingml/2006/table">
            <a:tbl>
              <a:tblPr/>
              <a:tblGrid>
                <a:gridCol w="4710397">
                  <a:extLst>
                    <a:ext uri="{9D8B030D-6E8A-4147-A177-3AD203B41FA5}">
                      <a16:colId xmlns:a16="http://schemas.microsoft.com/office/drawing/2014/main" xmlns="" val="546617844"/>
                    </a:ext>
                  </a:extLst>
                </a:gridCol>
                <a:gridCol w="1646868">
                  <a:extLst>
                    <a:ext uri="{9D8B030D-6E8A-4147-A177-3AD203B41FA5}">
                      <a16:colId xmlns:a16="http://schemas.microsoft.com/office/drawing/2014/main" xmlns="" val="4122270235"/>
                    </a:ext>
                  </a:extLst>
                </a:gridCol>
                <a:gridCol w="849997">
                  <a:extLst>
                    <a:ext uri="{9D8B030D-6E8A-4147-A177-3AD203B41FA5}">
                      <a16:colId xmlns:a16="http://schemas.microsoft.com/office/drawing/2014/main" xmlns="" val="647326519"/>
                    </a:ext>
                  </a:extLst>
                </a:gridCol>
              </a:tblGrid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568735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Household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4777835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383070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178651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Female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849595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U5 Child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6426419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Disable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90864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hardcore poor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4374531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905020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Basic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9773981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Limited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278199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using Open Defecation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4677926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safely managed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9015045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# of HH with Unimproved sanitation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897772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Pit empty Cost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1000 BDT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6615788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022463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Basic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6985366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Limited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36.43%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12114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no handwashing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53.91%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8462731"/>
                  </a:ext>
                </a:extLst>
              </a:tr>
              <a:tr h="2768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036498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Basic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14.84%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9461577"/>
                  </a:ext>
                </a:extLst>
              </a:tr>
              <a:tr h="27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HH have access to limited water supply facilities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9538493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# of household using surface water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757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040F-B0F3-4EA4-92AE-07957F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65" y="2867179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Netrokona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28D249-1983-451D-8451-059C0BA5C7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0</TotalTime>
  <Words>10748</Words>
  <Application>Microsoft Office PowerPoint</Application>
  <PresentationFormat>Widescreen</PresentationFormat>
  <Paragraphs>3508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Calibri</vt:lpstr>
      <vt:lpstr>Century Gothic</vt:lpstr>
      <vt:lpstr>Garamond</vt:lpstr>
      <vt:lpstr>Vrinda</vt:lpstr>
      <vt:lpstr>Savon</vt:lpstr>
      <vt:lpstr>ASWA-II: Data Inventory Review </vt:lpstr>
      <vt:lpstr>ASWA-II Coverage</vt:lpstr>
      <vt:lpstr>Mymensingh Zone Profile</vt:lpstr>
      <vt:lpstr>Jamalpur District</vt:lpstr>
      <vt:lpstr>Digpaith, Jamalpur</vt:lpstr>
      <vt:lpstr>Ghoradhap, Jamalpur</vt:lpstr>
      <vt:lpstr>Kendua, Jamalpur</vt:lpstr>
      <vt:lpstr>Mesta, Jamalpur</vt:lpstr>
      <vt:lpstr>Netrokona District</vt:lpstr>
      <vt:lpstr>baniaja, Netrokona</vt:lpstr>
      <vt:lpstr>Loneshwar, Netrokona</vt:lpstr>
      <vt:lpstr>Sonai, Netrokona</vt:lpstr>
      <vt:lpstr>Sukhari, Netrokona</vt:lpstr>
      <vt:lpstr>Barisal Zone</vt:lpstr>
      <vt:lpstr>Faridpur District</vt:lpstr>
      <vt:lpstr>Bhasan Char, Faridpur</vt:lpstr>
      <vt:lpstr>Char Bisnapur, Faridpur</vt:lpstr>
      <vt:lpstr>Char Manair, Faridpur</vt:lpstr>
      <vt:lpstr>Char Nasirpur, Faridpur</vt:lpstr>
      <vt:lpstr>Pirojpur District</vt:lpstr>
      <vt:lpstr>Sayna Raghunathpur, Pirojpur</vt:lpstr>
      <vt:lpstr>Shiyalkathi, Pirojpur</vt:lpstr>
      <vt:lpstr>Chirapara Porsaturia, Pirojpur</vt:lpstr>
      <vt:lpstr>Kawkhali, Pirojpur</vt:lpstr>
      <vt:lpstr>Sylhet Zone  Profile</vt:lpstr>
      <vt:lpstr>Hobiganj District</vt:lpstr>
      <vt:lpstr>Daulatpur, Hobiganj</vt:lpstr>
      <vt:lpstr>Kagapasha, Hobiganj</vt:lpstr>
      <vt:lpstr>Khagaura, Hobiganj</vt:lpstr>
      <vt:lpstr>Pukhara, Hobiganj</vt:lpstr>
      <vt:lpstr>Sunamganj District</vt:lpstr>
      <vt:lpstr>Bougla Bazar, Sunamganj</vt:lpstr>
      <vt:lpstr>Lakshmipur, Sunamganj</vt:lpstr>
      <vt:lpstr>Narsinhapur, Sunamganj</vt:lpstr>
      <vt:lpstr>Sylhet District</vt:lpstr>
      <vt:lpstr>Alirgaon, Sylhet</vt:lpstr>
      <vt:lpstr>Fatehpur, Sylhet</vt:lpstr>
      <vt:lpstr>Lengura, Sylhet</vt:lpstr>
      <vt:lpstr>Khulna Zone Profile</vt:lpstr>
      <vt:lpstr>Khulna District</vt:lpstr>
      <vt:lpstr>Kamarkhola, Khulna</vt:lpstr>
      <vt:lpstr>Banishanta, Khulna</vt:lpstr>
      <vt:lpstr>Narail District</vt:lpstr>
      <vt:lpstr>Dighalia, Narail</vt:lpstr>
      <vt:lpstr>Shahinagar, Narail</vt:lpstr>
      <vt:lpstr>Lahuria, Narail</vt:lpstr>
      <vt:lpstr>Noagram, Narail</vt:lpstr>
      <vt:lpstr>Naldi, Narail</vt:lpstr>
      <vt:lpstr>Satkhira District</vt:lpstr>
      <vt:lpstr>Munshiganj, Satkhira</vt:lpstr>
      <vt:lpstr>Shyamnagar, Satkhira</vt:lpstr>
      <vt:lpstr>Gabura, Satkhira</vt:lpstr>
      <vt:lpstr>Atulia, Satkhira</vt:lpstr>
      <vt:lpstr>Ishwarpur, Satkhira</vt:lpstr>
      <vt:lpstr>Chattrogram  Zone</vt:lpstr>
      <vt:lpstr>Bandarban District</vt:lpstr>
      <vt:lpstr>Chokhiyong, Bandarban</vt:lpstr>
      <vt:lpstr>Kurukpara, Bandarban</vt:lpstr>
      <vt:lpstr>Nayapara, Bandarban</vt:lpstr>
      <vt:lpstr>Khagrachari District</vt:lpstr>
      <vt:lpstr>Mahalchari, Khagrachari</vt:lpstr>
      <vt:lpstr>Maischari, Khagrachari</vt:lpstr>
      <vt:lpstr>Sindukchari, Khagrachari</vt:lpstr>
      <vt:lpstr>Rangpur Zone</vt:lpstr>
      <vt:lpstr>Nilphamari District</vt:lpstr>
      <vt:lpstr>Balapara, Nilphamari</vt:lpstr>
      <vt:lpstr>Dimla, Nilphamari</vt:lpstr>
      <vt:lpstr>Jhunaganj Chapani, Nilphamari</vt:lpstr>
      <vt:lpstr>Khalisha Chapani, Nilphamari</vt:lpstr>
      <vt:lpstr>Rangpur District</vt:lpstr>
      <vt:lpstr>Barabil, Rangpur</vt:lpstr>
      <vt:lpstr>Betgari, Rangpur</vt:lpstr>
      <vt:lpstr>Lakshmitari, Rangpur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2019-08-28T07:09:47Z</dcterms:created>
  <dcterms:modified xsi:type="dcterms:W3CDTF">2019-08-28T18:26:30Z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