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7010400" cy="92964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7WUqQNw7CP/m3Cb1DSt4A+/zn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67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67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pgive.state.gov/c2m2/#africa-hub" TargetMode="External"/><Relationship Id="rId3" Type="http://schemas.openxmlformats.org/officeDocument/2006/relationships/hyperlink" Target="https://whimsical.com/mockup-c2m2-Wbq5xS1nCpGL9xcxizcMn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pgive.state.gov/c2m2/#africa-hub" TargetMode="External"/><Relationship Id="rId3" Type="http://schemas.openxmlformats.org/officeDocument/2006/relationships/hyperlink" Target="https://whimsical.com/mockup-c2m2-Wbq5xS1nCpGL9xcxizcMn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fdfe16c26_0_22: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2200">
                <a:solidFill>
                  <a:srgbClr val="365F91"/>
                </a:solidFill>
              </a:rPr>
              <a:t>If you selected all 6, that’s ideal content</a:t>
            </a:r>
            <a:endParaRPr b="1" sz="2200">
              <a:solidFill>
                <a:srgbClr val="365F91"/>
              </a:solidFill>
            </a:endParaRPr>
          </a:p>
          <a:p>
            <a:pPr indent="0" lvl="0" marL="0" rtl="0" algn="l">
              <a:lnSpc>
                <a:spcPct val="115000"/>
              </a:lnSpc>
              <a:spcBef>
                <a:spcPts val="0"/>
              </a:spcBef>
              <a:spcAft>
                <a:spcPts val="0"/>
              </a:spcAft>
              <a:buSzPts val="1100"/>
              <a:buNone/>
            </a:pPr>
            <a:r>
              <a:rPr b="1" lang="en-US" sz="2200">
                <a:solidFill>
                  <a:srgbClr val="365F91"/>
                </a:solidFill>
              </a:rPr>
              <a:t>If you selected ⅚, your content is good</a:t>
            </a:r>
            <a:endParaRPr b="1" sz="2200">
              <a:solidFill>
                <a:srgbClr val="365F91"/>
              </a:solidFill>
            </a:endParaRPr>
          </a:p>
          <a:p>
            <a:pPr indent="0" lvl="0" marL="0" rtl="0" algn="l">
              <a:lnSpc>
                <a:spcPct val="115000"/>
              </a:lnSpc>
              <a:spcBef>
                <a:spcPts val="0"/>
              </a:spcBef>
              <a:spcAft>
                <a:spcPts val="0"/>
              </a:spcAft>
              <a:buSzPts val="1100"/>
              <a:buNone/>
            </a:pPr>
            <a:r>
              <a:rPr b="1" lang="en-US" sz="2200">
                <a:solidFill>
                  <a:srgbClr val="365F91"/>
                </a:solidFill>
              </a:rPr>
              <a:t>If you selected 4/6, you content is acceptable, but it might need some work</a:t>
            </a:r>
            <a:endParaRPr b="1" sz="2200">
              <a:solidFill>
                <a:srgbClr val="365F91"/>
              </a:solidFill>
            </a:endParaRPr>
          </a:p>
          <a:p>
            <a:pPr indent="0" lvl="0" marL="0" rtl="0" algn="l">
              <a:lnSpc>
                <a:spcPct val="115000"/>
              </a:lnSpc>
              <a:spcBef>
                <a:spcPts val="0"/>
              </a:spcBef>
              <a:spcAft>
                <a:spcPts val="0"/>
              </a:spcAft>
              <a:buSzPts val="1100"/>
              <a:buNone/>
            </a:pPr>
            <a:r>
              <a:rPr b="1" lang="en-US" sz="2200">
                <a:solidFill>
                  <a:srgbClr val="365F91"/>
                </a:solidFill>
              </a:rPr>
              <a:t>If you selected 3/6, the content might not be ready for publishing. Regroup to improve or coordinate with hub or c2m2 team.</a:t>
            </a:r>
            <a:endParaRPr b="1" sz="2200">
              <a:solidFill>
                <a:srgbClr val="365F91"/>
              </a:solidFill>
            </a:endParaRPr>
          </a:p>
          <a:p>
            <a:pPr indent="0" lvl="0" marL="0" rtl="0" algn="l">
              <a:lnSpc>
                <a:spcPct val="115000"/>
              </a:lnSpc>
              <a:spcBef>
                <a:spcPts val="0"/>
              </a:spcBef>
              <a:spcAft>
                <a:spcPts val="0"/>
              </a:spcAft>
              <a:buSzPts val="1100"/>
              <a:buNone/>
            </a:pPr>
            <a:r>
              <a:t/>
            </a:r>
            <a:endParaRPr b="1" sz="2200">
              <a:solidFill>
                <a:srgbClr val="365F91"/>
              </a:solidFill>
            </a:endParaRPr>
          </a:p>
          <a:p>
            <a:pPr indent="0" lvl="0" marL="0" rtl="0" algn="l">
              <a:lnSpc>
                <a:spcPct val="115000"/>
              </a:lnSpc>
              <a:spcBef>
                <a:spcPts val="0"/>
              </a:spcBef>
              <a:spcAft>
                <a:spcPts val="0"/>
              </a:spcAft>
              <a:buClr>
                <a:srgbClr val="2A3990"/>
              </a:buClr>
              <a:buSzPts val="1100"/>
              <a:buFont typeface="Arial"/>
              <a:buNone/>
            </a:pPr>
            <a:r>
              <a:rPr b="1" lang="en-US" sz="2200">
                <a:solidFill>
                  <a:srgbClr val="365F91"/>
                </a:solidFill>
              </a:rPr>
              <a:t>Blog writing q&amp;a tips (timing, syntax)</a:t>
            </a:r>
            <a:endParaRPr b="1" sz="1900">
              <a:solidFill>
                <a:srgbClr val="434343"/>
              </a:solidFill>
            </a:endParaRPr>
          </a:p>
          <a:p>
            <a:pPr indent="-349250" lvl="0" marL="457200" rtl="0" algn="l">
              <a:spcBef>
                <a:spcPts val="0"/>
              </a:spcBef>
              <a:spcAft>
                <a:spcPts val="0"/>
              </a:spcAft>
              <a:buClr>
                <a:srgbClr val="2A3990"/>
              </a:buClr>
              <a:buSzPts val="1900"/>
              <a:buFont typeface="Calibri"/>
              <a:buChar char="-"/>
            </a:pPr>
            <a:r>
              <a:rPr lang="en-US" sz="1900">
                <a:solidFill>
                  <a:srgbClr val="434343"/>
                </a:solidFill>
              </a:rPr>
              <a:t>Event timing</a:t>
            </a:r>
            <a:endParaRPr sz="1900">
              <a:solidFill>
                <a:srgbClr val="434343"/>
              </a:solidFill>
            </a:endParaRPr>
          </a:p>
          <a:p>
            <a:pPr indent="-349250" lvl="0" marL="457200" rtl="0" algn="l">
              <a:spcBef>
                <a:spcPts val="0"/>
              </a:spcBef>
              <a:spcAft>
                <a:spcPts val="0"/>
              </a:spcAft>
              <a:buClr>
                <a:srgbClr val="2A3990"/>
              </a:buClr>
              <a:buSzPts val="1900"/>
              <a:buFont typeface="Calibri"/>
              <a:buChar char="-"/>
            </a:pPr>
            <a:r>
              <a:rPr lang="en-US" sz="1900">
                <a:solidFill>
                  <a:srgbClr val="434343"/>
                </a:solidFill>
              </a:rPr>
              <a:t>Milestone timing</a:t>
            </a:r>
            <a:endParaRPr sz="1900">
              <a:solidFill>
                <a:srgbClr val="434343"/>
              </a:solidFill>
            </a:endParaRPr>
          </a:p>
          <a:p>
            <a:pPr indent="-349250" lvl="0" marL="457200" rtl="0" algn="l">
              <a:spcBef>
                <a:spcPts val="0"/>
              </a:spcBef>
              <a:spcAft>
                <a:spcPts val="0"/>
              </a:spcAft>
              <a:buClr>
                <a:srgbClr val="2A3990"/>
              </a:buClr>
              <a:buSzPts val="1900"/>
              <a:buFont typeface="Calibri"/>
              <a:buChar char="-"/>
            </a:pPr>
            <a:r>
              <a:rPr lang="en-US" sz="1900">
                <a:solidFill>
                  <a:srgbClr val="434343"/>
                </a:solidFill>
              </a:rPr>
              <a:t>Word count</a:t>
            </a:r>
            <a:endParaRPr sz="1900">
              <a:solidFill>
                <a:srgbClr val="434343"/>
              </a:solidFill>
            </a:endParaRPr>
          </a:p>
          <a:p>
            <a:pPr indent="-349250" lvl="0" marL="457200" rtl="0" algn="l">
              <a:spcBef>
                <a:spcPts val="0"/>
              </a:spcBef>
              <a:spcAft>
                <a:spcPts val="0"/>
              </a:spcAft>
              <a:buClr>
                <a:srgbClr val="2A3990"/>
              </a:buClr>
              <a:buSzPts val="1900"/>
              <a:buFont typeface="Calibri"/>
              <a:buChar char="-"/>
            </a:pPr>
            <a:r>
              <a:rPr lang="en-US" sz="1900">
                <a:solidFill>
                  <a:srgbClr val="434343"/>
                </a:solidFill>
              </a:rPr>
              <a:t>Engaging! Photos, videos, clips</a:t>
            </a:r>
            <a:endParaRPr sz="1900">
              <a:solidFill>
                <a:srgbClr val="434343"/>
              </a:solidFill>
            </a:endParaRPr>
          </a:p>
          <a:p>
            <a:pPr indent="-349250" lvl="0" marL="457200" rtl="0" algn="l">
              <a:spcBef>
                <a:spcPts val="0"/>
              </a:spcBef>
              <a:spcAft>
                <a:spcPts val="0"/>
              </a:spcAft>
              <a:buClr>
                <a:srgbClr val="2A3990"/>
              </a:buClr>
              <a:buSzPts val="1900"/>
              <a:buFont typeface="Calibri"/>
              <a:buChar char="-"/>
            </a:pPr>
            <a:r>
              <a:rPr lang="en-US" sz="1900">
                <a:solidFill>
                  <a:srgbClr val="434343"/>
                </a:solidFill>
              </a:rPr>
              <a:t>Reinforcing links to other</a:t>
            </a:r>
            <a:endParaRPr sz="1900">
              <a:solidFill>
                <a:srgbClr val="434343"/>
              </a:solidFill>
            </a:endParaRPr>
          </a:p>
          <a:p>
            <a:pPr indent="0" lvl="0" marL="0" rtl="0" algn="l">
              <a:spcBef>
                <a:spcPts val="0"/>
              </a:spcBef>
              <a:spcAft>
                <a:spcPts val="0"/>
              </a:spcAft>
              <a:buNone/>
            </a:pPr>
            <a:r>
              <a:t/>
            </a:r>
            <a:endParaRPr sz="1900">
              <a:solidFill>
                <a:srgbClr val="434343"/>
              </a:solidFill>
            </a:endParaRPr>
          </a:p>
          <a:p>
            <a:pPr indent="0" lvl="0" marL="0" rtl="0" algn="l">
              <a:spcBef>
                <a:spcPts val="0"/>
              </a:spcBef>
              <a:spcAft>
                <a:spcPts val="0"/>
              </a:spcAft>
              <a:buNone/>
            </a:pPr>
            <a:r>
              <a:t/>
            </a:r>
            <a:endParaRPr sz="1900">
              <a:solidFill>
                <a:srgbClr val="434343"/>
              </a:solidFill>
            </a:endParaRPr>
          </a:p>
          <a:p>
            <a:pPr indent="0" lvl="0" marL="0" rtl="0" algn="l">
              <a:lnSpc>
                <a:spcPct val="90000"/>
              </a:lnSpc>
              <a:spcBef>
                <a:spcPts val="0"/>
              </a:spcBef>
              <a:spcAft>
                <a:spcPts val="0"/>
              </a:spcAft>
              <a:buClr>
                <a:schemeClr val="dk1"/>
              </a:buClr>
              <a:buSzPts val="1100"/>
              <a:buFont typeface="Arial"/>
              <a:buNone/>
            </a:pPr>
            <a:r>
              <a:rPr b="1" lang="en-US" sz="1900">
                <a:solidFill>
                  <a:srgbClr val="365F91"/>
                </a:solidFill>
              </a:rPr>
              <a:t>Share plans for content with C2M2 team</a:t>
            </a:r>
            <a:endParaRPr sz="1900">
              <a:solidFill>
                <a:srgbClr val="365F91"/>
              </a:solidFill>
            </a:endParaRPr>
          </a:p>
          <a:p>
            <a:pPr indent="0" lvl="0" marL="0" rtl="0" algn="l">
              <a:lnSpc>
                <a:spcPct val="105000"/>
              </a:lnSpc>
              <a:spcBef>
                <a:spcPts val="0"/>
              </a:spcBef>
              <a:spcAft>
                <a:spcPts val="0"/>
              </a:spcAft>
              <a:buClr>
                <a:schemeClr val="dk1"/>
              </a:buClr>
              <a:buSzPts val="1100"/>
              <a:buFont typeface="Arial"/>
              <a:buNone/>
            </a:pPr>
            <a:r>
              <a:rPr b="1" lang="en-US" sz="1900">
                <a:solidFill>
                  <a:srgbClr val="365F91"/>
                </a:solidFill>
              </a:rPr>
              <a:t>Approach for partners suggestions to hubs</a:t>
            </a:r>
            <a:endParaRPr b="1"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Rolling approach</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Monthly approach</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Event recaps, Event promotion</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Quarterly review</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Project focus</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Common themes focus</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Hub leads could work together</a:t>
            </a:r>
            <a:endParaRPr sz="1600">
              <a:solidFill>
                <a:srgbClr val="434343"/>
              </a:solidFill>
            </a:endParaRPr>
          </a:p>
          <a:p>
            <a:pPr indent="0" lvl="0" marL="0" rtl="0" algn="l">
              <a:lnSpc>
                <a:spcPct val="105000"/>
              </a:lnSpc>
              <a:spcBef>
                <a:spcPts val="0"/>
              </a:spcBef>
              <a:spcAft>
                <a:spcPts val="0"/>
              </a:spcAft>
              <a:buClr>
                <a:schemeClr val="dk1"/>
              </a:buClr>
              <a:buSzPts val="1100"/>
              <a:buFont typeface="Arial"/>
              <a:buNone/>
            </a:pPr>
            <a:r>
              <a:rPr b="1" lang="en-US" sz="1900">
                <a:solidFill>
                  <a:srgbClr val="365F91"/>
                </a:solidFill>
              </a:rPr>
              <a:t>How to Publicize</a:t>
            </a:r>
            <a:endParaRPr b="1"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MapGive</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State Department (embassies, pd staff, gpa)</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AAG?</a:t>
            </a:r>
            <a:endParaRPr sz="1600">
              <a:solidFill>
                <a:srgbClr val="434343"/>
              </a:solidFill>
            </a:endParaRPr>
          </a:p>
          <a:p>
            <a:pPr indent="-330200" lvl="0" marL="457200" rtl="0" algn="l">
              <a:lnSpc>
                <a:spcPct val="90000"/>
              </a:lnSpc>
              <a:spcBef>
                <a:spcPts val="0"/>
              </a:spcBef>
              <a:spcAft>
                <a:spcPts val="0"/>
              </a:spcAft>
              <a:buClr>
                <a:srgbClr val="2A3990"/>
              </a:buClr>
              <a:buSzPts val="1600"/>
              <a:buFont typeface="Calibri"/>
              <a:buChar char="-"/>
            </a:pPr>
            <a:r>
              <a:rPr lang="en-US" sz="1600">
                <a:solidFill>
                  <a:srgbClr val="434343"/>
                </a:solidFill>
              </a:rPr>
              <a:t>C2M2 network</a:t>
            </a:r>
            <a:endParaRPr sz="1900">
              <a:solidFill>
                <a:srgbClr val="434343"/>
              </a:solidFill>
            </a:endParaRPr>
          </a:p>
        </p:txBody>
      </p:sp>
      <p:sp>
        <p:nvSpPr>
          <p:cNvPr id="255" name="Google Shape;255;gafdfe16c26_0_2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fdfe16c26_0_11: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Public diplomacy initiative that encourages open mapping connections with the state department and gis data driven solutions to humanitarian and development issues.</a:t>
            </a:r>
            <a:endParaRPr/>
          </a:p>
          <a:p>
            <a:pPr indent="0" lvl="0" marL="0" rtl="0" algn="l">
              <a:lnSpc>
                <a:spcPct val="100000"/>
              </a:lnSpc>
              <a:spcBef>
                <a:spcPts val="0"/>
              </a:spcBef>
              <a:spcAft>
                <a:spcPts val="0"/>
              </a:spcAft>
              <a:buSzPts val="1400"/>
              <a:buNone/>
            </a:pPr>
            <a:r>
              <a:rPr lang="en-US"/>
              <a:t>Encouraged the development and attention on the open mapping community</a:t>
            </a:r>
            <a:endParaRPr/>
          </a:p>
          <a:p>
            <a:pPr indent="0" lvl="0" marL="0" rtl="0" algn="l">
              <a:lnSpc>
                <a:spcPct val="100000"/>
              </a:lnSpc>
              <a:spcBef>
                <a:spcPts val="0"/>
              </a:spcBef>
              <a:spcAft>
                <a:spcPts val="0"/>
              </a:spcAft>
              <a:buSzPts val="1400"/>
              <a:buNone/>
            </a:pPr>
            <a:r>
              <a:rPr lang="en-US"/>
              <a:t>White house mapathons</a:t>
            </a:r>
            <a:endParaRPr/>
          </a:p>
          <a:p>
            <a:pPr indent="0" lvl="0" marL="0" rtl="0" algn="l">
              <a:lnSpc>
                <a:spcPct val="100000"/>
              </a:lnSpc>
              <a:spcBef>
                <a:spcPts val="0"/>
              </a:spcBef>
              <a:spcAft>
                <a:spcPts val="0"/>
              </a:spcAft>
              <a:buSzPts val="1400"/>
              <a:buNone/>
            </a:pPr>
            <a:r>
              <a:rPr lang="en-US"/>
              <a:t>State department HQ mapping events</a:t>
            </a:r>
            <a:endParaRPr/>
          </a:p>
          <a:p>
            <a:pPr indent="0" lvl="0" marL="0" rtl="0" algn="l">
              <a:lnSpc>
                <a:spcPct val="100000"/>
              </a:lnSpc>
              <a:spcBef>
                <a:spcPts val="0"/>
              </a:spcBef>
              <a:spcAft>
                <a:spcPts val="0"/>
              </a:spcAft>
              <a:buSzPts val="1400"/>
              <a:buNone/>
            </a:pPr>
            <a:r>
              <a:rPr lang="en-US"/>
              <a:t>Supported field based open data collection</a:t>
            </a:r>
            <a:endParaRPr/>
          </a:p>
          <a:p>
            <a:pPr indent="0" lvl="0" marL="0" rtl="0" algn="l">
              <a:lnSpc>
                <a:spcPct val="100000"/>
              </a:lnSpc>
              <a:spcBef>
                <a:spcPts val="0"/>
              </a:spcBef>
              <a:spcAft>
                <a:spcPts val="0"/>
              </a:spcAft>
              <a:buSzPts val="1400"/>
              <a:buNone/>
            </a:pPr>
            <a:r>
              <a:rPr lang="en-US"/>
              <a:t>Integrating open mapping workshops into existing state department programming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upload to &amp; link to the MapGive youtube channel for videos we want to share publicly, especially for events and webinars that State hosts and that aren't primarily being hosted by one of the hubs or partners.</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MapGive youtube channel vs hub/partners' webpages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For the partners' videos, we could offer the option of hosting event recordings or videos on the MapGive youtube channel, but would want to be in communication with them about doing so, to make sure we can review and describe the event accurately. If the hubs or partners' already have or are growing their own followings on their own platforms, they could continue using their own page, and we could link to or embed on the MapGive website from there.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Uploading to the google drive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Right now, the google drive is split into regional hub folders and various admin folders for the C2M2 State/AAG management team - we can create a new folder in the google drive for "C2M2 Videos" for videos that we plan to upload to that youtube channel (eg webinars or events that aren't primarily hosted by one of the hubs or partners) and ask the hubs to upload any raw videos to a subfolder (so that Mel you have one less thing to manage).</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Uploading to the mapgive youtube -- </a:t>
            </a:r>
            <a:endParaRPr>
              <a:solidFill>
                <a:srgbClr val="2A399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a:solidFill>
                  <a:srgbClr val="2A3990"/>
                </a:solidFill>
                <a:highlight>
                  <a:srgbClr val="FFFFFF"/>
                </a:highlight>
              </a:rPr>
              <a:t>Tom and I have the password to the youtube account and can plan to upload the videos as needed. We can plan to use use the launch video to set the example for formatting (title should mention Cities' COVID Mitigation Mapping and description should include a description and link to the C2M2 webpage). </a:t>
            </a:r>
            <a:endParaRPr>
              <a:solidFill>
                <a:srgbClr val="2A3990"/>
              </a:solidFill>
              <a:highlight>
                <a:srgbClr val="FFFFFF"/>
              </a:highlight>
            </a:endParaRPr>
          </a:p>
          <a:p>
            <a:pPr indent="0" lvl="0" marL="0" rtl="0" algn="l">
              <a:spcBef>
                <a:spcPts val="0"/>
              </a:spcBef>
              <a:spcAft>
                <a:spcPts val="0"/>
              </a:spcAft>
              <a:buClr>
                <a:schemeClr val="dk1"/>
              </a:buClr>
              <a:buSzPts val="1400"/>
              <a:buFont typeface="Arial"/>
              <a:buNone/>
            </a:pPr>
            <a:r>
              <a:t/>
            </a:r>
            <a:endParaRPr>
              <a:solidFill>
                <a:srgbClr val="2A3990"/>
              </a:solidFill>
            </a:endParaRPr>
          </a:p>
          <a:p>
            <a:pPr indent="0" lvl="0" marL="0" rtl="0" algn="l">
              <a:lnSpc>
                <a:spcPct val="100000"/>
              </a:lnSpc>
              <a:spcBef>
                <a:spcPts val="0"/>
              </a:spcBef>
              <a:spcAft>
                <a:spcPts val="0"/>
              </a:spcAft>
              <a:buSzPts val="1400"/>
              <a:buNone/>
            </a:pPr>
            <a:r>
              <a:t/>
            </a:r>
            <a:endParaRPr/>
          </a:p>
        </p:txBody>
      </p:sp>
      <p:sp>
        <p:nvSpPr>
          <p:cNvPr id="124" name="Google Shape;124;gafdfe16c26_0_11: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dfe16c26_0_144: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2A3990"/>
                </a:solidFill>
              </a:rPr>
              <a:t>An important part of that communications strategy is making a centralized, engaging web presence available so that the work of the hubs and projects across all of the cities and regions is discoverable in one place</a:t>
            </a:r>
            <a:endParaRPr>
              <a:solidFill>
                <a:srgbClr val="2A3990"/>
              </a:solidFill>
            </a:endParaRPr>
          </a:p>
          <a:p>
            <a:pPr indent="0" lvl="0" marL="0" rtl="0" algn="l">
              <a:spcBef>
                <a:spcPts val="0"/>
              </a:spcBef>
              <a:spcAft>
                <a:spcPts val="0"/>
              </a:spcAft>
              <a:buClr>
                <a:schemeClr val="dk1"/>
              </a:buClr>
              <a:buSzPts val="1100"/>
              <a:buFont typeface="Arial"/>
              <a:buNone/>
            </a:pPr>
            <a:r>
              <a:t/>
            </a:r>
            <a:endParaRPr>
              <a:solidFill>
                <a:srgbClr val="2A3990"/>
              </a:solidFill>
            </a:endParaRPr>
          </a:p>
          <a:p>
            <a:pPr indent="0" lvl="0" marL="0" rtl="0" algn="l">
              <a:spcBef>
                <a:spcPts val="0"/>
              </a:spcBef>
              <a:spcAft>
                <a:spcPts val="0"/>
              </a:spcAft>
              <a:buClr>
                <a:schemeClr val="dk1"/>
              </a:buClr>
              <a:buSzPts val="1100"/>
              <a:buFont typeface="Arial"/>
              <a:buNone/>
            </a:pPr>
            <a:r>
              <a:rPr lang="en-US">
                <a:solidFill>
                  <a:srgbClr val="2A3990"/>
                </a:solidFill>
              </a:rPr>
              <a:t>Africa hub page: </a:t>
            </a:r>
            <a:r>
              <a:rPr lang="en-US" u="sng">
                <a:solidFill>
                  <a:srgbClr val="F06292"/>
                </a:solidFill>
                <a:hlinkClick r:id="rId2">
                  <a:extLst>
                    <a:ext uri="{A12FA001-AC4F-418D-AE19-62706E023703}">
                      <ahyp:hlinkClr val="tx"/>
                    </a:ext>
                  </a:extLst>
                </a:hlinkClick>
              </a:rPr>
              <a:t>https://mapgive.state.gov/c2m2/#africa-hub</a:t>
            </a:r>
            <a:r>
              <a:rPr lang="en-US">
                <a:solidFill>
                  <a:srgbClr val="2A3990"/>
                </a:solidFill>
              </a:rPr>
              <a:t> </a:t>
            </a:r>
            <a:endParaRPr>
              <a:solidFill>
                <a:srgbClr val="2A3990"/>
              </a:solidFill>
            </a:endParaRPr>
          </a:p>
          <a:p>
            <a:pPr indent="0" lvl="0" marL="0" rtl="0" algn="l">
              <a:spcBef>
                <a:spcPts val="0"/>
              </a:spcBef>
              <a:spcAft>
                <a:spcPts val="0"/>
              </a:spcAft>
              <a:buClr>
                <a:schemeClr val="dk1"/>
              </a:buClr>
              <a:buSzPts val="1100"/>
              <a:buFont typeface="Arial"/>
              <a:buNone/>
            </a:pPr>
            <a:r>
              <a:rPr lang="en-US">
                <a:solidFill>
                  <a:srgbClr val="2A3990"/>
                </a:solidFill>
              </a:rPr>
              <a:t>Whimsical draft: </a:t>
            </a:r>
            <a:r>
              <a:rPr lang="en-US" u="sng">
                <a:solidFill>
                  <a:srgbClr val="F06292"/>
                </a:solidFill>
                <a:hlinkClick r:id="rId3">
                  <a:extLst>
                    <a:ext uri="{A12FA001-AC4F-418D-AE19-62706E023703}">
                      <ahyp:hlinkClr val="tx"/>
                    </a:ext>
                  </a:extLst>
                </a:hlinkClick>
              </a:rPr>
              <a:t>https://whimsical.com/mockup-c2m2-Wbq5xS1nCpGL9xcxizcMnD</a:t>
            </a:r>
            <a:r>
              <a:rPr lang="en-US">
                <a:solidFill>
                  <a:srgbClr val="2A3990"/>
                </a:solidFill>
              </a:rPr>
              <a:t> </a:t>
            </a:r>
            <a:endParaRPr>
              <a:solidFill>
                <a:srgbClr val="2A3990"/>
              </a:solidFill>
            </a:endParaRPr>
          </a:p>
          <a:p>
            <a:pPr indent="0" lvl="0" marL="0" rtl="0" algn="l">
              <a:spcBef>
                <a:spcPts val="0"/>
              </a:spcBef>
              <a:spcAft>
                <a:spcPts val="0"/>
              </a:spcAft>
              <a:buClr>
                <a:schemeClr val="dk1"/>
              </a:buClr>
              <a:buSzPts val="1100"/>
              <a:buFont typeface="Arial"/>
              <a:buNone/>
            </a:pPr>
            <a:r>
              <a:t/>
            </a:r>
            <a:endParaRPr>
              <a:solidFill>
                <a:srgbClr val="2A3990"/>
              </a:solidFill>
            </a:endParaRPr>
          </a:p>
          <a:p>
            <a:pPr indent="0" lvl="0" marL="0" rtl="0" algn="l">
              <a:lnSpc>
                <a:spcPct val="100000"/>
              </a:lnSpc>
              <a:spcBef>
                <a:spcPts val="0"/>
              </a:spcBef>
              <a:spcAft>
                <a:spcPts val="0"/>
              </a:spcAft>
              <a:buSzPts val="1400"/>
              <a:buNone/>
            </a:pPr>
            <a:r>
              <a:t/>
            </a:r>
            <a:endParaRPr/>
          </a:p>
        </p:txBody>
      </p:sp>
      <p:sp>
        <p:nvSpPr>
          <p:cNvPr id="140" name="Google Shape;140;gafdfe16c26_0_14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dfe16c26_0_18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dfe16c26_0_183: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 important part of that communications strategy is making a centralized, engaging web presence available so that the work of the hubs and projects across all of the cities and regions is discoverable in one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Africa hub page: </a:t>
            </a:r>
            <a:r>
              <a:rPr lang="en-US" u="sng">
                <a:solidFill>
                  <a:schemeClr val="hlink"/>
                </a:solidFill>
                <a:hlinkClick r:id="rId2"/>
              </a:rPr>
              <a:t>https://mapgive.state.gov/c2m2/#africa-hub</a:t>
            </a:r>
            <a:r>
              <a:rPr lang="en-US"/>
              <a:t> </a:t>
            </a:r>
            <a:endParaRPr/>
          </a:p>
          <a:p>
            <a:pPr indent="0" lvl="0" marL="0" rtl="0" algn="l">
              <a:spcBef>
                <a:spcPts val="0"/>
              </a:spcBef>
              <a:spcAft>
                <a:spcPts val="0"/>
              </a:spcAft>
              <a:buNone/>
            </a:pPr>
            <a:r>
              <a:rPr lang="en-US"/>
              <a:t>Whimsical draft: </a:t>
            </a:r>
            <a:r>
              <a:rPr lang="en-US" u="sng">
                <a:solidFill>
                  <a:schemeClr val="hlink"/>
                </a:solidFill>
                <a:hlinkClick r:id="rId3"/>
              </a:rPr>
              <a:t>https://whimsical.com/mockup-c2m2-Wbq5xS1nCpGL9xcxizcMnD</a:t>
            </a:r>
            <a:r>
              <a:rPr lang="en-US"/>
              <a:t> </a:t>
            </a:r>
            <a:endParaRPr/>
          </a:p>
          <a:p>
            <a:pPr indent="0" lvl="0" marL="0" rtl="0" algn="l">
              <a:spcBef>
                <a:spcPts val="0"/>
              </a:spcBef>
              <a:spcAft>
                <a:spcPts val="0"/>
              </a:spcAft>
              <a:buNone/>
            </a:pPr>
            <a:r>
              <a:t/>
            </a:r>
            <a:endParaRPr/>
          </a:p>
        </p:txBody>
      </p:sp>
      <p:sp>
        <p:nvSpPr>
          <p:cNvPr id="148" name="Google Shape;148;gafdfe16c26_0_183: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fdfe16c26_0_0: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50"/>
              <a:t>Questions for any comms:</a:t>
            </a:r>
            <a:endParaRPr sz="1050"/>
          </a:p>
          <a:p>
            <a:pPr indent="-295275" lvl="0" marL="457200" rtl="0" algn="l">
              <a:lnSpc>
                <a:spcPct val="115000"/>
              </a:lnSpc>
              <a:spcBef>
                <a:spcPts val="1000"/>
              </a:spcBef>
              <a:spcAft>
                <a:spcPts val="0"/>
              </a:spcAft>
              <a:buClr>
                <a:schemeClr val="dk1"/>
              </a:buClr>
              <a:buSzPts val="1050"/>
              <a:buFont typeface="Calibri"/>
              <a:buAutoNum type="arabicParenR"/>
            </a:pPr>
            <a:r>
              <a:rPr lang="en-US" sz="1050"/>
              <a:t>Topic: title and/or description</a:t>
            </a:r>
            <a:endParaRPr sz="1050"/>
          </a:p>
          <a:p>
            <a:pPr indent="-295275" lvl="0" marL="457200" rtl="0" algn="l">
              <a:lnSpc>
                <a:spcPct val="115000"/>
              </a:lnSpc>
              <a:spcBef>
                <a:spcPts val="0"/>
              </a:spcBef>
              <a:spcAft>
                <a:spcPts val="0"/>
              </a:spcAft>
              <a:buClr>
                <a:schemeClr val="dk1"/>
              </a:buClr>
              <a:buSzPts val="1050"/>
              <a:buFont typeface="Calibri"/>
              <a:buAutoNum type="arabicParenR"/>
            </a:pPr>
            <a:r>
              <a:rPr lang="en-US" sz="1050"/>
              <a:t>Audience: primary, secondary, etc</a:t>
            </a:r>
            <a:endParaRPr sz="1050"/>
          </a:p>
          <a:p>
            <a:pPr indent="-295275" lvl="0" marL="457200" rtl="0" algn="l">
              <a:lnSpc>
                <a:spcPct val="115000"/>
              </a:lnSpc>
              <a:spcBef>
                <a:spcPts val="0"/>
              </a:spcBef>
              <a:spcAft>
                <a:spcPts val="0"/>
              </a:spcAft>
              <a:buClr>
                <a:schemeClr val="dk1"/>
              </a:buClr>
              <a:buSzPts val="1050"/>
              <a:buFont typeface="Calibri"/>
              <a:buAutoNum type="arabicParenR"/>
            </a:pPr>
            <a:r>
              <a:rPr lang="en-US" sz="1050"/>
              <a:t>Dissemination method(s): What platform/media?</a:t>
            </a:r>
            <a:endParaRPr sz="1050"/>
          </a:p>
          <a:p>
            <a:pPr indent="-295275" lvl="0" marL="457200" rtl="0" algn="l">
              <a:lnSpc>
                <a:spcPct val="115000"/>
              </a:lnSpc>
              <a:spcBef>
                <a:spcPts val="0"/>
              </a:spcBef>
              <a:spcAft>
                <a:spcPts val="0"/>
              </a:spcAft>
              <a:buClr>
                <a:schemeClr val="dk1"/>
              </a:buClr>
              <a:buSzPts val="1050"/>
              <a:buFont typeface="Calibri"/>
              <a:buAutoNum type="arabicParenR"/>
            </a:pPr>
            <a:r>
              <a:rPr lang="en-US" sz="1050"/>
              <a:t>Creator(s): Which organization will author? POC?</a:t>
            </a:r>
            <a:endParaRPr sz="1050"/>
          </a:p>
          <a:p>
            <a:pPr indent="-295275" lvl="0" marL="457200" rtl="0" algn="l">
              <a:lnSpc>
                <a:spcPct val="115000"/>
              </a:lnSpc>
              <a:spcBef>
                <a:spcPts val="0"/>
              </a:spcBef>
              <a:spcAft>
                <a:spcPts val="0"/>
              </a:spcAft>
              <a:buClr>
                <a:schemeClr val="dk1"/>
              </a:buClr>
              <a:buSzPts val="1050"/>
              <a:buFont typeface="Calibri"/>
              <a:buAutoNum type="arabicParenR"/>
            </a:pPr>
            <a:r>
              <a:rPr lang="en-US" sz="1050"/>
              <a:t>Timing: When will it occur and/or when should this be published/released?</a:t>
            </a:r>
            <a:endParaRPr sz="1050"/>
          </a:p>
          <a:p>
            <a:pPr indent="-295275" lvl="0" marL="457200" rtl="0" algn="l">
              <a:lnSpc>
                <a:spcPct val="115000"/>
              </a:lnSpc>
              <a:spcBef>
                <a:spcPts val="0"/>
              </a:spcBef>
              <a:spcAft>
                <a:spcPts val="0"/>
              </a:spcAft>
              <a:buClr>
                <a:schemeClr val="dk1"/>
              </a:buClr>
              <a:buSzPts val="1050"/>
              <a:buFont typeface="Calibri"/>
              <a:buAutoNum type="arabicParenR"/>
            </a:pPr>
            <a:r>
              <a:rPr lang="en-US" sz="1050"/>
              <a:t>Prioritization: How does this support the C2M2 strategy? Is this a contractual obligation?  Who within the C2M2 program will this benefit and how?</a:t>
            </a:r>
            <a:endParaRPr sz="1050"/>
          </a:p>
          <a:p>
            <a:pPr indent="0" lvl="0" marL="0" rtl="0" algn="l">
              <a:lnSpc>
                <a:spcPct val="115000"/>
              </a:lnSpc>
              <a:spcBef>
                <a:spcPts val="1000"/>
              </a:spcBef>
              <a:spcAft>
                <a:spcPts val="0"/>
              </a:spcAft>
              <a:buClr>
                <a:schemeClr val="dk1"/>
              </a:buClr>
              <a:buSzPts val="1100"/>
              <a:buFont typeface="Arial"/>
              <a:buNone/>
            </a:pPr>
            <a:r>
              <a:rPr lang="en-US" sz="1050"/>
              <a:t>Planned comms (by creator):</a:t>
            </a:r>
            <a:endParaRPr sz="1050"/>
          </a:p>
          <a:p>
            <a:pPr indent="0" lvl="0" marL="0" rtl="0" algn="l">
              <a:lnSpc>
                <a:spcPct val="115000"/>
              </a:lnSpc>
              <a:spcBef>
                <a:spcPts val="1000"/>
              </a:spcBef>
              <a:spcAft>
                <a:spcPts val="0"/>
              </a:spcAft>
              <a:buClr>
                <a:schemeClr val="dk1"/>
              </a:buClr>
              <a:buSzPts val="1100"/>
              <a:buFont typeface="Arial"/>
              <a:buNone/>
            </a:pPr>
            <a:r>
              <a:rPr lang="en-US" sz="1050"/>
              <a:t>C2M2 Hubs and Projects:</a:t>
            </a:r>
            <a:endParaRPr sz="1050"/>
          </a:p>
          <a:p>
            <a:pPr indent="-295275" lvl="0" marL="457200" rtl="0" algn="l">
              <a:lnSpc>
                <a:spcPct val="115000"/>
              </a:lnSpc>
              <a:spcBef>
                <a:spcPts val="1000"/>
              </a:spcBef>
              <a:spcAft>
                <a:spcPts val="0"/>
              </a:spcAft>
              <a:buClr>
                <a:schemeClr val="dk1"/>
              </a:buClr>
              <a:buSzPts val="1050"/>
              <a:buFont typeface="Calibri"/>
              <a:buChar char="●"/>
            </a:pPr>
            <a:r>
              <a:rPr lang="en-US" sz="1050"/>
              <a:t>Blogs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Min 1 x quarter/hub, more welcomed</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Posted or linked to MapGive.state.gov/C2M2 page</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Retweets, hashtags, and other planned ways to publicize?</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Key audiences: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Primary: C2M2 project teams and their local partners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Secondary: potential local/regional/international partners and/or practitioners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Tertiary: USG, intl practitioners, public</a:t>
            </a:r>
            <a:endParaRPr sz="1050"/>
          </a:p>
          <a:p>
            <a:pPr indent="0" lvl="0" marL="0" rtl="0" algn="l">
              <a:lnSpc>
                <a:spcPct val="115000"/>
              </a:lnSpc>
              <a:spcBef>
                <a:spcPts val="1000"/>
              </a:spcBef>
              <a:spcAft>
                <a:spcPts val="0"/>
              </a:spcAft>
              <a:buClr>
                <a:schemeClr val="dk1"/>
              </a:buClr>
              <a:buSzPts val="1100"/>
              <a:buFont typeface="Arial"/>
              <a:buNone/>
            </a:pPr>
            <a:r>
              <a:rPr lang="en-US" sz="1050"/>
              <a:t>HIU and MapGive:</a:t>
            </a:r>
            <a:endParaRPr sz="1050"/>
          </a:p>
          <a:p>
            <a:pPr indent="-295275" lvl="0" marL="457200" rtl="0" algn="l">
              <a:lnSpc>
                <a:spcPct val="115000"/>
              </a:lnSpc>
              <a:spcBef>
                <a:spcPts val="1000"/>
              </a:spcBef>
              <a:spcAft>
                <a:spcPts val="0"/>
              </a:spcAft>
              <a:buClr>
                <a:schemeClr val="dk1"/>
              </a:buClr>
              <a:buSzPts val="1050"/>
              <a:buFont typeface="Calibri"/>
              <a:buChar char="●"/>
            </a:pPr>
            <a:r>
              <a:rPr lang="en-US" sz="1050"/>
              <a:t>Reference documentation</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Blog best practices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Public Diplomacy for Posts guidance document</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Social Media Toolkit</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Website sections: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early Dec 2020 - Introductory pages for program, hubs.  Resources tab with lit review.</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Week of Feb 1: 1st blog post, Mel’s introduction</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Twitter</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Key Audiences: </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1 - C2M2 projects and their partners, </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2 - USG </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3 - other practitioners in this space (geographers, etc)</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4 - public awareness</a:t>
            </a:r>
            <a:endParaRPr sz="1050"/>
          </a:p>
          <a:p>
            <a:pPr indent="0" lvl="0" marL="0" rtl="0" algn="l">
              <a:lnSpc>
                <a:spcPct val="115000"/>
              </a:lnSpc>
              <a:spcBef>
                <a:spcPts val="1000"/>
              </a:spcBef>
              <a:spcAft>
                <a:spcPts val="0"/>
              </a:spcAft>
              <a:buClr>
                <a:schemeClr val="dk1"/>
              </a:buClr>
              <a:buSzPts val="1100"/>
              <a:buFont typeface="Arial"/>
              <a:buNone/>
            </a:pPr>
            <a:r>
              <a:rPr lang="en-US" sz="1050"/>
              <a:t>AAG:</a:t>
            </a:r>
            <a:endParaRPr sz="1050"/>
          </a:p>
          <a:p>
            <a:pPr indent="-295275" lvl="0" marL="457200" rtl="0" algn="l">
              <a:lnSpc>
                <a:spcPct val="115000"/>
              </a:lnSpc>
              <a:spcBef>
                <a:spcPts val="1000"/>
              </a:spcBef>
              <a:spcAft>
                <a:spcPts val="0"/>
              </a:spcAft>
              <a:buClr>
                <a:schemeClr val="dk1"/>
              </a:buClr>
              <a:buSzPts val="1050"/>
              <a:buFont typeface="Calibri"/>
              <a:buChar char="●"/>
            </a:pPr>
            <a:r>
              <a:rPr lang="en-US" sz="1050"/>
              <a:t>Blogs and other content</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AAG website</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AAG practitioner panel presentations</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others?</a:t>
            </a:r>
            <a:endParaRPr sz="1050"/>
          </a:p>
          <a:p>
            <a:pPr indent="0" lvl="0" marL="0" rtl="0" algn="l">
              <a:lnSpc>
                <a:spcPct val="115000"/>
              </a:lnSpc>
              <a:spcBef>
                <a:spcPts val="1000"/>
              </a:spcBef>
              <a:spcAft>
                <a:spcPts val="0"/>
              </a:spcAft>
              <a:buClr>
                <a:schemeClr val="dk1"/>
              </a:buClr>
              <a:buSzPts val="1100"/>
              <a:buFont typeface="Arial"/>
              <a:buNone/>
            </a:pPr>
            <a:r>
              <a:rPr lang="en-US" sz="1050"/>
              <a:t>NSF/STC:</a:t>
            </a:r>
            <a:endParaRPr sz="1050"/>
          </a:p>
          <a:p>
            <a:pPr indent="-295275" lvl="0" marL="457200" rtl="0" algn="l">
              <a:lnSpc>
                <a:spcPct val="115000"/>
              </a:lnSpc>
              <a:spcBef>
                <a:spcPts val="1000"/>
              </a:spcBef>
              <a:spcAft>
                <a:spcPts val="0"/>
              </a:spcAft>
              <a:buClr>
                <a:schemeClr val="dk1"/>
              </a:buClr>
              <a:buSzPts val="1050"/>
              <a:buFont typeface="Calibri"/>
              <a:buChar char="●"/>
            </a:pPr>
            <a:r>
              <a:rPr lang="en-US" sz="1050"/>
              <a:t>3 Webinars: </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1) Dec 2020, “Project introductions.” Audience: C2M2 project teams and working partners, ie NSF interns).  Recording to be available on MapGive Youtube site. Creators: Mel and C2M2 hub teams.  </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2) Feb 2021 “Ethics of Participatory Mapping during COVID.” Audience:  C2M2 project teams and working partners, ESTH officers? Dissemination: webinar, recording?</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3) April? July/August?</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3 white papers:</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Symposium (multiple days?)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Topics: overarching themes of tourism, economics, </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Speakers: panels on each topic? - include practitioners/researchers, C2M2 project leads?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Timing: late May/early June</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Key audiences: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Primary: C2M2 project and hub teams and their working-level partners, supporting partners (ie CGA interns)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Secondary: expand network of potential local/regional/int’l practitioner partners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Tertiary: USG</a:t>
            </a:r>
            <a:endParaRPr sz="1050"/>
          </a:p>
          <a:p>
            <a:pPr indent="0" lvl="0" marL="0" rtl="0" algn="l">
              <a:lnSpc>
                <a:spcPct val="115000"/>
              </a:lnSpc>
              <a:spcBef>
                <a:spcPts val="1000"/>
              </a:spcBef>
              <a:spcAft>
                <a:spcPts val="0"/>
              </a:spcAft>
              <a:buClr>
                <a:schemeClr val="dk1"/>
              </a:buClr>
              <a:buSzPts val="1100"/>
              <a:buFont typeface="Arial"/>
              <a:buNone/>
            </a:pPr>
            <a:r>
              <a:rPr lang="en-US" sz="1050"/>
              <a:t>Additional publication opportunities:</a:t>
            </a:r>
            <a:endParaRPr sz="1050"/>
          </a:p>
          <a:p>
            <a:pPr indent="-295275" lvl="0" marL="457200" rtl="0" algn="l">
              <a:lnSpc>
                <a:spcPct val="115000"/>
              </a:lnSpc>
              <a:spcBef>
                <a:spcPts val="1000"/>
              </a:spcBef>
              <a:spcAft>
                <a:spcPts val="0"/>
              </a:spcAft>
              <a:buClr>
                <a:schemeClr val="dk1"/>
              </a:buClr>
              <a:buSzPts val="1050"/>
              <a:buFont typeface="Calibri"/>
              <a:buChar char="●"/>
            </a:pPr>
            <a:r>
              <a:rPr lang="en-US" sz="1050"/>
              <a:t>Dec 2020, submitted: Annals of GIS article for COVID special issue</a:t>
            </a:r>
            <a:endParaRPr sz="1050"/>
          </a:p>
          <a:p>
            <a:pPr indent="-295275" lvl="0" marL="457200" rtl="0" algn="l">
              <a:lnSpc>
                <a:spcPct val="115000"/>
              </a:lnSpc>
              <a:spcBef>
                <a:spcPts val="0"/>
              </a:spcBef>
              <a:spcAft>
                <a:spcPts val="0"/>
              </a:spcAft>
              <a:buClr>
                <a:schemeClr val="dk1"/>
              </a:buClr>
              <a:buSzPts val="1050"/>
              <a:buFont typeface="Calibri"/>
              <a:buChar char="●"/>
            </a:pPr>
            <a:r>
              <a:rPr lang="en-US" sz="1050"/>
              <a:t>2021: Springer Book proposal</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Lead: Melinda</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Chapters from project partners and/or hubs</a:t>
            </a:r>
            <a:endParaRPr sz="1050"/>
          </a:p>
          <a:p>
            <a:pPr indent="-295275" lvl="1" marL="914400" rtl="0" algn="l">
              <a:lnSpc>
                <a:spcPct val="115000"/>
              </a:lnSpc>
              <a:spcBef>
                <a:spcPts val="0"/>
              </a:spcBef>
              <a:spcAft>
                <a:spcPts val="0"/>
              </a:spcAft>
              <a:buClr>
                <a:schemeClr val="dk1"/>
              </a:buClr>
              <a:buSzPts val="1050"/>
              <a:buFont typeface="Calibri"/>
              <a:buChar char="○"/>
            </a:pPr>
            <a:r>
              <a:rPr lang="en-US" sz="1050"/>
              <a:t>Strategy - help teams to prioritize this among other publication/comms opportunities.</a:t>
            </a:r>
            <a:endParaRPr sz="1050"/>
          </a:p>
          <a:p>
            <a:pPr indent="-295275" lvl="0" marL="457200" rtl="0" algn="l">
              <a:lnSpc>
                <a:spcPct val="115000"/>
              </a:lnSpc>
              <a:spcBef>
                <a:spcPts val="0"/>
              </a:spcBef>
              <a:spcAft>
                <a:spcPts val="0"/>
              </a:spcAft>
              <a:buSzPts val="1050"/>
              <a:buChar char="●"/>
            </a:pPr>
            <a:r>
              <a:rPr b="1" lang="en-US" sz="1250">
                <a:solidFill>
                  <a:srgbClr val="666666"/>
                </a:solidFill>
                <a:latin typeface="Arial"/>
                <a:ea typeface="Arial"/>
                <a:cs typeface="Arial"/>
                <a:sym typeface="Arial"/>
              </a:rPr>
              <a:t>Press</a:t>
            </a:r>
            <a:r>
              <a:rPr lang="en-US" sz="1250">
                <a:solidFill>
                  <a:srgbClr val="666666"/>
                </a:solidFill>
                <a:latin typeface="Arial"/>
                <a:ea typeface="Arial"/>
                <a:cs typeface="Arial"/>
                <a:sym typeface="Arial"/>
              </a:rPr>
              <a:t> – invite press to event with Ambassador, Mayor, and head of the local academic/NGO partner to announce program and, later, the launch of project activities; arrange interviews on local TV programs for the Ambassador, focused on how project will help local leaders and communities create more sustainable cities that are more resilient to disaster.</a:t>
            </a:r>
            <a:endParaRPr sz="1250">
              <a:solidFill>
                <a:srgbClr val="666666"/>
              </a:solidFill>
              <a:latin typeface="Arial"/>
              <a:ea typeface="Arial"/>
              <a:cs typeface="Arial"/>
              <a:sym typeface="Arial"/>
            </a:endParaRPr>
          </a:p>
          <a:p>
            <a:pPr indent="-295275" lvl="0" marL="457200" rtl="0" algn="l">
              <a:lnSpc>
                <a:spcPct val="115000"/>
              </a:lnSpc>
              <a:spcBef>
                <a:spcPts val="1000"/>
              </a:spcBef>
              <a:spcAft>
                <a:spcPts val="1000"/>
              </a:spcAft>
              <a:buSzPts val="1050"/>
              <a:buChar char="●"/>
            </a:pPr>
            <a:r>
              <a:rPr b="1" lang="en-US" sz="1250">
                <a:solidFill>
                  <a:srgbClr val="666666"/>
                </a:solidFill>
                <a:latin typeface="Arial"/>
                <a:ea typeface="Arial"/>
                <a:cs typeface="Arial"/>
                <a:sym typeface="Arial"/>
              </a:rPr>
              <a:t>Public Engagement Events </a:t>
            </a:r>
            <a:r>
              <a:rPr lang="en-US" sz="1250">
                <a:solidFill>
                  <a:srgbClr val="666666"/>
                </a:solidFill>
                <a:latin typeface="Arial"/>
                <a:ea typeface="Arial"/>
                <a:cs typeface="Arial"/>
                <a:sym typeface="Arial"/>
              </a:rPr>
              <a:t>– Invite friends of the Embassy (exchange program alumni, regular attendees of related State Dept programs) and encourage your local partner to invite students and affiliates to the project launch and do hands-on mapping exercise around a prominent public space (invite press); ask all USG and affiliates to do speaker programs when doing site visits for the C2M2 project; </a:t>
            </a:r>
            <a:endParaRPr sz="1050"/>
          </a:p>
        </p:txBody>
      </p:sp>
      <p:sp>
        <p:nvSpPr>
          <p:cNvPr id="154" name="Google Shape;154;gafdfe16c26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fdfe16c26_0_308: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1300">
                <a:solidFill>
                  <a:srgbClr val="365F91"/>
                </a:solidFill>
                <a:latin typeface="Arial"/>
                <a:ea typeface="Arial"/>
                <a:cs typeface="Arial"/>
                <a:sym typeface="Arial"/>
              </a:rPr>
              <a:t>Frequency/Timing</a:t>
            </a:r>
            <a:endParaRPr b="1" sz="1000">
              <a:solidFill>
                <a:srgbClr val="434343"/>
              </a:solidFill>
              <a:latin typeface="Arial"/>
              <a:ea typeface="Arial"/>
              <a:cs typeface="Arial"/>
              <a:sym typeface="Arial"/>
            </a:endParaRPr>
          </a:p>
          <a:p>
            <a:pPr indent="-292100" lvl="0" marL="457200" rtl="0" algn="l">
              <a:spcBef>
                <a:spcPts val="0"/>
              </a:spcBef>
              <a:spcAft>
                <a:spcPts val="0"/>
              </a:spcAft>
              <a:buClr>
                <a:srgbClr val="2A3990"/>
              </a:buClr>
              <a:buSzPts val="1000"/>
              <a:buFont typeface="Roboto"/>
              <a:buChar char="-"/>
            </a:pPr>
            <a:r>
              <a:rPr lang="en-US" sz="1000">
                <a:solidFill>
                  <a:srgbClr val="434343"/>
                </a:solidFill>
                <a:latin typeface="Arial"/>
                <a:ea typeface="Arial"/>
                <a:cs typeface="Arial"/>
                <a:sym typeface="Arial"/>
              </a:rPr>
              <a:t>Minimum 1 blog per quarter per hub required - more is always welcome, and we can happily support.</a:t>
            </a:r>
            <a:endParaRPr sz="1000">
              <a:solidFill>
                <a:srgbClr val="434343"/>
              </a:solidFill>
              <a:latin typeface="Arial"/>
              <a:ea typeface="Arial"/>
              <a:cs typeface="Arial"/>
              <a:sym typeface="Arial"/>
            </a:endParaRPr>
          </a:p>
          <a:p>
            <a:pPr indent="-292100" lvl="0" marL="457200" rtl="0" algn="l">
              <a:spcBef>
                <a:spcPts val="0"/>
              </a:spcBef>
              <a:spcAft>
                <a:spcPts val="0"/>
              </a:spcAft>
              <a:buClr>
                <a:srgbClr val="2A3990"/>
              </a:buClr>
              <a:buSzPts val="1000"/>
              <a:buFont typeface="Roboto"/>
              <a:buChar char="-"/>
            </a:pPr>
            <a:r>
              <a:rPr lang="en-US" sz="1000">
                <a:solidFill>
                  <a:srgbClr val="434343"/>
                </a:solidFill>
                <a:latin typeface="Arial"/>
                <a:ea typeface="Arial"/>
                <a:cs typeface="Arial"/>
                <a:sym typeface="Arial"/>
              </a:rPr>
              <a:t>Please let us know if you would like it to be posted during a specific week or ahead of an important date.</a:t>
            </a:r>
            <a:endParaRPr sz="1000">
              <a:solidFill>
                <a:srgbClr val="434343"/>
              </a:solidFill>
              <a:latin typeface="Arial"/>
              <a:ea typeface="Arial"/>
              <a:cs typeface="Arial"/>
              <a:sym typeface="Arial"/>
            </a:endParaRPr>
          </a:p>
          <a:p>
            <a:pPr indent="0" lvl="0" marL="0" rtl="0" algn="l">
              <a:spcBef>
                <a:spcPts val="0"/>
              </a:spcBef>
              <a:spcAft>
                <a:spcPts val="0"/>
              </a:spcAft>
              <a:buNone/>
            </a:pPr>
            <a:r>
              <a:rPr lang="en-US" sz="1000">
                <a:solidFill>
                  <a:srgbClr val="434343"/>
                </a:solidFill>
                <a:latin typeface="Arial"/>
                <a:ea typeface="Arial"/>
                <a:cs typeface="Arial"/>
                <a:sym typeface="Arial"/>
              </a:rPr>
              <a:t>Note about important dates:</a:t>
            </a:r>
            <a:endParaRPr sz="1000">
              <a:solidFill>
                <a:srgbClr val="434343"/>
              </a:solidFill>
              <a:latin typeface="Arial"/>
              <a:ea typeface="Arial"/>
              <a:cs typeface="Arial"/>
              <a:sym typeface="Arial"/>
            </a:endParaRPr>
          </a:p>
          <a:p>
            <a:pPr indent="0" lvl="0" marL="0" rtl="0" algn="l">
              <a:spcBef>
                <a:spcPts val="0"/>
              </a:spcBef>
              <a:spcAft>
                <a:spcPts val="0"/>
              </a:spcAft>
              <a:buNone/>
            </a:pPr>
            <a:r>
              <a:rPr lang="en-US" sz="1000">
                <a:solidFill>
                  <a:srgbClr val="434343"/>
                </a:solidFill>
                <a:latin typeface="Arial"/>
                <a:ea typeface="Arial"/>
                <a:cs typeface="Arial"/>
                <a:sym typeface="Arial"/>
              </a:rPr>
              <a:t>Blogs can be published </a:t>
            </a:r>
            <a:r>
              <a:rPr i="1" lang="en-US" sz="1000">
                <a:solidFill>
                  <a:srgbClr val="434343"/>
                </a:solidFill>
                <a:latin typeface="Arial"/>
                <a:ea typeface="Arial"/>
                <a:cs typeface="Arial"/>
                <a:sym typeface="Arial"/>
              </a:rPr>
              <a:t>at any time </a:t>
            </a:r>
            <a:r>
              <a:rPr lang="en-US" sz="1000">
                <a:solidFill>
                  <a:srgbClr val="434343"/>
                </a:solidFill>
                <a:latin typeface="Arial"/>
                <a:ea typeface="Arial"/>
                <a:cs typeface="Arial"/>
                <a:sym typeface="Arial"/>
              </a:rPr>
              <a:t>during each quarter.</a:t>
            </a:r>
            <a:endParaRPr sz="1000">
              <a:solidFill>
                <a:srgbClr val="434343"/>
              </a:solidFill>
              <a:latin typeface="Arial"/>
              <a:ea typeface="Arial"/>
              <a:cs typeface="Arial"/>
              <a:sym typeface="Arial"/>
            </a:endParaRPr>
          </a:p>
          <a:p>
            <a:pPr indent="0" lvl="0" marL="0" rtl="0" algn="l">
              <a:spcBef>
                <a:spcPts val="0"/>
              </a:spcBef>
              <a:spcAft>
                <a:spcPts val="0"/>
              </a:spcAft>
              <a:buNone/>
            </a:pPr>
            <a:r>
              <a:rPr lang="en-US" sz="1300">
                <a:solidFill>
                  <a:srgbClr val="434343"/>
                </a:solidFill>
                <a:latin typeface="Arial"/>
                <a:ea typeface="Arial"/>
                <a:cs typeface="Arial"/>
                <a:sym typeface="Arial"/>
              </a:rPr>
              <a:t>We don’t need to clear for their blogs that aren’t on the mapgive website, but we are available for assistance.</a:t>
            </a:r>
            <a:endParaRPr sz="1300">
              <a:solidFill>
                <a:srgbClr val="434343"/>
              </a:solidFill>
              <a:latin typeface="Arial"/>
              <a:ea typeface="Arial"/>
              <a:cs typeface="Arial"/>
              <a:sym typeface="Arial"/>
            </a:endParaRPr>
          </a:p>
          <a:p>
            <a:pPr indent="0" lvl="0" marL="0" rtl="0" algn="l">
              <a:spcBef>
                <a:spcPts val="0"/>
              </a:spcBef>
              <a:spcAft>
                <a:spcPts val="0"/>
              </a:spcAft>
              <a:buNone/>
            </a:pPr>
            <a:r>
              <a:rPr lang="en-US" sz="1300">
                <a:solidFill>
                  <a:srgbClr val="434343"/>
                </a:solidFill>
                <a:latin typeface="Arial"/>
                <a:ea typeface="Arial"/>
                <a:cs typeface="Arial"/>
                <a:sym typeface="Arial"/>
              </a:rPr>
              <a:t>Lots of flexibility</a:t>
            </a:r>
            <a:endParaRPr sz="1300">
              <a:solidFill>
                <a:srgbClr val="434343"/>
              </a:solidFill>
              <a:latin typeface="Arial"/>
              <a:ea typeface="Arial"/>
              <a:cs typeface="Arial"/>
              <a:sym typeface="Arial"/>
            </a:endParaRPr>
          </a:p>
        </p:txBody>
      </p:sp>
      <p:sp>
        <p:nvSpPr>
          <p:cNvPr id="219" name="Google Shape;219;gafdfe16c26_0_30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sz="1300">
                <a:solidFill>
                  <a:srgbClr val="414E60"/>
                </a:solidFill>
                <a:highlight>
                  <a:srgbClr val="F1F2F4"/>
                </a:highlight>
                <a:latin typeface="Arial"/>
                <a:ea typeface="Arial"/>
                <a:cs typeface="Arial"/>
                <a:sym typeface="Arial"/>
              </a:rPr>
              <a:t>“Cities' COVID Mitigation Mapping (C2M2) aims to 'map' such second order impacts on different sectors across 12 cities on 3 continents. Three cities in Asia, three cities in Africa and six cities in Latin America are working to catalog the existing data on, and mitigating efforts of, such impacts on various aspects of their cities and their citizens.”</a:t>
            </a:r>
            <a:endParaRPr i="1" sz="1300">
              <a:solidFill>
                <a:srgbClr val="414E60"/>
              </a:solidFill>
              <a:highlight>
                <a:srgbClr val="F1F2F4"/>
              </a:highlight>
              <a:latin typeface="Arial"/>
              <a:ea typeface="Arial"/>
              <a:cs typeface="Arial"/>
              <a:sym typeface="Arial"/>
            </a:endParaRPr>
          </a:p>
          <a:p>
            <a:pPr indent="0" lvl="0" marL="0" rtl="0" algn="l">
              <a:spcBef>
                <a:spcPts val="0"/>
              </a:spcBef>
              <a:spcAft>
                <a:spcPts val="0"/>
              </a:spcAft>
              <a:buNone/>
            </a:pPr>
            <a:r>
              <a:t/>
            </a:r>
            <a:endParaRPr i="1" sz="1300">
              <a:solidFill>
                <a:srgbClr val="414E60"/>
              </a:solidFill>
              <a:highlight>
                <a:srgbClr val="F1F2F4"/>
              </a:highlight>
              <a:latin typeface="Arial"/>
              <a:ea typeface="Arial"/>
              <a:cs typeface="Arial"/>
              <a:sym typeface="Arial"/>
            </a:endParaRPr>
          </a:p>
          <a:p>
            <a:pPr indent="0" lvl="0" marL="0" rtl="0" algn="l">
              <a:spcBef>
                <a:spcPts val="0"/>
              </a:spcBef>
              <a:spcAft>
                <a:spcPts val="0"/>
              </a:spcAft>
              <a:buNone/>
            </a:pPr>
            <a:r>
              <a:rPr i="1" lang="en-US" sz="1300">
                <a:solidFill>
                  <a:srgbClr val="414E60"/>
                </a:solidFill>
                <a:highlight>
                  <a:srgbClr val="F1F2F4"/>
                </a:highlight>
                <a:latin typeface="Arial"/>
                <a:ea typeface="Arial"/>
                <a:cs typeface="Arial"/>
                <a:sym typeface="Arial"/>
              </a:rPr>
              <a:t>“</a:t>
            </a:r>
            <a:r>
              <a:rPr i="1" lang="en-US" sz="1050"/>
              <a:t>The Cities’ COVID Mitigation Mapping (C2M2) program is part of the U.S. commitment to enable countries to develop its own capacities to mitigate COVID-19 second order impacts and help build resilient communities.”</a:t>
            </a:r>
            <a:r>
              <a:rPr lang="en-US" sz="1050"/>
              <a:t>  </a:t>
            </a:r>
            <a:endParaRPr sz="1050">
              <a:latin typeface="Times New Roman"/>
              <a:ea typeface="Times New Roman"/>
              <a:cs typeface="Times New Roman"/>
              <a:sym typeface="Times New Roman"/>
            </a:endParaRPr>
          </a:p>
          <a:p>
            <a:pPr indent="0" lvl="0" marL="0" rtl="0" algn="l">
              <a:spcBef>
                <a:spcPts val="0"/>
              </a:spcBef>
              <a:spcAft>
                <a:spcPts val="0"/>
              </a:spcAft>
              <a:buNone/>
            </a:pPr>
            <a:r>
              <a:t/>
            </a:r>
            <a:endParaRPr sz="1050">
              <a:latin typeface="Times New Roman"/>
              <a:ea typeface="Times New Roman"/>
              <a:cs typeface="Times New Roman"/>
              <a:sym typeface="Times New Roman"/>
            </a:endParaRPr>
          </a:p>
          <a:p>
            <a:pPr indent="0" lvl="0" marL="0" rtl="0" algn="l">
              <a:spcBef>
                <a:spcPts val="0"/>
              </a:spcBef>
              <a:spcAft>
                <a:spcPts val="0"/>
              </a:spcAft>
              <a:buNone/>
            </a:pPr>
            <a:r>
              <a:rPr i="1" lang="en-US" sz="1050">
                <a:latin typeface="Times New Roman"/>
                <a:ea typeface="Times New Roman"/>
                <a:cs typeface="Times New Roman"/>
                <a:sym typeface="Times New Roman"/>
              </a:rPr>
              <a:t>“</a:t>
            </a:r>
            <a:r>
              <a:rPr i="1" lang="en-US" sz="1050"/>
              <a:t>C2M2 project partners use participatory tools to create maps that support mitigation strategies to reduce the local second order effects of COVID-19, such as </a:t>
            </a:r>
            <a:r>
              <a:rPr i="1" lang="en-US" sz="1050">
                <a:solidFill>
                  <a:srgbClr val="666666"/>
                </a:solidFill>
              </a:rPr>
              <a:t>improved sustainability, such as work to </a:t>
            </a:r>
            <a:r>
              <a:rPr b="1" i="1" lang="en-US" sz="1050">
                <a:solidFill>
                  <a:srgbClr val="666666"/>
                </a:solidFill>
              </a:rPr>
              <a:t>improve water management</a:t>
            </a:r>
            <a:r>
              <a:rPr i="1" lang="en-US" sz="1050">
                <a:solidFill>
                  <a:srgbClr val="666666"/>
                </a:solidFill>
              </a:rPr>
              <a:t>, </a:t>
            </a:r>
            <a:r>
              <a:rPr b="1" i="1" lang="en-US" sz="1050">
                <a:solidFill>
                  <a:srgbClr val="666666"/>
                </a:solidFill>
              </a:rPr>
              <a:t>reduce waste</a:t>
            </a:r>
            <a:r>
              <a:rPr i="1" lang="en-US" sz="1050">
                <a:solidFill>
                  <a:srgbClr val="666666"/>
                </a:solidFill>
              </a:rPr>
              <a:t>, and </a:t>
            </a:r>
            <a:r>
              <a:rPr b="1" i="1" lang="en-US" sz="1050">
                <a:solidFill>
                  <a:srgbClr val="666666"/>
                </a:solidFill>
              </a:rPr>
              <a:t>manage sprawl (unplanned growth and development)</a:t>
            </a:r>
            <a:r>
              <a:rPr i="1" lang="en-US" sz="1050">
                <a:solidFill>
                  <a:srgbClr val="666666"/>
                </a:solidFill>
              </a:rPr>
              <a:t>.”</a:t>
            </a:r>
            <a:endParaRPr i="1" sz="1300">
              <a:solidFill>
                <a:srgbClr val="414E60"/>
              </a:solidFill>
              <a:highlight>
                <a:srgbClr val="F1F2F4"/>
              </a:highlight>
              <a:latin typeface="Arial"/>
              <a:ea typeface="Arial"/>
              <a:cs typeface="Arial"/>
              <a:sym typeface="Arial"/>
            </a:endParaRPr>
          </a:p>
          <a:p>
            <a:pPr indent="0" lvl="0" marL="0" rtl="0" algn="l">
              <a:spcBef>
                <a:spcPts val="0"/>
              </a:spcBef>
              <a:spcAft>
                <a:spcPts val="0"/>
              </a:spcAft>
              <a:buNone/>
            </a:pPr>
            <a:r>
              <a:t/>
            </a:r>
            <a:endParaRPr sz="1300">
              <a:solidFill>
                <a:srgbClr val="434343"/>
              </a:solidFill>
              <a:latin typeface="Arial"/>
              <a:ea typeface="Arial"/>
              <a:cs typeface="Arial"/>
              <a:sym typeface="Arial"/>
            </a:endParaRPr>
          </a:p>
        </p:txBody>
      </p:sp>
      <p:sp>
        <p:nvSpPr>
          <p:cNvPr id="231" name="Google Shape;231;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fdfe16c26_0_168: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Pros-cons</a:t>
            </a:r>
            <a:endParaRPr/>
          </a:p>
          <a:p>
            <a:pPr indent="0" lvl="0" marL="0" rtl="0" algn="l">
              <a:lnSpc>
                <a:spcPct val="100000"/>
              </a:lnSpc>
              <a:spcBef>
                <a:spcPts val="0"/>
              </a:spcBef>
              <a:spcAft>
                <a:spcPts val="0"/>
              </a:spcAft>
              <a:buSzPts val="1400"/>
              <a:buNone/>
            </a:pPr>
            <a:r>
              <a:rPr lang="en-US"/>
              <a:t>Pros - more direct assistance, co-authorship, very overt support from DoS (though they have the support regardless for c2m2), direct lines, insight</a:t>
            </a:r>
            <a:endParaRPr/>
          </a:p>
          <a:p>
            <a:pPr indent="0" lvl="0" marL="0" rtl="0" algn="l">
              <a:lnSpc>
                <a:spcPct val="100000"/>
              </a:lnSpc>
              <a:spcBef>
                <a:spcPts val="0"/>
              </a:spcBef>
              <a:spcAft>
                <a:spcPts val="0"/>
              </a:spcAft>
              <a:buSzPts val="1400"/>
              <a:buNone/>
            </a:pPr>
            <a:r>
              <a:rPr lang="en-US"/>
              <a:t>*hiu mapgive team could liaise with state pocs and gpa to maximize</a:t>
            </a:r>
            <a:endParaRPr/>
          </a:p>
          <a:p>
            <a:pPr indent="0" lvl="0" marL="0" rtl="0" algn="l">
              <a:lnSpc>
                <a:spcPct val="100000"/>
              </a:lnSpc>
              <a:spcBef>
                <a:spcPts val="0"/>
              </a:spcBef>
              <a:spcAft>
                <a:spcPts val="0"/>
              </a:spcAft>
              <a:buSzPts val="1400"/>
              <a:buNone/>
            </a:pPr>
            <a:r>
              <a:rPr lang="en-US"/>
              <a:t>Cons - more involved, clearances, could water down some of the more specific points because it’s going to be in the tune of “us foreign policy”</a:t>
            </a:r>
            <a:endParaRPr/>
          </a:p>
        </p:txBody>
      </p:sp>
      <p:sp>
        <p:nvSpPr>
          <p:cNvPr id="243" name="Google Shape;243;gafdfe16c26_0_16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gafdfe16c26_0_194"/>
          <p:cNvGrpSpPr/>
          <p:nvPr/>
        </p:nvGrpSpPr>
        <p:grpSpPr>
          <a:xfrm>
            <a:off x="8130968" y="7"/>
            <a:ext cx="4060732" cy="2707359"/>
            <a:chOff x="6098378" y="5"/>
            <a:chExt cx="3045625" cy="2030570"/>
          </a:xfrm>
        </p:grpSpPr>
        <p:sp>
          <p:nvSpPr>
            <p:cNvPr id="15" name="Google Shape;15;gafdfe16c26_0_194"/>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afdfe16c26_0_194"/>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afdfe16c26_0_194"/>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gafdfe16c26_0_194"/>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gafdfe16c26_0_194"/>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gafdfe16c26_0_194"/>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gafdfe16c26_0_194"/>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gafdfe16c26_0_19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afdfe16c26_0_254"/>
          <p:cNvGrpSpPr/>
          <p:nvPr/>
        </p:nvGrpSpPr>
        <p:grpSpPr>
          <a:xfrm>
            <a:off x="8130968" y="7"/>
            <a:ext cx="4060732" cy="2707359"/>
            <a:chOff x="6098378" y="5"/>
            <a:chExt cx="3045625" cy="2030570"/>
          </a:xfrm>
        </p:grpSpPr>
        <p:sp>
          <p:nvSpPr>
            <p:cNvPr id="75" name="Google Shape;75;gafdfe16c26_0_254"/>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afdfe16c26_0_254"/>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afdfe16c26_0_254"/>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afdfe16c26_0_254"/>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afdfe16c26_0_254"/>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gafdfe16c26_0_254"/>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gafdfe16c26_0_254"/>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0"/>
              </a:spcBef>
              <a:spcAft>
                <a:spcPts val="0"/>
              </a:spcAft>
              <a:buClr>
                <a:schemeClr val="lt1"/>
              </a:buClr>
              <a:buSzPts val="1900"/>
              <a:buChar char="○"/>
              <a:defRPr>
                <a:solidFill>
                  <a:schemeClr val="lt1"/>
                </a:solidFill>
              </a:defRPr>
            </a:lvl2pPr>
            <a:lvl3pPr indent="-349250" lvl="2" marL="1371600" algn="ctr">
              <a:spcBef>
                <a:spcPts val="0"/>
              </a:spcBef>
              <a:spcAft>
                <a:spcPts val="0"/>
              </a:spcAft>
              <a:buClr>
                <a:schemeClr val="lt1"/>
              </a:buClr>
              <a:buSzPts val="1900"/>
              <a:buChar char="■"/>
              <a:defRPr>
                <a:solidFill>
                  <a:schemeClr val="lt1"/>
                </a:solidFill>
              </a:defRPr>
            </a:lvl3pPr>
            <a:lvl4pPr indent="-349250" lvl="3" marL="1828800" algn="ctr">
              <a:spcBef>
                <a:spcPts val="0"/>
              </a:spcBef>
              <a:spcAft>
                <a:spcPts val="0"/>
              </a:spcAft>
              <a:buClr>
                <a:schemeClr val="lt1"/>
              </a:buClr>
              <a:buSzPts val="1900"/>
              <a:buChar char="●"/>
              <a:defRPr>
                <a:solidFill>
                  <a:schemeClr val="lt1"/>
                </a:solidFill>
              </a:defRPr>
            </a:lvl4pPr>
            <a:lvl5pPr indent="-349250" lvl="4" marL="2286000" algn="ctr">
              <a:spcBef>
                <a:spcPts val="0"/>
              </a:spcBef>
              <a:spcAft>
                <a:spcPts val="0"/>
              </a:spcAft>
              <a:buClr>
                <a:schemeClr val="lt1"/>
              </a:buClr>
              <a:buSzPts val="1900"/>
              <a:buChar char="○"/>
              <a:defRPr>
                <a:solidFill>
                  <a:schemeClr val="lt1"/>
                </a:solidFill>
              </a:defRPr>
            </a:lvl5pPr>
            <a:lvl6pPr indent="-349250" lvl="5" marL="2743200" algn="ctr">
              <a:spcBef>
                <a:spcPts val="0"/>
              </a:spcBef>
              <a:spcAft>
                <a:spcPts val="0"/>
              </a:spcAft>
              <a:buClr>
                <a:schemeClr val="lt1"/>
              </a:buClr>
              <a:buSzPts val="1900"/>
              <a:buChar char="■"/>
              <a:defRPr>
                <a:solidFill>
                  <a:schemeClr val="lt1"/>
                </a:solidFill>
              </a:defRPr>
            </a:lvl6pPr>
            <a:lvl7pPr indent="-349250" lvl="6" marL="3200400" algn="ctr">
              <a:spcBef>
                <a:spcPts val="0"/>
              </a:spcBef>
              <a:spcAft>
                <a:spcPts val="0"/>
              </a:spcAft>
              <a:buClr>
                <a:schemeClr val="lt1"/>
              </a:buClr>
              <a:buSzPts val="1900"/>
              <a:buChar char="●"/>
              <a:defRPr>
                <a:solidFill>
                  <a:schemeClr val="lt1"/>
                </a:solidFill>
              </a:defRPr>
            </a:lvl7pPr>
            <a:lvl8pPr indent="-349250" lvl="7" marL="3657600" algn="ctr">
              <a:spcBef>
                <a:spcPts val="0"/>
              </a:spcBef>
              <a:spcAft>
                <a:spcPts val="0"/>
              </a:spcAft>
              <a:buClr>
                <a:schemeClr val="lt1"/>
              </a:buClr>
              <a:buSzPts val="1900"/>
              <a:buChar char="○"/>
              <a:defRPr>
                <a:solidFill>
                  <a:schemeClr val="lt1"/>
                </a:solidFill>
              </a:defRPr>
            </a:lvl8pPr>
            <a:lvl9pPr indent="-349250" lvl="8" marL="4114800" algn="ctr">
              <a:spcBef>
                <a:spcPts val="0"/>
              </a:spcBef>
              <a:spcAft>
                <a:spcPts val="0"/>
              </a:spcAft>
              <a:buClr>
                <a:schemeClr val="lt1"/>
              </a:buClr>
              <a:buSzPts val="1900"/>
              <a:buChar char="■"/>
              <a:defRPr>
                <a:solidFill>
                  <a:schemeClr val="lt1"/>
                </a:solidFill>
              </a:defRPr>
            </a:lvl9pPr>
          </a:lstStyle>
          <a:p/>
        </p:txBody>
      </p:sp>
      <p:sp>
        <p:nvSpPr>
          <p:cNvPr id="82" name="Google Shape;82;gafdfe16c26_0_25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gafdfe16c26_0_26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gafdfe16c26_0_2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gafdfe16c26_0_2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gafdfe16c26_0_26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gafdfe16c26_0_2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gafdfe16c26_0_2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gafdfe16c26_0_27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afdfe16c26_0_27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4" name="Google Shape;94;gafdfe16c26_0_27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95" name="Google Shape;95;gafdfe16c26_0_2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afdfe16c26_0_2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afdfe16c26_0_2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gafdfe16c26_0_204"/>
          <p:cNvGrpSpPr/>
          <p:nvPr/>
        </p:nvGrpSpPr>
        <p:grpSpPr>
          <a:xfrm>
            <a:off x="8130968" y="7"/>
            <a:ext cx="4060732" cy="2707359"/>
            <a:chOff x="6098378" y="5"/>
            <a:chExt cx="3045625" cy="2030570"/>
          </a:xfrm>
        </p:grpSpPr>
        <p:sp>
          <p:nvSpPr>
            <p:cNvPr id="25" name="Google Shape;25;gafdfe16c26_0_204"/>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afdfe16c26_0_204"/>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afdfe16c26_0_204"/>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afdfe16c26_0_204"/>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afdfe16c26_0_204"/>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gafdfe16c26_0_204"/>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gafdfe16c26_0_20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gafdfe16c26_0_213"/>
          <p:cNvGrpSpPr/>
          <p:nvPr/>
        </p:nvGrpSpPr>
        <p:grpSpPr>
          <a:xfrm>
            <a:off x="0" y="5204762"/>
            <a:ext cx="12191695" cy="1653192"/>
            <a:chOff x="0" y="3903669"/>
            <a:chExt cx="9144000" cy="1239925"/>
          </a:xfrm>
        </p:grpSpPr>
        <p:sp>
          <p:nvSpPr>
            <p:cNvPr id="34" name="Google Shape;34;gafdfe16c26_0_213"/>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afdfe16c26_0_213"/>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afdfe16c26_0_213"/>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afdfe16c26_0_213"/>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afdfe16c26_0_213"/>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afdfe16c26_0_213"/>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gafdfe16c26_0_213"/>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1" name="Google Shape;41;gafdfe16c26_0_21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gafdfe16c26_0_223"/>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gafdfe16c26_0_223"/>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gafdfe16c26_0_223"/>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6" name="Google Shape;46;gafdfe16c26_0_22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gafdfe16c26_0_228"/>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gafdfe16c26_0_22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gafdfe16c26_0_231"/>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gafdfe16c26_0_231"/>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53" name="Google Shape;53;gafdfe16c26_0_23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gafdfe16c26_0_235"/>
          <p:cNvGrpSpPr/>
          <p:nvPr/>
        </p:nvGrpSpPr>
        <p:grpSpPr>
          <a:xfrm>
            <a:off x="8130968" y="7"/>
            <a:ext cx="4060732" cy="2707359"/>
            <a:chOff x="6098378" y="5"/>
            <a:chExt cx="3045625" cy="2030570"/>
          </a:xfrm>
        </p:grpSpPr>
        <p:sp>
          <p:nvSpPr>
            <p:cNvPr id="56" name="Google Shape;56;gafdfe16c26_0_235"/>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afdfe16c26_0_235"/>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afdfe16c26_0_235"/>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afdfe16c26_0_235"/>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afdfe16c26_0_235"/>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gafdfe16c26_0_235"/>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gafdfe16c26_0_23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gafdfe16c26_0_244"/>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gafdfe16c26_0_244"/>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gafdfe16c26_0_244"/>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gafdfe16c26_0_244"/>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gafdfe16c26_0_244"/>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69" name="Google Shape;69;gafdfe16c26_0_24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afdfe16c26_0_251"/>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72" name="Google Shape;72;gafdfe16c26_0_25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gafdfe16c26_0_190"/>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gafdfe16c26_0_190"/>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gafdfe16c26_0_19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docs.google.com/document/d/1DRXazwTzOzPB4zTbFkxsYu2SOwJao9lkq9PSE39Ope4/edit#" TargetMode="External"/><Relationship Id="rId4" Type="http://schemas.openxmlformats.org/officeDocument/2006/relationships/hyperlink" Target="https://docs.google.com/document/d/1V_syPdCbg15_rjqNhapak2kq0wmLO7NxgHPMA8d2Ur4/edit#" TargetMode="External"/><Relationship Id="rId5" Type="http://schemas.openxmlformats.org/officeDocument/2006/relationships/hyperlink" Target="https://docs.google.com/spreadsheets/d/189M7rh_rNX149wqsWc8Ey0Iu9W7UW8xeuyppsfFH8OQ/edit#gid=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
          <p:cNvSpPr/>
          <p:nvPr/>
        </p:nvSpPr>
        <p:spPr>
          <a:xfrm>
            <a:off x="-3048" y="227"/>
            <a:ext cx="12188952" cy="4551895"/>
          </a:xfrm>
          <a:prstGeom prst="rect">
            <a:avLst/>
          </a:prstGeom>
          <a:solidFill>
            <a:srgbClr val="1F3864"/>
          </a:solidFill>
          <a:ln>
            <a:noFill/>
          </a:ln>
          <a:effectLst>
            <a:outerShdw blurRad="57150" rotWithShape="0" algn="bl" dir="5400000" dist="19050">
              <a:srgbClr val="4372C3">
                <a:alpha val="5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ph type="ctrTitle"/>
          </p:nvPr>
        </p:nvSpPr>
        <p:spPr>
          <a:xfrm>
            <a:off x="795342" y="637953"/>
            <a:ext cx="8272458" cy="31895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8000"/>
              <a:buFont typeface="Calibri"/>
              <a:buNone/>
            </a:pPr>
            <a:r>
              <a:rPr lang="en-US" sz="8000">
                <a:solidFill>
                  <a:srgbClr val="FFFFFF"/>
                </a:solidFill>
              </a:rPr>
              <a:t>C2M2 Program</a:t>
            </a:r>
            <a:endParaRPr/>
          </a:p>
        </p:txBody>
      </p:sp>
      <p:sp>
        <p:nvSpPr>
          <p:cNvPr id="105" name="Google Shape;105;p1"/>
          <p:cNvSpPr/>
          <p:nvPr/>
        </p:nvSpPr>
        <p:spPr>
          <a:xfrm>
            <a:off x="8727747" y="4208147"/>
            <a:ext cx="339126" cy="1938528"/>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
          <p:cNvSpPr/>
          <p:nvPr/>
        </p:nvSpPr>
        <p:spPr>
          <a:xfrm>
            <a:off x="8728739" y="4098333"/>
            <a:ext cx="201857" cy="1874520"/>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1"/>
          <p:cNvSpPr/>
          <p:nvPr/>
        </p:nvSpPr>
        <p:spPr>
          <a:xfrm>
            <a:off x="-3048" y="4098334"/>
            <a:ext cx="893301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1"/>
          <p:cNvSpPr txBox="1"/>
          <p:nvPr>
            <p:ph idx="1" type="subTitle"/>
          </p:nvPr>
        </p:nvSpPr>
        <p:spPr>
          <a:xfrm>
            <a:off x="795342" y="4377268"/>
            <a:ext cx="7970903" cy="12805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FEFFFF"/>
              </a:buClr>
              <a:buSzPts val="3200"/>
              <a:buNone/>
            </a:pPr>
            <a:r>
              <a:rPr lang="en-US" sz="3200">
                <a:solidFill>
                  <a:srgbClr val="FEFFFF"/>
                </a:solidFill>
              </a:rPr>
              <a:t>Blogs and Communication</a:t>
            </a:r>
            <a:endParaRPr/>
          </a:p>
        </p:txBody>
      </p:sp>
      <p:sp>
        <p:nvSpPr>
          <p:cNvPr id="109" name="Google Shape;109;p1"/>
          <p:cNvSpPr/>
          <p:nvPr/>
        </p:nvSpPr>
        <p:spPr>
          <a:xfrm>
            <a:off x="9066873" y="4377267"/>
            <a:ext cx="3122079" cy="17739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gafdfe16c26_0_2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gafdfe16c26_0_22"/>
          <p:cNvSpPr/>
          <p:nvPr/>
        </p:nvSpPr>
        <p:spPr>
          <a:xfrm>
            <a:off x="409710" y="1022350"/>
            <a:ext cx="709613" cy="2095500"/>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gafdfe16c26_0_2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0" name="Google Shape;260;gafdfe16c26_0_22"/>
          <p:cNvSpPr/>
          <p:nvPr/>
        </p:nvSpPr>
        <p:spPr>
          <a:xfrm>
            <a:off x="644660" y="640894"/>
            <a:ext cx="168275" cy="1713196"/>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gafdfe16c26_0_2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gafdfe16c26_0_22"/>
          <p:cNvSpPr/>
          <p:nvPr/>
        </p:nvSpPr>
        <p:spPr>
          <a:xfrm>
            <a:off x="644055" y="635715"/>
            <a:ext cx="10908000" cy="1541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gafdfe16c26_0_22"/>
          <p:cNvSpPr txBox="1"/>
          <p:nvPr>
            <p:ph type="title"/>
          </p:nvPr>
        </p:nvSpPr>
        <p:spPr>
          <a:xfrm>
            <a:off x="958506" y="800392"/>
            <a:ext cx="10264800" cy="1212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t/>
            </a:r>
            <a:endParaRPr sz="4000">
              <a:solidFill>
                <a:schemeClr val="lt1"/>
              </a:solidFill>
            </a:endParaRPr>
          </a:p>
          <a:p>
            <a:pPr indent="0" lvl="0" marL="0" rtl="0" algn="l">
              <a:spcBef>
                <a:spcPts val="0"/>
              </a:spcBef>
              <a:spcAft>
                <a:spcPts val="0"/>
              </a:spcAft>
              <a:buClr>
                <a:schemeClr val="lt1"/>
              </a:buClr>
              <a:buSzPct val="100000"/>
              <a:buFont typeface="Calibri"/>
              <a:buNone/>
            </a:pPr>
            <a:r>
              <a:rPr lang="en-US" sz="4000">
                <a:solidFill>
                  <a:schemeClr val="lt1"/>
                </a:solidFill>
              </a:rPr>
              <a:t>C2M2 Blogs - Best Practices</a:t>
            </a:r>
            <a:endParaRPr sz="4000">
              <a:solidFill>
                <a:schemeClr val="lt1"/>
              </a:solidFill>
            </a:endParaRPr>
          </a:p>
          <a:p>
            <a:pPr indent="0" lvl="0" marL="0" rtl="0" algn="l">
              <a:lnSpc>
                <a:spcPct val="90000"/>
              </a:lnSpc>
              <a:spcBef>
                <a:spcPts val="0"/>
              </a:spcBef>
              <a:spcAft>
                <a:spcPts val="0"/>
              </a:spcAft>
              <a:buClr>
                <a:srgbClr val="FFFFFF"/>
              </a:buClr>
              <a:buSzPct val="100000"/>
              <a:buFont typeface="Calibri"/>
              <a:buNone/>
            </a:pPr>
            <a:r>
              <a:t/>
            </a:r>
            <a:endParaRPr/>
          </a:p>
        </p:txBody>
      </p:sp>
      <p:sp>
        <p:nvSpPr>
          <p:cNvPr id="264" name="Google Shape;264;gafdfe16c26_0_22"/>
          <p:cNvSpPr txBox="1"/>
          <p:nvPr>
            <p:ph idx="1" type="body"/>
          </p:nvPr>
        </p:nvSpPr>
        <p:spPr>
          <a:xfrm>
            <a:off x="1367624" y="2490425"/>
            <a:ext cx="3797100" cy="3567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t/>
            </a:r>
            <a:endParaRPr b="1" sz="2200">
              <a:solidFill>
                <a:srgbClr val="365F9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None/>
            </a:pPr>
            <a:r>
              <a:t/>
            </a:r>
            <a:endParaRPr b="1" sz="2200">
              <a:solidFill>
                <a:srgbClr val="365F91"/>
              </a:solidFill>
              <a:latin typeface="Calibri"/>
              <a:ea typeface="Calibri"/>
              <a:cs typeface="Calibri"/>
              <a:sym typeface="Calibri"/>
            </a:endParaRPr>
          </a:p>
          <a:p>
            <a:pPr indent="-133350" lvl="0" marL="228600" rtl="0" algn="l">
              <a:lnSpc>
                <a:spcPct val="90000"/>
              </a:lnSpc>
              <a:spcBef>
                <a:spcPts val="1000"/>
              </a:spcBef>
              <a:spcAft>
                <a:spcPts val="0"/>
              </a:spcAft>
              <a:buClr>
                <a:schemeClr val="dk1"/>
              </a:buClr>
              <a:buSzPts val="1500"/>
              <a:buNone/>
            </a:pPr>
            <a:r>
              <a:t/>
            </a:r>
            <a:endParaRPr sz="2300">
              <a:latin typeface="Calibri"/>
              <a:ea typeface="Calibri"/>
              <a:cs typeface="Calibri"/>
              <a:sym typeface="Calibri"/>
            </a:endParaRPr>
          </a:p>
        </p:txBody>
      </p:sp>
      <p:pic>
        <p:nvPicPr>
          <p:cNvPr id="265" name="Google Shape;265;gafdfe16c26_0_22"/>
          <p:cNvPicPr preferRelativeResize="0"/>
          <p:nvPr/>
        </p:nvPicPr>
        <p:blipFill>
          <a:blip r:embed="rId3">
            <a:alphaModFix/>
          </a:blip>
          <a:stretch>
            <a:fillRect/>
          </a:stretch>
        </p:blipFill>
        <p:spPr>
          <a:xfrm>
            <a:off x="2322800" y="2543174"/>
            <a:ext cx="7237525" cy="402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13"/>
          <p:cNvSpPr/>
          <p:nvPr/>
        </p:nvSpPr>
        <p:spPr>
          <a:xfrm flipH="1">
            <a:off x="0" y="0"/>
            <a:ext cx="6421721" cy="6858000"/>
          </a:xfrm>
          <a:prstGeom prst="rect">
            <a:avLst/>
          </a:prstGeom>
          <a:gradFill>
            <a:gsLst>
              <a:gs pos="0">
                <a:srgbClr val="4472C3">
                  <a:alpha val="81568"/>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1" name="Google Shape;271;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2" name="Google Shape;272;p13"/>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lang="en-US">
                <a:solidFill>
                  <a:srgbClr val="000000"/>
                </a:solidFill>
                <a:latin typeface="Calibri"/>
                <a:ea typeface="Calibri"/>
                <a:cs typeface="Calibri"/>
                <a:sym typeface="Calibri"/>
              </a:rPr>
              <a:t>Open for d</a:t>
            </a:r>
            <a:r>
              <a:rPr lang="en-US">
                <a:solidFill>
                  <a:srgbClr val="000000"/>
                </a:solidFill>
                <a:latin typeface="Calibri"/>
                <a:ea typeface="Calibri"/>
                <a:cs typeface="Calibri"/>
                <a:sym typeface="Calibri"/>
              </a:rPr>
              <a:t>iscussion</a:t>
            </a:r>
            <a:endParaRPr>
              <a:solidFill>
                <a:srgbClr val="000000"/>
              </a:solidFill>
              <a:latin typeface="Calibri"/>
              <a:ea typeface="Calibri"/>
              <a:cs typeface="Calibri"/>
              <a:sym typeface="Calibri"/>
            </a:endParaRPr>
          </a:p>
          <a:p>
            <a:pPr indent="0" lvl="0" marL="0" rtl="0" algn="l">
              <a:lnSpc>
                <a:spcPct val="90000"/>
              </a:lnSpc>
              <a:spcBef>
                <a:spcPts val="0"/>
              </a:spcBef>
              <a:spcAft>
                <a:spcPts val="0"/>
              </a:spcAft>
              <a:buClr>
                <a:srgbClr val="000000"/>
              </a:buClr>
              <a:buSzPts val="4400"/>
              <a:buFont typeface="Calibri"/>
              <a:buNone/>
            </a:pPr>
            <a:r>
              <a:rPr lang="en-US">
                <a:solidFill>
                  <a:srgbClr val="000000"/>
                </a:solidFill>
                <a:latin typeface="Calibri"/>
                <a:ea typeface="Calibri"/>
                <a:cs typeface="Calibri"/>
                <a:sym typeface="Calibri"/>
              </a:rPr>
              <a:t>Any questions?</a:t>
            </a:r>
            <a:endParaRPr>
              <a:solidFill>
                <a:srgbClr val="000000"/>
              </a:solidFill>
              <a:latin typeface="Calibri"/>
              <a:ea typeface="Calibri"/>
              <a:cs typeface="Calibri"/>
              <a:sym typeface="Calibri"/>
            </a:endParaRPr>
          </a:p>
        </p:txBody>
      </p:sp>
      <p:sp>
        <p:nvSpPr>
          <p:cNvPr id="273" name="Google Shape;273;p13"/>
          <p:cNvSpPr/>
          <p:nvPr/>
        </p:nvSpPr>
        <p:spPr>
          <a:xfrm flipH="1">
            <a:off x="0"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Chat" id="274" name="Google Shape;274;p13"/>
          <p:cNvPicPr preferRelativeResize="0"/>
          <p:nvPr/>
        </p:nvPicPr>
        <p:blipFill rotWithShape="1">
          <a:blip r:embed="rId4">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2"/>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Agenda</a:t>
            </a:r>
            <a:endParaRPr/>
          </a:p>
        </p:txBody>
      </p:sp>
      <p:sp>
        <p:nvSpPr>
          <p:cNvPr id="121" name="Google Shape;121;p2"/>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Calibri"/>
              <a:buChar char="•"/>
            </a:pPr>
            <a:r>
              <a:rPr lang="en-US" sz="2400">
                <a:latin typeface="Calibri"/>
                <a:ea typeface="Calibri"/>
                <a:cs typeface="Calibri"/>
                <a:sym typeface="Calibri"/>
              </a:rPr>
              <a:t>Overview</a:t>
            </a:r>
            <a:r>
              <a:rPr lang="en-US" sz="2400">
                <a:latin typeface="Calibri"/>
                <a:ea typeface="Calibri"/>
                <a:cs typeface="Calibri"/>
                <a:sym typeface="Calibri"/>
              </a:rPr>
              <a:t> </a:t>
            </a:r>
            <a:r>
              <a:rPr lang="en-US" sz="2400">
                <a:latin typeface="Calibri"/>
                <a:ea typeface="Calibri"/>
                <a:cs typeface="Calibri"/>
                <a:sym typeface="Calibri"/>
              </a:rPr>
              <a:t>(Erika)</a:t>
            </a:r>
            <a:endParaRPr>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Font typeface="Calibri"/>
              <a:buChar char="•"/>
            </a:pPr>
            <a:r>
              <a:rPr lang="en-US" sz="2000">
                <a:latin typeface="Calibri"/>
                <a:ea typeface="Calibri"/>
                <a:cs typeface="Calibri"/>
                <a:sym typeface="Calibri"/>
              </a:rPr>
              <a:t>MapGive and C2M2 Communications Plan</a:t>
            </a:r>
            <a:endParaRPr sz="20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Font typeface="Calibri"/>
              <a:buChar char="•"/>
            </a:pPr>
            <a:r>
              <a:rPr lang="en-US" sz="2000">
                <a:latin typeface="Calibri"/>
                <a:ea typeface="Calibri"/>
                <a:cs typeface="Calibri"/>
                <a:sym typeface="Calibri"/>
              </a:rPr>
              <a:t>Requirement (in statement of work)</a:t>
            </a:r>
            <a:endParaRPr sz="2000">
              <a:latin typeface="Calibri"/>
              <a:ea typeface="Calibri"/>
              <a:cs typeface="Calibri"/>
              <a:sym typeface="Calibri"/>
            </a:endParaRPr>
          </a:p>
          <a:p>
            <a:pPr indent="-228600" lvl="1" marL="685800" rtl="0" algn="l">
              <a:lnSpc>
                <a:spcPct val="90000"/>
              </a:lnSpc>
              <a:spcBef>
                <a:spcPts val="500"/>
              </a:spcBef>
              <a:spcAft>
                <a:spcPts val="0"/>
              </a:spcAft>
              <a:buSzPts val="2000"/>
              <a:buFont typeface="Calibri"/>
              <a:buChar char="•"/>
            </a:pPr>
            <a:r>
              <a:rPr lang="en-US" sz="2000">
                <a:latin typeface="Calibri"/>
                <a:ea typeface="Calibri"/>
                <a:cs typeface="Calibri"/>
                <a:sym typeface="Calibri"/>
              </a:rPr>
              <a:t>Guidance and advice (opportunities)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Calibri"/>
              <a:buChar char="•"/>
            </a:pPr>
            <a:r>
              <a:rPr lang="en-US">
                <a:latin typeface="Calibri"/>
                <a:ea typeface="Calibri"/>
                <a:cs typeface="Calibri"/>
                <a:sym typeface="Calibri"/>
              </a:rPr>
              <a:t>Questions &amp; Further Discussion</a:t>
            </a:r>
            <a:endParaRPr>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gafdfe16c26_0_1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gafdfe16c26_0_11"/>
          <p:cNvSpPr/>
          <p:nvPr/>
        </p:nvSpPr>
        <p:spPr>
          <a:xfrm>
            <a:off x="409710" y="1022350"/>
            <a:ext cx="709613" cy="2095500"/>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gafdfe16c26_0_11"/>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gafdfe16c26_0_11"/>
          <p:cNvSpPr/>
          <p:nvPr/>
        </p:nvSpPr>
        <p:spPr>
          <a:xfrm>
            <a:off x="644660" y="640894"/>
            <a:ext cx="168275" cy="1713196"/>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gafdfe16c26_0_11"/>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gafdfe16c26_0_11"/>
          <p:cNvSpPr/>
          <p:nvPr/>
        </p:nvSpPr>
        <p:spPr>
          <a:xfrm>
            <a:off x="644055" y="635715"/>
            <a:ext cx="10908000" cy="1541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gafdfe16c26_0_11"/>
          <p:cNvSpPr txBox="1"/>
          <p:nvPr>
            <p:ph type="title"/>
          </p:nvPr>
        </p:nvSpPr>
        <p:spPr>
          <a:xfrm>
            <a:off x="958506" y="800392"/>
            <a:ext cx="10264800" cy="12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MapGive - Cities’ COVID Mitigation Mapping </a:t>
            </a:r>
            <a:endParaRPr/>
          </a:p>
        </p:txBody>
      </p:sp>
      <p:sp>
        <p:nvSpPr>
          <p:cNvPr id="133" name="Google Shape;133;gafdfe16c26_0_11"/>
          <p:cNvSpPr txBox="1"/>
          <p:nvPr>
            <p:ph idx="1" type="body"/>
          </p:nvPr>
        </p:nvSpPr>
        <p:spPr>
          <a:xfrm>
            <a:off x="974800" y="2600350"/>
            <a:ext cx="4807500" cy="3558900"/>
          </a:xfrm>
          <a:prstGeom prst="rect">
            <a:avLst/>
          </a:prstGeom>
          <a:noFill/>
          <a:ln>
            <a:noFill/>
          </a:ln>
        </p:spPr>
        <p:txBody>
          <a:bodyPr anchorCtr="0" anchor="ctr" bIns="45700" lIns="91425" spcFirstLastPara="1" rIns="91425" wrap="square" tIns="45700">
            <a:normAutofit/>
          </a:bodyPr>
          <a:lstStyle/>
          <a:p>
            <a:pPr indent="0" lvl="0" marL="457200" rtl="0" algn="l">
              <a:lnSpc>
                <a:spcPct val="90000"/>
              </a:lnSpc>
              <a:spcBef>
                <a:spcPts val="1500"/>
              </a:spcBef>
              <a:spcAft>
                <a:spcPts val="800"/>
              </a:spcAft>
              <a:buNone/>
            </a:pPr>
            <a:r>
              <a:rPr i="1" lang="en-US" sz="2283">
                <a:solidFill>
                  <a:srgbClr val="51504D"/>
                </a:solidFill>
                <a:highlight>
                  <a:srgbClr val="FFFFFF"/>
                </a:highlight>
                <a:latin typeface="Calibri"/>
                <a:ea typeface="Calibri"/>
                <a:cs typeface="Calibri"/>
                <a:sym typeface="Calibri"/>
              </a:rPr>
              <a:t>“MapGive is a U.S. Department of State initiative that encourages and increases participation in the global mapping community and facilitates the creation of open geographic data to support humanitarian relief and development programs.”</a:t>
            </a:r>
            <a:endParaRPr i="1" sz="2100">
              <a:latin typeface="Calibri"/>
              <a:ea typeface="Calibri"/>
              <a:cs typeface="Calibri"/>
              <a:sym typeface="Calibri"/>
            </a:endParaRPr>
          </a:p>
        </p:txBody>
      </p:sp>
      <p:pic>
        <p:nvPicPr>
          <p:cNvPr id="134" name="Google Shape;134;gafdfe16c26_0_11"/>
          <p:cNvPicPr preferRelativeResize="0"/>
          <p:nvPr/>
        </p:nvPicPr>
        <p:blipFill>
          <a:blip r:embed="rId3">
            <a:alphaModFix/>
          </a:blip>
          <a:stretch>
            <a:fillRect/>
          </a:stretch>
        </p:blipFill>
        <p:spPr>
          <a:xfrm>
            <a:off x="5801950" y="2456525"/>
            <a:ext cx="4126525" cy="3846525"/>
          </a:xfrm>
          <a:prstGeom prst="rect">
            <a:avLst/>
          </a:prstGeom>
          <a:noFill/>
          <a:ln>
            <a:noFill/>
          </a:ln>
        </p:spPr>
      </p:pic>
      <p:pic>
        <p:nvPicPr>
          <p:cNvPr id="135" name="Google Shape;135;gafdfe16c26_0_11"/>
          <p:cNvPicPr preferRelativeResize="0"/>
          <p:nvPr/>
        </p:nvPicPr>
        <p:blipFill>
          <a:blip r:embed="rId4">
            <a:alphaModFix/>
          </a:blip>
          <a:stretch>
            <a:fillRect/>
          </a:stretch>
        </p:blipFill>
        <p:spPr>
          <a:xfrm>
            <a:off x="9919613" y="3023839"/>
            <a:ext cx="1162050" cy="1047750"/>
          </a:xfrm>
          <a:prstGeom prst="rect">
            <a:avLst/>
          </a:prstGeom>
          <a:noFill/>
          <a:ln>
            <a:noFill/>
          </a:ln>
        </p:spPr>
      </p:pic>
      <p:pic>
        <p:nvPicPr>
          <p:cNvPr id="136" name="Google Shape;136;gafdfe16c26_0_11"/>
          <p:cNvPicPr preferRelativeResize="0"/>
          <p:nvPr/>
        </p:nvPicPr>
        <p:blipFill>
          <a:blip r:embed="rId5">
            <a:alphaModFix/>
          </a:blip>
          <a:stretch>
            <a:fillRect/>
          </a:stretch>
        </p:blipFill>
        <p:spPr>
          <a:xfrm>
            <a:off x="9919613" y="3957289"/>
            <a:ext cx="1228725" cy="1057275"/>
          </a:xfrm>
          <a:prstGeom prst="rect">
            <a:avLst/>
          </a:prstGeom>
          <a:noFill/>
          <a:ln>
            <a:noFill/>
          </a:ln>
        </p:spPr>
      </p:pic>
      <p:pic>
        <p:nvPicPr>
          <p:cNvPr id="137" name="Google Shape;137;gafdfe16c26_0_11"/>
          <p:cNvPicPr preferRelativeResize="0"/>
          <p:nvPr/>
        </p:nvPicPr>
        <p:blipFill>
          <a:blip r:embed="rId6">
            <a:alphaModFix/>
          </a:blip>
          <a:stretch>
            <a:fillRect/>
          </a:stretch>
        </p:blipFill>
        <p:spPr>
          <a:xfrm>
            <a:off x="10100588" y="5014564"/>
            <a:ext cx="800100" cy="81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afdfe16c26_0_144"/>
          <p:cNvSpPr/>
          <p:nvPr/>
        </p:nvSpPr>
        <p:spPr>
          <a:xfrm>
            <a:off x="58625"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3" name="Google Shape;143;gafdfe16c26_0_144"/>
          <p:cNvPicPr preferRelativeResize="0"/>
          <p:nvPr/>
        </p:nvPicPr>
        <p:blipFill rotWithShape="1">
          <a:blip r:embed="rId3">
            <a:alphaModFix/>
          </a:blip>
          <a:srcRect b="1185" l="0" r="0" t="0"/>
          <a:stretch/>
        </p:blipFill>
        <p:spPr>
          <a:xfrm>
            <a:off x="481600" y="357550"/>
            <a:ext cx="5495925" cy="6023699"/>
          </a:xfrm>
          <a:prstGeom prst="rect">
            <a:avLst/>
          </a:prstGeom>
          <a:noFill/>
          <a:ln>
            <a:noFill/>
          </a:ln>
        </p:spPr>
      </p:pic>
      <p:pic>
        <p:nvPicPr>
          <p:cNvPr id="144" name="Google Shape;144;gafdfe16c26_0_144"/>
          <p:cNvPicPr preferRelativeResize="0"/>
          <p:nvPr/>
        </p:nvPicPr>
        <p:blipFill>
          <a:blip r:embed="rId4">
            <a:alphaModFix/>
          </a:blip>
          <a:stretch>
            <a:fillRect/>
          </a:stretch>
        </p:blipFill>
        <p:spPr>
          <a:xfrm>
            <a:off x="6235588" y="357550"/>
            <a:ext cx="5324475" cy="619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afdfe16c26_0_183"/>
          <p:cNvPicPr preferRelativeResize="0"/>
          <p:nvPr/>
        </p:nvPicPr>
        <p:blipFill rotWithShape="1">
          <a:blip r:embed="rId3">
            <a:alphaModFix/>
          </a:blip>
          <a:srcRect b="1185" l="0" r="0" t="0"/>
          <a:stretch/>
        </p:blipFill>
        <p:spPr>
          <a:xfrm>
            <a:off x="325188" y="188550"/>
            <a:ext cx="5495925" cy="6023699"/>
          </a:xfrm>
          <a:prstGeom prst="rect">
            <a:avLst/>
          </a:prstGeom>
          <a:noFill/>
          <a:ln>
            <a:noFill/>
          </a:ln>
        </p:spPr>
      </p:pic>
      <p:pic>
        <p:nvPicPr>
          <p:cNvPr id="151" name="Google Shape;151;gafdfe16c26_0_183"/>
          <p:cNvPicPr preferRelativeResize="0"/>
          <p:nvPr/>
        </p:nvPicPr>
        <p:blipFill>
          <a:blip r:embed="rId4">
            <a:alphaModFix/>
          </a:blip>
          <a:stretch>
            <a:fillRect/>
          </a:stretch>
        </p:blipFill>
        <p:spPr>
          <a:xfrm>
            <a:off x="6495525" y="879175"/>
            <a:ext cx="5303650" cy="519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gafdfe16c26_0_0"/>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afdfe16c26_0_0"/>
          <p:cNvSpPr/>
          <p:nvPr/>
        </p:nvSpPr>
        <p:spPr>
          <a:xfrm>
            <a:off x="409710" y="1022350"/>
            <a:ext cx="709613" cy="2095500"/>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gafdfe16c26_0_0"/>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gafdfe16c26_0_0"/>
          <p:cNvSpPr/>
          <p:nvPr/>
        </p:nvSpPr>
        <p:spPr>
          <a:xfrm>
            <a:off x="644660" y="640894"/>
            <a:ext cx="168275" cy="1713196"/>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gafdfe16c26_0_0"/>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gafdfe16c26_0_0"/>
          <p:cNvSpPr/>
          <p:nvPr/>
        </p:nvSpPr>
        <p:spPr>
          <a:xfrm>
            <a:off x="644055" y="635715"/>
            <a:ext cx="10908000" cy="1541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gafdfe16c26_0_0"/>
          <p:cNvSpPr txBox="1"/>
          <p:nvPr>
            <p:ph type="title"/>
          </p:nvPr>
        </p:nvSpPr>
        <p:spPr>
          <a:xfrm>
            <a:off x="958506" y="800392"/>
            <a:ext cx="10264800" cy="12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3500">
                <a:solidFill>
                  <a:srgbClr val="FFFFFF"/>
                </a:solidFill>
              </a:rPr>
              <a:t>C2M2 Communication Plan - share, connect, educate </a:t>
            </a:r>
            <a:endParaRPr sz="3900"/>
          </a:p>
        </p:txBody>
      </p:sp>
      <p:grpSp>
        <p:nvGrpSpPr>
          <p:cNvPr id="163" name="Google Shape;163;gafdfe16c26_0_0"/>
          <p:cNvGrpSpPr/>
          <p:nvPr/>
        </p:nvGrpSpPr>
        <p:grpSpPr>
          <a:xfrm>
            <a:off x="1655830" y="2606690"/>
            <a:ext cx="3064597" cy="3546462"/>
            <a:chOff x="5614425" y="461650"/>
            <a:chExt cx="3561000" cy="4541505"/>
          </a:xfrm>
        </p:grpSpPr>
        <p:sp>
          <p:nvSpPr>
            <p:cNvPr id="164" name="Google Shape;164;gafdfe16c26_0_0"/>
            <p:cNvSpPr/>
            <p:nvPr/>
          </p:nvSpPr>
          <p:spPr>
            <a:xfrm>
              <a:off x="5614425" y="4469621"/>
              <a:ext cx="3561000" cy="5334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afdfe16c26_0_0"/>
            <p:cNvSpPr/>
            <p:nvPr/>
          </p:nvSpPr>
          <p:spPr>
            <a:xfrm>
              <a:off x="5614425" y="3802725"/>
              <a:ext cx="3560880" cy="533534"/>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gafdfe16c26_0_0"/>
            <p:cNvGrpSpPr/>
            <p:nvPr/>
          </p:nvGrpSpPr>
          <p:grpSpPr>
            <a:xfrm>
              <a:off x="5614425" y="461650"/>
              <a:ext cx="3560880" cy="4541505"/>
              <a:chOff x="5614425" y="461650"/>
              <a:chExt cx="3560880" cy="4541505"/>
            </a:xfrm>
          </p:grpSpPr>
          <p:sp>
            <p:nvSpPr>
              <p:cNvPr id="167" name="Google Shape;167;gafdfe16c26_0_0"/>
              <p:cNvSpPr txBox="1"/>
              <p:nvPr/>
            </p:nvSpPr>
            <p:spPr>
              <a:xfrm>
                <a:off x="6251768" y="3802725"/>
                <a:ext cx="2923481" cy="533534"/>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Webinars</a:t>
                </a:r>
                <a:endParaRPr b="0" i="0" sz="1400" u="none" cap="none" strike="noStrike">
                  <a:solidFill>
                    <a:srgbClr val="000000"/>
                  </a:solidFill>
                  <a:latin typeface="Arial"/>
                  <a:ea typeface="Arial"/>
                  <a:cs typeface="Arial"/>
                  <a:sym typeface="Arial"/>
                </a:endParaRPr>
              </a:p>
            </p:txBody>
          </p:sp>
          <p:grpSp>
            <p:nvGrpSpPr>
              <p:cNvPr id="168" name="Google Shape;168;gafdfe16c26_0_0"/>
              <p:cNvGrpSpPr/>
              <p:nvPr/>
            </p:nvGrpSpPr>
            <p:grpSpPr>
              <a:xfrm>
                <a:off x="5614425" y="461650"/>
                <a:ext cx="3560880" cy="4541505"/>
                <a:chOff x="5614425" y="461650"/>
                <a:chExt cx="3560880" cy="4541505"/>
              </a:xfrm>
            </p:grpSpPr>
            <p:grpSp>
              <p:nvGrpSpPr>
                <p:cNvPr id="169" name="Google Shape;169;gafdfe16c26_0_0"/>
                <p:cNvGrpSpPr/>
                <p:nvPr/>
              </p:nvGrpSpPr>
              <p:grpSpPr>
                <a:xfrm>
                  <a:off x="5614425" y="461650"/>
                  <a:ext cx="3560880" cy="3201118"/>
                  <a:chOff x="0" y="4450"/>
                  <a:chExt cx="6117300" cy="5687842"/>
                </a:xfrm>
              </p:grpSpPr>
              <p:sp>
                <p:nvSpPr>
                  <p:cNvPr id="170" name="Google Shape;170;gafdfe16c26_0_0"/>
                  <p:cNvSpPr/>
                  <p:nvPr/>
                </p:nvSpPr>
                <p:spPr>
                  <a:xfrm>
                    <a:off x="0" y="4450"/>
                    <a:ext cx="6117300" cy="9480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afdfe16c26_0_0"/>
                  <p:cNvSpPr/>
                  <p:nvPr/>
                </p:nvSpPr>
                <p:spPr>
                  <a:xfrm>
                    <a:off x="1094903" y="4450"/>
                    <a:ext cx="50223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afdfe16c26_0_0"/>
                  <p:cNvSpPr txBox="1"/>
                  <p:nvPr/>
                </p:nvSpPr>
                <p:spPr>
                  <a:xfrm>
                    <a:off x="1094903" y="4450"/>
                    <a:ext cx="5022300" cy="948000"/>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Press/articles	</a:t>
                    </a:r>
                    <a:endParaRPr b="0" i="0" sz="1400" u="none" cap="none" strike="noStrike">
                      <a:solidFill>
                        <a:srgbClr val="000000"/>
                      </a:solidFill>
                      <a:latin typeface="Arial"/>
                      <a:ea typeface="Arial"/>
                      <a:cs typeface="Arial"/>
                      <a:sym typeface="Arial"/>
                    </a:endParaRPr>
                  </a:p>
                </p:txBody>
              </p:sp>
              <p:sp>
                <p:nvSpPr>
                  <p:cNvPr id="173" name="Google Shape;173;gafdfe16c26_0_0"/>
                  <p:cNvSpPr/>
                  <p:nvPr/>
                </p:nvSpPr>
                <p:spPr>
                  <a:xfrm>
                    <a:off x="0" y="1189411"/>
                    <a:ext cx="6117300" cy="9480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afdfe16c26_0_0"/>
                  <p:cNvSpPr/>
                  <p:nvPr/>
                </p:nvSpPr>
                <p:spPr>
                  <a:xfrm>
                    <a:off x="1094903" y="1189411"/>
                    <a:ext cx="50223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afdfe16c26_0_0"/>
                  <p:cNvSpPr txBox="1"/>
                  <p:nvPr/>
                </p:nvSpPr>
                <p:spPr>
                  <a:xfrm>
                    <a:off x="1094903" y="1189411"/>
                    <a:ext cx="5022300" cy="948000"/>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Academic papers</a:t>
                    </a:r>
                    <a:endParaRPr b="0" i="0" sz="1400" u="none" cap="none" strike="noStrike">
                      <a:solidFill>
                        <a:srgbClr val="000000"/>
                      </a:solidFill>
                      <a:latin typeface="Arial"/>
                      <a:ea typeface="Arial"/>
                      <a:cs typeface="Arial"/>
                      <a:sym typeface="Arial"/>
                    </a:endParaRPr>
                  </a:p>
                </p:txBody>
              </p:sp>
              <p:sp>
                <p:nvSpPr>
                  <p:cNvPr id="176" name="Google Shape;176;gafdfe16c26_0_0"/>
                  <p:cNvSpPr/>
                  <p:nvPr/>
                </p:nvSpPr>
                <p:spPr>
                  <a:xfrm>
                    <a:off x="0" y="2374371"/>
                    <a:ext cx="6117300" cy="9480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afdfe16c26_0_0"/>
                  <p:cNvSpPr/>
                  <p:nvPr/>
                </p:nvSpPr>
                <p:spPr>
                  <a:xfrm>
                    <a:off x="1094903" y="2374371"/>
                    <a:ext cx="27528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afdfe16c26_0_0"/>
                  <p:cNvSpPr txBox="1"/>
                  <p:nvPr/>
                </p:nvSpPr>
                <p:spPr>
                  <a:xfrm>
                    <a:off x="1094903" y="2374371"/>
                    <a:ext cx="2752800" cy="948000"/>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Videos</a:t>
                    </a:r>
                    <a:endParaRPr b="0" i="0" sz="1400" u="none" cap="none" strike="noStrike">
                      <a:solidFill>
                        <a:srgbClr val="000000"/>
                      </a:solidFill>
                      <a:latin typeface="Arial"/>
                      <a:ea typeface="Arial"/>
                      <a:cs typeface="Arial"/>
                      <a:sym typeface="Arial"/>
                    </a:endParaRPr>
                  </a:p>
                </p:txBody>
              </p:sp>
              <p:sp>
                <p:nvSpPr>
                  <p:cNvPr id="179" name="Google Shape;179;gafdfe16c26_0_0"/>
                  <p:cNvSpPr/>
                  <p:nvPr/>
                </p:nvSpPr>
                <p:spPr>
                  <a:xfrm>
                    <a:off x="3847704" y="2374371"/>
                    <a:ext cx="22695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afdfe16c26_0_0"/>
                  <p:cNvSpPr/>
                  <p:nvPr/>
                </p:nvSpPr>
                <p:spPr>
                  <a:xfrm>
                    <a:off x="0" y="3559332"/>
                    <a:ext cx="6117300" cy="9480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afdfe16c26_0_0"/>
                  <p:cNvSpPr/>
                  <p:nvPr/>
                </p:nvSpPr>
                <p:spPr>
                  <a:xfrm>
                    <a:off x="1094903" y="3559332"/>
                    <a:ext cx="27528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afdfe16c26_0_0"/>
                  <p:cNvSpPr txBox="1"/>
                  <p:nvPr/>
                </p:nvSpPr>
                <p:spPr>
                  <a:xfrm>
                    <a:off x="1094903" y="3559332"/>
                    <a:ext cx="2752800" cy="948000"/>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highlight>
                          <a:srgbClr val="FFFF00"/>
                        </a:highlight>
                        <a:latin typeface="Calibri"/>
                        <a:ea typeface="Calibri"/>
                        <a:cs typeface="Calibri"/>
                        <a:sym typeface="Calibri"/>
                      </a:rPr>
                      <a:t>Blogs</a:t>
                    </a:r>
                    <a:endParaRPr b="0" i="0" sz="1400" u="none" cap="none" strike="noStrike">
                      <a:solidFill>
                        <a:srgbClr val="000000"/>
                      </a:solidFill>
                      <a:highlight>
                        <a:srgbClr val="FFFF00"/>
                      </a:highlight>
                      <a:latin typeface="Arial"/>
                      <a:ea typeface="Arial"/>
                      <a:cs typeface="Arial"/>
                      <a:sym typeface="Arial"/>
                    </a:endParaRPr>
                  </a:p>
                </p:txBody>
              </p:sp>
              <p:sp>
                <p:nvSpPr>
                  <p:cNvPr id="183" name="Google Shape;183;gafdfe16c26_0_0"/>
                  <p:cNvSpPr/>
                  <p:nvPr/>
                </p:nvSpPr>
                <p:spPr>
                  <a:xfrm>
                    <a:off x="3847704" y="3559332"/>
                    <a:ext cx="22695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afdfe16c26_0_0"/>
                  <p:cNvSpPr/>
                  <p:nvPr/>
                </p:nvSpPr>
                <p:spPr>
                  <a:xfrm>
                    <a:off x="0" y="4744292"/>
                    <a:ext cx="6117300" cy="9480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afdfe16c26_0_0"/>
                  <p:cNvSpPr/>
                  <p:nvPr/>
                </p:nvSpPr>
                <p:spPr>
                  <a:xfrm>
                    <a:off x="286760" y="4957585"/>
                    <a:ext cx="521400" cy="5214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afdfe16c26_0_0"/>
                  <p:cNvSpPr/>
                  <p:nvPr/>
                </p:nvSpPr>
                <p:spPr>
                  <a:xfrm>
                    <a:off x="1094903" y="4744292"/>
                    <a:ext cx="27528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afdfe16c26_0_0"/>
                  <p:cNvSpPr txBox="1"/>
                  <p:nvPr/>
                </p:nvSpPr>
                <p:spPr>
                  <a:xfrm>
                    <a:off x="1094895" y="4744279"/>
                    <a:ext cx="4367400" cy="948000"/>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Social media </a:t>
                    </a:r>
                    <a:endParaRPr b="0" i="0" sz="1400" u="none" cap="none" strike="noStrike">
                      <a:solidFill>
                        <a:srgbClr val="000000"/>
                      </a:solidFill>
                      <a:latin typeface="Arial"/>
                      <a:ea typeface="Arial"/>
                      <a:cs typeface="Arial"/>
                      <a:sym typeface="Arial"/>
                    </a:endParaRPr>
                  </a:p>
                </p:txBody>
              </p:sp>
              <p:sp>
                <p:nvSpPr>
                  <p:cNvPr id="188" name="Google Shape;188;gafdfe16c26_0_0"/>
                  <p:cNvSpPr/>
                  <p:nvPr/>
                </p:nvSpPr>
                <p:spPr>
                  <a:xfrm>
                    <a:off x="3847704" y="4744292"/>
                    <a:ext cx="2269500" cy="94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gafdfe16c26_0_0"/>
                <p:cNvSpPr txBox="1"/>
                <p:nvPr/>
              </p:nvSpPr>
              <p:spPr>
                <a:xfrm>
                  <a:off x="6251768" y="4469621"/>
                  <a:ext cx="2923481" cy="533534"/>
                </a:xfrm>
                <a:prstGeom prst="rect">
                  <a:avLst/>
                </a:prstGeom>
                <a:noFill/>
                <a:ln>
                  <a:noFill/>
                </a:ln>
              </p:spPr>
              <p:txBody>
                <a:bodyPr anchorCtr="0" anchor="ctr" bIns="100325" lIns="100325" spcFirstLastPara="1" rIns="100325" wrap="square" tIns="100325">
                  <a:noAutofit/>
                </a:bodyPr>
                <a:lstStyle/>
                <a:p>
                  <a:pPr indent="0" lvl="0" marL="0" marR="0" rtl="0" algn="l">
                    <a:lnSpc>
                      <a:spcPct val="100000"/>
                    </a:lnSpc>
                    <a:spcBef>
                      <a:spcPts val="0"/>
                    </a:spcBef>
                    <a:spcAft>
                      <a:spcPts val="0"/>
                    </a:spcAft>
                    <a:buClr>
                      <a:schemeClr val="dk1"/>
                    </a:buClr>
                    <a:buSzPts val="1900"/>
                    <a:buFont typeface="Calibri"/>
                    <a:buNone/>
                  </a:pPr>
                  <a:r>
                    <a:rPr lang="en-US" sz="1900">
                      <a:solidFill>
                        <a:schemeClr val="dk1"/>
                      </a:solidFill>
                      <a:latin typeface="Calibri"/>
                      <a:ea typeface="Calibri"/>
                      <a:cs typeface="Calibri"/>
                      <a:sym typeface="Calibri"/>
                    </a:rPr>
                    <a:t>Workshops</a:t>
                  </a:r>
                  <a:endParaRPr b="0" i="0" sz="1400" u="none" cap="none" strike="noStrike">
                    <a:solidFill>
                      <a:srgbClr val="000000"/>
                    </a:solidFill>
                    <a:latin typeface="Arial"/>
                    <a:ea typeface="Arial"/>
                    <a:cs typeface="Arial"/>
                    <a:sym typeface="Arial"/>
                  </a:endParaRPr>
                </a:p>
              </p:txBody>
            </p:sp>
          </p:grpSp>
          <p:sp>
            <p:nvSpPr>
              <p:cNvPr id="190" name="Google Shape;190;gafdfe16c26_0_0"/>
              <p:cNvSpPr/>
              <p:nvPr/>
            </p:nvSpPr>
            <p:spPr>
              <a:xfrm>
                <a:off x="5781348" y="3919499"/>
                <a:ext cx="303600" cy="2934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1" name="Google Shape;191;gafdfe16c26_0_0"/>
          <p:cNvSpPr txBox="1"/>
          <p:nvPr/>
        </p:nvSpPr>
        <p:spPr>
          <a:xfrm>
            <a:off x="5072200" y="2543175"/>
            <a:ext cx="5967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gafdfe16c26_0_0"/>
          <p:cNvSpPr/>
          <p:nvPr/>
        </p:nvSpPr>
        <p:spPr>
          <a:xfrm>
            <a:off x="6251768" y="6470308"/>
            <a:ext cx="1602405" cy="5335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afdfe16c26_0_0"/>
          <p:cNvSpPr/>
          <p:nvPr/>
        </p:nvSpPr>
        <p:spPr>
          <a:xfrm>
            <a:off x="7854173" y="6470308"/>
            <a:ext cx="1321076" cy="53353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afdfe16c26_0_0"/>
          <p:cNvSpPr/>
          <p:nvPr/>
        </p:nvSpPr>
        <p:spPr>
          <a:xfrm>
            <a:off x="1786784" y="4265321"/>
            <a:ext cx="261300" cy="2292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afdfe16c26_0_0"/>
          <p:cNvSpPr/>
          <p:nvPr/>
        </p:nvSpPr>
        <p:spPr>
          <a:xfrm>
            <a:off x="1786784" y="3246846"/>
            <a:ext cx="261300" cy="2292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afdfe16c26_0_0"/>
          <p:cNvSpPr/>
          <p:nvPr/>
        </p:nvSpPr>
        <p:spPr>
          <a:xfrm>
            <a:off x="1799484" y="3756084"/>
            <a:ext cx="261300" cy="2292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afdfe16c26_0_0"/>
          <p:cNvSpPr/>
          <p:nvPr/>
        </p:nvSpPr>
        <p:spPr>
          <a:xfrm>
            <a:off x="1799484" y="5774146"/>
            <a:ext cx="261300" cy="2292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afdfe16c26_0_0"/>
          <p:cNvSpPr/>
          <p:nvPr/>
        </p:nvSpPr>
        <p:spPr>
          <a:xfrm>
            <a:off x="1786784" y="2737621"/>
            <a:ext cx="261300" cy="2292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gafdfe16c26_0_0"/>
          <p:cNvGrpSpPr/>
          <p:nvPr/>
        </p:nvGrpSpPr>
        <p:grpSpPr>
          <a:xfrm>
            <a:off x="6124055" y="2442626"/>
            <a:ext cx="4552197" cy="3709027"/>
            <a:chOff x="508160" y="2220"/>
            <a:chExt cx="5101072" cy="5692184"/>
          </a:xfrm>
        </p:grpSpPr>
        <p:sp>
          <p:nvSpPr>
            <p:cNvPr id="200" name="Google Shape;200;gafdfe16c26_0_0"/>
            <p:cNvSpPr/>
            <p:nvPr/>
          </p:nvSpPr>
          <p:spPr>
            <a:xfrm>
              <a:off x="2826803" y="2330247"/>
              <a:ext cx="463800" cy="498600"/>
            </a:xfrm>
            <a:custGeom>
              <a:rect b="b" l="l" r="r" t="t"/>
              <a:pathLst>
                <a:path extrusionOk="0" h="120000" w="120000">
                  <a:moveTo>
                    <a:pt x="0" y="0"/>
                  </a:moveTo>
                  <a:lnTo>
                    <a:pt x="60000" y="0"/>
                  </a:lnTo>
                  <a:lnTo>
                    <a:pt x="60000" y="120000"/>
                  </a:lnTo>
                  <a:lnTo>
                    <a:pt x="120000" y="120000"/>
                  </a:lnTo>
                </a:path>
              </a:pathLst>
            </a:custGeom>
            <a:noFill/>
            <a:ln cap="flat" cmpd="sng" w="12700">
              <a:solidFill>
                <a:schemeClr val="accent2"/>
              </a:solidFill>
              <a:prstDash val="solid"/>
              <a:miter lim="800000"/>
              <a:headEnd len="sm" w="sm" type="none"/>
              <a:tailEnd len="sm" w="sm" type="none"/>
            </a:ln>
          </p:spPr>
        </p:sp>
        <p:sp>
          <p:nvSpPr>
            <p:cNvPr id="201" name="Google Shape;201;gafdfe16c26_0_0"/>
            <p:cNvSpPr/>
            <p:nvPr/>
          </p:nvSpPr>
          <p:spPr>
            <a:xfrm>
              <a:off x="2826803" y="1831739"/>
              <a:ext cx="463800" cy="498600"/>
            </a:xfrm>
            <a:custGeom>
              <a:rect b="b" l="l" r="r" t="t"/>
              <a:pathLst>
                <a:path extrusionOk="0" h="120000" w="120000">
                  <a:moveTo>
                    <a:pt x="0" y="120000"/>
                  </a:moveTo>
                  <a:lnTo>
                    <a:pt x="60000" y="120000"/>
                  </a:lnTo>
                  <a:lnTo>
                    <a:pt x="60000" y="0"/>
                  </a:lnTo>
                  <a:lnTo>
                    <a:pt x="120000" y="0"/>
                  </a:lnTo>
                </a:path>
              </a:pathLst>
            </a:custGeom>
            <a:noFill/>
            <a:ln cap="flat" cmpd="sng" w="12700">
              <a:solidFill>
                <a:schemeClr val="accent2"/>
              </a:solidFill>
              <a:prstDash val="solid"/>
              <a:miter lim="800000"/>
              <a:headEnd len="sm" w="sm" type="none"/>
              <a:tailEnd len="sm" w="sm" type="none"/>
            </a:ln>
          </p:spPr>
        </p:sp>
        <p:sp>
          <p:nvSpPr>
            <p:cNvPr id="202" name="Google Shape;202;gafdfe16c26_0_0"/>
            <p:cNvSpPr/>
            <p:nvPr/>
          </p:nvSpPr>
          <p:spPr>
            <a:xfrm>
              <a:off x="508160" y="2220"/>
              <a:ext cx="2318700" cy="7071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afdfe16c26_0_0"/>
            <p:cNvSpPr txBox="1"/>
            <p:nvPr/>
          </p:nvSpPr>
          <p:spPr>
            <a:xfrm>
              <a:off x="508160" y="2220"/>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Select blog topics (title and/or description)</a:t>
              </a:r>
              <a:endParaRPr b="0" i="0" sz="1400" u="none" cap="none" strike="noStrike">
                <a:solidFill>
                  <a:srgbClr val="000000"/>
                </a:solidFill>
                <a:latin typeface="Arial"/>
                <a:ea typeface="Arial"/>
                <a:cs typeface="Arial"/>
                <a:sym typeface="Arial"/>
              </a:endParaRPr>
            </a:p>
          </p:txBody>
        </p:sp>
        <p:sp>
          <p:nvSpPr>
            <p:cNvPr id="204" name="Google Shape;204;gafdfe16c26_0_0"/>
            <p:cNvSpPr/>
            <p:nvPr/>
          </p:nvSpPr>
          <p:spPr>
            <a:xfrm>
              <a:off x="508160" y="999237"/>
              <a:ext cx="2318700" cy="7071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afdfe16c26_0_0"/>
            <p:cNvSpPr txBox="1"/>
            <p:nvPr/>
          </p:nvSpPr>
          <p:spPr>
            <a:xfrm>
              <a:off x="508160" y="999237"/>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Audience (primary, secondary)</a:t>
              </a:r>
              <a:endParaRPr b="0" i="0" sz="1400" u="none" cap="none" strike="noStrike">
                <a:solidFill>
                  <a:srgbClr val="000000"/>
                </a:solidFill>
                <a:latin typeface="Arial"/>
                <a:ea typeface="Arial"/>
                <a:cs typeface="Arial"/>
                <a:sym typeface="Arial"/>
              </a:endParaRPr>
            </a:p>
          </p:txBody>
        </p:sp>
        <p:sp>
          <p:nvSpPr>
            <p:cNvPr id="206" name="Google Shape;206;gafdfe16c26_0_0"/>
            <p:cNvSpPr/>
            <p:nvPr/>
          </p:nvSpPr>
          <p:spPr>
            <a:xfrm>
              <a:off x="508160" y="1996254"/>
              <a:ext cx="2318700" cy="7071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afdfe16c26_0_0"/>
            <p:cNvSpPr txBox="1"/>
            <p:nvPr/>
          </p:nvSpPr>
          <p:spPr>
            <a:xfrm>
              <a:off x="508160" y="1996254"/>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Choose platform for dissemination</a:t>
              </a:r>
              <a:endParaRPr b="0" i="0" sz="1400" u="none" cap="none" strike="noStrike">
                <a:solidFill>
                  <a:srgbClr val="000000"/>
                </a:solidFill>
                <a:latin typeface="Arial"/>
                <a:ea typeface="Arial"/>
                <a:cs typeface="Arial"/>
                <a:sym typeface="Arial"/>
              </a:endParaRPr>
            </a:p>
          </p:txBody>
        </p:sp>
        <p:sp>
          <p:nvSpPr>
            <p:cNvPr id="208" name="Google Shape;208;gafdfe16c26_0_0"/>
            <p:cNvSpPr/>
            <p:nvPr/>
          </p:nvSpPr>
          <p:spPr>
            <a:xfrm>
              <a:off x="3290532" y="1527996"/>
              <a:ext cx="2318700" cy="70710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FFFFFF"/>
                  </a:solidFill>
                </a:rPr>
                <a:t>Separate post</a:t>
              </a:r>
              <a:endParaRPr b="0" i="0" sz="1400" u="none" cap="none" strike="noStrike">
                <a:solidFill>
                  <a:srgbClr val="FFFFFF"/>
                </a:solidFill>
                <a:latin typeface="Arial"/>
                <a:ea typeface="Arial"/>
                <a:cs typeface="Arial"/>
                <a:sym typeface="Arial"/>
              </a:endParaRPr>
            </a:p>
          </p:txBody>
        </p:sp>
        <p:sp>
          <p:nvSpPr>
            <p:cNvPr id="209" name="Google Shape;209;gafdfe16c26_0_0"/>
            <p:cNvSpPr txBox="1"/>
            <p:nvPr/>
          </p:nvSpPr>
          <p:spPr>
            <a:xfrm>
              <a:off x="3290532" y="2239796"/>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Context statement</a:t>
              </a:r>
              <a:endParaRPr b="0" i="0" sz="1400" u="none" cap="none" strike="noStrike">
                <a:solidFill>
                  <a:srgbClr val="000000"/>
                </a:solidFill>
                <a:latin typeface="Arial"/>
                <a:ea typeface="Arial"/>
                <a:cs typeface="Arial"/>
                <a:sym typeface="Arial"/>
              </a:endParaRPr>
            </a:p>
          </p:txBody>
        </p:sp>
        <p:sp>
          <p:nvSpPr>
            <p:cNvPr id="210" name="Google Shape;210;gafdfe16c26_0_0"/>
            <p:cNvSpPr/>
            <p:nvPr/>
          </p:nvSpPr>
          <p:spPr>
            <a:xfrm>
              <a:off x="3290532" y="2448812"/>
              <a:ext cx="2318700" cy="70710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rPr lang="en-US">
                  <a:solidFill>
                    <a:srgbClr val="FFFFFF"/>
                  </a:solidFill>
                </a:rPr>
                <a:t>Co-authored MapGive </a:t>
              </a:r>
              <a:r>
                <a:rPr lang="en-US">
                  <a:solidFill>
                    <a:srgbClr val="FFFFFF"/>
                  </a:solidFill>
                  <a:extLst>
                    <a:ext uri="http://customooxmlschemas.google.com/">
                      <go:slidesCustomData xmlns:go="http://customooxmlschemas.google.com/" textRoundtripDataId="0"/>
                    </a:ext>
                  </a:extLst>
                </a:rPr>
                <a:t>story</a:t>
              </a:r>
              <a:endParaRPr b="0" i="0" sz="1400" u="none" cap="none" strike="noStrike">
                <a:solidFill>
                  <a:srgbClr val="000000"/>
                </a:solidFill>
                <a:latin typeface="Arial"/>
                <a:ea typeface="Arial"/>
                <a:cs typeface="Arial"/>
                <a:sym typeface="Arial"/>
              </a:endParaRPr>
            </a:p>
          </p:txBody>
        </p:sp>
        <p:sp>
          <p:nvSpPr>
            <p:cNvPr id="211" name="Google Shape;211;gafdfe16c26_0_0"/>
            <p:cNvSpPr/>
            <p:nvPr/>
          </p:nvSpPr>
          <p:spPr>
            <a:xfrm>
              <a:off x="508160" y="2993271"/>
              <a:ext cx="2318700" cy="7071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afdfe16c26_0_0"/>
            <p:cNvSpPr txBox="1"/>
            <p:nvPr/>
          </p:nvSpPr>
          <p:spPr>
            <a:xfrm>
              <a:off x="508160" y="2993271"/>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Review</a:t>
              </a:r>
              <a:endParaRPr b="0" i="0" sz="1400" u="none" cap="none" strike="noStrike">
                <a:solidFill>
                  <a:srgbClr val="000000"/>
                </a:solidFill>
                <a:latin typeface="Arial"/>
                <a:ea typeface="Arial"/>
                <a:cs typeface="Arial"/>
                <a:sym typeface="Arial"/>
              </a:endParaRPr>
            </a:p>
          </p:txBody>
        </p:sp>
        <p:sp>
          <p:nvSpPr>
            <p:cNvPr id="213" name="Google Shape;213;gafdfe16c26_0_0"/>
            <p:cNvSpPr/>
            <p:nvPr/>
          </p:nvSpPr>
          <p:spPr>
            <a:xfrm>
              <a:off x="508160" y="3990287"/>
              <a:ext cx="2318700" cy="7071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afdfe16c26_0_0"/>
            <p:cNvSpPr txBox="1"/>
            <p:nvPr/>
          </p:nvSpPr>
          <p:spPr>
            <a:xfrm>
              <a:off x="508160" y="3990287"/>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Post blog! </a:t>
              </a:r>
              <a:endParaRPr b="0" i="0" sz="1400" u="none" cap="none" strike="noStrike">
                <a:solidFill>
                  <a:srgbClr val="000000"/>
                </a:solidFill>
                <a:latin typeface="Arial"/>
                <a:ea typeface="Arial"/>
                <a:cs typeface="Arial"/>
                <a:sym typeface="Arial"/>
              </a:endParaRPr>
            </a:p>
          </p:txBody>
        </p:sp>
        <p:sp>
          <p:nvSpPr>
            <p:cNvPr id="215" name="Google Shape;215;gafdfe16c26_0_0"/>
            <p:cNvSpPr/>
            <p:nvPr/>
          </p:nvSpPr>
          <p:spPr>
            <a:xfrm>
              <a:off x="508160" y="4987304"/>
              <a:ext cx="2318700" cy="7071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afdfe16c26_0_0"/>
            <p:cNvSpPr txBox="1"/>
            <p:nvPr/>
          </p:nvSpPr>
          <p:spPr>
            <a:xfrm>
              <a:off x="508160" y="4987304"/>
              <a:ext cx="2318700" cy="70710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Publicize</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gafdfe16c26_0_308"/>
          <p:cNvSpPr/>
          <p:nvPr/>
        </p:nvSpPr>
        <p:spPr>
          <a:xfrm>
            <a:off x="409710" y="1022350"/>
            <a:ext cx="709613" cy="2095500"/>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gafdfe16c26_0_308"/>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gafdfe16c26_0_308"/>
          <p:cNvSpPr/>
          <p:nvPr/>
        </p:nvSpPr>
        <p:spPr>
          <a:xfrm>
            <a:off x="644660" y="640894"/>
            <a:ext cx="168275" cy="1713196"/>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gafdfe16c26_0_308"/>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gafdfe16c26_0_308"/>
          <p:cNvSpPr/>
          <p:nvPr/>
        </p:nvSpPr>
        <p:spPr>
          <a:xfrm>
            <a:off x="644055" y="635715"/>
            <a:ext cx="10908000" cy="1541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gafdfe16c26_0_308"/>
          <p:cNvSpPr txBox="1"/>
          <p:nvPr>
            <p:ph type="title"/>
          </p:nvPr>
        </p:nvSpPr>
        <p:spPr>
          <a:xfrm>
            <a:off x="958506" y="800392"/>
            <a:ext cx="10264800" cy="12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C2M2 Blogs - requirements, flexibility</a:t>
            </a:r>
            <a:endParaRPr/>
          </a:p>
        </p:txBody>
      </p:sp>
      <p:sp>
        <p:nvSpPr>
          <p:cNvPr id="227" name="Google Shape;227;gafdfe16c26_0_308"/>
          <p:cNvSpPr txBox="1"/>
          <p:nvPr/>
        </p:nvSpPr>
        <p:spPr>
          <a:xfrm>
            <a:off x="6817925" y="3194050"/>
            <a:ext cx="3657600" cy="227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365F91"/>
                </a:solidFill>
                <a:latin typeface="Calibri"/>
                <a:ea typeface="Calibri"/>
                <a:cs typeface="Calibri"/>
                <a:sym typeface="Calibri"/>
              </a:rPr>
              <a:t>Important Dates</a:t>
            </a:r>
            <a:endParaRPr b="1" sz="1500">
              <a:solidFill>
                <a:schemeClr val="dk1"/>
              </a:solidFill>
              <a:latin typeface="Calibri"/>
              <a:ea typeface="Calibri"/>
              <a:cs typeface="Calibri"/>
              <a:sym typeface="Calibri"/>
            </a:endParaRPr>
          </a:p>
          <a:p>
            <a:pPr indent="0" lvl="0" marL="0" rtl="0" algn="l">
              <a:spcBef>
                <a:spcPts val="0"/>
              </a:spcBef>
              <a:spcAft>
                <a:spcPts val="0"/>
              </a:spcAft>
              <a:buNone/>
            </a:pPr>
            <a:r>
              <a:t/>
            </a:r>
            <a:endParaRPr b="1" sz="1500">
              <a:solidFill>
                <a:schemeClr val="dk1"/>
              </a:solidFill>
              <a:latin typeface="Calibri"/>
              <a:ea typeface="Calibri"/>
              <a:cs typeface="Calibri"/>
              <a:sym typeface="Calibri"/>
            </a:endParaRPr>
          </a:p>
          <a:p>
            <a:pPr indent="0" lvl="0" marL="0" rtl="0" algn="ctr">
              <a:spcBef>
                <a:spcPts val="0"/>
              </a:spcBef>
              <a:spcAft>
                <a:spcPts val="0"/>
              </a:spcAft>
              <a:buNone/>
            </a:pPr>
            <a:r>
              <a:rPr lang="en-US" sz="2000">
                <a:solidFill>
                  <a:srgbClr val="365F91"/>
                </a:solidFill>
                <a:latin typeface="Calibri"/>
                <a:ea typeface="Calibri"/>
                <a:cs typeface="Calibri"/>
                <a:sym typeface="Calibri"/>
              </a:rPr>
              <a:t>Q1: Oct 15 - Jan 15 </a:t>
            </a:r>
            <a:endParaRPr sz="2000">
              <a:solidFill>
                <a:srgbClr val="365F91"/>
              </a:solidFill>
              <a:latin typeface="Calibri"/>
              <a:ea typeface="Calibri"/>
              <a:cs typeface="Calibri"/>
              <a:sym typeface="Calibri"/>
            </a:endParaRPr>
          </a:p>
          <a:p>
            <a:pPr indent="0" lvl="0" marL="0" rtl="0" algn="ctr">
              <a:spcBef>
                <a:spcPts val="0"/>
              </a:spcBef>
              <a:spcAft>
                <a:spcPts val="0"/>
              </a:spcAft>
              <a:buNone/>
            </a:pPr>
            <a:r>
              <a:rPr lang="en-US" sz="2000">
                <a:solidFill>
                  <a:srgbClr val="365F91"/>
                </a:solidFill>
                <a:latin typeface="Calibri"/>
                <a:ea typeface="Calibri"/>
                <a:cs typeface="Calibri"/>
                <a:sym typeface="Calibri"/>
              </a:rPr>
              <a:t>(flexible to late Jan/early Feb)</a:t>
            </a:r>
            <a:endParaRPr sz="2000">
              <a:solidFill>
                <a:srgbClr val="365F91"/>
              </a:solidFill>
              <a:latin typeface="Calibri"/>
              <a:ea typeface="Calibri"/>
              <a:cs typeface="Calibri"/>
              <a:sym typeface="Calibri"/>
            </a:endParaRPr>
          </a:p>
          <a:p>
            <a:pPr indent="0" lvl="0" marL="0" rtl="0" algn="ctr">
              <a:spcBef>
                <a:spcPts val="0"/>
              </a:spcBef>
              <a:spcAft>
                <a:spcPts val="0"/>
              </a:spcAft>
              <a:buNone/>
            </a:pPr>
            <a:r>
              <a:rPr lang="en-US" sz="2000">
                <a:solidFill>
                  <a:srgbClr val="365F91"/>
                </a:solidFill>
                <a:latin typeface="Calibri"/>
                <a:ea typeface="Calibri"/>
                <a:cs typeface="Calibri"/>
                <a:sym typeface="Calibri"/>
              </a:rPr>
              <a:t>Q2: Jan 16 - April 15</a:t>
            </a:r>
            <a:endParaRPr sz="2000">
              <a:solidFill>
                <a:srgbClr val="365F91"/>
              </a:solidFill>
              <a:latin typeface="Calibri"/>
              <a:ea typeface="Calibri"/>
              <a:cs typeface="Calibri"/>
              <a:sym typeface="Calibri"/>
            </a:endParaRPr>
          </a:p>
          <a:p>
            <a:pPr indent="0" lvl="0" marL="0" rtl="0" algn="ctr">
              <a:spcBef>
                <a:spcPts val="0"/>
              </a:spcBef>
              <a:spcAft>
                <a:spcPts val="0"/>
              </a:spcAft>
              <a:buNone/>
            </a:pPr>
            <a:r>
              <a:rPr lang="en-US" sz="2000">
                <a:solidFill>
                  <a:srgbClr val="365F91"/>
                </a:solidFill>
                <a:latin typeface="Calibri"/>
                <a:ea typeface="Calibri"/>
                <a:cs typeface="Calibri"/>
                <a:sym typeface="Calibri"/>
              </a:rPr>
              <a:t>Q3: April 16 - July 15</a:t>
            </a:r>
            <a:endParaRPr sz="2000">
              <a:solidFill>
                <a:srgbClr val="365F91"/>
              </a:solidFill>
              <a:latin typeface="Calibri"/>
              <a:ea typeface="Calibri"/>
              <a:cs typeface="Calibri"/>
              <a:sym typeface="Calibri"/>
            </a:endParaRPr>
          </a:p>
          <a:p>
            <a:pPr indent="0" lvl="0" marL="0" rtl="0" algn="ctr">
              <a:spcBef>
                <a:spcPts val="0"/>
              </a:spcBef>
              <a:spcAft>
                <a:spcPts val="0"/>
              </a:spcAft>
              <a:buNone/>
            </a:pPr>
            <a:r>
              <a:rPr lang="en-US" sz="2000">
                <a:solidFill>
                  <a:srgbClr val="365F91"/>
                </a:solidFill>
                <a:latin typeface="Calibri"/>
                <a:ea typeface="Calibri"/>
                <a:cs typeface="Calibri"/>
                <a:sym typeface="Calibri"/>
              </a:rPr>
              <a:t>Q4: July 15 - Oct 15</a:t>
            </a:r>
            <a:r>
              <a:rPr b="1" lang="en-US" sz="2000">
                <a:solidFill>
                  <a:srgbClr val="365F91"/>
                </a:solidFill>
                <a:latin typeface="Calibri"/>
                <a:ea typeface="Calibri"/>
                <a:cs typeface="Calibri"/>
                <a:sym typeface="Calibri"/>
              </a:rPr>
              <a:t> </a:t>
            </a:r>
            <a:endParaRPr b="1" sz="2400">
              <a:solidFill>
                <a:srgbClr val="365F91"/>
              </a:solidFill>
              <a:latin typeface="Calibri"/>
              <a:ea typeface="Calibri"/>
              <a:cs typeface="Calibri"/>
              <a:sym typeface="Calibri"/>
            </a:endParaRPr>
          </a:p>
        </p:txBody>
      </p:sp>
      <p:sp>
        <p:nvSpPr>
          <p:cNvPr id="228" name="Google Shape;228;gafdfe16c26_0_308"/>
          <p:cNvSpPr txBox="1"/>
          <p:nvPr>
            <p:ph idx="1" type="body"/>
          </p:nvPr>
        </p:nvSpPr>
        <p:spPr>
          <a:xfrm>
            <a:off x="1621625" y="3117850"/>
            <a:ext cx="5058600" cy="2273400"/>
          </a:xfrm>
          <a:prstGeom prst="rect">
            <a:avLst/>
          </a:prstGeom>
          <a:noFill/>
          <a:ln>
            <a:noFill/>
          </a:ln>
        </p:spPr>
        <p:txBody>
          <a:bodyPr anchorCtr="0" anchor="ctr" bIns="45700" lIns="91425" spcFirstLastPara="1" rIns="91425" wrap="square" tIns="45700">
            <a:normAutofit fontScale="70000"/>
          </a:bodyPr>
          <a:lstStyle/>
          <a:p>
            <a:pPr indent="0" lvl="0" marL="0" rtl="0" algn="l">
              <a:lnSpc>
                <a:spcPct val="138000"/>
              </a:lnSpc>
              <a:spcBef>
                <a:spcPts val="0"/>
              </a:spcBef>
              <a:spcAft>
                <a:spcPts val="0"/>
              </a:spcAft>
              <a:buNone/>
            </a:pPr>
            <a:r>
              <a:rPr b="1" lang="en-US" sz="1800">
                <a:solidFill>
                  <a:srgbClr val="365F91"/>
                </a:solidFill>
                <a:latin typeface="Calibri"/>
                <a:ea typeface="Calibri"/>
                <a:cs typeface="Calibri"/>
                <a:sym typeface="Calibri"/>
              </a:rPr>
              <a:t>Requirement</a:t>
            </a:r>
            <a:endParaRPr b="1" sz="1800">
              <a:solidFill>
                <a:srgbClr val="365F91"/>
              </a:solidFill>
              <a:latin typeface="Calibri"/>
              <a:ea typeface="Calibri"/>
              <a:cs typeface="Calibri"/>
              <a:sym typeface="Calibri"/>
            </a:endParaRPr>
          </a:p>
          <a:p>
            <a:pPr indent="-295275" lvl="0" marL="457200" rtl="0" algn="l">
              <a:lnSpc>
                <a:spcPct val="115000"/>
              </a:lnSpc>
              <a:spcBef>
                <a:spcPts val="0"/>
              </a:spcBef>
              <a:spcAft>
                <a:spcPts val="0"/>
              </a:spcAft>
              <a:buSzPct val="88235"/>
              <a:buFont typeface="Calibri"/>
              <a:buChar char="-"/>
            </a:pPr>
            <a:r>
              <a:rPr lang="en-US" sz="1700" u="sng">
                <a:solidFill>
                  <a:srgbClr val="365F91"/>
                </a:solidFill>
                <a:latin typeface="Calibri"/>
                <a:ea typeface="Calibri"/>
                <a:cs typeface="Calibri"/>
                <a:sym typeface="Calibri"/>
              </a:rPr>
              <a:t>“Authoring and publication of blog post by the 30ths of the third month in the quarter, published in coordination with DoS and AAG”</a:t>
            </a:r>
            <a:endParaRPr sz="1700" u="sng">
              <a:solidFill>
                <a:srgbClr val="365F91"/>
              </a:solidFill>
              <a:latin typeface="Calibri"/>
              <a:ea typeface="Calibri"/>
              <a:cs typeface="Calibri"/>
              <a:sym typeface="Calibri"/>
            </a:endParaRPr>
          </a:p>
          <a:p>
            <a:pPr indent="0" lvl="0" marL="0" rtl="0" algn="l">
              <a:lnSpc>
                <a:spcPct val="115000"/>
              </a:lnSpc>
              <a:spcBef>
                <a:spcPts val="0"/>
              </a:spcBef>
              <a:spcAft>
                <a:spcPts val="0"/>
              </a:spcAft>
              <a:buNone/>
            </a:pPr>
            <a:r>
              <a:t/>
            </a:r>
            <a:endParaRPr sz="1700" u="sng">
              <a:solidFill>
                <a:srgbClr val="365F91"/>
              </a:solidFill>
              <a:latin typeface="Calibri"/>
              <a:ea typeface="Calibri"/>
              <a:cs typeface="Calibri"/>
              <a:sym typeface="Calibri"/>
            </a:endParaRPr>
          </a:p>
          <a:p>
            <a:pPr indent="-295275" lvl="0" marL="457200" rtl="0" algn="l">
              <a:lnSpc>
                <a:spcPct val="115000"/>
              </a:lnSpc>
              <a:spcBef>
                <a:spcPts val="0"/>
              </a:spcBef>
              <a:spcAft>
                <a:spcPts val="0"/>
              </a:spcAft>
              <a:buSzPct val="88235"/>
              <a:buFont typeface="Calibri"/>
              <a:buChar char="-"/>
            </a:pPr>
            <a:r>
              <a:rPr lang="en-US" sz="1700">
                <a:solidFill>
                  <a:srgbClr val="365F91"/>
                </a:solidFill>
                <a:latin typeface="Calibri"/>
                <a:ea typeface="Calibri"/>
                <a:cs typeface="Calibri"/>
                <a:sym typeface="Calibri"/>
              </a:rPr>
              <a:t>Each hub produces 1 blog per quarter with support from project teams</a:t>
            </a:r>
            <a:endParaRPr sz="1700">
              <a:solidFill>
                <a:srgbClr val="365F91"/>
              </a:solidFill>
              <a:latin typeface="Calibri"/>
              <a:ea typeface="Calibri"/>
              <a:cs typeface="Calibri"/>
              <a:sym typeface="Calibri"/>
            </a:endParaRPr>
          </a:p>
          <a:p>
            <a:pPr indent="-295275" lvl="0" marL="457200" rtl="0" algn="l">
              <a:lnSpc>
                <a:spcPct val="115000"/>
              </a:lnSpc>
              <a:spcBef>
                <a:spcPts val="0"/>
              </a:spcBef>
              <a:spcAft>
                <a:spcPts val="0"/>
              </a:spcAft>
              <a:buSzPct val="88235"/>
              <a:buFont typeface="Calibri"/>
              <a:buChar char="-"/>
            </a:pPr>
            <a:r>
              <a:rPr lang="en-US" sz="1700">
                <a:solidFill>
                  <a:srgbClr val="365F91"/>
                </a:solidFill>
                <a:latin typeface="Calibri"/>
                <a:ea typeface="Calibri"/>
                <a:cs typeface="Calibri"/>
                <a:sym typeface="Calibri"/>
              </a:rPr>
              <a:t>Highly recommended to notify team </a:t>
            </a:r>
            <a:r>
              <a:rPr i="1" lang="en-US" sz="1700">
                <a:solidFill>
                  <a:srgbClr val="365F91"/>
                </a:solidFill>
                <a:latin typeface="Calibri"/>
                <a:ea typeface="Calibri"/>
                <a:cs typeface="Calibri"/>
                <a:sym typeface="Calibri"/>
              </a:rPr>
              <a:t>before</a:t>
            </a:r>
            <a:r>
              <a:rPr lang="en-US" sz="1700">
                <a:solidFill>
                  <a:srgbClr val="365F91"/>
                </a:solidFill>
                <a:latin typeface="Calibri"/>
                <a:ea typeface="Calibri"/>
                <a:cs typeface="Calibri"/>
                <a:sym typeface="Calibri"/>
              </a:rPr>
              <a:t> publishing</a:t>
            </a:r>
            <a:endParaRPr sz="1700">
              <a:solidFill>
                <a:srgbClr val="365F91"/>
              </a:solidFill>
              <a:latin typeface="Calibri"/>
              <a:ea typeface="Calibri"/>
              <a:cs typeface="Calibri"/>
              <a:sym typeface="Calibri"/>
            </a:endParaRPr>
          </a:p>
          <a:p>
            <a:pPr indent="-304165" lvl="1" marL="914400" rtl="0" algn="l">
              <a:lnSpc>
                <a:spcPct val="115000"/>
              </a:lnSpc>
              <a:spcBef>
                <a:spcPts val="0"/>
              </a:spcBef>
              <a:spcAft>
                <a:spcPts val="0"/>
              </a:spcAft>
              <a:buClr>
                <a:srgbClr val="365F91"/>
              </a:buClr>
              <a:buSzPct val="100000"/>
              <a:buFont typeface="Calibri"/>
              <a:buChar char="-"/>
            </a:pPr>
            <a:r>
              <a:rPr lang="en-US" sz="1700">
                <a:solidFill>
                  <a:srgbClr val="365F91"/>
                </a:solidFill>
                <a:latin typeface="Calibri"/>
                <a:ea typeface="Calibri"/>
                <a:cs typeface="Calibri"/>
                <a:sym typeface="Calibri"/>
              </a:rPr>
              <a:t>The C2M2 management team review will be focused on ensuring </a:t>
            </a:r>
            <a:r>
              <a:rPr i="1" lang="en-US" sz="1700">
                <a:solidFill>
                  <a:srgbClr val="365F91"/>
                </a:solidFill>
                <a:latin typeface="Calibri"/>
                <a:ea typeface="Calibri"/>
                <a:cs typeface="Calibri"/>
                <a:sym typeface="Calibri"/>
              </a:rPr>
              <a:t>consistency </a:t>
            </a:r>
            <a:r>
              <a:rPr lang="en-US" sz="1700">
                <a:solidFill>
                  <a:srgbClr val="365F91"/>
                </a:solidFill>
                <a:latin typeface="Calibri"/>
                <a:ea typeface="Calibri"/>
                <a:cs typeface="Calibri"/>
                <a:sym typeface="Calibri"/>
              </a:rPr>
              <a:t>between C2M2 content, and is available to review content’s writing style and to help develop blog </a:t>
            </a:r>
            <a:r>
              <a:rPr lang="en-US" sz="1700">
                <a:solidFill>
                  <a:srgbClr val="365F91"/>
                </a:solidFill>
                <a:latin typeface="Calibri"/>
                <a:ea typeface="Calibri"/>
                <a:cs typeface="Calibri"/>
                <a:sym typeface="Calibri"/>
                <a:extLst>
                  <a:ext uri="http://customooxmlschemas.google.com/">
                    <go:slidesCustomData xmlns:go="http://customooxmlschemas.google.com/" textRoundtripDataId="1"/>
                  </a:ext>
                </a:extLst>
              </a:rPr>
              <a:t>ideas</a:t>
            </a:r>
            <a:r>
              <a:rPr lang="en-US" sz="1700">
                <a:solidFill>
                  <a:srgbClr val="365F91"/>
                </a:solidFill>
                <a:latin typeface="Calibri"/>
                <a:ea typeface="Calibri"/>
                <a:cs typeface="Calibri"/>
                <a:sym typeface="Calibri"/>
              </a:rPr>
              <a:t>.</a:t>
            </a:r>
            <a:endParaRPr sz="1700">
              <a:solidFill>
                <a:srgbClr val="365F9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4"/>
          <p:cNvSpPr/>
          <p:nvPr/>
        </p:nvSpPr>
        <p:spPr>
          <a:xfrm>
            <a:off x="1442925" y="2454275"/>
            <a:ext cx="6096600" cy="39381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US" sz="1800">
                <a:solidFill>
                  <a:srgbClr val="365F91"/>
                </a:solidFill>
                <a:latin typeface="Calibri"/>
                <a:ea typeface="Calibri"/>
                <a:cs typeface="Calibri"/>
                <a:sym typeface="Calibri"/>
              </a:rPr>
              <a:t>Where to host</a:t>
            </a:r>
            <a:endParaRPr b="1" sz="1500">
              <a:solidFill>
                <a:schemeClr val="dk2"/>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2"/>
                </a:solidFill>
                <a:latin typeface="Calibri"/>
                <a:ea typeface="Calibri"/>
                <a:cs typeface="Calibri"/>
                <a:sym typeface="Calibri"/>
              </a:rPr>
              <a:t>Project/hub or other web presence</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2"/>
                </a:solidFill>
                <a:latin typeface="Calibri"/>
                <a:ea typeface="Calibri"/>
                <a:cs typeface="Calibri"/>
                <a:sym typeface="Calibri"/>
              </a:rPr>
              <a:t>*Option to co-author a “Mapgive story”</a:t>
            </a:r>
            <a:endParaRPr sz="16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365F91"/>
                </a:solidFill>
                <a:latin typeface="Calibri"/>
                <a:ea typeface="Calibri"/>
                <a:cs typeface="Calibri"/>
                <a:sym typeface="Calibri"/>
              </a:rPr>
              <a:t>Clearance</a:t>
            </a:r>
            <a:endParaRPr b="1" sz="1500">
              <a:solidFill>
                <a:schemeClr val="dk2"/>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2"/>
                </a:solidFill>
                <a:latin typeface="Calibri"/>
                <a:ea typeface="Calibri"/>
                <a:cs typeface="Calibri"/>
                <a:sym typeface="Calibri"/>
              </a:rPr>
              <a:t>Only MapGive stories require additional State approval</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2"/>
                </a:solidFill>
                <a:latin typeface="Calibri"/>
                <a:ea typeface="Calibri"/>
                <a:cs typeface="Calibri"/>
                <a:sym typeface="Calibri"/>
              </a:rPr>
              <a:t>*Proactively reference and link activities and topics to C2M2 where possible</a:t>
            </a:r>
            <a:endParaRPr sz="1600">
              <a:solidFill>
                <a:schemeClr val="dk2"/>
              </a:solidFill>
              <a:latin typeface="Calibri"/>
              <a:ea typeface="Calibri"/>
              <a:cs typeface="Calibri"/>
              <a:sym typeface="Calibri"/>
            </a:endParaRPr>
          </a:p>
          <a:p>
            <a:pPr indent="-330200" lvl="1" marL="914400" rtl="0" algn="l">
              <a:spcBef>
                <a:spcPts val="0"/>
              </a:spcBef>
              <a:spcAft>
                <a:spcPts val="0"/>
              </a:spcAft>
              <a:buClr>
                <a:schemeClr val="dk2"/>
              </a:buClr>
              <a:buSzPts val="1600"/>
              <a:buFont typeface="Calibri"/>
              <a:buChar char="-"/>
            </a:pPr>
            <a:r>
              <a:rPr lang="en-US" sz="1700">
                <a:solidFill>
                  <a:schemeClr val="dk2"/>
                </a:solidFill>
                <a:latin typeface="Calibri"/>
                <a:ea typeface="Calibri"/>
                <a:cs typeface="Calibri"/>
                <a:sym typeface="Calibri"/>
              </a:rPr>
              <a:t>“</a:t>
            </a:r>
            <a:r>
              <a:rPr lang="en-US">
                <a:solidFill>
                  <a:srgbClr val="414E60"/>
                </a:solidFill>
                <a:highlight>
                  <a:srgbClr val="F1F2F4"/>
                </a:highlight>
                <a:latin typeface="Calibri"/>
                <a:ea typeface="Calibri"/>
                <a:cs typeface="Calibri"/>
                <a:sym typeface="Calibri"/>
              </a:rPr>
              <a:t>“For more information about the Cities’ COVID Mitigation Mapping (C2M2) program, please go to mapgive.state.gov/c2m2.”</a:t>
            </a:r>
            <a:endParaRPr sz="17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b="1" lang="en-US" sz="1800">
                <a:solidFill>
                  <a:srgbClr val="365F91"/>
                </a:solidFill>
                <a:latin typeface="Calibri"/>
                <a:ea typeface="Calibri"/>
                <a:cs typeface="Calibri"/>
                <a:sym typeface="Calibri"/>
              </a:rPr>
              <a:t>Language</a:t>
            </a:r>
            <a:endParaRPr b="1" sz="2100">
              <a:solidFill>
                <a:srgbClr val="365F9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2"/>
                </a:solidFill>
                <a:latin typeface="Calibri"/>
                <a:ea typeface="Calibri"/>
                <a:cs typeface="Calibri"/>
                <a:sym typeface="Calibri"/>
              </a:rPr>
              <a:t>There isn’t a strict English-only requirement, we recommend considering it depending on your audience.</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US" sz="1600">
                <a:solidFill>
                  <a:schemeClr val="dk2"/>
                </a:solidFill>
                <a:latin typeface="Calibri"/>
                <a:ea typeface="Calibri"/>
                <a:cs typeface="Calibri"/>
                <a:sym typeface="Calibri"/>
              </a:rPr>
              <a:t>*MapGive stories would need, at least, a version translated in English (story can include multiple language versions)</a:t>
            </a:r>
            <a:endParaRPr sz="2100">
              <a:solidFill>
                <a:schemeClr val="lt1"/>
              </a:solidFill>
              <a:latin typeface="Calibri"/>
              <a:ea typeface="Calibri"/>
              <a:cs typeface="Calibri"/>
              <a:sym typeface="Calibri"/>
            </a:endParaRPr>
          </a:p>
        </p:txBody>
      </p:sp>
      <p:sp>
        <p:nvSpPr>
          <p:cNvPr id="234" name="Google Shape;234;p4"/>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4"/>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4"/>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4"/>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4"/>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9" name="Google Shape;239;p4"/>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C2M2 Blogs - requirements, flexibility</a:t>
            </a:r>
            <a:endParaRPr/>
          </a:p>
        </p:txBody>
      </p:sp>
      <p:sp>
        <p:nvSpPr>
          <p:cNvPr id="240" name="Google Shape;240;p4"/>
          <p:cNvSpPr txBox="1"/>
          <p:nvPr/>
        </p:nvSpPr>
        <p:spPr>
          <a:xfrm>
            <a:off x="7863125" y="2733675"/>
            <a:ext cx="3000000" cy="3359400"/>
          </a:xfrm>
          <a:prstGeom prst="rect">
            <a:avLst/>
          </a:prstGeom>
          <a:noFill/>
          <a:ln cap="flat" cmpd="sng" w="9525">
            <a:solidFill>
              <a:srgbClr val="2A399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450">
                <a:solidFill>
                  <a:srgbClr val="666666"/>
                </a:solidFill>
                <a:latin typeface="Calibri"/>
                <a:ea typeface="Calibri"/>
                <a:cs typeface="Calibri"/>
                <a:sym typeface="Calibri"/>
              </a:rPr>
              <a:t>Digital Branding – </a:t>
            </a:r>
            <a:r>
              <a:rPr lang="en-US" sz="1450">
                <a:solidFill>
                  <a:srgbClr val="666666"/>
                </a:solidFill>
                <a:latin typeface="Calibri"/>
                <a:ea typeface="Calibri"/>
                <a:cs typeface="Calibri"/>
                <a:sym typeface="Calibri"/>
              </a:rPr>
              <a:t>So that each C2M2 project can contribute to the communications success of the others, all social media and blog posts for C2M2 should aim to have consistent branding.  When possible, refer to the “C2M2 Communications Toolkit”  (under development) at </a:t>
            </a:r>
            <a:endParaRPr sz="1450">
              <a:solidFill>
                <a:srgbClr val="666666"/>
              </a:solidFill>
              <a:latin typeface="Calibri"/>
              <a:ea typeface="Calibri"/>
              <a:cs typeface="Calibri"/>
              <a:sym typeface="Calibri"/>
            </a:endParaRPr>
          </a:p>
          <a:p>
            <a:pPr indent="0" lvl="0" marL="0" rtl="0" algn="l">
              <a:lnSpc>
                <a:spcPct val="115000"/>
              </a:lnSpc>
              <a:spcBef>
                <a:spcPts val="1000"/>
              </a:spcBef>
              <a:spcAft>
                <a:spcPts val="0"/>
              </a:spcAft>
              <a:buNone/>
            </a:pPr>
            <a:r>
              <a:rPr lang="en-US" sz="1450" u="sng">
                <a:solidFill>
                  <a:schemeClr val="hlink"/>
                </a:solidFill>
                <a:latin typeface="Calibri"/>
                <a:ea typeface="Calibri"/>
                <a:cs typeface="Calibri"/>
                <a:sym typeface="Calibri"/>
                <a:hlinkClick r:id="rId3"/>
              </a:rPr>
              <a:t>C2M2 Blog Reference Checklist</a:t>
            </a:r>
            <a:r>
              <a:rPr lang="en-US" sz="1450">
                <a:solidFill>
                  <a:srgbClr val="666666"/>
                </a:solidFill>
                <a:latin typeface="Calibri"/>
                <a:ea typeface="Calibri"/>
                <a:cs typeface="Calibri"/>
                <a:sym typeface="Calibri"/>
              </a:rPr>
              <a:t> </a:t>
            </a:r>
            <a:endParaRPr sz="1450">
              <a:solidFill>
                <a:srgbClr val="666666"/>
              </a:solidFill>
              <a:latin typeface="Calibri"/>
              <a:ea typeface="Calibri"/>
              <a:cs typeface="Calibri"/>
              <a:sym typeface="Calibri"/>
            </a:endParaRPr>
          </a:p>
          <a:p>
            <a:pPr indent="0" lvl="0" marL="0" rtl="0" algn="l">
              <a:lnSpc>
                <a:spcPct val="115000"/>
              </a:lnSpc>
              <a:spcBef>
                <a:spcPts val="1000"/>
              </a:spcBef>
              <a:spcAft>
                <a:spcPts val="0"/>
              </a:spcAft>
              <a:buNone/>
            </a:pPr>
            <a:r>
              <a:rPr lang="en-US" sz="1450" u="sng">
                <a:solidFill>
                  <a:schemeClr val="hlink"/>
                </a:solidFill>
                <a:latin typeface="Calibri"/>
                <a:ea typeface="Calibri"/>
                <a:cs typeface="Calibri"/>
                <a:sym typeface="Calibri"/>
                <a:hlinkClick r:id="rId4"/>
              </a:rPr>
              <a:t>C2M2 Communications Toolkit</a:t>
            </a:r>
            <a:r>
              <a:rPr lang="en-US" sz="1450">
                <a:solidFill>
                  <a:srgbClr val="666666"/>
                </a:solidFill>
                <a:latin typeface="Calibri"/>
                <a:ea typeface="Calibri"/>
                <a:cs typeface="Calibri"/>
                <a:sym typeface="Calibri"/>
              </a:rPr>
              <a:t> </a:t>
            </a:r>
            <a:endParaRPr sz="1450">
              <a:solidFill>
                <a:srgbClr val="666666"/>
              </a:solidFill>
              <a:latin typeface="Calibri"/>
              <a:ea typeface="Calibri"/>
              <a:cs typeface="Calibri"/>
              <a:sym typeface="Calibri"/>
            </a:endParaRPr>
          </a:p>
          <a:p>
            <a:pPr indent="0" lvl="0" marL="0" rtl="0" algn="l">
              <a:lnSpc>
                <a:spcPct val="115000"/>
              </a:lnSpc>
              <a:spcBef>
                <a:spcPts val="1000"/>
              </a:spcBef>
              <a:spcAft>
                <a:spcPts val="1000"/>
              </a:spcAft>
              <a:buNone/>
            </a:pPr>
            <a:r>
              <a:rPr lang="en-US" sz="1450" u="sng">
                <a:solidFill>
                  <a:schemeClr val="hlink"/>
                </a:solidFill>
                <a:latin typeface="Calibri"/>
                <a:ea typeface="Calibri"/>
                <a:cs typeface="Calibri"/>
                <a:sym typeface="Calibri"/>
                <a:hlinkClick r:id="rId5"/>
              </a:rPr>
              <a:t>C2M2 Social Media Cheat Sheet</a:t>
            </a:r>
            <a:r>
              <a:rPr lang="en-US" sz="1450">
                <a:solidFill>
                  <a:srgbClr val="666666"/>
                </a:solidFill>
                <a:latin typeface="Calibri"/>
                <a:ea typeface="Calibri"/>
                <a:cs typeface="Calibri"/>
                <a:sym typeface="Calibri"/>
              </a:rPr>
              <a:t> </a:t>
            </a:r>
            <a:endParaRPr sz="145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gafdfe16c26_0_168"/>
          <p:cNvSpPr/>
          <p:nvPr/>
        </p:nvSpPr>
        <p:spPr>
          <a:xfrm>
            <a:off x="409710" y="1022350"/>
            <a:ext cx="709613" cy="2095500"/>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gafdfe16c26_0_168"/>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gafdfe16c26_0_168"/>
          <p:cNvSpPr/>
          <p:nvPr/>
        </p:nvSpPr>
        <p:spPr>
          <a:xfrm>
            <a:off x="644660" y="640894"/>
            <a:ext cx="168275" cy="1713196"/>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gafdfe16c26_0_168"/>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gafdfe16c26_0_168"/>
          <p:cNvSpPr/>
          <p:nvPr/>
        </p:nvSpPr>
        <p:spPr>
          <a:xfrm>
            <a:off x="644055" y="635715"/>
            <a:ext cx="10908000" cy="1541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gafdfe16c26_0_168"/>
          <p:cNvSpPr txBox="1"/>
          <p:nvPr>
            <p:ph type="title"/>
          </p:nvPr>
        </p:nvSpPr>
        <p:spPr>
          <a:xfrm>
            <a:off x="958506" y="800392"/>
            <a:ext cx="10264800" cy="12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C2M2 </a:t>
            </a:r>
            <a:r>
              <a:rPr lang="en-US">
                <a:solidFill>
                  <a:srgbClr val="FFFFFF"/>
                </a:solidFill>
              </a:rPr>
              <a:t>- utilizing MapGive’s platform</a:t>
            </a:r>
            <a:endParaRPr/>
          </a:p>
        </p:txBody>
      </p:sp>
      <p:sp>
        <p:nvSpPr>
          <p:cNvPr id="251" name="Google Shape;251;gafdfe16c26_0_168"/>
          <p:cNvSpPr txBox="1"/>
          <p:nvPr/>
        </p:nvSpPr>
        <p:spPr>
          <a:xfrm>
            <a:off x="5253900" y="2201700"/>
            <a:ext cx="6031500" cy="444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100">
                <a:solidFill>
                  <a:schemeClr val="dk1"/>
                </a:solidFill>
              </a:rPr>
              <a:t>Proposed pre-approved subject matter</a:t>
            </a:r>
            <a:r>
              <a:rPr lang="en-US" sz="1100">
                <a:solidFill>
                  <a:schemeClr val="dk1"/>
                </a:solidFill>
              </a:rPr>
              <a:t> as part of blanket authorization for HIU social media accounts will include the following (all content will conform to content rules outline in 3 FAM 4175.2):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Appropriate content from core colleagues</a:t>
            </a:r>
            <a:r>
              <a:rPr lang="en-US" sz="1100">
                <a:solidFill>
                  <a:schemeClr val="dk1"/>
                </a:solidFill>
              </a:rPr>
              <a:t>, i.e. OFDA, YouthMappers, 2C, Humanitarian OpenStreetMap Team, American Red Cross, Missing Maps, World Bank GFDRR.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highlight>
                  <a:srgbClr val="FFFF00"/>
                </a:highlight>
              </a:rPr>
              <a:t>News and blog posts relevant to the humanitarian mapping community</a:t>
            </a:r>
            <a:endParaRPr b="1"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News of significant events and annual milestones, i.e OpenStreetMap conferences and other key messages on important dates such as World AIDS Day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highlight>
                  <a:srgbClr val="FFFF00"/>
                </a:highlight>
              </a:rPr>
              <a:t>Announcements and RSVP links for mapathons/events occurring throughout the humanitarian mapping community</a:t>
            </a:r>
            <a:endParaRPr b="1"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Information in support of and encouraging mapping in Universities and Schools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Encouraging information in support of mapping in response to natural disasters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Photos of mapping related activities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Text-based messages designed to grow and motivate an audience of volunteer mappers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Encouraging general mapping and validation, encouraging mapping towards targeted mapping campaigns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Metrics related to MapGive projects and user contributions, Imagery to the Crowd success stories, messages acknowledging volunteers supporting MapGive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highlight>
                  <a:srgbClr val="FFFF00"/>
                </a:highlight>
              </a:rPr>
              <a:t>Tips or Information on instructional mapping related guides</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HIU infographics designed to grow and motivate an audience of volunteer mappers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Congratulations to core colleagues and partners on key accomplishments</a:t>
            </a:r>
            <a:endParaRPr sz="1100">
              <a:solidFill>
                <a:schemeClr val="dk1"/>
              </a:solidFill>
            </a:endParaRPr>
          </a:p>
        </p:txBody>
      </p:sp>
      <p:pic>
        <p:nvPicPr>
          <p:cNvPr id="252" name="Google Shape;252;gafdfe16c26_0_168"/>
          <p:cNvPicPr preferRelativeResize="0"/>
          <p:nvPr/>
        </p:nvPicPr>
        <p:blipFill>
          <a:blip r:embed="rId3">
            <a:alphaModFix/>
          </a:blip>
          <a:stretch>
            <a:fillRect/>
          </a:stretch>
        </p:blipFill>
        <p:spPr>
          <a:xfrm>
            <a:off x="1254050" y="2459999"/>
            <a:ext cx="3907413" cy="36643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2020-10-21T12:01:22Z</dcterms:created>
  <dc:creator>Melinda</dc:creator>
</cp:coreProperties>
</file>