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6" r:id="rId1"/>
  </p:sldMasterIdLst>
  <p:sldIdLst>
    <p:sldId id="256" r:id="rId2"/>
    <p:sldId id="257" r:id="rId3"/>
    <p:sldId id="258" r:id="rId4"/>
    <p:sldId id="261" r:id="rId5"/>
    <p:sldId id="262" r:id="rId6"/>
    <p:sldId id="263" r:id="rId7"/>
    <p:sldId id="264" r:id="rId8"/>
    <p:sldId id="265" r:id="rId9"/>
    <p:sldId id="266" r:id="rId10"/>
    <p:sldId id="267" r:id="rId11"/>
    <p:sldId id="268"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6" d="100"/>
          <a:sy n="76" d="100"/>
        </p:scale>
        <p:origin x="-1206" y="1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57BD7AE1-4D32-48EF-B113-2CCE932E502E}" type="datetimeFigureOut">
              <a:rPr lang="en-US" smtClean="0"/>
              <a:t>12/17/2015</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D356488A-32A9-4C04-AAB3-BAA0370472C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7BD7AE1-4D32-48EF-B113-2CCE932E502E}" type="datetimeFigureOut">
              <a:rPr lang="en-US" smtClean="0"/>
              <a:t>12/17/2015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D356488A-32A9-4C04-AAB3-BAA0370472C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7BD7AE1-4D32-48EF-B113-2CCE932E502E}" type="datetimeFigureOut">
              <a:rPr lang="en-US" smtClean="0"/>
              <a:t>12/17/2015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D356488A-32A9-4C04-AAB3-BAA0370472C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7BD7AE1-4D32-48EF-B113-2CCE932E502E}" type="datetimeFigureOut">
              <a:rPr lang="en-US" smtClean="0"/>
              <a:t>12/17/2015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D356488A-32A9-4C04-AAB3-BAA0370472CC}" type="slidenum">
              <a:rPr lang="en-US" smtClean="0"/>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57BD7AE1-4D32-48EF-B113-2CCE932E502E}" type="datetimeFigureOut">
              <a:rPr lang="en-US" smtClean="0"/>
              <a:t>12/17/2015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D356488A-32A9-4C04-AAB3-BAA0370472CC}" type="slidenum">
              <a:rPr lang="en-US" smtClean="0"/>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57BD7AE1-4D32-48EF-B113-2CCE932E502E}" type="datetimeFigureOut">
              <a:rPr lang="en-US" smtClean="0"/>
              <a:t>12/17/2015</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D356488A-32A9-4C04-AAB3-BAA0370472CC}" type="slidenum">
              <a:rPr lang="en-US" smtClean="0"/>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57BD7AE1-4D32-48EF-B113-2CCE932E502E}" type="datetimeFigureOut">
              <a:rPr lang="en-US" smtClean="0"/>
              <a:t>12/17/2015</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D356488A-32A9-4C04-AAB3-BAA0370472CC}"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57BD7AE1-4D32-48EF-B113-2CCE932E502E}" type="datetimeFigureOut">
              <a:rPr lang="en-US" smtClean="0"/>
              <a:t>12/17/2015</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D356488A-32A9-4C04-AAB3-BAA0370472CC}" type="slidenum">
              <a:rPr lang="en-US" smtClean="0"/>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57BD7AE1-4D32-48EF-B113-2CCE932E502E}" type="datetimeFigureOut">
              <a:rPr lang="en-US" smtClean="0"/>
              <a:t>12/17/2015</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D356488A-32A9-4C04-AAB3-BAA0370472C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57BD7AE1-4D32-48EF-B113-2CCE932E502E}" type="datetimeFigureOut">
              <a:rPr lang="en-US" smtClean="0"/>
              <a:t>12/17/2015</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D356488A-32A9-4C04-AAB3-BAA0370472CC}"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57BD7AE1-4D32-48EF-B113-2CCE932E502E}" type="datetimeFigureOut">
              <a:rPr lang="en-US" smtClean="0"/>
              <a:t>12/17/2015</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D356488A-32A9-4C04-AAB3-BAA0370472CC}" type="slidenum">
              <a:rPr lang="en-US" smtClean="0"/>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57BD7AE1-4D32-48EF-B113-2CCE932E502E}" type="datetimeFigureOut">
              <a:rPr lang="en-US" smtClean="0"/>
              <a:t>12/17/2015</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D356488A-32A9-4C04-AAB3-BAA0370472C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763" y="1988840"/>
            <a:ext cx="8892480" cy="1988840"/>
          </a:xfrm>
        </p:spPr>
        <p:txBody>
          <a:bodyPr>
            <a:noAutofit/>
          </a:bodyPr>
          <a:lstStyle/>
          <a:p>
            <a:pPr algn="ctr"/>
            <a:r>
              <a:rPr lang="en-US" sz="6000" dirty="0" smtClean="0"/>
              <a:t>Projekat “Checkers” </a:t>
            </a:r>
            <a:br>
              <a:rPr lang="en-US" sz="6000" dirty="0" smtClean="0"/>
            </a:br>
            <a:r>
              <a:rPr lang="en-US" sz="4400" dirty="0" smtClean="0"/>
              <a:t>Predmet: Soft Computing</a:t>
            </a:r>
            <a:endParaRPr lang="en-US" sz="4400" dirty="0"/>
          </a:p>
        </p:txBody>
      </p:sp>
      <p:sp>
        <p:nvSpPr>
          <p:cNvPr id="3" name="Subtitle 2"/>
          <p:cNvSpPr>
            <a:spLocks noGrp="1"/>
          </p:cNvSpPr>
          <p:nvPr>
            <p:ph type="subTitle" idx="1"/>
          </p:nvPr>
        </p:nvSpPr>
        <p:spPr>
          <a:xfrm>
            <a:off x="0" y="5763722"/>
            <a:ext cx="9144000" cy="1094278"/>
          </a:xfrm>
        </p:spPr>
        <p:txBody>
          <a:bodyPr>
            <a:normAutofit/>
          </a:bodyPr>
          <a:lstStyle/>
          <a:p>
            <a:pPr algn="l"/>
            <a:r>
              <a:rPr lang="en-US" sz="1800" dirty="0" smtClean="0">
                <a:solidFill>
                  <a:schemeClr val="tx1">
                    <a:lumMod val="95000"/>
                    <a:lumOff val="5000"/>
                  </a:schemeClr>
                </a:solidFill>
              </a:rPr>
              <a:t>Bojan </a:t>
            </a:r>
            <a:r>
              <a:rPr lang="en-US" sz="1800" dirty="0" err="1" smtClean="0">
                <a:solidFill>
                  <a:schemeClr val="tx1">
                    <a:lumMod val="95000"/>
                    <a:lumOff val="5000"/>
                  </a:schemeClr>
                </a:solidFill>
              </a:rPr>
              <a:t>Marjanovi</a:t>
            </a:r>
            <a:r>
              <a:rPr lang="sr-Latn-RS" sz="1800" dirty="0" smtClean="0">
                <a:solidFill>
                  <a:schemeClr val="tx1">
                    <a:lumMod val="95000"/>
                    <a:lumOff val="5000"/>
                  </a:schemeClr>
                </a:solidFill>
              </a:rPr>
              <a:t>ć RA185/2012</a:t>
            </a:r>
          </a:p>
          <a:p>
            <a:pPr algn="l"/>
            <a:r>
              <a:rPr lang="sr-Latn-RS" sz="1800" dirty="0" smtClean="0">
                <a:solidFill>
                  <a:schemeClr val="tx1">
                    <a:lumMod val="95000"/>
                    <a:lumOff val="5000"/>
                  </a:schemeClr>
                </a:solidFill>
              </a:rPr>
              <a:t>Marina Nenić RA109/2012					Profesor: Đorđe Obradović</a:t>
            </a:r>
          </a:p>
          <a:p>
            <a:pPr algn="l"/>
            <a:r>
              <a:rPr lang="sr-Latn-RS" sz="1800" dirty="0" smtClean="0">
                <a:solidFill>
                  <a:schemeClr val="tx1">
                    <a:lumMod val="95000"/>
                    <a:lumOff val="5000"/>
                  </a:schemeClr>
                </a:solidFill>
              </a:rPr>
              <a:t>Jana Vojnović RA164-2012					Asistent: Marko Jocić</a:t>
            </a:r>
            <a:endParaRPr lang="en-US" sz="1800" dirty="0">
              <a:solidFill>
                <a:schemeClr val="tx1">
                  <a:lumMod val="95000"/>
                  <a:lumOff val="5000"/>
                </a:schemeClr>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04" y="46557"/>
            <a:ext cx="1588195" cy="1745269"/>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52319" y="105402"/>
            <a:ext cx="1665575" cy="1682230"/>
          </a:xfrm>
          <a:prstGeom prst="rect">
            <a:avLst/>
          </a:prstGeom>
        </p:spPr>
      </p:pic>
    </p:spTree>
    <p:extLst>
      <p:ext uri="{BB962C8B-B14F-4D97-AF65-F5344CB8AC3E}">
        <p14:creationId xmlns:p14="http://schemas.microsoft.com/office/powerpoint/2010/main" val="124384860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51520" y="1052736"/>
            <a:ext cx="8568952" cy="4525963"/>
          </a:xfrm>
        </p:spPr>
        <p:txBody>
          <a:bodyPr/>
          <a:lstStyle/>
          <a:p>
            <a:r>
              <a:rPr lang="sr-Latn-RS" sz="2800" dirty="0" smtClean="0"/>
              <a:t>Prihvatanje </a:t>
            </a:r>
            <a:r>
              <a:rPr lang="sr-Latn-RS" sz="2800" dirty="0"/>
              <a:t>trenutnog stanja od strane </a:t>
            </a:r>
            <a:r>
              <a:rPr lang="sr-Latn-RS" sz="2800" dirty="0" smtClean="0"/>
              <a:t>odgovarajuće funkcije, </a:t>
            </a:r>
            <a:r>
              <a:rPr lang="sr-Latn-RS" sz="2800" dirty="0"/>
              <a:t>pretvaranje u sopstveno stanje reprezentacije, pokretanje algoritma za pretragu da bi se pronašao sledeći potez i predstavljanje njega u željenom formatu </a:t>
            </a:r>
          </a:p>
          <a:p>
            <a:endParaRPr lang="en-US" dirty="0"/>
          </a:p>
        </p:txBody>
      </p:sp>
      <p:sp>
        <p:nvSpPr>
          <p:cNvPr id="3" name="Title 2"/>
          <p:cNvSpPr>
            <a:spLocks noGrp="1"/>
          </p:cNvSpPr>
          <p:nvPr>
            <p:ph type="title"/>
          </p:nvPr>
        </p:nvSpPr>
        <p:spPr>
          <a:xfrm>
            <a:off x="467544" y="16737"/>
            <a:ext cx="8229600" cy="1012974"/>
          </a:xfrm>
        </p:spPr>
        <p:txBody>
          <a:bodyPr>
            <a:normAutofit/>
          </a:bodyPr>
          <a:lstStyle/>
          <a:p>
            <a:pPr algn="ctr"/>
            <a:r>
              <a:rPr lang="sr-Latn-RS" sz="4400" dirty="0" smtClean="0"/>
              <a:t>4. Integracija</a:t>
            </a:r>
            <a:endParaRPr lang="en-US" sz="4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15816" y="3212976"/>
            <a:ext cx="4535335" cy="2768724"/>
          </a:xfrm>
          <a:prstGeom prst="rect">
            <a:avLst/>
          </a:prstGeom>
        </p:spPr>
      </p:pic>
    </p:spTree>
    <p:extLst>
      <p:ext uri="{BB962C8B-B14F-4D97-AF65-F5344CB8AC3E}">
        <p14:creationId xmlns:p14="http://schemas.microsoft.com/office/powerpoint/2010/main" val="416957108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87824" y="5445224"/>
            <a:ext cx="6048672" cy="1143000"/>
          </a:xfrm>
        </p:spPr>
        <p:txBody>
          <a:bodyPr>
            <a:normAutofit/>
          </a:bodyPr>
          <a:lstStyle/>
          <a:p>
            <a:pPr algn="ctr"/>
            <a:r>
              <a:rPr lang="sr-Latn-RS" sz="4400" dirty="0" smtClean="0">
                <a:solidFill>
                  <a:schemeClr val="tx1"/>
                </a:solidFill>
              </a:rPr>
              <a:t>Hvala na pažnji!</a:t>
            </a:r>
            <a:endParaRPr lang="en-US" sz="4400" dirty="0">
              <a:solidFill>
                <a:schemeClr val="tx1"/>
              </a:solidFill>
            </a:endParaRPr>
          </a:p>
        </p:txBody>
      </p:sp>
      <p:sp>
        <p:nvSpPr>
          <p:cNvPr id="3" name="Content Placeholder 1"/>
          <p:cNvSpPr txBox="1">
            <a:spLocks/>
          </p:cNvSpPr>
          <p:nvPr/>
        </p:nvSpPr>
        <p:spPr>
          <a:xfrm>
            <a:off x="0" y="764704"/>
            <a:ext cx="9125451" cy="3960441"/>
          </a:xfrm>
          <a:prstGeom prst="rect">
            <a:avLst/>
          </a:prstGeom>
        </p:spPr>
        <p:txBody>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r>
              <a:rPr lang="sr-Latn-RS" dirty="0" smtClean="0"/>
              <a:t>Više informacija na:</a:t>
            </a:r>
            <a:r>
              <a:rPr lang="en-US" dirty="0" smtClean="0"/>
              <a:t> </a:t>
            </a:r>
          </a:p>
          <a:p>
            <a:pPr marL="109728" indent="0">
              <a:buNone/>
            </a:pPr>
            <a:r>
              <a:rPr lang="en-US" dirty="0" smtClean="0"/>
              <a:t>https</a:t>
            </a:r>
            <a:r>
              <a:rPr lang="en-US" dirty="0"/>
              <a:t>://</a:t>
            </a:r>
            <a:r>
              <a:rPr lang="en-US" dirty="0" smtClean="0"/>
              <a:t>github.com/marjanovic93/checkers.git</a:t>
            </a:r>
            <a:endParaRPr lang="en-US" dirty="0"/>
          </a:p>
        </p:txBody>
      </p:sp>
    </p:spTree>
    <p:extLst>
      <p:ext uri="{BB962C8B-B14F-4D97-AF65-F5344CB8AC3E}">
        <p14:creationId xmlns:p14="http://schemas.microsoft.com/office/powerpoint/2010/main" val="20636325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7374" y="980728"/>
            <a:ext cx="8507288" cy="3384376"/>
          </a:xfrm>
        </p:spPr>
        <p:txBody>
          <a:bodyPr>
            <a:normAutofit/>
          </a:bodyPr>
          <a:lstStyle/>
          <a:p>
            <a:r>
              <a:rPr lang="sr-Latn-RS" sz="2400" dirty="0" smtClean="0"/>
              <a:t>Checkers ili engleska dama predstavlja vrstu misaone igre na ploči koju igraju dva igrača. Ploča se sastoji od </a:t>
            </a:r>
            <a:r>
              <a:rPr lang="en-US" sz="2400" dirty="0"/>
              <a:t>od 8x8 (64) </a:t>
            </a:r>
            <a:r>
              <a:rPr lang="en-US" sz="2400" dirty="0" err="1"/>
              <a:t>kvadratnih</a:t>
            </a:r>
            <a:r>
              <a:rPr lang="en-US" sz="2400" dirty="0"/>
              <a:t> </a:t>
            </a:r>
            <a:r>
              <a:rPr lang="en-US" sz="2400" dirty="0" err="1"/>
              <a:t>polja</a:t>
            </a:r>
            <a:r>
              <a:rPr lang="en-US" sz="2400" dirty="0"/>
              <a:t> </a:t>
            </a:r>
            <a:r>
              <a:rPr lang="en-US" sz="2400" dirty="0" err="1"/>
              <a:t>pri</a:t>
            </a:r>
            <a:r>
              <a:rPr lang="en-US" sz="2400" dirty="0"/>
              <a:t> </a:t>
            </a:r>
            <a:r>
              <a:rPr lang="en-US" sz="2400" dirty="0" err="1"/>
              <a:t>čemu</a:t>
            </a:r>
            <a:r>
              <a:rPr lang="en-US" sz="2400" dirty="0"/>
              <a:t> </a:t>
            </a:r>
            <a:r>
              <a:rPr lang="en-US" sz="2400" dirty="0" err="1"/>
              <a:t>svaki</a:t>
            </a:r>
            <a:r>
              <a:rPr lang="en-US" sz="2400" dirty="0"/>
              <a:t> </a:t>
            </a:r>
            <a:r>
              <a:rPr lang="en-US" sz="2400" dirty="0" err="1"/>
              <a:t>igrač</a:t>
            </a:r>
            <a:r>
              <a:rPr lang="en-US" sz="2400" dirty="0"/>
              <a:t> </a:t>
            </a:r>
            <a:r>
              <a:rPr lang="en-US" sz="2400" dirty="0" err="1"/>
              <a:t>ima</a:t>
            </a:r>
            <a:r>
              <a:rPr lang="en-US" sz="2400" dirty="0"/>
              <a:t> 12 </a:t>
            </a:r>
            <a:r>
              <a:rPr lang="en-US" sz="2400" dirty="0" err="1"/>
              <a:t>figura</a:t>
            </a:r>
            <a:r>
              <a:rPr lang="en-US" sz="2400" dirty="0"/>
              <a:t>. One se </a:t>
            </a:r>
            <a:r>
              <a:rPr lang="en-US" sz="2400" dirty="0" err="1"/>
              <a:t>pokreću</a:t>
            </a:r>
            <a:r>
              <a:rPr lang="en-US" sz="2400" dirty="0"/>
              <a:t> </a:t>
            </a:r>
            <a:r>
              <a:rPr lang="en-US" sz="2400" dirty="0" err="1"/>
              <a:t>i</a:t>
            </a:r>
            <a:r>
              <a:rPr lang="en-US" sz="2400" dirty="0"/>
              <a:t> </a:t>
            </a:r>
            <a:r>
              <a:rPr lang="en-US" sz="2400" dirty="0" err="1"/>
              <a:t>protivničke</a:t>
            </a:r>
            <a:r>
              <a:rPr lang="en-US" sz="2400" dirty="0"/>
              <a:t> figure </a:t>
            </a:r>
            <a:r>
              <a:rPr lang="en-US" sz="2400" dirty="0" err="1"/>
              <a:t>zarobljavaju</a:t>
            </a:r>
            <a:r>
              <a:rPr lang="en-US" sz="2400" dirty="0"/>
              <a:t> </a:t>
            </a:r>
            <a:r>
              <a:rPr lang="en-US" sz="2400" dirty="0" err="1"/>
              <a:t>dijagonalno</a:t>
            </a:r>
            <a:r>
              <a:rPr lang="en-US" sz="2400" dirty="0"/>
              <a:t>. </a:t>
            </a:r>
            <a:r>
              <a:rPr lang="en-US" sz="2400" dirty="0" err="1"/>
              <a:t>Mogu</a:t>
            </a:r>
            <a:r>
              <a:rPr lang="en-US" sz="2400" dirty="0"/>
              <a:t> se </a:t>
            </a:r>
            <a:r>
              <a:rPr lang="en-US" sz="2400" dirty="0" err="1"/>
              <a:t>kretati</a:t>
            </a:r>
            <a:r>
              <a:rPr lang="en-US" sz="2400" dirty="0"/>
              <a:t> </a:t>
            </a:r>
            <a:r>
              <a:rPr lang="en-US" sz="2400" dirty="0" err="1"/>
              <a:t>samo</a:t>
            </a:r>
            <a:r>
              <a:rPr lang="en-US" sz="2400" dirty="0"/>
              <a:t> </a:t>
            </a:r>
            <a:r>
              <a:rPr lang="en-US" sz="2400" dirty="0" err="1"/>
              <a:t>naprijed</a:t>
            </a:r>
            <a:r>
              <a:rPr lang="en-US" sz="2400" dirty="0"/>
              <a:t> </a:t>
            </a:r>
            <a:r>
              <a:rPr lang="en-US" sz="2400" dirty="0" err="1"/>
              <a:t>dok</a:t>
            </a:r>
            <a:r>
              <a:rPr lang="en-US" sz="2400" dirty="0"/>
              <a:t> ne </a:t>
            </a:r>
            <a:r>
              <a:rPr lang="en-US" sz="2400" dirty="0" smtClean="0"/>
              <a:t>do</a:t>
            </a:r>
            <a:r>
              <a:rPr lang="sr-Latn-RS" sz="2400" dirty="0" smtClean="0"/>
              <a:t>đu do</a:t>
            </a:r>
            <a:r>
              <a:rPr lang="en-US" sz="2400" dirty="0" smtClean="0"/>
              <a:t> </a:t>
            </a:r>
            <a:r>
              <a:rPr lang="en-US" sz="2400" dirty="0" err="1" smtClean="0"/>
              <a:t>suprot</a:t>
            </a:r>
            <a:r>
              <a:rPr lang="sr-Latn-RS" sz="2400" dirty="0" smtClean="0"/>
              <a:t>og</a:t>
            </a:r>
            <a:r>
              <a:rPr lang="en-US" sz="2400" dirty="0" smtClean="0"/>
              <a:t> </a:t>
            </a:r>
            <a:r>
              <a:rPr lang="sr-Latn-RS" sz="2400" dirty="0" smtClean="0"/>
              <a:t>kraja </a:t>
            </a:r>
            <a:r>
              <a:rPr lang="en-US" sz="2400" dirty="0" err="1" smtClean="0"/>
              <a:t>ploče</a:t>
            </a:r>
            <a:r>
              <a:rPr lang="en-US" sz="2400" dirty="0" smtClean="0"/>
              <a:t> </a:t>
            </a:r>
            <a:r>
              <a:rPr lang="en-US" sz="2400" dirty="0" err="1"/>
              <a:t>i</a:t>
            </a:r>
            <a:r>
              <a:rPr lang="en-US" sz="2400" dirty="0"/>
              <a:t> </a:t>
            </a:r>
            <a:r>
              <a:rPr lang="en-US" sz="2400" dirty="0" err="1"/>
              <a:t>tada</a:t>
            </a:r>
            <a:r>
              <a:rPr lang="en-US" sz="2400" dirty="0"/>
              <a:t> </a:t>
            </a:r>
            <a:r>
              <a:rPr lang="en-US" sz="2400" dirty="0" err="1"/>
              <a:t>postanu</a:t>
            </a:r>
            <a:r>
              <a:rPr lang="en-US" sz="2400" dirty="0"/>
              <a:t> </a:t>
            </a:r>
            <a:r>
              <a:rPr lang="en-US" sz="2400" dirty="0" smtClean="0"/>
              <a:t>„</a:t>
            </a:r>
            <a:r>
              <a:rPr lang="sr-Latn-RS" sz="2400" dirty="0" smtClean="0"/>
              <a:t>kralj</a:t>
            </a:r>
            <a:r>
              <a:rPr lang="en-US" sz="2400" dirty="0" smtClean="0"/>
              <a:t>", </a:t>
            </a:r>
            <a:r>
              <a:rPr lang="en-US" sz="2400" dirty="0" err="1"/>
              <a:t>tj</a:t>
            </a:r>
            <a:r>
              <a:rPr lang="en-US" sz="2400" dirty="0"/>
              <a:t>. </a:t>
            </a:r>
            <a:r>
              <a:rPr lang="en-US" sz="2400" dirty="0" err="1"/>
              <a:t>mogu</a:t>
            </a:r>
            <a:r>
              <a:rPr lang="en-US" sz="2400" dirty="0"/>
              <a:t> se </a:t>
            </a:r>
            <a:r>
              <a:rPr lang="en-US" sz="2400" dirty="0" err="1" smtClean="0"/>
              <a:t>kretati</a:t>
            </a:r>
            <a:r>
              <a:rPr lang="en-US" sz="2400" dirty="0" smtClean="0"/>
              <a:t> </a:t>
            </a:r>
            <a:r>
              <a:rPr lang="en-US" sz="2400" dirty="0" err="1"/>
              <a:t>naprijed</a:t>
            </a:r>
            <a:r>
              <a:rPr lang="en-US" sz="2400" dirty="0"/>
              <a:t> </a:t>
            </a:r>
            <a:r>
              <a:rPr lang="en-US" sz="2400" dirty="0" err="1"/>
              <a:t>i</a:t>
            </a:r>
            <a:r>
              <a:rPr lang="en-US" sz="2400" dirty="0"/>
              <a:t> </a:t>
            </a:r>
            <a:r>
              <a:rPr lang="en-US" sz="2400" dirty="0" err="1"/>
              <a:t>nazad</a:t>
            </a:r>
            <a:r>
              <a:rPr lang="en-US" sz="2400" dirty="0"/>
              <a:t>.</a:t>
            </a:r>
          </a:p>
          <a:p>
            <a:r>
              <a:rPr lang="en-US" sz="2400" dirty="0"/>
              <a:t>Figure </a:t>
            </a:r>
            <a:r>
              <a:rPr lang="en-US" sz="2400" dirty="0" err="1"/>
              <a:t>su</a:t>
            </a:r>
            <a:r>
              <a:rPr lang="en-US" sz="2400" dirty="0"/>
              <a:t> </a:t>
            </a:r>
            <a:r>
              <a:rPr lang="en-US" sz="2400" dirty="0" err="1"/>
              <a:t>tradicionalno</a:t>
            </a:r>
            <a:r>
              <a:rPr lang="en-US" sz="2400" dirty="0"/>
              <a:t> </a:t>
            </a:r>
            <a:r>
              <a:rPr lang="en-US" sz="2400" dirty="0" err="1"/>
              <a:t>obojene</a:t>
            </a:r>
            <a:r>
              <a:rPr lang="en-US" sz="2400" dirty="0"/>
              <a:t> </a:t>
            </a:r>
            <a:r>
              <a:rPr lang="en-US" sz="2400" dirty="0" err="1"/>
              <a:t>crno</a:t>
            </a:r>
            <a:r>
              <a:rPr lang="en-US" sz="2400" dirty="0"/>
              <a:t>, </a:t>
            </a:r>
            <a:r>
              <a:rPr lang="en-US" sz="2400" dirty="0" err="1"/>
              <a:t>crveno</a:t>
            </a:r>
            <a:r>
              <a:rPr lang="en-US" sz="2400" dirty="0"/>
              <a:t> </a:t>
            </a:r>
            <a:r>
              <a:rPr lang="en-US" sz="2400" dirty="0" err="1"/>
              <a:t>ili</a:t>
            </a:r>
            <a:r>
              <a:rPr lang="en-US" sz="2400" dirty="0"/>
              <a:t> </a:t>
            </a:r>
            <a:r>
              <a:rPr lang="en-US" sz="2400" dirty="0" err="1"/>
              <a:t>bijelo</a:t>
            </a:r>
            <a:r>
              <a:rPr lang="en-US" sz="2400" dirty="0"/>
              <a:t>. </a:t>
            </a:r>
            <a:r>
              <a:rPr lang="en-US" sz="2400" dirty="0" err="1"/>
              <a:t>Neprijateljske</a:t>
            </a:r>
            <a:r>
              <a:rPr lang="en-US" sz="2400" dirty="0"/>
              <a:t> figure se </a:t>
            </a:r>
            <a:r>
              <a:rPr lang="en-US" sz="2400" dirty="0" err="1"/>
              <a:t>zarobljavaju</a:t>
            </a:r>
            <a:r>
              <a:rPr lang="en-US" sz="2400" dirty="0"/>
              <a:t> </a:t>
            </a:r>
            <a:r>
              <a:rPr lang="en-US" sz="2400" dirty="0" err="1"/>
              <a:t>preskakanjem</a:t>
            </a:r>
            <a:r>
              <a:rPr lang="en-US" sz="2400" dirty="0"/>
              <a:t>.</a:t>
            </a:r>
          </a:p>
          <a:p>
            <a:endParaRPr lang="en-US" sz="2000" dirty="0"/>
          </a:p>
        </p:txBody>
      </p:sp>
      <p:sp>
        <p:nvSpPr>
          <p:cNvPr id="2" name="Title 1"/>
          <p:cNvSpPr>
            <a:spLocks noGrp="1"/>
          </p:cNvSpPr>
          <p:nvPr>
            <p:ph type="title"/>
          </p:nvPr>
        </p:nvSpPr>
        <p:spPr>
          <a:xfrm>
            <a:off x="467544" y="-171400"/>
            <a:ext cx="8229600" cy="1008112"/>
          </a:xfrm>
        </p:spPr>
        <p:txBody>
          <a:bodyPr>
            <a:normAutofit/>
          </a:bodyPr>
          <a:lstStyle/>
          <a:p>
            <a:pPr algn="ctr"/>
            <a:r>
              <a:rPr lang="sr-Latn-RS" sz="4800" dirty="0" smtClean="0"/>
              <a:t>Checkers – Pravila igre</a:t>
            </a:r>
            <a:endParaRPr lang="en-US" sz="48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99992" y="4221088"/>
            <a:ext cx="4176464" cy="2359702"/>
          </a:xfrm>
          <a:prstGeom prst="rect">
            <a:avLst/>
          </a:prstGeom>
        </p:spPr>
      </p:pic>
    </p:spTree>
    <p:extLst>
      <p:ext uri="{BB962C8B-B14F-4D97-AF65-F5344CB8AC3E}">
        <p14:creationId xmlns:p14="http://schemas.microsoft.com/office/powerpoint/2010/main" val="128977493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71662" y="1827847"/>
            <a:ext cx="3533328" cy="4392488"/>
          </a:xfrm>
        </p:spPr>
        <p:txBody>
          <a:bodyPr>
            <a:normAutofit/>
          </a:bodyPr>
          <a:lstStyle/>
          <a:p>
            <a:r>
              <a:rPr lang="sr-Latn-RS" sz="2400" dirty="0" smtClean="0"/>
              <a:t>Implementacija VI da se ponaša kao čovjek</a:t>
            </a:r>
          </a:p>
          <a:p>
            <a:endParaRPr lang="sr-Latn-RS" sz="2400" dirty="0"/>
          </a:p>
          <a:p>
            <a:r>
              <a:rPr lang="sr-Latn-RS" sz="2400" dirty="0" smtClean="0"/>
              <a:t>Ispitivanje prednosti i nedostataka algoritma koji će igrati jedan protiv drugog</a:t>
            </a:r>
            <a:endParaRPr lang="en-US" sz="2400" dirty="0"/>
          </a:p>
        </p:txBody>
      </p:sp>
      <p:sp>
        <p:nvSpPr>
          <p:cNvPr id="3" name="Title 2"/>
          <p:cNvSpPr>
            <a:spLocks noGrp="1"/>
          </p:cNvSpPr>
          <p:nvPr>
            <p:ph type="title"/>
          </p:nvPr>
        </p:nvSpPr>
        <p:spPr>
          <a:xfrm>
            <a:off x="179512" y="332656"/>
            <a:ext cx="8229600" cy="936104"/>
          </a:xfrm>
        </p:spPr>
        <p:txBody>
          <a:bodyPr>
            <a:normAutofit/>
          </a:bodyPr>
          <a:lstStyle/>
          <a:p>
            <a:pPr algn="ctr"/>
            <a:r>
              <a:rPr lang="sr-Latn-RS" sz="4800" dirty="0" smtClean="0"/>
              <a:t>Motivacija</a:t>
            </a:r>
            <a:endParaRPr lang="en-US" sz="4800"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28717" y="1844824"/>
            <a:ext cx="5076056" cy="338403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09425097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83127"/>
            <a:ext cx="8229600" cy="1124744"/>
          </a:xfrm>
        </p:spPr>
        <p:txBody>
          <a:bodyPr>
            <a:normAutofit/>
          </a:bodyPr>
          <a:lstStyle/>
          <a:p>
            <a:pPr algn="ctr"/>
            <a:r>
              <a:rPr lang="sr-Latn-RS" sz="5400" dirty="0"/>
              <a:t>Slična rješenja</a:t>
            </a:r>
            <a:endParaRPr lang="en-US" sz="4800" dirty="0"/>
          </a:p>
        </p:txBody>
      </p:sp>
      <p:sp>
        <p:nvSpPr>
          <p:cNvPr id="3" name="Content Placeholder 1"/>
          <p:cNvSpPr txBox="1">
            <a:spLocks/>
          </p:cNvSpPr>
          <p:nvPr/>
        </p:nvSpPr>
        <p:spPr>
          <a:xfrm>
            <a:off x="171662" y="1196752"/>
            <a:ext cx="8792826" cy="5256583"/>
          </a:xfrm>
          <a:prstGeom prst="rect">
            <a:avLst/>
          </a:prstGeom>
        </p:spPr>
        <p:txBody>
          <a:bodyPr>
            <a:normAutofit/>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r>
              <a:rPr lang="en-US" sz="2400" b="1" dirty="0" smtClean="0">
                <a:solidFill>
                  <a:schemeClr val="accent2"/>
                </a:solidFill>
                <a:effectLst>
                  <a:outerShdw blurRad="38100" dist="38100" dir="2700000" algn="tl">
                    <a:srgbClr val="000000">
                      <a:alpha val="43137"/>
                    </a:srgbClr>
                  </a:outerShdw>
                </a:effectLst>
              </a:rPr>
              <a:t>Chinook</a:t>
            </a:r>
            <a:r>
              <a:rPr lang="sr-Latn-RS" sz="2400" dirty="0" smtClean="0">
                <a:solidFill>
                  <a:schemeClr val="accent2"/>
                </a:solidFill>
                <a:effectLst>
                  <a:outerShdw blurRad="38100" dist="38100" dir="2700000" algn="tl">
                    <a:srgbClr val="000000">
                      <a:alpha val="43137"/>
                    </a:srgbClr>
                  </a:outerShdw>
                </a:effectLst>
              </a:rPr>
              <a:t> </a:t>
            </a:r>
            <a:r>
              <a:rPr lang="sr-Latn-RS" sz="2400" dirty="0" smtClean="0"/>
              <a:t>–</a:t>
            </a:r>
            <a:r>
              <a:rPr lang="en-US" sz="2400" dirty="0" smtClean="0"/>
              <a:t> </a:t>
            </a:r>
            <a:r>
              <a:rPr lang="en-US" sz="2400" dirty="0" err="1" smtClean="0"/>
              <a:t>Kompjuterski</a:t>
            </a:r>
            <a:r>
              <a:rPr lang="en-US" sz="2400" dirty="0" smtClean="0"/>
              <a:t> program </a:t>
            </a:r>
            <a:r>
              <a:rPr lang="en-US" sz="2400" dirty="0" err="1" smtClean="0"/>
              <a:t>koji</a:t>
            </a:r>
            <a:r>
              <a:rPr lang="en-US" sz="2400" dirty="0" smtClean="0"/>
              <a:t> </a:t>
            </a:r>
            <a:r>
              <a:rPr lang="en-US" sz="2400" dirty="0" err="1" smtClean="0"/>
              <a:t>igra</a:t>
            </a:r>
            <a:r>
              <a:rPr lang="en-US" sz="2400" dirty="0" smtClean="0"/>
              <a:t> </a:t>
            </a:r>
            <a:r>
              <a:rPr lang="en-US" sz="2400" dirty="0" err="1" smtClean="0"/>
              <a:t>checkeres</a:t>
            </a:r>
            <a:r>
              <a:rPr lang="en-US" sz="2400" dirty="0" smtClean="0"/>
              <a:t>, </a:t>
            </a:r>
            <a:r>
              <a:rPr lang="en-US" sz="2400" dirty="0" err="1" smtClean="0"/>
              <a:t>razvijen</a:t>
            </a:r>
            <a:r>
              <a:rPr lang="en-US" sz="2400" dirty="0" smtClean="0"/>
              <a:t> od </a:t>
            </a:r>
            <a:r>
              <a:rPr lang="en-US" sz="2400" dirty="0" err="1" smtClean="0"/>
              <a:t>strane</a:t>
            </a:r>
            <a:r>
              <a:rPr lang="en-US" sz="2400" dirty="0" smtClean="0"/>
              <a:t> </a:t>
            </a:r>
            <a:r>
              <a:rPr lang="en-US" sz="2400" dirty="0" err="1" smtClean="0"/>
              <a:t>Univerziteta</a:t>
            </a:r>
            <a:r>
              <a:rPr lang="en-US" sz="2400" dirty="0" smtClean="0"/>
              <a:t> u </a:t>
            </a:r>
            <a:r>
              <a:rPr lang="en-US" sz="2400" dirty="0" err="1" smtClean="0"/>
              <a:t>Alberti</a:t>
            </a:r>
            <a:r>
              <a:rPr lang="en-US" sz="2400" dirty="0" smtClean="0"/>
              <a:t>. </a:t>
            </a:r>
            <a:r>
              <a:rPr lang="en-US" sz="2400" dirty="0" err="1" smtClean="0"/>
              <a:t>Koristi</a:t>
            </a:r>
            <a:r>
              <a:rPr lang="en-US" sz="2400" dirty="0" smtClean="0"/>
              <a:t> deep search </a:t>
            </a:r>
            <a:r>
              <a:rPr lang="en-US" sz="2400" dirty="0" err="1" smtClean="0"/>
              <a:t>algoritam</a:t>
            </a:r>
            <a:r>
              <a:rPr lang="en-US" sz="2400" dirty="0" smtClean="0"/>
              <a:t> </a:t>
            </a:r>
            <a:r>
              <a:rPr lang="en-US" sz="2400" dirty="0" err="1" smtClean="0"/>
              <a:t>i</a:t>
            </a:r>
            <a:r>
              <a:rPr lang="en-US" sz="2400" dirty="0" smtClean="0"/>
              <a:t> </a:t>
            </a:r>
            <a:r>
              <a:rPr lang="en-US" sz="2400" dirty="0" err="1" smtClean="0"/>
              <a:t>funkciju</a:t>
            </a:r>
            <a:r>
              <a:rPr lang="en-US" sz="2400" dirty="0" smtClean="0"/>
              <a:t> </a:t>
            </a:r>
            <a:r>
              <a:rPr lang="en-US" sz="2400" dirty="0" err="1" smtClean="0"/>
              <a:t>evaluacije</a:t>
            </a:r>
            <a:r>
              <a:rPr lang="en-US" sz="2400" dirty="0" smtClean="0"/>
              <a:t> </a:t>
            </a:r>
            <a:r>
              <a:rPr lang="en-US" sz="2400" dirty="0" err="1" smtClean="0"/>
              <a:t>za</a:t>
            </a:r>
            <a:r>
              <a:rPr lang="en-US" sz="2400" dirty="0" smtClean="0"/>
              <a:t> </a:t>
            </a:r>
            <a:r>
              <a:rPr lang="en-US" sz="2400" dirty="0" err="1" smtClean="0"/>
              <a:t>odabir</a:t>
            </a:r>
            <a:r>
              <a:rPr lang="en-US" sz="2400" dirty="0" smtClean="0"/>
              <a:t> </a:t>
            </a:r>
            <a:r>
              <a:rPr lang="en-US" sz="2400" dirty="0" err="1" smtClean="0"/>
              <a:t>poteza</a:t>
            </a:r>
            <a:r>
              <a:rPr lang="en-US" sz="2400" dirty="0" smtClean="0"/>
              <a:t> </a:t>
            </a:r>
            <a:r>
              <a:rPr lang="en-US" sz="2400" dirty="0" err="1" smtClean="0"/>
              <a:t>i</a:t>
            </a:r>
            <a:r>
              <a:rPr lang="en-US" sz="2400" dirty="0" smtClean="0"/>
              <a:t> </a:t>
            </a:r>
            <a:r>
              <a:rPr lang="en-US" sz="2400" dirty="0" err="1" smtClean="0"/>
              <a:t>baze</a:t>
            </a:r>
            <a:r>
              <a:rPr lang="en-US" sz="2400" dirty="0" smtClean="0"/>
              <a:t> </a:t>
            </a:r>
            <a:r>
              <a:rPr lang="en-US" sz="2400" dirty="0" err="1" smtClean="0"/>
              <a:t>sa</a:t>
            </a:r>
            <a:r>
              <a:rPr lang="en-US" sz="2400" dirty="0" smtClean="0"/>
              <a:t> </a:t>
            </a:r>
            <a:r>
              <a:rPr lang="en-US" sz="2400" dirty="0" err="1" smtClean="0"/>
              <a:t>podacima</a:t>
            </a:r>
            <a:r>
              <a:rPr lang="en-US" sz="2400" dirty="0" smtClean="0"/>
              <a:t> o </a:t>
            </a:r>
            <a:r>
              <a:rPr lang="en-US" sz="2400" dirty="0" err="1" smtClean="0"/>
              <a:t>potezima</a:t>
            </a:r>
            <a:r>
              <a:rPr lang="en-US" sz="2400" dirty="0"/>
              <a:t> </a:t>
            </a:r>
            <a:r>
              <a:rPr lang="en-US" sz="2400" dirty="0" err="1" smtClean="0"/>
              <a:t>i</a:t>
            </a:r>
            <a:r>
              <a:rPr lang="en-US" sz="2400" dirty="0" smtClean="0"/>
              <a:t> </a:t>
            </a:r>
            <a:r>
              <a:rPr lang="en-US" sz="2400" dirty="0" err="1" smtClean="0"/>
              <a:t>stanjima</a:t>
            </a:r>
            <a:r>
              <a:rPr lang="en-US" sz="2400" dirty="0" smtClean="0"/>
              <a:t> table. </a:t>
            </a:r>
            <a:endParaRPr lang="en-US" sz="2400" dirty="0"/>
          </a:p>
          <a:p>
            <a:endParaRPr lang="sr-Latn-RS" sz="2400" dirty="0" smtClean="0"/>
          </a:p>
          <a:p>
            <a:r>
              <a:rPr lang="en-US" sz="2400" b="1" dirty="0" smtClean="0">
                <a:solidFill>
                  <a:schemeClr val="accent2"/>
                </a:solidFill>
                <a:effectLst>
                  <a:outerShdw blurRad="38100" dist="38100" dir="2700000" algn="tl">
                    <a:srgbClr val="000000">
                      <a:alpha val="43137"/>
                    </a:srgbClr>
                  </a:outerShdw>
                </a:effectLst>
              </a:rPr>
              <a:t>Blondie24</a:t>
            </a:r>
            <a:r>
              <a:rPr lang="sr-Latn-RS" sz="2400" dirty="0" smtClean="0"/>
              <a:t>– Razvijen od strane tima koji je prodvodio David B. Fogel. Svrha projekta je bila da se pokaže uspješnost igranja checkersa primjenom vještačke inteligencije. Implementacija je bazirana na minimax algoritmu ali se za odabir </a:t>
            </a:r>
            <a:r>
              <a:rPr lang="sr-Latn-RS" sz="2400" smtClean="0"/>
              <a:t>poteza koristi neuronsku mrežu.</a:t>
            </a:r>
            <a:endParaRPr lang="en-US" sz="2400" dirty="0"/>
          </a:p>
        </p:txBody>
      </p:sp>
    </p:spTree>
    <p:extLst>
      <p:ext uri="{BB962C8B-B14F-4D97-AF65-F5344CB8AC3E}">
        <p14:creationId xmlns:p14="http://schemas.microsoft.com/office/powerpoint/2010/main" val="281808153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1"/>
          <p:cNvSpPr txBox="1">
            <a:spLocks/>
          </p:cNvSpPr>
          <p:nvPr/>
        </p:nvSpPr>
        <p:spPr>
          <a:xfrm>
            <a:off x="27353" y="188640"/>
            <a:ext cx="8792826" cy="2304256"/>
          </a:xfrm>
          <a:prstGeom prst="rect">
            <a:avLst/>
          </a:prstGeom>
        </p:spPr>
        <p:txBody>
          <a:bodyPr>
            <a:normAutofit/>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r>
              <a:rPr lang="sr-Latn-RS" sz="2800" dirty="0" smtClean="0">
                <a:solidFill>
                  <a:schemeClr val="tx2"/>
                </a:solidFill>
              </a:rPr>
              <a:t>Pristup problemu upotrebom  </a:t>
            </a:r>
            <a:r>
              <a:rPr lang="sr-Latn-RS" sz="2800" b="1" dirty="0" smtClean="0">
                <a:solidFill>
                  <a:schemeClr val="accent1"/>
                </a:solidFill>
                <a:effectLst>
                  <a:outerShdw blurRad="38100" dist="38100" dir="2700000" algn="tl">
                    <a:srgbClr val="000000">
                      <a:alpha val="43137"/>
                    </a:srgbClr>
                  </a:outerShdw>
                </a:effectLst>
              </a:rPr>
              <a:t>Minimax</a:t>
            </a:r>
            <a:r>
              <a:rPr lang="sr-Latn-RS" sz="2800" dirty="0" smtClean="0">
                <a:solidFill>
                  <a:schemeClr val="accent1"/>
                </a:solidFill>
                <a:effectLst>
                  <a:outerShdw blurRad="38100" dist="38100" dir="2700000" algn="tl">
                    <a:srgbClr val="000000">
                      <a:alpha val="43137"/>
                    </a:srgbClr>
                  </a:outerShdw>
                </a:effectLst>
              </a:rPr>
              <a:t> </a:t>
            </a:r>
            <a:r>
              <a:rPr lang="sr-Latn-RS" sz="2800" dirty="0" smtClean="0">
                <a:solidFill>
                  <a:schemeClr val="tx2"/>
                </a:solidFill>
              </a:rPr>
              <a:t>algoritma (Alpha Beta game tree search)</a:t>
            </a:r>
          </a:p>
          <a:p>
            <a:endParaRPr lang="sr-Latn-RS" sz="2400" dirty="0" smtClean="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3568" y="1556792"/>
            <a:ext cx="8028384" cy="407380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47247585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51520" y="1052736"/>
            <a:ext cx="8651304" cy="4968553"/>
          </a:xfrm>
        </p:spPr>
        <p:txBody>
          <a:bodyPr/>
          <a:lstStyle/>
          <a:p>
            <a:r>
              <a:rPr lang="sr-Latn-RS" sz="2400" dirty="0" smtClean="0"/>
              <a:t>Kreiranje mogućih stanja igre. Ovo uključuje logiku identifikovanja terminalnih stanja i generisanja narednih stanja za svako moguće stanje.</a:t>
            </a:r>
          </a:p>
          <a:p>
            <a:endParaRPr lang="sr-Latn-RS" sz="2400" dirty="0" smtClean="0"/>
          </a:p>
          <a:p>
            <a:r>
              <a:rPr lang="sr-Latn-RS" sz="2400" dirty="0" smtClean="0"/>
              <a:t>Kreiranje evaluacijske funkcije (procjenu) za svako stanje</a:t>
            </a:r>
          </a:p>
          <a:p>
            <a:endParaRPr lang="sr-Latn-RS" sz="2400" dirty="0" smtClean="0"/>
          </a:p>
          <a:p>
            <a:r>
              <a:rPr lang="sr-Latn-RS" sz="2400" dirty="0" smtClean="0"/>
              <a:t>Implementacija algoritma za pretragu</a:t>
            </a:r>
          </a:p>
          <a:p>
            <a:endParaRPr lang="sr-Latn-RS" sz="2400" dirty="0" smtClean="0"/>
          </a:p>
          <a:p>
            <a:r>
              <a:rPr lang="sr-Latn-RS" sz="2400" dirty="0" smtClean="0"/>
              <a:t>Integracija: </a:t>
            </a:r>
            <a:r>
              <a:rPr lang="sr-Latn-RS" sz="2400" dirty="0"/>
              <a:t>Prihvatanje opisa stanja i odigravanje poteza</a:t>
            </a:r>
          </a:p>
          <a:p>
            <a:endParaRPr lang="en-US" sz="2000" dirty="0"/>
          </a:p>
        </p:txBody>
      </p:sp>
      <p:sp>
        <p:nvSpPr>
          <p:cNvPr id="3" name="Title 2"/>
          <p:cNvSpPr>
            <a:spLocks noGrp="1"/>
          </p:cNvSpPr>
          <p:nvPr>
            <p:ph type="title"/>
          </p:nvPr>
        </p:nvSpPr>
        <p:spPr>
          <a:xfrm>
            <a:off x="467544" y="-171400"/>
            <a:ext cx="8229600" cy="1143000"/>
          </a:xfrm>
        </p:spPr>
        <p:txBody>
          <a:bodyPr>
            <a:normAutofit/>
          </a:bodyPr>
          <a:lstStyle/>
          <a:p>
            <a:pPr algn="ctr"/>
            <a:r>
              <a:rPr lang="sr-Latn-RS" sz="4800" dirty="0" smtClean="0"/>
              <a:t>Koraci implementacije</a:t>
            </a:r>
            <a:endParaRPr lang="en-US" sz="4800" dirty="0"/>
          </a:p>
        </p:txBody>
      </p:sp>
    </p:spTree>
    <p:extLst>
      <p:ext uri="{BB962C8B-B14F-4D97-AF65-F5344CB8AC3E}">
        <p14:creationId xmlns:p14="http://schemas.microsoft.com/office/powerpoint/2010/main" val="152515289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20886" y="1124744"/>
            <a:ext cx="4622758" cy="5079861"/>
          </a:xfrm>
        </p:spPr>
      </p:pic>
      <p:sp>
        <p:nvSpPr>
          <p:cNvPr id="3" name="Title 2"/>
          <p:cNvSpPr>
            <a:spLocks noGrp="1"/>
          </p:cNvSpPr>
          <p:nvPr>
            <p:ph type="title"/>
          </p:nvPr>
        </p:nvSpPr>
        <p:spPr>
          <a:xfrm>
            <a:off x="467544" y="27856"/>
            <a:ext cx="8229600" cy="850106"/>
          </a:xfrm>
        </p:spPr>
        <p:txBody>
          <a:bodyPr/>
          <a:lstStyle/>
          <a:p>
            <a:r>
              <a:rPr lang="sr-Latn-RS" sz="4400" dirty="0" smtClean="0"/>
              <a:t>1. Kreiranje </a:t>
            </a:r>
            <a:r>
              <a:rPr lang="sr-Latn-RS" sz="4400" dirty="0"/>
              <a:t>mogućih stanja igre</a:t>
            </a:r>
            <a:endParaRPr lang="en-US" dirty="0"/>
          </a:p>
        </p:txBody>
      </p:sp>
      <p:sp>
        <p:nvSpPr>
          <p:cNvPr id="6" name="Content Placeholder 1"/>
          <p:cNvSpPr txBox="1">
            <a:spLocks/>
          </p:cNvSpPr>
          <p:nvPr/>
        </p:nvSpPr>
        <p:spPr>
          <a:xfrm>
            <a:off x="107504" y="1196752"/>
            <a:ext cx="4248472" cy="5184575"/>
          </a:xfrm>
          <a:prstGeom prst="rect">
            <a:avLst/>
          </a:prstGeom>
        </p:spPr>
        <p:txBody>
          <a:bodyPr>
            <a:normAutofit/>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r>
              <a:rPr lang="sr-Latn-RS" sz="2400" dirty="0" smtClean="0"/>
              <a:t>Deklarisanje globalnih varijabli za maksimalno vrijeme, dubinu, korisnost i igrača za koga je bot pozvan.</a:t>
            </a:r>
          </a:p>
          <a:p>
            <a:endParaRPr lang="sr-Latn-RS" sz="2400" dirty="0" smtClean="0"/>
          </a:p>
          <a:p>
            <a:endParaRPr lang="sr-Latn-RS" sz="2400" dirty="0" smtClean="0"/>
          </a:p>
          <a:p>
            <a:r>
              <a:rPr lang="sr-Latn-RS" sz="2400" dirty="0" smtClean="0"/>
              <a:t>Kreiranje klasa </a:t>
            </a:r>
            <a:r>
              <a:rPr lang="en-US" sz="2400" dirty="0" err="1" smtClean="0"/>
              <a:t>CheckersState</a:t>
            </a:r>
            <a:r>
              <a:rPr lang="en-US" sz="2400" dirty="0"/>
              <a:t>, </a:t>
            </a:r>
            <a:r>
              <a:rPr lang="sr-Latn-RS" sz="2400" dirty="0" smtClean="0"/>
              <a:t>koja ima metode </a:t>
            </a:r>
            <a:r>
              <a:rPr lang="en-US" sz="2400" dirty="0" err="1" smtClean="0"/>
              <a:t>isTerminalState</a:t>
            </a:r>
            <a:r>
              <a:rPr lang="en-US" sz="2400" dirty="0"/>
              <a:t>(), </a:t>
            </a:r>
            <a:r>
              <a:rPr lang="en-US" sz="2400" dirty="0" err="1"/>
              <a:t>getTerminalUtility</a:t>
            </a:r>
            <a:r>
              <a:rPr lang="en-US" sz="2400" dirty="0"/>
              <a:t>() and </a:t>
            </a:r>
            <a:r>
              <a:rPr lang="en-US" sz="2400" dirty="0" err="1"/>
              <a:t>getSuccessors</a:t>
            </a:r>
            <a:r>
              <a:rPr lang="en-US" sz="2400" dirty="0"/>
              <a:t>().</a:t>
            </a:r>
          </a:p>
        </p:txBody>
      </p:sp>
    </p:spTree>
    <p:extLst>
      <p:ext uri="{BB962C8B-B14F-4D97-AF65-F5344CB8AC3E}">
        <p14:creationId xmlns:p14="http://schemas.microsoft.com/office/powerpoint/2010/main" val="420563480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sr-Latn-RS" dirty="0" smtClean="0"/>
              <a:t>Pravimo je kako želimo i na osnovu parametara koji su nama bitni za sledeći korak</a:t>
            </a:r>
          </a:p>
          <a:p>
            <a:endParaRPr lang="sr-Latn-RS" dirty="0"/>
          </a:p>
          <a:p>
            <a:r>
              <a:rPr lang="sr-Latn-RS" dirty="0" smtClean="0"/>
              <a:t>Obična figura/kralj,  mogući potezi, udaljenost figura, broj figura na ploči</a:t>
            </a:r>
            <a:endParaRPr lang="en-US" dirty="0"/>
          </a:p>
        </p:txBody>
      </p:sp>
      <p:sp>
        <p:nvSpPr>
          <p:cNvPr id="3" name="Title 2"/>
          <p:cNvSpPr>
            <a:spLocks noGrp="1"/>
          </p:cNvSpPr>
          <p:nvPr>
            <p:ph type="title"/>
          </p:nvPr>
        </p:nvSpPr>
        <p:spPr>
          <a:xfrm>
            <a:off x="467544" y="0"/>
            <a:ext cx="8229600" cy="1052736"/>
          </a:xfrm>
        </p:spPr>
        <p:txBody>
          <a:bodyPr>
            <a:normAutofit/>
          </a:bodyPr>
          <a:lstStyle/>
          <a:p>
            <a:r>
              <a:rPr lang="sr-Latn-RS" sz="4400" dirty="0" smtClean="0"/>
              <a:t>2. Kreiranje evaluacijske funkcije</a:t>
            </a:r>
            <a:endParaRPr lang="en-US" sz="4400" dirty="0"/>
          </a:p>
        </p:txBody>
      </p:sp>
    </p:spTree>
    <p:extLst>
      <p:ext uri="{BB962C8B-B14F-4D97-AF65-F5344CB8AC3E}">
        <p14:creationId xmlns:p14="http://schemas.microsoft.com/office/powerpoint/2010/main" val="213363012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8549" y="1628799"/>
            <a:ext cx="3555211" cy="4803459"/>
          </a:xfrm>
        </p:spPr>
        <p:txBody>
          <a:bodyPr/>
          <a:lstStyle/>
          <a:p>
            <a:r>
              <a:rPr lang="sr-Latn-RS" dirty="0" smtClean="0">
                <a:solidFill>
                  <a:schemeClr val="accent1"/>
                </a:solidFill>
                <a:effectLst>
                  <a:outerShdw blurRad="38100" dist="38100" dir="2700000" algn="tl">
                    <a:srgbClr val="000000">
                      <a:alpha val="43137"/>
                    </a:srgbClr>
                  </a:outerShdw>
                </a:effectLst>
              </a:rPr>
              <a:t>Alfa Beta pretraga</a:t>
            </a:r>
          </a:p>
          <a:p>
            <a:pPr marL="109728" indent="0">
              <a:buNone/>
            </a:pPr>
            <a:r>
              <a:rPr lang="sr-Latn-RS" dirty="0" smtClean="0"/>
              <a:t>(ne koristimo je direktno za sledeći potez)</a:t>
            </a:r>
            <a:endParaRPr lang="en-US" dirty="0"/>
          </a:p>
        </p:txBody>
      </p:sp>
      <p:sp>
        <p:nvSpPr>
          <p:cNvPr id="3" name="Title 2"/>
          <p:cNvSpPr>
            <a:spLocks noGrp="1"/>
          </p:cNvSpPr>
          <p:nvPr>
            <p:ph type="title"/>
          </p:nvPr>
        </p:nvSpPr>
        <p:spPr>
          <a:xfrm>
            <a:off x="0" y="16737"/>
            <a:ext cx="8928992" cy="1012974"/>
          </a:xfrm>
        </p:spPr>
        <p:txBody>
          <a:bodyPr>
            <a:normAutofit/>
          </a:bodyPr>
          <a:lstStyle/>
          <a:p>
            <a:r>
              <a:rPr lang="sr-Latn-RS" sz="4400" dirty="0" smtClean="0"/>
              <a:t>3. Implementacija algoritma pretrage</a:t>
            </a:r>
            <a:endParaRPr lang="en-US" sz="4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73761" y="1161759"/>
            <a:ext cx="5270500" cy="5270500"/>
          </a:xfrm>
          <a:prstGeom prst="rect">
            <a:avLst/>
          </a:prstGeom>
        </p:spPr>
      </p:pic>
    </p:spTree>
    <p:extLst>
      <p:ext uri="{BB962C8B-B14F-4D97-AF65-F5344CB8AC3E}">
        <p14:creationId xmlns:p14="http://schemas.microsoft.com/office/powerpoint/2010/main" val="96267835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Foundry">
      <a:dk1>
        <a:sysClr val="windowText" lastClr="000000"/>
      </a:dk1>
      <a:lt1>
        <a:sysClr val="window" lastClr="FFFFFF"/>
      </a:lt1>
      <a:dk2>
        <a:srgbClr val="676A55"/>
      </a:dk2>
      <a:lt2>
        <a:srgbClr val="EAEBDE"/>
      </a:lt2>
      <a:accent1>
        <a:srgbClr val="72A376"/>
      </a:accent1>
      <a:accent2>
        <a:srgbClr val="B0CCB0"/>
      </a:accent2>
      <a:accent3>
        <a:srgbClr val="A8CDD7"/>
      </a:accent3>
      <a:accent4>
        <a:srgbClr val="C0BEAF"/>
      </a:accent4>
      <a:accent5>
        <a:srgbClr val="CEC597"/>
      </a:accent5>
      <a:accent6>
        <a:srgbClr val="E8B7B7"/>
      </a:accent6>
      <a:hlink>
        <a:srgbClr val="DB5353"/>
      </a:hlink>
      <a:folHlink>
        <a:srgbClr val="903638"/>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148</TotalTime>
  <Words>389</Words>
  <Application>Microsoft Office PowerPoint</Application>
  <PresentationFormat>On-screen Show (4:3)</PresentationFormat>
  <Paragraphs>41</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Concourse</vt:lpstr>
      <vt:lpstr>Projekat “Checkers”  Predmet: Soft Computing</vt:lpstr>
      <vt:lpstr>Checkers – Pravila igre</vt:lpstr>
      <vt:lpstr>Motivacija</vt:lpstr>
      <vt:lpstr>Slična rješenja</vt:lpstr>
      <vt:lpstr>PowerPoint Presentation</vt:lpstr>
      <vt:lpstr>Koraci implementacije</vt:lpstr>
      <vt:lpstr>1. Kreiranje mogućih stanja igre</vt:lpstr>
      <vt:lpstr>2. Kreiranje evaluacijske funkcije</vt:lpstr>
      <vt:lpstr>3. Implementacija algoritma pretrage</vt:lpstr>
      <vt:lpstr>4. Integracija</vt:lpstr>
      <vt:lpstr>Hvala na pažnji!</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Projekat “Checkers”  Predmet: Soft Computing</dc:title>
  <dc:creator>Jana</dc:creator>
  <cp:lastModifiedBy>marina</cp:lastModifiedBy>
  <cp:revision>20</cp:revision>
  <dcterms:created xsi:type="dcterms:W3CDTF">2015-12-16T13:51:54Z</dcterms:created>
  <dcterms:modified xsi:type="dcterms:W3CDTF">2015-12-16T23:24:44Z</dcterms:modified>
</cp:coreProperties>
</file>