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1" r:id="rId5"/>
    <p:sldId id="269" r:id="rId6"/>
    <p:sldId id="263" r:id="rId7"/>
    <p:sldId id="264" r:id="rId8"/>
    <p:sldId id="262" r:id="rId9"/>
    <p:sldId id="274" r:id="rId10"/>
    <p:sldId id="266" r:id="rId11"/>
    <p:sldId id="273" r:id="rId12"/>
    <p:sldId id="275" r:id="rId13"/>
    <p:sldId id="276" r:id="rId14"/>
    <p:sldId id="265" r:id="rId15"/>
    <p:sldId id="277" r:id="rId16"/>
    <p:sldId id="279" r:id="rId17"/>
    <p:sldId id="278" r:id="rId18"/>
    <p:sldId id="267" r:id="rId19"/>
    <p:sldId id="271" r:id="rId20"/>
    <p:sldId id="280" r:id="rId21"/>
    <p:sldId id="281"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7BD7AE1-4D32-48EF-B113-2CCE932E502E}" type="datetimeFigureOut">
              <a:rPr lang="en-US" smtClean="0"/>
              <a:t>2/8/2016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356488A-32A9-4C04-AAB3-BAA0370472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356488A-32A9-4C04-AAB3-BAA0370472C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7BD7AE1-4D32-48EF-B113-2CCE932E502E}" type="datetimeFigureOut">
              <a:rPr lang="en-US" smtClean="0"/>
              <a:t>2/8/2016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7BD7AE1-4D32-48EF-B113-2CCE932E502E}" type="datetimeFigureOut">
              <a:rPr lang="en-US" smtClean="0"/>
              <a:t>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56488A-32A9-4C04-AAB3-BAA0370472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7BD7AE1-4D32-48EF-B113-2CCE932E502E}" type="datetimeFigureOut">
              <a:rPr lang="en-US" smtClean="0"/>
              <a:t>2/8/2016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356488A-32A9-4C04-AAB3-BAA0370472C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7BD7AE1-4D32-48EF-B113-2CCE932E502E}" type="datetimeFigureOut">
              <a:rPr lang="en-US" smtClean="0"/>
              <a:t>2/8/2016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356488A-32A9-4C04-AAB3-BAA0370472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3" y="1988840"/>
            <a:ext cx="8892480" cy="1988840"/>
          </a:xfrm>
        </p:spPr>
        <p:txBody>
          <a:bodyPr>
            <a:noAutofit/>
          </a:bodyPr>
          <a:lstStyle/>
          <a:p>
            <a:pPr algn="ctr"/>
            <a:r>
              <a:rPr lang="en-US" sz="6600" dirty="0" smtClean="0"/>
              <a:t>Projekat “Checkers” </a:t>
            </a:r>
            <a:r>
              <a:rPr lang="en-US" sz="6000" dirty="0" smtClean="0"/>
              <a:t/>
            </a:r>
            <a:br>
              <a:rPr lang="en-US" sz="6000" dirty="0" smtClean="0"/>
            </a:br>
            <a:r>
              <a:rPr lang="en-US" sz="3600" dirty="0" smtClean="0"/>
              <a:t>Predmet: Soft Computing</a:t>
            </a:r>
            <a:endParaRPr lang="en-US" sz="3600" dirty="0"/>
          </a:p>
        </p:txBody>
      </p:sp>
      <p:sp>
        <p:nvSpPr>
          <p:cNvPr id="3" name="Subtitle 2"/>
          <p:cNvSpPr>
            <a:spLocks noGrp="1"/>
          </p:cNvSpPr>
          <p:nvPr>
            <p:ph type="subTitle" idx="1"/>
          </p:nvPr>
        </p:nvSpPr>
        <p:spPr>
          <a:xfrm>
            <a:off x="0" y="5763722"/>
            <a:ext cx="9144000" cy="1094278"/>
          </a:xfrm>
        </p:spPr>
        <p:txBody>
          <a:bodyPr>
            <a:normAutofit/>
          </a:bodyPr>
          <a:lstStyle/>
          <a:p>
            <a:pPr algn="l"/>
            <a:r>
              <a:rPr lang="en-US" sz="1800" dirty="0" smtClean="0">
                <a:solidFill>
                  <a:schemeClr val="tx1">
                    <a:lumMod val="95000"/>
                    <a:lumOff val="5000"/>
                  </a:schemeClr>
                </a:solidFill>
              </a:rPr>
              <a:t>Bojan </a:t>
            </a:r>
            <a:r>
              <a:rPr lang="en-US" sz="1800" dirty="0" err="1" smtClean="0">
                <a:solidFill>
                  <a:schemeClr val="tx1">
                    <a:lumMod val="95000"/>
                    <a:lumOff val="5000"/>
                  </a:schemeClr>
                </a:solidFill>
              </a:rPr>
              <a:t>Marjanovi</a:t>
            </a:r>
            <a:r>
              <a:rPr lang="sr-Latn-RS" sz="1800" dirty="0" smtClean="0">
                <a:solidFill>
                  <a:schemeClr val="tx1">
                    <a:lumMod val="95000"/>
                    <a:lumOff val="5000"/>
                  </a:schemeClr>
                </a:solidFill>
              </a:rPr>
              <a:t>ć RA185/2012</a:t>
            </a:r>
          </a:p>
          <a:p>
            <a:pPr algn="l"/>
            <a:r>
              <a:rPr lang="sr-Latn-RS" sz="1800" dirty="0" smtClean="0">
                <a:solidFill>
                  <a:schemeClr val="tx1">
                    <a:lumMod val="95000"/>
                    <a:lumOff val="5000"/>
                  </a:schemeClr>
                </a:solidFill>
              </a:rPr>
              <a:t>Marina Nenić RA109/2012					Profesor: Đorđe Obradović</a:t>
            </a:r>
          </a:p>
          <a:p>
            <a:pPr algn="l"/>
            <a:r>
              <a:rPr lang="sr-Latn-RS" sz="1800" dirty="0" smtClean="0">
                <a:solidFill>
                  <a:schemeClr val="tx1">
                    <a:lumMod val="95000"/>
                    <a:lumOff val="5000"/>
                  </a:schemeClr>
                </a:solidFill>
              </a:rPr>
              <a:t>Jana Vojnović RA164-2012					Asistent: Marko Jocić</a:t>
            </a:r>
            <a:endParaRPr lang="en-US" sz="1800"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6557"/>
            <a:ext cx="1588195" cy="174526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19" y="105402"/>
            <a:ext cx="1665575" cy="1682230"/>
          </a:xfrm>
          <a:prstGeom prst="rect">
            <a:avLst/>
          </a:prstGeom>
        </p:spPr>
      </p:pic>
    </p:spTree>
    <p:extLst>
      <p:ext uri="{BB962C8B-B14F-4D97-AF65-F5344CB8AC3E}">
        <p14:creationId xmlns:p14="http://schemas.microsoft.com/office/powerpoint/2010/main" val="1243848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68760"/>
            <a:ext cx="9233971" cy="4824537"/>
          </a:xfrm>
        </p:spPr>
        <p:txBody>
          <a:bodyPr/>
          <a:lstStyle/>
          <a:p>
            <a:r>
              <a:rPr lang="sr-Latn-RS" dirty="0" smtClean="0"/>
              <a:t>MiniMax algoritam</a:t>
            </a:r>
          </a:p>
          <a:p>
            <a:r>
              <a:rPr lang="sr-Latn-RS" dirty="0" smtClean="0"/>
              <a:t>Definisanje dubine pretrage</a:t>
            </a:r>
          </a:p>
          <a:p>
            <a:r>
              <a:rPr lang="sr-Latn-RS" dirty="0"/>
              <a:t>Čuvanje liste svih mogućih poteza i </a:t>
            </a:r>
            <a:r>
              <a:rPr lang="sr-Latn-RS" dirty="0" smtClean="0"/>
              <a:t>pozicija</a:t>
            </a:r>
          </a:p>
          <a:p>
            <a:r>
              <a:rPr lang="sr-Latn-RS" dirty="0" smtClean="0"/>
              <a:t>Formiranje stabla za početnih 7 mogućih poteza za određenu dubinu. Kreiranje kopije table i izvršavanje virtuelnih poteza</a:t>
            </a:r>
          </a:p>
          <a:p>
            <a:r>
              <a:rPr lang="sr-Latn-RS" dirty="0" smtClean="0"/>
              <a:t>Ocenjivanje stabla – odabir naizmenične min/max vrednosti unazad sve dok se ne dobije najbolja vrednost tj. najbolji mogući potez</a:t>
            </a:r>
          </a:p>
          <a:p>
            <a:endParaRPr lang="en-US" dirty="0"/>
          </a:p>
        </p:txBody>
      </p:sp>
      <p:sp>
        <p:nvSpPr>
          <p:cNvPr id="3" name="Title 2"/>
          <p:cNvSpPr>
            <a:spLocks noGrp="1"/>
          </p:cNvSpPr>
          <p:nvPr>
            <p:ph type="title"/>
          </p:nvPr>
        </p:nvSpPr>
        <p:spPr>
          <a:xfrm>
            <a:off x="0" y="16737"/>
            <a:ext cx="8928992" cy="1012974"/>
          </a:xfrm>
        </p:spPr>
        <p:txBody>
          <a:bodyPr>
            <a:normAutofit/>
          </a:bodyPr>
          <a:lstStyle/>
          <a:p>
            <a:pPr algn="ctr"/>
            <a:r>
              <a:rPr lang="sr-Latn-RS" sz="4400" dirty="0" smtClean="0"/>
              <a:t>Implementacija algoritma pretrage</a:t>
            </a:r>
            <a:endParaRPr lang="en-US" sz="4400" dirty="0"/>
          </a:p>
        </p:txBody>
      </p:sp>
    </p:spTree>
    <p:extLst>
      <p:ext uri="{BB962C8B-B14F-4D97-AF65-F5344CB8AC3E}">
        <p14:creationId xmlns:p14="http://schemas.microsoft.com/office/powerpoint/2010/main" val="962678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385059"/>
            <a:ext cx="3888432" cy="4525963"/>
          </a:xfrm>
        </p:spPr>
        <p:txBody>
          <a:bodyPr>
            <a:normAutofit/>
          </a:bodyPr>
          <a:lstStyle/>
          <a:p>
            <a:r>
              <a:rPr lang="en-US" sz="2000" dirty="0" err="1" smtClean="0"/>
              <a:t>Koristi</a:t>
            </a:r>
            <a:r>
              <a:rPr lang="en-US" sz="2000" dirty="0" smtClean="0"/>
              <a:t> </a:t>
            </a:r>
            <a:r>
              <a:rPr lang="en-US" sz="2000" dirty="0" err="1" smtClean="0"/>
              <a:t>pretragu</a:t>
            </a:r>
            <a:r>
              <a:rPr lang="en-US" sz="2000" dirty="0" smtClean="0"/>
              <a:t> </a:t>
            </a:r>
            <a:r>
              <a:rPr lang="en-US" sz="2000" dirty="0" err="1" smtClean="0"/>
              <a:t>prvi</a:t>
            </a:r>
            <a:r>
              <a:rPr lang="en-US" sz="2000" dirty="0" smtClean="0"/>
              <a:t> </a:t>
            </a:r>
          </a:p>
          <a:p>
            <a:pPr marL="109728" indent="0">
              <a:buNone/>
            </a:pPr>
            <a:r>
              <a:rPr lang="en-US" sz="2000" dirty="0" smtClean="0"/>
              <a:t>u </a:t>
            </a:r>
            <a:r>
              <a:rPr lang="en-US" sz="2000" dirty="0" err="1" smtClean="0"/>
              <a:t>dubinu</a:t>
            </a:r>
            <a:endParaRPr lang="sr-Latn-RS" sz="2000" dirty="0" smtClean="0"/>
          </a:p>
          <a:p>
            <a:pPr marL="109728" indent="0">
              <a:buNone/>
            </a:pPr>
            <a:endParaRPr lang="en-US" sz="2000" dirty="0" smtClean="0"/>
          </a:p>
          <a:p>
            <a:r>
              <a:rPr lang="en-US" sz="2000" dirty="0" err="1" smtClean="0"/>
              <a:t>Generi</a:t>
            </a:r>
            <a:r>
              <a:rPr lang="sr-Latn-RS" sz="2000" dirty="0" smtClean="0"/>
              <a:t>š</a:t>
            </a:r>
            <a:r>
              <a:rPr lang="en-US" sz="2000" dirty="0" smtClean="0"/>
              <a:t>e </a:t>
            </a:r>
            <a:r>
              <a:rPr lang="en-US" sz="2000" dirty="0" err="1" smtClean="0"/>
              <a:t>naizmeni</a:t>
            </a:r>
            <a:r>
              <a:rPr lang="sr-Latn-RS" sz="2000" dirty="0" smtClean="0"/>
              <a:t>č</a:t>
            </a:r>
            <a:r>
              <a:rPr lang="en-US" sz="2000" dirty="0" smtClean="0"/>
              <a:t>no</a:t>
            </a:r>
          </a:p>
          <a:p>
            <a:pPr marL="109728" indent="0">
              <a:buNone/>
            </a:pPr>
            <a:r>
              <a:rPr lang="en-US" sz="2000" dirty="0" smtClean="0"/>
              <a:t> </a:t>
            </a:r>
            <a:r>
              <a:rPr lang="en-US" sz="2000" dirty="0" err="1" smtClean="0"/>
              <a:t>svoje</a:t>
            </a:r>
            <a:r>
              <a:rPr lang="en-US" sz="2000" dirty="0" smtClean="0"/>
              <a:t> </a:t>
            </a:r>
            <a:r>
              <a:rPr lang="en-US" sz="2000" dirty="0" err="1" smtClean="0"/>
              <a:t>i</a:t>
            </a:r>
            <a:r>
              <a:rPr lang="en-US" sz="2000" dirty="0" smtClean="0"/>
              <a:t> </a:t>
            </a:r>
            <a:r>
              <a:rPr lang="en-US" sz="2000" dirty="0" err="1" smtClean="0"/>
              <a:t>protivni</a:t>
            </a:r>
            <a:r>
              <a:rPr lang="sr-Latn-RS" sz="2000" dirty="0" smtClean="0"/>
              <a:t>č</a:t>
            </a:r>
            <a:r>
              <a:rPr lang="en-US" sz="2000" dirty="0" err="1" smtClean="0"/>
              <a:t>ke</a:t>
            </a:r>
            <a:r>
              <a:rPr lang="en-US" sz="2000" dirty="0" smtClean="0"/>
              <a:t> </a:t>
            </a:r>
            <a:r>
              <a:rPr lang="en-US" sz="2000" dirty="0" err="1" smtClean="0"/>
              <a:t>poteze</a:t>
            </a:r>
            <a:endParaRPr lang="en-US" sz="2000" dirty="0" smtClean="0"/>
          </a:p>
          <a:p>
            <a:pPr marL="109728" indent="0">
              <a:buNone/>
            </a:pPr>
            <a:endParaRPr lang="sr-Latn-RS" sz="2000" dirty="0" smtClean="0"/>
          </a:p>
          <a:p>
            <a:pPr marL="109728" indent="0">
              <a:buNone/>
            </a:pPr>
            <a:endParaRPr lang="en-US" sz="2000" dirty="0" smtClean="0"/>
          </a:p>
          <a:p>
            <a:r>
              <a:rPr lang="en-US" sz="2000" dirty="0" err="1" smtClean="0"/>
              <a:t>Za</a:t>
            </a:r>
            <a:r>
              <a:rPr lang="en-US" sz="2000" dirty="0" smtClean="0"/>
              <a:t> </a:t>
            </a:r>
            <a:r>
              <a:rPr lang="en-US" sz="2000" dirty="0" err="1" smtClean="0"/>
              <a:t>svaki</a:t>
            </a:r>
            <a:r>
              <a:rPr lang="en-US" sz="2000" dirty="0" smtClean="0"/>
              <a:t> </a:t>
            </a:r>
            <a:r>
              <a:rPr lang="en-US" sz="2000" dirty="0" err="1" smtClean="0"/>
              <a:t>svoj</a:t>
            </a:r>
            <a:r>
              <a:rPr lang="en-US" sz="2000" dirty="0" smtClean="0"/>
              <a:t> </a:t>
            </a:r>
            <a:r>
              <a:rPr lang="en-US" sz="2000" dirty="0" err="1" smtClean="0"/>
              <a:t>potez</a:t>
            </a:r>
            <a:r>
              <a:rPr lang="en-US" sz="2000" dirty="0" smtClean="0"/>
              <a:t> </a:t>
            </a:r>
            <a:r>
              <a:rPr lang="en-US" sz="2000" dirty="0" err="1" smtClean="0"/>
              <a:t>generi</a:t>
            </a:r>
            <a:r>
              <a:rPr lang="sr-Latn-RS" sz="2000" dirty="0" smtClean="0"/>
              <a:t>š</a:t>
            </a:r>
            <a:r>
              <a:rPr lang="en-US" sz="2000" dirty="0" smtClean="0"/>
              <a:t>e</a:t>
            </a:r>
          </a:p>
          <a:p>
            <a:pPr marL="109728" indent="0">
              <a:buNone/>
            </a:pPr>
            <a:r>
              <a:rPr lang="en-US" sz="2000" dirty="0" err="1" smtClean="0"/>
              <a:t>sve</a:t>
            </a:r>
            <a:r>
              <a:rPr lang="en-US" sz="2000" dirty="0" smtClean="0"/>
              <a:t> </a:t>
            </a:r>
            <a:r>
              <a:rPr lang="en-US" sz="2000" dirty="0" err="1" smtClean="0"/>
              <a:t>protivni</a:t>
            </a:r>
            <a:r>
              <a:rPr lang="sr-Latn-RS" sz="2000" dirty="0" smtClean="0"/>
              <a:t>č</a:t>
            </a:r>
            <a:r>
              <a:rPr lang="en-US" sz="2000" dirty="0" err="1" smtClean="0"/>
              <a:t>ke</a:t>
            </a:r>
            <a:r>
              <a:rPr lang="en-US" sz="2000" dirty="0" smtClean="0"/>
              <a:t> </a:t>
            </a:r>
            <a:r>
              <a:rPr lang="en-US" sz="2000" dirty="0" err="1" smtClean="0"/>
              <a:t>poteze</a:t>
            </a:r>
            <a:r>
              <a:rPr lang="en-US" sz="2000" dirty="0" smtClean="0"/>
              <a:t> </a:t>
            </a:r>
          </a:p>
          <a:p>
            <a:pPr marL="109728" indent="0">
              <a:buNone/>
            </a:pPr>
            <a:r>
              <a:rPr lang="en-US" sz="2000" dirty="0" err="1" smtClean="0"/>
              <a:t>pozivanjem</a:t>
            </a:r>
            <a:r>
              <a:rPr lang="en-US" sz="2000" dirty="0" smtClean="0"/>
              <a:t> </a:t>
            </a:r>
            <a:r>
              <a:rPr lang="en-US" sz="2000" dirty="0" err="1" smtClean="0"/>
              <a:t>funkcije</a:t>
            </a:r>
            <a:r>
              <a:rPr lang="en-US" sz="2000" dirty="0" smtClean="0"/>
              <a:t> </a:t>
            </a:r>
            <a:r>
              <a:rPr lang="en-US" sz="2000" dirty="0" err="1" smtClean="0"/>
              <a:t>MinMove</a:t>
            </a:r>
            <a:endParaRPr lang="en-US" sz="2000" dirty="0" smtClean="0"/>
          </a:p>
        </p:txBody>
      </p:sp>
      <p:sp>
        <p:nvSpPr>
          <p:cNvPr id="3" name="Title 2"/>
          <p:cNvSpPr>
            <a:spLocks noGrp="1"/>
          </p:cNvSpPr>
          <p:nvPr>
            <p:ph type="title"/>
          </p:nvPr>
        </p:nvSpPr>
        <p:spPr>
          <a:xfrm>
            <a:off x="97160" y="-37578"/>
            <a:ext cx="8229600" cy="1052736"/>
          </a:xfrm>
        </p:spPr>
        <p:txBody>
          <a:bodyPr>
            <a:normAutofit/>
          </a:bodyPr>
          <a:lstStyle/>
          <a:p>
            <a:pPr algn="ctr"/>
            <a:r>
              <a:rPr lang="en-US" dirty="0" smtClean="0"/>
              <a:t>Minimax </a:t>
            </a:r>
            <a:r>
              <a:rPr lang="en-US" dirty="0" err="1" smtClean="0"/>
              <a:t>algoritam</a:t>
            </a:r>
            <a:endParaRPr lang="sr-Latn-R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124744"/>
            <a:ext cx="4897344"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107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96753"/>
            <a:ext cx="8784976" cy="1800200"/>
          </a:xfrm>
        </p:spPr>
        <p:txBody>
          <a:bodyPr>
            <a:normAutofit/>
          </a:bodyPr>
          <a:lstStyle/>
          <a:p>
            <a:r>
              <a:rPr lang="en-US" sz="2400" dirty="0" err="1" smtClean="0"/>
              <a:t>Idu</a:t>
            </a:r>
            <a:r>
              <a:rPr lang="sr-Latn-RS" sz="2400" dirty="0" smtClean="0"/>
              <a:t>ć</a:t>
            </a:r>
            <a:r>
              <a:rPr lang="en-US" sz="2400" dirty="0" err="1" smtClean="0"/>
              <a:t>i</a:t>
            </a:r>
            <a:r>
              <a:rPr lang="en-US" sz="2400" dirty="0" smtClean="0"/>
              <a:t> u </a:t>
            </a:r>
            <a:r>
              <a:rPr lang="en-US" sz="2400" dirty="0" err="1" smtClean="0"/>
              <a:t>dubinu</a:t>
            </a:r>
            <a:r>
              <a:rPr lang="en-US" sz="2400" dirty="0" smtClean="0"/>
              <a:t> </a:t>
            </a:r>
            <a:r>
              <a:rPr lang="en-US" sz="2400" dirty="0" err="1" smtClean="0"/>
              <a:t>za</a:t>
            </a:r>
            <a:r>
              <a:rPr lang="en-US" sz="2400" dirty="0" smtClean="0"/>
              <a:t> </a:t>
            </a:r>
            <a:r>
              <a:rPr lang="en-US" sz="2400" dirty="0" err="1" smtClean="0"/>
              <a:t>svaki</a:t>
            </a:r>
            <a:r>
              <a:rPr lang="sr-Latn-RS" sz="2400" dirty="0" smtClean="0"/>
              <a:t> </a:t>
            </a:r>
            <a:r>
              <a:rPr lang="en-US" sz="2400" dirty="0" err="1" smtClean="0"/>
              <a:t>protivni</a:t>
            </a:r>
            <a:r>
              <a:rPr lang="sr-Latn-RS" sz="2400" dirty="0" smtClean="0"/>
              <a:t>č</a:t>
            </a:r>
            <a:r>
              <a:rPr lang="en-US" sz="2400" dirty="0" err="1" smtClean="0"/>
              <a:t>ki</a:t>
            </a:r>
            <a:r>
              <a:rPr lang="en-US" sz="2400" dirty="0" smtClean="0"/>
              <a:t> </a:t>
            </a:r>
            <a:r>
              <a:rPr lang="en-US" sz="2400" dirty="0" err="1" smtClean="0"/>
              <a:t>potez</a:t>
            </a:r>
            <a:r>
              <a:rPr lang="en-US" sz="2400" dirty="0" smtClean="0"/>
              <a:t> </a:t>
            </a:r>
            <a:r>
              <a:rPr lang="en-US" sz="2400" dirty="0" err="1" smtClean="0"/>
              <a:t>generi</a:t>
            </a:r>
            <a:r>
              <a:rPr lang="sr-Latn-RS" sz="2400" dirty="0" smtClean="0"/>
              <a:t>š</a:t>
            </a:r>
            <a:r>
              <a:rPr lang="en-US" sz="2400" dirty="0" smtClean="0"/>
              <a:t>e</a:t>
            </a:r>
            <a:r>
              <a:rPr lang="sr-Latn-RS" sz="2400" dirty="0" smtClean="0"/>
              <a:t> </a:t>
            </a:r>
            <a:r>
              <a:rPr lang="en-US" sz="2400" dirty="0" err="1" smtClean="0"/>
              <a:t>svoje</a:t>
            </a:r>
            <a:r>
              <a:rPr lang="en-US" sz="2400" dirty="0" smtClean="0"/>
              <a:t> </a:t>
            </a:r>
            <a:r>
              <a:rPr lang="en-US" sz="2400" dirty="0" err="1" smtClean="0"/>
              <a:t>mogu</a:t>
            </a:r>
            <a:r>
              <a:rPr lang="sr-Latn-RS" sz="2400" dirty="0" smtClean="0"/>
              <a:t>ć</a:t>
            </a:r>
            <a:r>
              <a:rPr lang="en-US" sz="2400" dirty="0" smtClean="0"/>
              <a:t>e</a:t>
            </a:r>
          </a:p>
          <a:p>
            <a:pPr marL="109728" indent="0">
              <a:buNone/>
            </a:pPr>
            <a:endParaRPr lang="sr-Latn-RS" sz="2400" dirty="0"/>
          </a:p>
        </p:txBody>
      </p:sp>
      <p:sp>
        <p:nvSpPr>
          <p:cNvPr id="3" name="Title 2"/>
          <p:cNvSpPr>
            <a:spLocks noGrp="1"/>
          </p:cNvSpPr>
          <p:nvPr>
            <p:ph type="title"/>
          </p:nvPr>
        </p:nvSpPr>
        <p:spPr>
          <a:xfrm>
            <a:off x="12859" y="0"/>
            <a:ext cx="8229600" cy="908720"/>
          </a:xfrm>
        </p:spPr>
        <p:txBody>
          <a:bodyPr/>
          <a:lstStyle/>
          <a:p>
            <a:pPr algn="ctr"/>
            <a:r>
              <a:rPr lang="en-US" dirty="0" smtClean="0"/>
              <a:t>Minimax </a:t>
            </a:r>
            <a:r>
              <a:rPr lang="en-US" dirty="0" err="1" smtClean="0"/>
              <a:t>algoritam</a:t>
            </a:r>
            <a:endParaRPr lang="sr-Latn-R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966670"/>
            <a:ext cx="4734505"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277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3" y="1052736"/>
            <a:ext cx="8856984" cy="4954555"/>
          </a:xfrm>
        </p:spPr>
        <p:txBody>
          <a:bodyPr>
            <a:normAutofit/>
          </a:bodyPr>
          <a:lstStyle/>
          <a:p>
            <a:r>
              <a:rPr lang="en-US" sz="2400" dirty="0" err="1" smtClean="0"/>
              <a:t>Kad</a:t>
            </a:r>
            <a:r>
              <a:rPr lang="sr-Latn-RS" sz="2400" dirty="0" smtClean="0"/>
              <a:t>a algoritam</a:t>
            </a:r>
            <a:r>
              <a:rPr lang="en-US" sz="2400" dirty="0" smtClean="0"/>
              <a:t> do</a:t>
            </a:r>
            <a:r>
              <a:rPr lang="sr-Latn-RS" sz="2400" dirty="0" smtClean="0"/>
              <a:t>đ</a:t>
            </a:r>
            <a:r>
              <a:rPr lang="en-US" sz="2400" dirty="0" smtClean="0"/>
              <a:t>e do </a:t>
            </a:r>
            <a:r>
              <a:rPr lang="en-US" sz="2400" dirty="0" err="1" smtClean="0"/>
              <a:t>poslednje</a:t>
            </a:r>
            <a:r>
              <a:rPr lang="en-US" sz="2400" dirty="0" smtClean="0"/>
              <a:t> </a:t>
            </a:r>
            <a:r>
              <a:rPr lang="en-US" sz="2400" dirty="0" err="1" smtClean="0"/>
              <a:t>dubine</a:t>
            </a:r>
            <a:r>
              <a:rPr lang="en-US" sz="2400" dirty="0" smtClean="0"/>
              <a:t> </a:t>
            </a:r>
            <a:r>
              <a:rPr lang="en-US" sz="2400" dirty="0" err="1" smtClean="0"/>
              <a:t>ocenjuje</a:t>
            </a:r>
            <a:r>
              <a:rPr lang="en-US" sz="2400" dirty="0" smtClean="0"/>
              <a:t> se </a:t>
            </a:r>
            <a:r>
              <a:rPr lang="en-US" sz="2400" dirty="0" err="1" smtClean="0"/>
              <a:t>trenutna</a:t>
            </a:r>
            <a:r>
              <a:rPr lang="en-US" sz="2400" dirty="0" smtClean="0"/>
              <a:t> </a:t>
            </a:r>
            <a:r>
              <a:rPr lang="en-US" sz="2400" dirty="0" err="1" smtClean="0"/>
              <a:t>tabla</a:t>
            </a:r>
            <a:endParaRPr lang="en-US" sz="2400" dirty="0"/>
          </a:p>
          <a:p>
            <a:r>
              <a:rPr lang="en-US" sz="2400" dirty="0" err="1" smtClean="0"/>
              <a:t>Vrijednost</a:t>
            </a:r>
            <a:r>
              <a:rPr lang="en-US" sz="2400" dirty="0" smtClean="0"/>
              <a:t> se </a:t>
            </a:r>
            <a:r>
              <a:rPr lang="en-US" sz="2400" dirty="0" err="1" smtClean="0"/>
              <a:t>propagira</a:t>
            </a:r>
            <a:r>
              <a:rPr lang="en-US" sz="2400" dirty="0" smtClean="0"/>
              <a:t> </a:t>
            </a:r>
            <a:r>
              <a:rPr lang="en-US" sz="2400" dirty="0" err="1" smtClean="0"/>
              <a:t>unazad</a:t>
            </a:r>
            <a:r>
              <a:rPr lang="en-US" sz="2400" dirty="0" smtClean="0"/>
              <a:t> </a:t>
            </a:r>
            <a:r>
              <a:rPr lang="sr-Latn-RS" sz="2400" dirty="0" smtClean="0"/>
              <a:t>i </a:t>
            </a:r>
            <a:r>
              <a:rPr lang="en-US" sz="2400" dirty="0" smtClean="0"/>
              <a:t>u </a:t>
            </a:r>
            <a:r>
              <a:rPr lang="en-US" sz="2400" dirty="0" err="1" smtClean="0"/>
              <a:t>zavisnosti</a:t>
            </a:r>
            <a:r>
              <a:rPr lang="en-US" sz="2400" dirty="0" smtClean="0"/>
              <a:t> od </a:t>
            </a:r>
            <a:r>
              <a:rPr lang="en-US" sz="2400" dirty="0" err="1" smtClean="0"/>
              <a:t>igra</a:t>
            </a:r>
            <a:r>
              <a:rPr lang="sr-Latn-RS" sz="2400" dirty="0" smtClean="0"/>
              <a:t>č</a:t>
            </a:r>
            <a:r>
              <a:rPr lang="en-US" sz="2400" dirty="0" smtClean="0"/>
              <a:t>a </a:t>
            </a:r>
            <a:r>
              <a:rPr lang="en-US" sz="2400" dirty="0" err="1" smtClean="0"/>
              <a:t>koji</a:t>
            </a:r>
            <a:r>
              <a:rPr lang="en-US" sz="2400" dirty="0" smtClean="0"/>
              <a:t> je </a:t>
            </a:r>
            <a:r>
              <a:rPr lang="en-US" sz="2400" dirty="0" err="1" smtClean="0"/>
              <a:t>na</a:t>
            </a:r>
            <a:r>
              <a:rPr lang="en-US" sz="2400" dirty="0" smtClean="0"/>
              <a:t> </a:t>
            </a:r>
            <a:r>
              <a:rPr lang="en-US" sz="2400" dirty="0" err="1" smtClean="0"/>
              <a:t>potezu</a:t>
            </a:r>
            <a:r>
              <a:rPr lang="en-US" sz="2400" dirty="0" smtClean="0"/>
              <a:t> </a:t>
            </a:r>
            <a:r>
              <a:rPr lang="en-US" sz="2400" dirty="0" err="1" smtClean="0"/>
              <a:t>i</a:t>
            </a:r>
            <a:r>
              <a:rPr lang="en-US" sz="2400" dirty="0" smtClean="0"/>
              <a:t> </a:t>
            </a:r>
            <a:r>
              <a:rPr lang="en-US" sz="2400" dirty="0" err="1" smtClean="0"/>
              <a:t>bira</a:t>
            </a:r>
            <a:r>
              <a:rPr lang="en-US" sz="2400" dirty="0" smtClean="0"/>
              <a:t> se</a:t>
            </a:r>
            <a:r>
              <a:rPr lang="sr-Latn-RS" sz="2400" dirty="0" smtClean="0"/>
              <a:t> ona</a:t>
            </a:r>
            <a:r>
              <a:rPr lang="en-US" sz="2400" dirty="0" smtClean="0"/>
              <a:t> </a:t>
            </a:r>
            <a:r>
              <a:rPr lang="en-US" sz="2400" dirty="0" err="1" smtClean="0"/>
              <a:t>tabla</a:t>
            </a:r>
            <a:r>
              <a:rPr lang="en-US" sz="2400" dirty="0" smtClean="0"/>
              <a:t> </a:t>
            </a:r>
            <a:r>
              <a:rPr lang="en-US" sz="2400" dirty="0" err="1" smtClean="0"/>
              <a:t>sa</a:t>
            </a:r>
            <a:r>
              <a:rPr lang="en-US" sz="2400" dirty="0" smtClean="0"/>
              <a:t> </a:t>
            </a:r>
            <a:r>
              <a:rPr lang="en-US" sz="2400" dirty="0" err="1" smtClean="0"/>
              <a:t>najve</a:t>
            </a:r>
            <a:r>
              <a:rPr lang="sr-Latn-RS" sz="2400" dirty="0" smtClean="0"/>
              <a:t>ć</a:t>
            </a:r>
            <a:r>
              <a:rPr lang="en-US" sz="2400" dirty="0" err="1" smtClean="0"/>
              <a:t>om</a:t>
            </a:r>
            <a:r>
              <a:rPr lang="en-US" sz="2400" dirty="0" smtClean="0"/>
              <a:t>/</a:t>
            </a:r>
            <a:r>
              <a:rPr lang="en-US" sz="2400" dirty="0" err="1" smtClean="0"/>
              <a:t>najmanjom</a:t>
            </a:r>
            <a:r>
              <a:rPr lang="en-US" sz="2400" dirty="0" smtClean="0"/>
              <a:t> </a:t>
            </a:r>
            <a:r>
              <a:rPr lang="en-US" sz="2400" dirty="0" err="1" smtClean="0"/>
              <a:t>vredno</a:t>
            </a:r>
            <a:r>
              <a:rPr lang="sr-Latn-RS" sz="2400" dirty="0" smtClean="0"/>
              <a:t>šć</a:t>
            </a:r>
            <a:r>
              <a:rPr lang="en-US" sz="2400" dirty="0" smtClean="0"/>
              <a:t>u</a:t>
            </a:r>
            <a:endParaRPr lang="sr-Latn-RS" sz="2400" dirty="0"/>
          </a:p>
        </p:txBody>
      </p:sp>
      <p:sp>
        <p:nvSpPr>
          <p:cNvPr id="3" name="Title 2"/>
          <p:cNvSpPr>
            <a:spLocks noGrp="1"/>
          </p:cNvSpPr>
          <p:nvPr>
            <p:ph type="title"/>
          </p:nvPr>
        </p:nvSpPr>
        <p:spPr>
          <a:xfrm>
            <a:off x="493205" y="0"/>
            <a:ext cx="8229600" cy="850106"/>
          </a:xfrm>
        </p:spPr>
        <p:txBody>
          <a:bodyPr/>
          <a:lstStyle/>
          <a:p>
            <a:pPr algn="ctr"/>
            <a:r>
              <a:rPr lang="en-US" dirty="0" smtClean="0"/>
              <a:t>Minimax </a:t>
            </a:r>
            <a:r>
              <a:rPr lang="en-US" dirty="0" err="1" smtClean="0"/>
              <a:t>algoritam</a:t>
            </a:r>
            <a:endParaRPr lang="sr-Latn-R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3876405"/>
            <a:ext cx="8856984" cy="85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1" y="4732980"/>
            <a:ext cx="6758227" cy="1648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591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556792"/>
            <a:ext cx="8892480" cy="4392488"/>
          </a:xfrm>
        </p:spPr>
        <p:txBody>
          <a:bodyPr>
            <a:normAutofit/>
          </a:bodyPr>
          <a:lstStyle/>
          <a:p>
            <a:r>
              <a:rPr lang="en-US" sz="2400" dirty="0" err="1" smtClean="0"/>
              <a:t>Predstavlja</a:t>
            </a:r>
            <a:r>
              <a:rPr lang="en-US" sz="2400" dirty="0" smtClean="0"/>
              <a:t> f</a:t>
            </a:r>
            <a:r>
              <a:rPr lang="sr-Latn-RS" sz="2400" dirty="0" smtClean="0"/>
              <a:t>unkcij</a:t>
            </a:r>
            <a:r>
              <a:rPr lang="en-US" sz="2400" dirty="0" smtClean="0"/>
              <a:t>u </a:t>
            </a:r>
            <a:r>
              <a:rPr lang="sr-Latn-RS" sz="2400" dirty="0" smtClean="0"/>
              <a:t>koja uzima u obzir važne parametre prilikom odlučivanja koji je potez najbolji </a:t>
            </a:r>
            <a:endParaRPr lang="en-US" sz="2400" dirty="0" smtClean="0"/>
          </a:p>
          <a:p>
            <a:r>
              <a:rPr lang="en-US" sz="2400" dirty="0" smtClean="0"/>
              <a:t>Obi</a:t>
            </a:r>
            <a:r>
              <a:rPr lang="sr-Latn-RS" sz="2400" dirty="0" smtClean="0"/>
              <a:t>čno se formira tako da je važnija brzina od tačnosti</a:t>
            </a:r>
          </a:p>
          <a:p>
            <a:endParaRPr lang="sr-Latn-RS" sz="2400" dirty="0" smtClean="0"/>
          </a:p>
          <a:p>
            <a:endParaRPr lang="sr-Latn-RS" sz="2400" dirty="0"/>
          </a:p>
          <a:p>
            <a:r>
              <a:rPr lang="sr-Latn-RS" sz="2400" dirty="0"/>
              <a:t>Funkcija je statička – ocenjuje samo trenutni potez i ne gleda </a:t>
            </a:r>
            <a:r>
              <a:rPr lang="sr-Latn-RS" sz="2400" dirty="0" smtClean="0"/>
              <a:t>unapred. U kombinaciji sa MiniMax algoritmom daje ocenu svih mogućih poteza</a:t>
            </a:r>
            <a:endParaRPr lang="sr-Latn-RS" sz="2400" dirty="0"/>
          </a:p>
          <a:p>
            <a:endParaRPr lang="en-US" sz="2400" dirty="0"/>
          </a:p>
        </p:txBody>
      </p:sp>
      <p:sp>
        <p:nvSpPr>
          <p:cNvPr id="3" name="Title 2"/>
          <p:cNvSpPr>
            <a:spLocks noGrp="1"/>
          </p:cNvSpPr>
          <p:nvPr>
            <p:ph type="title"/>
          </p:nvPr>
        </p:nvSpPr>
        <p:spPr>
          <a:xfrm>
            <a:off x="0" y="-1"/>
            <a:ext cx="9144000" cy="1171721"/>
          </a:xfrm>
        </p:spPr>
        <p:txBody>
          <a:bodyPr>
            <a:normAutofit/>
          </a:bodyPr>
          <a:lstStyle/>
          <a:p>
            <a:pPr algn="ctr"/>
            <a:r>
              <a:rPr lang="sr-Latn-RS" sz="4800" dirty="0" smtClean="0"/>
              <a:t>Kreiranje evaluacijske funkcije</a:t>
            </a:r>
            <a:endParaRPr lang="en-US" sz="4800" dirty="0"/>
          </a:p>
        </p:txBody>
      </p:sp>
    </p:spTree>
    <p:extLst>
      <p:ext uri="{BB962C8B-B14F-4D97-AF65-F5344CB8AC3E}">
        <p14:creationId xmlns:p14="http://schemas.microsoft.com/office/powerpoint/2010/main" val="2133630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579296" cy="5098571"/>
          </a:xfrm>
        </p:spPr>
        <p:txBody>
          <a:bodyPr>
            <a:normAutofit/>
          </a:bodyPr>
          <a:lstStyle/>
          <a:p>
            <a:r>
              <a:rPr lang="en-US" sz="2400" dirty="0" err="1" smtClean="0"/>
              <a:t>Funkcija</a:t>
            </a:r>
            <a:r>
              <a:rPr lang="en-US" sz="2400" dirty="0" smtClean="0"/>
              <a:t> </a:t>
            </a:r>
            <a:r>
              <a:rPr lang="en-US" sz="2400" dirty="0" err="1" smtClean="0"/>
              <a:t>evaluacije</a:t>
            </a:r>
            <a:r>
              <a:rPr lang="en-US" sz="2400" dirty="0" smtClean="0"/>
              <a:t> </a:t>
            </a:r>
            <a:r>
              <a:rPr lang="en-US" sz="2400" dirty="0" err="1" smtClean="0"/>
              <a:t>odre</a:t>
            </a:r>
            <a:r>
              <a:rPr lang="sr-Latn-RS" sz="2400" dirty="0" smtClean="0"/>
              <a:t>đ</a:t>
            </a:r>
            <a:r>
              <a:rPr lang="en-US" sz="2400" dirty="0" err="1" smtClean="0"/>
              <a:t>uje</a:t>
            </a:r>
            <a:r>
              <a:rPr lang="en-US" sz="2400" dirty="0" smtClean="0"/>
              <a:t> </a:t>
            </a:r>
            <a:r>
              <a:rPr lang="en-US" sz="2400" dirty="0" err="1" smtClean="0"/>
              <a:t>ocenu</a:t>
            </a:r>
            <a:r>
              <a:rPr lang="en-US" sz="2400" dirty="0" smtClean="0"/>
              <a:t> </a:t>
            </a:r>
            <a:r>
              <a:rPr lang="en-US" sz="2400" dirty="0" err="1" smtClean="0"/>
              <a:t>trenutne</a:t>
            </a:r>
            <a:r>
              <a:rPr lang="en-US" sz="2400" dirty="0" smtClean="0"/>
              <a:t> table, </a:t>
            </a:r>
            <a:r>
              <a:rPr lang="en-US" sz="2400" dirty="0" err="1" smtClean="0"/>
              <a:t>tj.koliko</a:t>
            </a:r>
            <a:r>
              <a:rPr lang="en-US" sz="2400" dirty="0" smtClean="0"/>
              <a:t> je </a:t>
            </a:r>
            <a:r>
              <a:rPr lang="en-US" sz="2400" dirty="0" err="1" smtClean="0"/>
              <a:t>ona</a:t>
            </a:r>
            <a:r>
              <a:rPr lang="en-US" sz="2400" dirty="0" smtClean="0"/>
              <a:t> dobra </a:t>
            </a:r>
            <a:r>
              <a:rPr lang="en-US" sz="2400" dirty="0" err="1" smtClean="0"/>
              <a:t>za</a:t>
            </a:r>
            <a:r>
              <a:rPr lang="en-US" sz="2400" dirty="0" smtClean="0"/>
              <a:t> </a:t>
            </a:r>
            <a:r>
              <a:rPr lang="en-US" sz="2400" dirty="0" err="1" smtClean="0"/>
              <a:t>igra</a:t>
            </a:r>
            <a:r>
              <a:rPr lang="sr-Latn-RS" sz="2400" dirty="0" smtClean="0"/>
              <a:t>č</a:t>
            </a:r>
            <a:r>
              <a:rPr lang="en-US" sz="2400" dirty="0" smtClean="0"/>
              <a:t>a </a:t>
            </a:r>
            <a:r>
              <a:rPr lang="en-US" sz="2400" dirty="0" err="1" smtClean="0"/>
              <a:t>ili</a:t>
            </a:r>
            <a:r>
              <a:rPr lang="en-US" sz="2400" dirty="0" smtClean="0"/>
              <a:t> ne</a:t>
            </a:r>
          </a:p>
          <a:p>
            <a:r>
              <a:rPr lang="en-US" sz="2400" dirty="0" smtClean="0"/>
              <a:t>Ona </a:t>
            </a:r>
            <a:r>
              <a:rPr lang="en-US" sz="2400" dirty="0" err="1" smtClean="0"/>
              <a:t>predstavlja</a:t>
            </a:r>
            <a:r>
              <a:rPr lang="en-US" sz="2400" dirty="0" smtClean="0"/>
              <a:t> </a:t>
            </a:r>
            <a:r>
              <a:rPr lang="en-US" sz="2400" dirty="0" err="1" smtClean="0"/>
              <a:t>znanje</a:t>
            </a:r>
            <a:r>
              <a:rPr lang="en-US" sz="2400" dirty="0" smtClean="0"/>
              <a:t> u </a:t>
            </a:r>
            <a:r>
              <a:rPr lang="en-US" sz="2400" dirty="0" err="1" smtClean="0"/>
              <a:t>na</a:t>
            </a:r>
            <a:r>
              <a:rPr lang="sr-Latn-RS" sz="2400" dirty="0" smtClean="0"/>
              <a:t>š</a:t>
            </a:r>
            <a:r>
              <a:rPr lang="en-US" sz="2400" dirty="0" err="1" smtClean="0"/>
              <a:t>em</a:t>
            </a:r>
            <a:r>
              <a:rPr lang="en-US" sz="2400" dirty="0" smtClean="0"/>
              <a:t> </a:t>
            </a:r>
            <a:r>
              <a:rPr lang="en-US" sz="2400" dirty="0" err="1" smtClean="0"/>
              <a:t>sistemu</a:t>
            </a:r>
            <a:endParaRPr lang="en-US" sz="2400" dirty="0" smtClean="0"/>
          </a:p>
          <a:p>
            <a:r>
              <a:rPr lang="en-US" sz="2400" dirty="0" smtClean="0"/>
              <a:t>Na </a:t>
            </a:r>
            <a:r>
              <a:rPr lang="en-US" sz="2400" dirty="0" err="1" smtClean="0"/>
              <a:t>osnovu</a:t>
            </a:r>
            <a:r>
              <a:rPr lang="en-US" sz="2400" dirty="0" smtClean="0"/>
              <a:t> </a:t>
            </a:r>
            <a:r>
              <a:rPr lang="en-US" sz="2400" dirty="0" err="1" smtClean="0"/>
              <a:t>ocene</a:t>
            </a:r>
            <a:r>
              <a:rPr lang="en-US" sz="2400" dirty="0" smtClean="0"/>
              <a:t> </a:t>
            </a:r>
            <a:r>
              <a:rPr lang="en-US" sz="2400" dirty="0" err="1" smtClean="0"/>
              <a:t>koju</a:t>
            </a:r>
            <a:r>
              <a:rPr lang="en-US" sz="2400" dirty="0" smtClean="0"/>
              <a:t> </a:t>
            </a:r>
            <a:r>
              <a:rPr lang="sr-Latn-RS" sz="2400" dirty="0" smtClean="0"/>
              <a:t>ona </a:t>
            </a:r>
            <a:r>
              <a:rPr lang="en-US" sz="2400" dirty="0" err="1" smtClean="0"/>
              <a:t>vra</a:t>
            </a:r>
            <a:r>
              <a:rPr lang="sr-Latn-RS" sz="2400" dirty="0"/>
              <a:t>ć</a:t>
            </a:r>
            <a:r>
              <a:rPr lang="en-US" sz="2400" dirty="0" smtClean="0"/>
              <a:t>a AI </a:t>
            </a:r>
            <a:r>
              <a:rPr lang="en-US" sz="2400" dirty="0" err="1" smtClean="0"/>
              <a:t>odre</a:t>
            </a:r>
            <a:r>
              <a:rPr lang="sr-Latn-RS" sz="2400" dirty="0" smtClean="0"/>
              <a:t>đ</a:t>
            </a:r>
            <a:r>
              <a:rPr lang="en-US" sz="2400" dirty="0" err="1" smtClean="0"/>
              <a:t>uje</a:t>
            </a:r>
            <a:r>
              <a:rPr lang="en-US" sz="2400" dirty="0" smtClean="0"/>
              <a:t> </a:t>
            </a:r>
            <a:r>
              <a:rPr lang="en-US" sz="2400" dirty="0" err="1" smtClean="0"/>
              <a:t>koji</a:t>
            </a:r>
            <a:r>
              <a:rPr lang="en-US" sz="2400" dirty="0" smtClean="0"/>
              <a:t> je </a:t>
            </a:r>
            <a:r>
              <a:rPr lang="en-US" sz="2400" dirty="0" err="1" smtClean="0"/>
              <a:t>potez</a:t>
            </a:r>
            <a:r>
              <a:rPr lang="en-US" sz="2400" dirty="0" smtClean="0"/>
              <a:t> </a:t>
            </a:r>
            <a:r>
              <a:rPr lang="en-US" sz="2400" dirty="0" err="1" smtClean="0"/>
              <a:t>najbolji</a:t>
            </a:r>
            <a:r>
              <a:rPr lang="en-US" sz="2400" dirty="0" smtClean="0"/>
              <a:t> </a:t>
            </a:r>
            <a:r>
              <a:rPr lang="en-US" sz="2400" dirty="0" err="1" smtClean="0"/>
              <a:t>za</a:t>
            </a:r>
            <a:r>
              <a:rPr lang="en-US" sz="2400" dirty="0" smtClean="0"/>
              <a:t> </a:t>
            </a:r>
            <a:r>
              <a:rPr lang="en-US" sz="2400" dirty="0" err="1" smtClean="0"/>
              <a:t>njega</a:t>
            </a:r>
            <a:endParaRPr lang="en-US" sz="2400" dirty="0" smtClean="0"/>
          </a:p>
          <a:p>
            <a:r>
              <a:rPr lang="en-US" sz="2400" dirty="0" err="1" smtClean="0"/>
              <a:t>Funkcija</a:t>
            </a:r>
            <a:r>
              <a:rPr lang="en-US" sz="2400" dirty="0" smtClean="0"/>
              <a:t> </a:t>
            </a:r>
            <a:r>
              <a:rPr lang="sr-Latn-RS" sz="2400" dirty="0" smtClean="0"/>
              <a:t>ć</a:t>
            </a:r>
            <a:r>
              <a:rPr lang="en-US" sz="2400" dirty="0" smtClean="0"/>
              <a:t>e </a:t>
            </a:r>
            <a:r>
              <a:rPr lang="en-US" sz="2400" dirty="0" err="1" smtClean="0"/>
              <a:t>vra</a:t>
            </a:r>
            <a:r>
              <a:rPr lang="sr-Latn-RS" sz="2400" dirty="0" smtClean="0"/>
              <a:t>ć</a:t>
            </a:r>
            <a:r>
              <a:rPr lang="en-US" sz="2400" dirty="0" err="1" smtClean="0"/>
              <a:t>ati</a:t>
            </a:r>
            <a:r>
              <a:rPr lang="en-US" sz="2400" dirty="0" smtClean="0"/>
              <a:t> </a:t>
            </a:r>
            <a:r>
              <a:rPr lang="en-US" sz="2400" dirty="0" err="1" smtClean="0"/>
              <a:t>bolji</a:t>
            </a:r>
            <a:r>
              <a:rPr lang="en-US" sz="2400" dirty="0" smtClean="0"/>
              <a:t> </a:t>
            </a:r>
            <a:r>
              <a:rPr lang="en-US" sz="2400" dirty="0" err="1" smtClean="0"/>
              <a:t>rezultat</a:t>
            </a:r>
            <a:r>
              <a:rPr lang="en-US" sz="2400" dirty="0" smtClean="0"/>
              <a:t> </a:t>
            </a:r>
            <a:r>
              <a:rPr lang="sr-Latn-RS" sz="2400" dirty="0" err="1"/>
              <a:t>š</a:t>
            </a:r>
            <a:r>
              <a:rPr lang="en-US" sz="2400" dirty="0" smtClean="0"/>
              <a:t>to je </a:t>
            </a:r>
            <a:r>
              <a:rPr lang="en-US" sz="2400" dirty="0" err="1" smtClean="0"/>
              <a:t>ve</a:t>
            </a:r>
            <a:r>
              <a:rPr lang="sr-Latn-RS" sz="2400" dirty="0" smtClean="0"/>
              <a:t>ć</a:t>
            </a:r>
            <a:r>
              <a:rPr lang="en-US" sz="2400" dirty="0" err="1" smtClean="0"/>
              <a:t>i</a:t>
            </a:r>
            <a:r>
              <a:rPr lang="en-US" sz="2400" dirty="0" smtClean="0"/>
              <a:t> </a:t>
            </a:r>
            <a:r>
              <a:rPr lang="en-US" sz="2400" dirty="0" err="1" smtClean="0"/>
              <a:t>broj</a:t>
            </a:r>
            <a:r>
              <a:rPr lang="en-US" sz="2400" dirty="0" smtClean="0"/>
              <a:t> </a:t>
            </a:r>
            <a:r>
              <a:rPr lang="en-US" sz="2400" dirty="0" err="1" smtClean="0"/>
              <a:t>faktora</a:t>
            </a:r>
            <a:r>
              <a:rPr lang="en-US" sz="2400" dirty="0" smtClean="0"/>
              <a:t> </a:t>
            </a:r>
            <a:r>
              <a:rPr lang="en-US" sz="2400" dirty="0" err="1" smtClean="0"/>
              <a:t>uzet</a:t>
            </a:r>
            <a:r>
              <a:rPr lang="en-US" sz="2400" dirty="0" smtClean="0"/>
              <a:t> u </a:t>
            </a:r>
            <a:r>
              <a:rPr lang="en-US" sz="2400" dirty="0" err="1" smtClean="0"/>
              <a:t>obzir</a:t>
            </a:r>
            <a:endParaRPr lang="en-US" sz="2400" dirty="0"/>
          </a:p>
          <a:p>
            <a:endParaRPr lang="en-US" sz="2400" dirty="0" smtClean="0"/>
          </a:p>
          <a:p>
            <a:r>
              <a:rPr lang="sr-Latn-RS" sz="2400" dirty="0"/>
              <a:t>Važni parametri u checkers-u: Broj figura na ploči, broj kraljeva na ploči, udaljenost između figura (mogućnost da figura bude pojedena), ocenjivanje table</a:t>
            </a:r>
          </a:p>
          <a:p>
            <a:endParaRPr lang="sr-Latn-RS" sz="2400" dirty="0"/>
          </a:p>
        </p:txBody>
      </p:sp>
      <p:sp>
        <p:nvSpPr>
          <p:cNvPr id="3" name="Title 2"/>
          <p:cNvSpPr>
            <a:spLocks noGrp="1"/>
          </p:cNvSpPr>
          <p:nvPr>
            <p:ph type="title"/>
          </p:nvPr>
        </p:nvSpPr>
        <p:spPr>
          <a:xfrm>
            <a:off x="-108520" y="0"/>
            <a:ext cx="9396536" cy="850106"/>
          </a:xfrm>
        </p:spPr>
        <p:txBody>
          <a:bodyPr/>
          <a:lstStyle/>
          <a:p>
            <a:pPr algn="ctr"/>
            <a:r>
              <a:rPr lang="en-US" dirty="0" err="1" smtClean="0"/>
              <a:t>Funkcija</a:t>
            </a:r>
            <a:r>
              <a:rPr lang="en-US" dirty="0" smtClean="0"/>
              <a:t> </a:t>
            </a:r>
            <a:r>
              <a:rPr lang="en-US" dirty="0" err="1" smtClean="0"/>
              <a:t>evaluacije</a:t>
            </a:r>
            <a:r>
              <a:rPr lang="sr-Latn-RS" dirty="0" smtClean="0"/>
              <a:t> u Pineapple </a:t>
            </a:r>
            <a:r>
              <a:rPr lang="sr-Latn-RS" sz="4000" dirty="0" smtClean="0"/>
              <a:t>checkers-u</a:t>
            </a:r>
            <a:endParaRPr lang="sr-Latn-RS" dirty="0"/>
          </a:p>
        </p:txBody>
      </p:sp>
    </p:spTree>
    <p:extLst>
      <p:ext uri="{BB962C8B-B14F-4D97-AF65-F5344CB8AC3E}">
        <p14:creationId xmlns:p14="http://schemas.microsoft.com/office/powerpoint/2010/main" val="3542874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9264" y="35906"/>
            <a:ext cx="6624736" cy="630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1273" y="134049"/>
            <a:ext cx="2172198"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sr-Latn-RS" dirty="0" smtClean="0"/>
              <a:t>Funkcija evaluacije u </a:t>
            </a:r>
          </a:p>
          <a:p>
            <a:r>
              <a:rPr lang="sr-Latn-RS" dirty="0" smtClean="0"/>
              <a:t>Pineapple checkers-u</a:t>
            </a:r>
            <a:endParaRPr lang="en-US" dirty="0"/>
          </a:p>
        </p:txBody>
      </p:sp>
    </p:spTree>
    <p:extLst>
      <p:ext uri="{BB962C8B-B14F-4D97-AF65-F5344CB8AC3E}">
        <p14:creationId xmlns:p14="http://schemas.microsoft.com/office/powerpoint/2010/main" val="966740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816" y="134049"/>
            <a:ext cx="6120680" cy="634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1273" y="134049"/>
            <a:ext cx="2172198"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sr-Latn-RS" dirty="0" smtClean="0"/>
              <a:t>Funkcija evaluacije u </a:t>
            </a:r>
          </a:p>
          <a:p>
            <a:r>
              <a:rPr lang="sr-Latn-RS" dirty="0" smtClean="0"/>
              <a:t>Pineapple checkers-u</a:t>
            </a:r>
            <a:endParaRPr lang="en-US" dirty="0"/>
          </a:p>
        </p:txBody>
      </p:sp>
      <p:sp>
        <p:nvSpPr>
          <p:cNvPr id="4" name="TextBox 3"/>
          <p:cNvSpPr txBox="1"/>
          <p:nvPr/>
        </p:nvSpPr>
        <p:spPr>
          <a:xfrm>
            <a:off x="310018" y="4653136"/>
            <a:ext cx="2402773"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err="1" smtClean="0"/>
              <a:t>Pode</a:t>
            </a:r>
            <a:r>
              <a:rPr lang="sr-Latn-RS" sz="1600" dirty="0" smtClean="0"/>
              <a:t>šavanje parametara (1,5 i 2), određuje koliko ceni svoje a koliko protivničke kraljeve        </a:t>
            </a:r>
            <a:r>
              <a:rPr lang="en-US" sz="1600" dirty="0" smtClean="0"/>
              <a:t>-&gt;</a:t>
            </a:r>
            <a:endParaRPr lang="en-US" sz="1600" dirty="0"/>
          </a:p>
        </p:txBody>
      </p:sp>
    </p:spTree>
    <p:extLst>
      <p:ext uri="{BB962C8B-B14F-4D97-AF65-F5344CB8AC3E}">
        <p14:creationId xmlns:p14="http://schemas.microsoft.com/office/powerpoint/2010/main" val="3888869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516" y="1279470"/>
            <a:ext cx="4320480" cy="4875123"/>
          </a:xfrm>
        </p:spPr>
        <p:txBody>
          <a:bodyPr>
            <a:normAutofit/>
          </a:bodyPr>
          <a:lstStyle/>
          <a:p>
            <a:r>
              <a:rPr lang="sr-Latn-RS" sz="2000" dirty="0" smtClean="0"/>
              <a:t>Prihvatanje </a:t>
            </a:r>
            <a:r>
              <a:rPr lang="sr-Latn-RS" sz="2000" dirty="0"/>
              <a:t>trenutnog stanja od strane </a:t>
            </a:r>
            <a:r>
              <a:rPr lang="sr-Latn-RS" sz="2000" dirty="0" smtClean="0"/>
              <a:t>odgovarajuće funkcije, </a:t>
            </a:r>
            <a:r>
              <a:rPr lang="sr-Latn-RS" sz="2000" dirty="0"/>
              <a:t>pretvaranje u sopstveno stanje reprezentacije, pokretanje algoritma za pretragu da bi se pronašao sledeći potez i predstavljanje njega u željenom </a:t>
            </a:r>
            <a:r>
              <a:rPr lang="sr-Latn-RS" sz="2000" dirty="0" smtClean="0"/>
              <a:t>formatu</a:t>
            </a:r>
          </a:p>
          <a:p>
            <a:endParaRPr lang="sr-Latn-RS" sz="2000" dirty="0" smtClean="0"/>
          </a:p>
          <a:p>
            <a:r>
              <a:rPr lang="sr-Latn-RS" sz="2000" dirty="0" smtClean="0"/>
              <a:t>Prihvatanje najboljeg mogućeg poteza od strane Minimax algoritma i predstavljanje njega u željenom formatu – pomeranje figure </a:t>
            </a:r>
            <a:endParaRPr lang="sr-Latn-RS" sz="2000" dirty="0"/>
          </a:p>
          <a:p>
            <a:endParaRPr lang="en-US" sz="2000" dirty="0"/>
          </a:p>
        </p:txBody>
      </p:sp>
      <p:sp>
        <p:nvSpPr>
          <p:cNvPr id="3" name="Title 2"/>
          <p:cNvSpPr>
            <a:spLocks noGrp="1"/>
          </p:cNvSpPr>
          <p:nvPr>
            <p:ph type="title"/>
          </p:nvPr>
        </p:nvSpPr>
        <p:spPr>
          <a:xfrm>
            <a:off x="467544" y="16737"/>
            <a:ext cx="8229600" cy="1012974"/>
          </a:xfrm>
        </p:spPr>
        <p:txBody>
          <a:bodyPr>
            <a:normAutofit/>
          </a:bodyPr>
          <a:lstStyle/>
          <a:p>
            <a:pPr algn="ctr"/>
            <a:r>
              <a:rPr lang="sr-Latn-RS" sz="4400" dirty="0" smtClean="0"/>
              <a:t>Integracija</a:t>
            </a:r>
            <a:endParaRPr lang="en-US" sz="4400" dirty="0"/>
          </a:p>
        </p:txBody>
      </p:sp>
      <p:sp>
        <p:nvSpPr>
          <p:cNvPr id="5" name="Content Placeholder 1"/>
          <p:cNvSpPr txBox="1">
            <a:spLocks/>
          </p:cNvSpPr>
          <p:nvPr/>
        </p:nvSpPr>
        <p:spPr>
          <a:xfrm>
            <a:off x="251520" y="3717032"/>
            <a:ext cx="8568952" cy="244827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sr-Latn-R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298" y="1287175"/>
            <a:ext cx="4164108" cy="4859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9571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4008" y="1347968"/>
            <a:ext cx="4248472" cy="467332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467544" y="0"/>
            <a:ext cx="8219256" cy="836712"/>
          </a:xfrm>
        </p:spPr>
        <p:txBody>
          <a:bodyPr>
            <a:normAutofit/>
          </a:bodyPr>
          <a:lstStyle/>
          <a:p>
            <a:pPr algn="ctr"/>
            <a:r>
              <a:rPr lang="sr-Latn-RS" sz="4400" dirty="0" smtClean="0"/>
              <a:t>Zapažanja</a:t>
            </a:r>
            <a:endParaRPr lang="en-US" sz="4400" dirty="0"/>
          </a:p>
        </p:txBody>
      </p:sp>
      <p:sp>
        <p:nvSpPr>
          <p:cNvPr id="5" name="Content Placeholder 1"/>
          <p:cNvSpPr txBox="1">
            <a:spLocks/>
          </p:cNvSpPr>
          <p:nvPr/>
        </p:nvSpPr>
        <p:spPr>
          <a:xfrm>
            <a:off x="323528" y="980728"/>
            <a:ext cx="3744416" cy="547260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sz="2000" dirty="0" smtClean="0"/>
              <a:t>Problem prilikom kreiranja istih funkcija evaluacije – </a:t>
            </a:r>
            <a:r>
              <a:rPr lang="en-US" sz="2000" dirty="0" smtClean="0"/>
              <a:t>A</a:t>
            </a:r>
            <a:r>
              <a:rPr lang="sr-Latn-RS" sz="2000" dirty="0" smtClean="0"/>
              <a:t>I </a:t>
            </a:r>
            <a:r>
              <a:rPr lang="sr-Latn-RS" sz="2000" dirty="0" smtClean="0"/>
              <a:t>protiv </a:t>
            </a:r>
            <a:r>
              <a:rPr lang="en-US" sz="2000" dirty="0" smtClean="0"/>
              <a:t>A</a:t>
            </a:r>
            <a:r>
              <a:rPr lang="sr-Latn-RS" sz="2000" dirty="0" smtClean="0"/>
              <a:t>I </a:t>
            </a:r>
            <a:r>
              <a:rPr lang="sr-Latn-RS" sz="2000" dirty="0" smtClean="0"/>
              <a:t>– algoritam neće da izgubi</a:t>
            </a:r>
          </a:p>
          <a:p>
            <a:endParaRPr lang="sr-Latn-RS" sz="2000" dirty="0" smtClean="0"/>
          </a:p>
          <a:p>
            <a:r>
              <a:rPr lang="sr-Latn-RS" sz="2000" dirty="0" smtClean="0"/>
              <a:t>Uzmanje različitih faktora kod ocenjivanje poteza u obzir dovodi do različitog ponašanja </a:t>
            </a:r>
            <a:r>
              <a:rPr lang="en-US" sz="2000" dirty="0" smtClean="0"/>
              <a:t>A</a:t>
            </a:r>
            <a:r>
              <a:rPr lang="sr-Latn-RS" sz="2000" dirty="0" smtClean="0"/>
              <a:t>I </a:t>
            </a:r>
            <a:r>
              <a:rPr lang="sr-Latn-RS" sz="2000" dirty="0" smtClean="0"/>
              <a:t>– nemoguće je u potpunosti predvideti ponašanje</a:t>
            </a:r>
          </a:p>
          <a:p>
            <a:pPr marL="109728" indent="0">
              <a:buNone/>
            </a:pPr>
            <a:r>
              <a:rPr lang="sr-Latn-RS" sz="2000" dirty="0" smtClean="0"/>
              <a:t> </a:t>
            </a:r>
          </a:p>
          <a:p>
            <a:r>
              <a:rPr lang="sr-Latn-RS" sz="2000" dirty="0" smtClean="0"/>
              <a:t>Povećanje dubine – povećano vreme odziva aplikacije</a:t>
            </a:r>
          </a:p>
          <a:p>
            <a:endParaRPr lang="sr-Latn-RS" sz="2000" dirty="0" smtClean="0"/>
          </a:p>
          <a:p>
            <a:endParaRPr lang="sr-Latn-RS" sz="2000" dirty="0"/>
          </a:p>
        </p:txBody>
      </p:sp>
    </p:spTree>
    <p:extLst>
      <p:ext uri="{BB962C8B-B14F-4D97-AF65-F5344CB8AC3E}">
        <p14:creationId xmlns:p14="http://schemas.microsoft.com/office/powerpoint/2010/main" val="586609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374" y="980728"/>
            <a:ext cx="8507288" cy="3384376"/>
          </a:xfrm>
        </p:spPr>
        <p:txBody>
          <a:bodyPr>
            <a:normAutofit/>
          </a:bodyPr>
          <a:lstStyle/>
          <a:p>
            <a:r>
              <a:rPr lang="sr-Latn-RS" sz="2400" dirty="0" smtClean="0"/>
              <a:t>Checkers ili engleska dama predstavlja vrstu misaone igre na ploči koju igraju dva igrača. Ploča se sastoji od </a:t>
            </a:r>
            <a:r>
              <a:rPr lang="en-US" sz="2400" dirty="0"/>
              <a:t>od 8x8 (64) </a:t>
            </a:r>
            <a:r>
              <a:rPr lang="en-US" sz="2400" dirty="0" err="1"/>
              <a:t>kvadratnih</a:t>
            </a:r>
            <a:r>
              <a:rPr lang="en-US" sz="2400" dirty="0"/>
              <a:t> </a:t>
            </a:r>
            <a:r>
              <a:rPr lang="en-US" sz="2400" dirty="0" err="1"/>
              <a:t>polja</a:t>
            </a:r>
            <a:r>
              <a:rPr lang="en-US" sz="2400" dirty="0"/>
              <a:t> </a:t>
            </a:r>
            <a:r>
              <a:rPr lang="en-US" sz="2400" dirty="0" err="1"/>
              <a:t>pri</a:t>
            </a:r>
            <a:r>
              <a:rPr lang="en-US" sz="2400" dirty="0"/>
              <a:t> </a:t>
            </a:r>
            <a:r>
              <a:rPr lang="en-US" sz="2400" dirty="0" err="1"/>
              <a:t>čemu</a:t>
            </a:r>
            <a:r>
              <a:rPr lang="en-US" sz="2400" dirty="0"/>
              <a:t> </a:t>
            </a:r>
            <a:r>
              <a:rPr lang="en-US" sz="2400" dirty="0" err="1"/>
              <a:t>svaki</a:t>
            </a:r>
            <a:r>
              <a:rPr lang="en-US" sz="2400" dirty="0"/>
              <a:t> </a:t>
            </a:r>
            <a:r>
              <a:rPr lang="en-US" sz="2400" dirty="0" err="1"/>
              <a:t>igrač</a:t>
            </a:r>
            <a:r>
              <a:rPr lang="en-US" sz="2400" dirty="0"/>
              <a:t> </a:t>
            </a:r>
            <a:r>
              <a:rPr lang="en-US" sz="2400" dirty="0" err="1"/>
              <a:t>ima</a:t>
            </a:r>
            <a:r>
              <a:rPr lang="en-US" sz="2400" dirty="0"/>
              <a:t> 12 </a:t>
            </a:r>
            <a:r>
              <a:rPr lang="en-US" sz="2400" dirty="0" err="1"/>
              <a:t>figura</a:t>
            </a:r>
            <a:r>
              <a:rPr lang="en-US" sz="2400" dirty="0"/>
              <a:t>. One se </a:t>
            </a:r>
            <a:r>
              <a:rPr lang="en-US" sz="2400" dirty="0" err="1"/>
              <a:t>pokreću</a:t>
            </a:r>
            <a:r>
              <a:rPr lang="en-US" sz="2400" dirty="0"/>
              <a:t> </a:t>
            </a:r>
            <a:r>
              <a:rPr lang="en-US" sz="2400" dirty="0" err="1"/>
              <a:t>i</a:t>
            </a:r>
            <a:r>
              <a:rPr lang="en-US" sz="2400" dirty="0"/>
              <a:t> </a:t>
            </a:r>
            <a:r>
              <a:rPr lang="en-US" sz="2400" dirty="0" err="1"/>
              <a:t>protivničke</a:t>
            </a:r>
            <a:r>
              <a:rPr lang="en-US" sz="2400" dirty="0"/>
              <a:t> figure </a:t>
            </a:r>
            <a:r>
              <a:rPr lang="en-US" sz="2400" dirty="0" err="1"/>
              <a:t>zarobljavaju</a:t>
            </a:r>
            <a:r>
              <a:rPr lang="en-US" sz="2400" dirty="0"/>
              <a:t> </a:t>
            </a:r>
            <a:r>
              <a:rPr lang="en-US" sz="2400" dirty="0" err="1"/>
              <a:t>dijagonalno</a:t>
            </a:r>
            <a:r>
              <a:rPr lang="en-US" sz="2400" dirty="0"/>
              <a:t>. </a:t>
            </a:r>
            <a:r>
              <a:rPr lang="en-US" sz="2400" dirty="0" err="1"/>
              <a:t>Mogu</a:t>
            </a:r>
            <a:r>
              <a:rPr lang="en-US" sz="2400" dirty="0"/>
              <a:t> se </a:t>
            </a:r>
            <a:r>
              <a:rPr lang="en-US" sz="2400" dirty="0" err="1"/>
              <a:t>kretati</a:t>
            </a:r>
            <a:r>
              <a:rPr lang="en-US" sz="2400" dirty="0"/>
              <a:t> </a:t>
            </a:r>
            <a:r>
              <a:rPr lang="en-US" sz="2400" dirty="0" err="1"/>
              <a:t>samo</a:t>
            </a:r>
            <a:r>
              <a:rPr lang="en-US" sz="2400" dirty="0"/>
              <a:t> </a:t>
            </a:r>
            <a:r>
              <a:rPr lang="en-US" sz="2400" dirty="0" err="1" smtClean="0"/>
              <a:t>napred</a:t>
            </a:r>
            <a:r>
              <a:rPr lang="en-US" sz="2400" dirty="0" smtClean="0"/>
              <a:t> </a:t>
            </a:r>
            <a:r>
              <a:rPr lang="en-US" sz="2400" dirty="0" err="1"/>
              <a:t>dok</a:t>
            </a:r>
            <a:r>
              <a:rPr lang="en-US" sz="2400" dirty="0"/>
              <a:t> ne </a:t>
            </a:r>
            <a:r>
              <a:rPr lang="en-US" sz="2400" dirty="0" smtClean="0"/>
              <a:t>do</a:t>
            </a:r>
            <a:r>
              <a:rPr lang="sr-Latn-RS" sz="2400" dirty="0" smtClean="0"/>
              <a:t>đu do</a:t>
            </a:r>
            <a:r>
              <a:rPr lang="en-US" sz="2400" dirty="0" smtClean="0"/>
              <a:t> </a:t>
            </a:r>
            <a:r>
              <a:rPr lang="en-US" sz="2400" dirty="0" err="1" smtClean="0"/>
              <a:t>suprot</a:t>
            </a:r>
            <a:r>
              <a:rPr lang="sr-Latn-RS" sz="2400" dirty="0" smtClean="0"/>
              <a:t>og</a:t>
            </a:r>
            <a:r>
              <a:rPr lang="en-US" sz="2400" dirty="0" smtClean="0"/>
              <a:t> </a:t>
            </a:r>
            <a:r>
              <a:rPr lang="sr-Latn-RS" sz="2400" dirty="0" smtClean="0"/>
              <a:t>kraja </a:t>
            </a:r>
            <a:r>
              <a:rPr lang="en-US" sz="2400" dirty="0" err="1" smtClean="0"/>
              <a:t>ploče</a:t>
            </a:r>
            <a:r>
              <a:rPr lang="en-US" sz="2400" dirty="0" smtClean="0"/>
              <a:t> </a:t>
            </a:r>
            <a:r>
              <a:rPr lang="en-US" sz="2400" dirty="0" err="1"/>
              <a:t>i</a:t>
            </a:r>
            <a:r>
              <a:rPr lang="en-US" sz="2400" dirty="0"/>
              <a:t> </a:t>
            </a:r>
            <a:r>
              <a:rPr lang="en-US" sz="2400" dirty="0" err="1"/>
              <a:t>tada</a:t>
            </a:r>
            <a:r>
              <a:rPr lang="en-US" sz="2400" dirty="0"/>
              <a:t> </a:t>
            </a:r>
            <a:r>
              <a:rPr lang="en-US" sz="2400" dirty="0" err="1"/>
              <a:t>postanu</a:t>
            </a:r>
            <a:r>
              <a:rPr lang="en-US" sz="2400" dirty="0"/>
              <a:t> </a:t>
            </a:r>
            <a:r>
              <a:rPr lang="en-US" sz="2400" dirty="0" smtClean="0"/>
              <a:t>„</a:t>
            </a:r>
            <a:r>
              <a:rPr lang="sr-Latn-RS" sz="2400" dirty="0" smtClean="0"/>
              <a:t>kralj</a:t>
            </a:r>
            <a:r>
              <a:rPr lang="en-US" sz="2400" dirty="0" smtClean="0"/>
              <a:t>", </a:t>
            </a:r>
            <a:r>
              <a:rPr lang="en-US" sz="2400" dirty="0" err="1"/>
              <a:t>tj</a:t>
            </a:r>
            <a:r>
              <a:rPr lang="en-US" sz="2400" dirty="0"/>
              <a:t>. </a:t>
            </a:r>
            <a:r>
              <a:rPr lang="en-US" sz="2400" dirty="0" err="1"/>
              <a:t>mogu</a:t>
            </a:r>
            <a:r>
              <a:rPr lang="en-US" sz="2400" dirty="0"/>
              <a:t> se </a:t>
            </a:r>
            <a:r>
              <a:rPr lang="en-US" sz="2400" dirty="0" err="1" smtClean="0"/>
              <a:t>kretati</a:t>
            </a:r>
            <a:r>
              <a:rPr lang="en-US" sz="2400" dirty="0" smtClean="0"/>
              <a:t> </a:t>
            </a:r>
            <a:r>
              <a:rPr lang="en-US" sz="2400" dirty="0" err="1" smtClean="0"/>
              <a:t>napred</a:t>
            </a:r>
            <a:r>
              <a:rPr lang="en-US" sz="2400" dirty="0" smtClean="0"/>
              <a:t> </a:t>
            </a:r>
            <a:r>
              <a:rPr lang="en-US" sz="2400" dirty="0" err="1"/>
              <a:t>i</a:t>
            </a:r>
            <a:r>
              <a:rPr lang="en-US" sz="2400" dirty="0"/>
              <a:t> </a:t>
            </a:r>
            <a:r>
              <a:rPr lang="en-US" sz="2400" dirty="0" err="1"/>
              <a:t>nazad</a:t>
            </a:r>
            <a:r>
              <a:rPr lang="en-US" sz="2400" dirty="0"/>
              <a:t>.</a:t>
            </a:r>
          </a:p>
          <a:p>
            <a:r>
              <a:rPr lang="en-US" sz="2400" dirty="0"/>
              <a:t>Figure </a:t>
            </a:r>
            <a:r>
              <a:rPr lang="en-US" sz="2400" dirty="0" err="1"/>
              <a:t>su</a:t>
            </a:r>
            <a:r>
              <a:rPr lang="en-US" sz="2400" dirty="0"/>
              <a:t> </a:t>
            </a:r>
            <a:r>
              <a:rPr lang="en-US" sz="2400" dirty="0" err="1"/>
              <a:t>tradicionalno</a:t>
            </a:r>
            <a:r>
              <a:rPr lang="en-US" sz="2400" dirty="0"/>
              <a:t> </a:t>
            </a:r>
            <a:r>
              <a:rPr lang="en-US" sz="2400" dirty="0" err="1"/>
              <a:t>obojene</a:t>
            </a:r>
            <a:r>
              <a:rPr lang="en-US" sz="2400" dirty="0"/>
              <a:t> </a:t>
            </a:r>
            <a:r>
              <a:rPr lang="en-US" sz="2400" dirty="0" err="1"/>
              <a:t>crno</a:t>
            </a:r>
            <a:r>
              <a:rPr lang="en-US" sz="2400" dirty="0"/>
              <a:t>, </a:t>
            </a:r>
            <a:r>
              <a:rPr lang="en-US" sz="2400" dirty="0" err="1"/>
              <a:t>crveno</a:t>
            </a:r>
            <a:r>
              <a:rPr lang="en-US" sz="2400" dirty="0"/>
              <a:t> </a:t>
            </a:r>
            <a:r>
              <a:rPr lang="en-US" sz="2400" dirty="0" err="1"/>
              <a:t>ili</a:t>
            </a:r>
            <a:r>
              <a:rPr lang="en-US" sz="2400" dirty="0"/>
              <a:t> </a:t>
            </a:r>
            <a:r>
              <a:rPr lang="en-US" sz="2400" dirty="0" err="1" smtClean="0"/>
              <a:t>belo</a:t>
            </a:r>
            <a:r>
              <a:rPr lang="en-US" sz="2400" dirty="0"/>
              <a:t>. </a:t>
            </a:r>
            <a:r>
              <a:rPr lang="en-US" sz="2400" dirty="0" err="1"/>
              <a:t>Neprijateljske</a:t>
            </a:r>
            <a:r>
              <a:rPr lang="en-US" sz="2400" dirty="0"/>
              <a:t> figure se </a:t>
            </a:r>
            <a:r>
              <a:rPr lang="en-US" sz="2400" dirty="0" err="1"/>
              <a:t>zarobljavaju</a:t>
            </a:r>
            <a:r>
              <a:rPr lang="en-US" sz="2400" dirty="0"/>
              <a:t> </a:t>
            </a:r>
            <a:r>
              <a:rPr lang="en-US" sz="2400" dirty="0" err="1"/>
              <a:t>preskakanjem</a:t>
            </a:r>
            <a:r>
              <a:rPr lang="en-US" sz="2400" dirty="0"/>
              <a:t>.</a:t>
            </a:r>
          </a:p>
          <a:p>
            <a:endParaRPr lang="en-US" sz="2000" dirty="0"/>
          </a:p>
        </p:txBody>
      </p:sp>
      <p:sp>
        <p:nvSpPr>
          <p:cNvPr id="2" name="Title 1"/>
          <p:cNvSpPr>
            <a:spLocks noGrp="1"/>
          </p:cNvSpPr>
          <p:nvPr>
            <p:ph type="title"/>
          </p:nvPr>
        </p:nvSpPr>
        <p:spPr>
          <a:xfrm>
            <a:off x="467544" y="-171400"/>
            <a:ext cx="8229600" cy="1008112"/>
          </a:xfrm>
        </p:spPr>
        <p:txBody>
          <a:bodyPr>
            <a:normAutofit/>
          </a:bodyPr>
          <a:lstStyle/>
          <a:p>
            <a:pPr algn="ctr"/>
            <a:r>
              <a:rPr lang="sr-Latn-RS" sz="4800" dirty="0" smtClean="0"/>
              <a:t>Checkers – Pravila igre</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4221088"/>
            <a:ext cx="4176464" cy="2359702"/>
          </a:xfrm>
          <a:prstGeom prst="rect">
            <a:avLst/>
          </a:prstGeom>
        </p:spPr>
      </p:pic>
    </p:spTree>
    <p:extLst>
      <p:ext uri="{BB962C8B-B14F-4D97-AF65-F5344CB8AC3E}">
        <p14:creationId xmlns:p14="http://schemas.microsoft.com/office/powerpoint/2010/main" val="1289774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25963"/>
          </a:xfrm>
        </p:spPr>
        <p:txBody>
          <a:bodyPr/>
          <a:lstStyle/>
          <a:p>
            <a:r>
              <a:rPr lang="en-US" dirty="0" err="1" smtClean="0"/>
              <a:t>Kompleksnost</a:t>
            </a:r>
            <a:r>
              <a:rPr lang="en-US" dirty="0" smtClean="0"/>
              <a:t> </a:t>
            </a:r>
            <a:r>
              <a:rPr lang="en-US" dirty="0" err="1" smtClean="0"/>
              <a:t>funkcije</a:t>
            </a:r>
            <a:r>
              <a:rPr lang="en-US" dirty="0" smtClean="0"/>
              <a:t> </a:t>
            </a:r>
            <a:r>
              <a:rPr lang="en-US" dirty="0" err="1" smtClean="0"/>
              <a:t>evaluacije</a:t>
            </a:r>
            <a:endParaRPr lang="sr-Latn-RS" dirty="0" smtClean="0"/>
          </a:p>
          <a:p>
            <a:endParaRPr lang="en-US" dirty="0" smtClean="0"/>
          </a:p>
          <a:p>
            <a:r>
              <a:rPr lang="en-US" dirty="0" err="1" smtClean="0"/>
              <a:t>Veliki</a:t>
            </a:r>
            <a:r>
              <a:rPr lang="en-US" dirty="0" smtClean="0"/>
              <a:t> </a:t>
            </a:r>
            <a:r>
              <a:rPr lang="en-US" dirty="0" err="1" smtClean="0"/>
              <a:t>broj</a:t>
            </a:r>
            <a:r>
              <a:rPr lang="en-US" dirty="0" smtClean="0"/>
              <a:t> </a:t>
            </a:r>
            <a:r>
              <a:rPr lang="en-US" dirty="0" err="1" smtClean="0"/>
              <a:t>faktora</a:t>
            </a:r>
            <a:r>
              <a:rPr lang="en-US" dirty="0" smtClean="0"/>
              <a:t> </a:t>
            </a:r>
            <a:r>
              <a:rPr lang="en-US" dirty="0" err="1" smtClean="0"/>
              <a:t>za</a:t>
            </a:r>
            <a:r>
              <a:rPr lang="en-US" dirty="0" smtClean="0"/>
              <a:t> </a:t>
            </a:r>
            <a:r>
              <a:rPr lang="en-US" dirty="0" err="1" smtClean="0"/>
              <a:t>razmatranje</a:t>
            </a:r>
            <a:endParaRPr lang="sr-Latn-RS" dirty="0" smtClean="0"/>
          </a:p>
          <a:p>
            <a:endParaRPr lang="en-US" dirty="0" smtClean="0"/>
          </a:p>
          <a:p>
            <a:r>
              <a:rPr lang="en-US" dirty="0" err="1" smtClean="0"/>
              <a:t>Dubina</a:t>
            </a:r>
            <a:r>
              <a:rPr lang="en-US" dirty="0" smtClean="0"/>
              <a:t> </a:t>
            </a:r>
            <a:r>
              <a:rPr lang="en-US" dirty="0" err="1" smtClean="0"/>
              <a:t>algoritma</a:t>
            </a:r>
            <a:endParaRPr lang="sr-Latn-RS" dirty="0" smtClean="0"/>
          </a:p>
          <a:p>
            <a:endParaRPr lang="en-US" dirty="0" smtClean="0"/>
          </a:p>
          <a:p>
            <a:r>
              <a:rPr lang="sr-Latn-RS" dirty="0" smtClean="0"/>
              <a:t>Veća dubina – bolje odlučivanje – sporiji algoritam</a:t>
            </a:r>
          </a:p>
          <a:p>
            <a:endParaRPr lang="sr-Latn-RS" dirty="0" smtClean="0"/>
          </a:p>
          <a:p>
            <a:r>
              <a:rPr lang="sr-Latn-RS" dirty="0" smtClean="0"/>
              <a:t>Pronaći balans između dubine i kompleksnosti funkcije</a:t>
            </a:r>
          </a:p>
          <a:p>
            <a:endParaRPr lang="sr-Latn-RS" dirty="0"/>
          </a:p>
        </p:txBody>
      </p:sp>
      <p:sp>
        <p:nvSpPr>
          <p:cNvPr id="3" name="Title 2"/>
          <p:cNvSpPr>
            <a:spLocks noGrp="1"/>
          </p:cNvSpPr>
          <p:nvPr>
            <p:ph type="title"/>
          </p:nvPr>
        </p:nvSpPr>
        <p:spPr>
          <a:xfrm>
            <a:off x="467544" y="116632"/>
            <a:ext cx="8229600" cy="850106"/>
          </a:xfrm>
        </p:spPr>
        <p:txBody>
          <a:bodyPr/>
          <a:lstStyle/>
          <a:p>
            <a:pPr algn="ctr"/>
            <a:r>
              <a:rPr lang="en-US" dirty="0" smtClean="0"/>
              <a:t>Z</a:t>
            </a:r>
            <a:r>
              <a:rPr lang="sr-Latn-RS" dirty="0" smtClean="0"/>
              <a:t>aključci</a:t>
            </a:r>
            <a:endParaRPr lang="sr-Latn-RS" dirty="0"/>
          </a:p>
        </p:txBody>
      </p:sp>
    </p:spTree>
    <p:extLst>
      <p:ext uri="{BB962C8B-B14F-4D97-AF65-F5344CB8AC3E}">
        <p14:creationId xmlns:p14="http://schemas.microsoft.com/office/powerpoint/2010/main" val="3576191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r-Latn-RS" dirty="0" smtClean="0"/>
              <a:t>Naše rešenje – MiniMax + funkcija evaluacije</a:t>
            </a:r>
          </a:p>
          <a:p>
            <a:endParaRPr lang="sr-Latn-RS" dirty="0"/>
          </a:p>
          <a:p>
            <a:r>
              <a:rPr lang="sr-Latn-RS" dirty="0" smtClean="0"/>
              <a:t>Interesantne mogućnosti – Neuronska mreža umesto funkcije evaluacije</a:t>
            </a:r>
          </a:p>
          <a:p>
            <a:endParaRPr lang="sr-Latn-RS" dirty="0"/>
          </a:p>
          <a:p>
            <a:r>
              <a:rPr lang="sr-Latn-RS" dirty="0" smtClean="0"/>
              <a:t>Obučavanje neuronske mreže da ocenjuje table</a:t>
            </a:r>
            <a:endParaRPr lang="sr-Latn-RS" dirty="0"/>
          </a:p>
        </p:txBody>
      </p:sp>
      <p:sp>
        <p:nvSpPr>
          <p:cNvPr id="3" name="Title 2"/>
          <p:cNvSpPr>
            <a:spLocks noGrp="1"/>
          </p:cNvSpPr>
          <p:nvPr>
            <p:ph type="title"/>
          </p:nvPr>
        </p:nvSpPr>
        <p:spPr/>
        <p:txBody>
          <a:bodyPr/>
          <a:lstStyle/>
          <a:p>
            <a:r>
              <a:rPr lang="sr-Latn-RS" dirty="0" smtClean="0"/>
              <a:t>Još mogućih rešenja</a:t>
            </a:r>
            <a:endParaRPr lang="sr-Latn-RS" dirty="0"/>
          </a:p>
        </p:txBody>
      </p:sp>
    </p:spTree>
    <p:extLst>
      <p:ext uri="{BB962C8B-B14F-4D97-AF65-F5344CB8AC3E}">
        <p14:creationId xmlns:p14="http://schemas.microsoft.com/office/powerpoint/2010/main" val="326581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5445224"/>
            <a:ext cx="5580112" cy="1143000"/>
          </a:xfrm>
        </p:spPr>
        <p:txBody>
          <a:bodyPr>
            <a:normAutofit/>
          </a:bodyPr>
          <a:lstStyle/>
          <a:p>
            <a:pPr algn="ctr"/>
            <a:r>
              <a:rPr lang="sr-Latn-RS" sz="4400" dirty="0" smtClean="0">
                <a:solidFill>
                  <a:schemeClr val="tx1"/>
                </a:solidFill>
              </a:rPr>
              <a:t>Hvala na pažnji!</a:t>
            </a:r>
            <a:endParaRPr lang="en-US" sz="4400" dirty="0">
              <a:solidFill>
                <a:schemeClr val="tx1"/>
              </a:solidFill>
            </a:endParaRPr>
          </a:p>
        </p:txBody>
      </p:sp>
      <p:sp>
        <p:nvSpPr>
          <p:cNvPr id="3" name="Content Placeholder 1"/>
          <p:cNvSpPr txBox="1">
            <a:spLocks/>
          </p:cNvSpPr>
          <p:nvPr/>
        </p:nvSpPr>
        <p:spPr>
          <a:xfrm>
            <a:off x="0" y="764704"/>
            <a:ext cx="9125451" cy="3960441"/>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dirty="0" smtClean="0"/>
              <a:t>Više informacija na:</a:t>
            </a:r>
            <a:r>
              <a:rPr lang="en-US" dirty="0" smtClean="0"/>
              <a:t> </a:t>
            </a:r>
          </a:p>
          <a:p>
            <a:pPr marL="109728" indent="0">
              <a:buNone/>
            </a:pPr>
            <a:r>
              <a:rPr lang="en-US" dirty="0" smtClean="0"/>
              <a:t>https</a:t>
            </a:r>
            <a:r>
              <a:rPr lang="en-US" dirty="0"/>
              <a:t>://</a:t>
            </a:r>
            <a:r>
              <a:rPr lang="en-US" dirty="0" smtClean="0"/>
              <a:t>github.com/marjanovic93/checkers.git</a:t>
            </a:r>
            <a:endParaRPr lang="en-US" dirty="0"/>
          </a:p>
        </p:txBody>
      </p:sp>
    </p:spTree>
    <p:extLst>
      <p:ext uri="{BB962C8B-B14F-4D97-AF65-F5344CB8AC3E}">
        <p14:creationId xmlns:p14="http://schemas.microsoft.com/office/powerpoint/2010/main" val="2063632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662" y="1827847"/>
            <a:ext cx="3533328" cy="4392488"/>
          </a:xfrm>
        </p:spPr>
        <p:txBody>
          <a:bodyPr>
            <a:normAutofit/>
          </a:bodyPr>
          <a:lstStyle/>
          <a:p>
            <a:r>
              <a:rPr lang="sr-Latn-RS" sz="2400" dirty="0" smtClean="0"/>
              <a:t>Implementacija </a:t>
            </a:r>
            <a:r>
              <a:rPr lang="en-US" sz="2400" dirty="0" smtClean="0"/>
              <a:t>A</a:t>
            </a:r>
            <a:r>
              <a:rPr lang="sr-Latn-RS" sz="2400" dirty="0" smtClean="0"/>
              <a:t>I </a:t>
            </a:r>
            <a:r>
              <a:rPr lang="sr-Latn-RS" sz="2400" dirty="0" smtClean="0"/>
              <a:t>da se ponaša kao čovek</a:t>
            </a:r>
          </a:p>
          <a:p>
            <a:endParaRPr lang="sr-Latn-RS" sz="2400" dirty="0"/>
          </a:p>
          <a:p>
            <a:r>
              <a:rPr lang="sr-Latn-RS" sz="2400" dirty="0" smtClean="0"/>
              <a:t>Ispitivanje prednosti i nedostataka algoritma koji će igrati jedan protiv drugog</a:t>
            </a:r>
            <a:endParaRPr lang="en-US" sz="2400" dirty="0"/>
          </a:p>
        </p:txBody>
      </p:sp>
      <p:sp>
        <p:nvSpPr>
          <p:cNvPr id="3" name="Title 2"/>
          <p:cNvSpPr>
            <a:spLocks noGrp="1"/>
          </p:cNvSpPr>
          <p:nvPr>
            <p:ph type="title"/>
          </p:nvPr>
        </p:nvSpPr>
        <p:spPr>
          <a:xfrm>
            <a:off x="179512" y="332656"/>
            <a:ext cx="8229600" cy="936104"/>
          </a:xfrm>
        </p:spPr>
        <p:txBody>
          <a:bodyPr>
            <a:normAutofit/>
          </a:bodyPr>
          <a:lstStyle/>
          <a:p>
            <a:pPr algn="ctr"/>
            <a:r>
              <a:rPr lang="sr-Latn-RS" sz="4800" dirty="0" smtClean="0"/>
              <a:t>Motivacija</a:t>
            </a:r>
            <a:endParaRPr lang="en-US" sz="4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8717" y="1844824"/>
            <a:ext cx="5076056" cy="3384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425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127"/>
            <a:ext cx="8229600" cy="1124744"/>
          </a:xfrm>
        </p:spPr>
        <p:txBody>
          <a:bodyPr>
            <a:normAutofit/>
          </a:bodyPr>
          <a:lstStyle/>
          <a:p>
            <a:pPr algn="ctr"/>
            <a:r>
              <a:rPr lang="sr-Latn-RS" sz="5400" dirty="0" smtClean="0"/>
              <a:t>Postojeća rešenja</a:t>
            </a:r>
            <a:endParaRPr lang="en-US" sz="4800" dirty="0"/>
          </a:p>
        </p:txBody>
      </p:sp>
      <p:sp>
        <p:nvSpPr>
          <p:cNvPr id="3" name="Content Placeholder 1"/>
          <p:cNvSpPr txBox="1">
            <a:spLocks/>
          </p:cNvSpPr>
          <p:nvPr/>
        </p:nvSpPr>
        <p:spPr>
          <a:xfrm>
            <a:off x="171662" y="1196752"/>
            <a:ext cx="8792826" cy="525658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b="1" dirty="0">
                <a:solidFill>
                  <a:schemeClr val="accent2"/>
                </a:solidFill>
                <a:effectLst>
                  <a:outerShdw blurRad="38100" dist="38100" dir="2700000" algn="tl">
                    <a:srgbClr val="000000">
                      <a:alpha val="43137"/>
                    </a:srgbClr>
                  </a:outerShdw>
                </a:effectLst>
              </a:rPr>
              <a:t>Chinook</a:t>
            </a:r>
            <a:r>
              <a:rPr lang="sr-Latn-RS" sz="2400" dirty="0">
                <a:solidFill>
                  <a:schemeClr val="accent2"/>
                </a:solidFill>
                <a:effectLst>
                  <a:outerShdw blurRad="38100" dist="38100" dir="2700000" algn="tl">
                    <a:srgbClr val="000000">
                      <a:alpha val="43137"/>
                    </a:srgbClr>
                  </a:outerShdw>
                </a:effectLst>
              </a:rPr>
              <a:t> </a:t>
            </a:r>
            <a:r>
              <a:rPr lang="sr-Latn-RS" sz="2400" dirty="0"/>
              <a:t>–</a:t>
            </a:r>
            <a:r>
              <a:rPr lang="en-US" sz="2400" dirty="0"/>
              <a:t> </a:t>
            </a:r>
            <a:r>
              <a:rPr lang="en-US" sz="2400" dirty="0" err="1"/>
              <a:t>Kompjuterski</a:t>
            </a:r>
            <a:r>
              <a:rPr lang="en-US" sz="2400" dirty="0"/>
              <a:t> program </a:t>
            </a:r>
            <a:r>
              <a:rPr lang="en-US" sz="2400" dirty="0" err="1"/>
              <a:t>koji</a:t>
            </a:r>
            <a:r>
              <a:rPr lang="en-US" sz="2400" dirty="0"/>
              <a:t> </a:t>
            </a:r>
            <a:r>
              <a:rPr lang="en-US" sz="2400" dirty="0" err="1"/>
              <a:t>igra</a:t>
            </a:r>
            <a:r>
              <a:rPr lang="en-US" sz="2400" dirty="0"/>
              <a:t> </a:t>
            </a:r>
            <a:r>
              <a:rPr lang="en-US" sz="2400" dirty="0" err="1"/>
              <a:t>checkeres</a:t>
            </a:r>
            <a:r>
              <a:rPr lang="en-US" sz="2400" dirty="0"/>
              <a:t>, </a:t>
            </a:r>
            <a:r>
              <a:rPr lang="en-US" sz="2400" dirty="0" err="1"/>
              <a:t>razvijen</a:t>
            </a:r>
            <a:r>
              <a:rPr lang="en-US" sz="2400" dirty="0"/>
              <a:t> od </a:t>
            </a:r>
            <a:r>
              <a:rPr lang="en-US" sz="2400" dirty="0" err="1"/>
              <a:t>strane</a:t>
            </a:r>
            <a:r>
              <a:rPr lang="en-US" sz="2400" dirty="0"/>
              <a:t> </a:t>
            </a:r>
            <a:r>
              <a:rPr lang="en-US" sz="2400" dirty="0" err="1"/>
              <a:t>Univerziteta</a:t>
            </a:r>
            <a:r>
              <a:rPr lang="en-US" sz="2400" dirty="0"/>
              <a:t> u </a:t>
            </a:r>
            <a:r>
              <a:rPr lang="en-US" sz="2400" dirty="0" err="1"/>
              <a:t>Alberti</a:t>
            </a:r>
            <a:r>
              <a:rPr lang="en-US" sz="2400" dirty="0"/>
              <a:t>. </a:t>
            </a:r>
            <a:r>
              <a:rPr lang="en-US" sz="2400" dirty="0" err="1"/>
              <a:t>Koristi</a:t>
            </a:r>
            <a:r>
              <a:rPr lang="en-US" sz="2400" dirty="0"/>
              <a:t> deep search </a:t>
            </a:r>
            <a:r>
              <a:rPr lang="en-US" sz="2400" dirty="0" err="1"/>
              <a:t>algoritam</a:t>
            </a:r>
            <a:r>
              <a:rPr lang="en-US" sz="2400" dirty="0"/>
              <a:t> </a:t>
            </a:r>
            <a:r>
              <a:rPr lang="en-US" sz="2400" dirty="0" err="1"/>
              <a:t>i</a:t>
            </a:r>
            <a:r>
              <a:rPr lang="en-US" sz="2400" dirty="0"/>
              <a:t> </a:t>
            </a:r>
            <a:r>
              <a:rPr lang="en-US" sz="2400" dirty="0" err="1"/>
              <a:t>funkciju</a:t>
            </a:r>
            <a:r>
              <a:rPr lang="en-US" sz="2400" dirty="0"/>
              <a:t> </a:t>
            </a:r>
            <a:r>
              <a:rPr lang="en-US" sz="2400" dirty="0" err="1"/>
              <a:t>evaluacije</a:t>
            </a:r>
            <a:r>
              <a:rPr lang="en-US" sz="2400" dirty="0"/>
              <a:t> </a:t>
            </a:r>
            <a:r>
              <a:rPr lang="en-US" sz="2400" dirty="0" err="1"/>
              <a:t>za</a:t>
            </a:r>
            <a:r>
              <a:rPr lang="en-US" sz="2400" dirty="0"/>
              <a:t> </a:t>
            </a:r>
            <a:r>
              <a:rPr lang="en-US" sz="2400" dirty="0" err="1"/>
              <a:t>odabir</a:t>
            </a:r>
            <a:r>
              <a:rPr lang="en-US" sz="2400" dirty="0"/>
              <a:t> </a:t>
            </a:r>
            <a:r>
              <a:rPr lang="en-US" sz="2400" dirty="0" err="1"/>
              <a:t>poteza</a:t>
            </a:r>
            <a:r>
              <a:rPr lang="en-US" sz="2400" dirty="0"/>
              <a:t> </a:t>
            </a:r>
            <a:r>
              <a:rPr lang="en-US" sz="2400" dirty="0" err="1"/>
              <a:t>i</a:t>
            </a:r>
            <a:r>
              <a:rPr lang="en-US" sz="2400" dirty="0"/>
              <a:t> </a:t>
            </a:r>
            <a:r>
              <a:rPr lang="en-US" sz="2400" dirty="0" err="1"/>
              <a:t>baze</a:t>
            </a:r>
            <a:r>
              <a:rPr lang="en-US" sz="2400" dirty="0"/>
              <a:t> </a:t>
            </a:r>
            <a:r>
              <a:rPr lang="en-US" sz="2400" dirty="0" err="1"/>
              <a:t>sa</a:t>
            </a:r>
            <a:r>
              <a:rPr lang="en-US" sz="2400" dirty="0"/>
              <a:t> </a:t>
            </a:r>
            <a:r>
              <a:rPr lang="en-US" sz="2400" dirty="0" err="1"/>
              <a:t>podacima</a:t>
            </a:r>
            <a:r>
              <a:rPr lang="en-US" sz="2400" dirty="0"/>
              <a:t> o </a:t>
            </a:r>
            <a:r>
              <a:rPr lang="en-US" sz="2400" dirty="0" err="1"/>
              <a:t>potezima</a:t>
            </a:r>
            <a:r>
              <a:rPr lang="en-US" sz="2400" dirty="0"/>
              <a:t> </a:t>
            </a:r>
            <a:r>
              <a:rPr lang="en-US" sz="2400" dirty="0" err="1"/>
              <a:t>i</a:t>
            </a:r>
            <a:r>
              <a:rPr lang="en-US" sz="2400" dirty="0"/>
              <a:t> </a:t>
            </a:r>
            <a:r>
              <a:rPr lang="en-US" sz="2400" dirty="0" err="1"/>
              <a:t>stanjima</a:t>
            </a:r>
            <a:r>
              <a:rPr lang="en-US" sz="2400" dirty="0"/>
              <a:t> table. </a:t>
            </a:r>
          </a:p>
          <a:p>
            <a:endParaRPr lang="sr-Latn-RS" sz="2400" dirty="0"/>
          </a:p>
          <a:p>
            <a:r>
              <a:rPr lang="en-US" sz="2400" b="1" dirty="0">
                <a:solidFill>
                  <a:schemeClr val="accent2"/>
                </a:solidFill>
                <a:effectLst>
                  <a:outerShdw blurRad="38100" dist="38100" dir="2700000" algn="tl">
                    <a:srgbClr val="000000">
                      <a:alpha val="43137"/>
                    </a:srgbClr>
                  </a:outerShdw>
                </a:effectLst>
              </a:rPr>
              <a:t>Blondie24</a:t>
            </a:r>
            <a:r>
              <a:rPr lang="sr-Latn-RS" sz="2400" dirty="0"/>
              <a:t>– Razvijen od strane tima koji je prodvodio David B. Fogel. Svrha projekta je bila da se pokaže uspješnost igranja checkersa primjenom vještačke inteligencije. Implementacija je bazirana na minimax algoritmu ali se za odabir poteza koristi neuronsku mrežu.</a:t>
            </a:r>
            <a:endParaRPr lang="en-US" sz="2400" dirty="0"/>
          </a:p>
        </p:txBody>
      </p:sp>
    </p:spTree>
    <p:extLst>
      <p:ext uri="{BB962C8B-B14F-4D97-AF65-F5344CB8AC3E}">
        <p14:creationId xmlns:p14="http://schemas.microsoft.com/office/powerpoint/2010/main" val="281808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1143000"/>
          </a:xfrm>
        </p:spPr>
        <p:txBody>
          <a:bodyPr>
            <a:normAutofit/>
          </a:bodyPr>
          <a:lstStyle/>
          <a:p>
            <a:pPr algn="ctr"/>
            <a:r>
              <a:rPr lang="en-US" sz="6000" dirty="0" err="1" smtClean="0"/>
              <a:t>Implementacija</a:t>
            </a:r>
            <a:r>
              <a:rPr lang="en-US" sz="6000" dirty="0" smtClean="0"/>
              <a:t> re</a:t>
            </a:r>
            <a:r>
              <a:rPr lang="sr-Latn-RS" sz="6000" dirty="0" smtClean="0"/>
              <a:t>šenja</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84784"/>
            <a:ext cx="7611244" cy="428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242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651304" cy="4968553"/>
          </a:xfrm>
        </p:spPr>
        <p:txBody>
          <a:bodyPr/>
          <a:lstStyle/>
          <a:p>
            <a:r>
              <a:rPr lang="sr-Latn-RS" sz="2400" dirty="0" smtClean="0"/>
              <a:t>Kreiranje mogućih stanja igre. Ovo uključuje logiku identifikovanja terminalnih stanja i generisanja narednih stanja za svako moguće stanje.</a:t>
            </a:r>
          </a:p>
          <a:p>
            <a:endParaRPr lang="sr-Latn-RS" sz="2400" dirty="0" smtClean="0"/>
          </a:p>
          <a:p>
            <a:r>
              <a:rPr lang="sr-Latn-RS" sz="2400" dirty="0" smtClean="0"/>
              <a:t>Kreiranje evaluacijske funkcije (procjenu) za svako stanje</a:t>
            </a:r>
          </a:p>
          <a:p>
            <a:endParaRPr lang="sr-Latn-RS" sz="2400" dirty="0" smtClean="0"/>
          </a:p>
          <a:p>
            <a:r>
              <a:rPr lang="sr-Latn-RS" sz="2400" dirty="0" smtClean="0"/>
              <a:t>Implementacija algoritma za pretragu</a:t>
            </a:r>
          </a:p>
          <a:p>
            <a:endParaRPr lang="sr-Latn-RS" sz="2400" dirty="0" smtClean="0"/>
          </a:p>
          <a:p>
            <a:r>
              <a:rPr lang="sr-Latn-RS" sz="2400" dirty="0" smtClean="0"/>
              <a:t>Integracija: </a:t>
            </a:r>
            <a:r>
              <a:rPr lang="sr-Latn-RS" sz="2400" dirty="0"/>
              <a:t>Prihvatanje opisa stanja i odigravanje poteza</a:t>
            </a:r>
          </a:p>
          <a:p>
            <a:endParaRPr lang="en-US" sz="2000" dirty="0"/>
          </a:p>
        </p:txBody>
      </p:sp>
      <p:sp>
        <p:nvSpPr>
          <p:cNvPr id="3" name="Title 2"/>
          <p:cNvSpPr>
            <a:spLocks noGrp="1"/>
          </p:cNvSpPr>
          <p:nvPr>
            <p:ph type="title"/>
          </p:nvPr>
        </p:nvSpPr>
        <p:spPr>
          <a:xfrm>
            <a:off x="467544" y="-171400"/>
            <a:ext cx="8229600" cy="1143000"/>
          </a:xfrm>
        </p:spPr>
        <p:txBody>
          <a:bodyPr>
            <a:normAutofit/>
          </a:bodyPr>
          <a:lstStyle/>
          <a:p>
            <a:pPr algn="ctr"/>
            <a:r>
              <a:rPr lang="sr-Latn-RS" sz="4800" dirty="0" smtClean="0"/>
              <a:t>Koraci implementacije</a:t>
            </a:r>
            <a:endParaRPr lang="en-US" sz="4800" dirty="0"/>
          </a:p>
        </p:txBody>
      </p:sp>
    </p:spTree>
    <p:extLst>
      <p:ext uri="{BB962C8B-B14F-4D97-AF65-F5344CB8AC3E}">
        <p14:creationId xmlns:p14="http://schemas.microsoft.com/office/powerpoint/2010/main" val="1525152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850106"/>
          </a:xfrm>
        </p:spPr>
        <p:txBody>
          <a:bodyPr/>
          <a:lstStyle/>
          <a:p>
            <a:pPr algn="ctr"/>
            <a:r>
              <a:rPr lang="sr-Latn-RS" sz="4400" dirty="0" smtClean="0"/>
              <a:t>Kreiranje </a:t>
            </a:r>
            <a:r>
              <a:rPr lang="sr-Latn-RS" sz="4400" dirty="0"/>
              <a:t>mogućih stanja igre</a:t>
            </a:r>
            <a:endParaRPr lang="en-US" dirty="0"/>
          </a:p>
        </p:txBody>
      </p:sp>
      <p:sp>
        <p:nvSpPr>
          <p:cNvPr id="6" name="Content Placeholder 1"/>
          <p:cNvSpPr txBox="1">
            <a:spLocks/>
          </p:cNvSpPr>
          <p:nvPr/>
        </p:nvSpPr>
        <p:spPr>
          <a:xfrm>
            <a:off x="86600" y="764704"/>
            <a:ext cx="8856984" cy="3240360"/>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sz="2000" dirty="0" smtClean="0"/>
              <a:t>GUI (kreiranje table, podela u kvadrate, definisanje i učitavanje figura, pozicioniranje)  - </a:t>
            </a:r>
            <a:r>
              <a:rPr lang="en-US" sz="2000" dirty="0" err="1" smtClean="0"/>
              <a:t>funkcije</a:t>
            </a:r>
            <a:r>
              <a:rPr lang="en-US" sz="2000" dirty="0" smtClean="0"/>
              <a:t> </a:t>
            </a:r>
            <a:r>
              <a:rPr lang="sr-Latn-RS" sz="2000" dirty="0" smtClean="0"/>
              <a:t>Square i BoardPanel</a:t>
            </a:r>
          </a:p>
          <a:p>
            <a:r>
              <a:rPr lang="sr-Latn-RS" sz="2000" dirty="0" smtClean="0"/>
              <a:t>Definisanje mogućeg pravca kretanja za figure (u zavisnosti od boje, pomoću x i y osa), način čuvanja pojedenih figura i kraljeva  - </a:t>
            </a:r>
            <a:r>
              <a:rPr lang="en-US" sz="2000" dirty="0" err="1" smtClean="0"/>
              <a:t>funkcije</a:t>
            </a:r>
            <a:r>
              <a:rPr lang="en-US" sz="2000" dirty="0" smtClean="0"/>
              <a:t> </a:t>
            </a:r>
            <a:r>
              <a:rPr lang="sr-Latn-RS" sz="2000" dirty="0" smtClean="0"/>
              <a:t>Move i Utils</a:t>
            </a:r>
          </a:p>
          <a:p>
            <a:r>
              <a:rPr lang="sr-Latn-RS" sz="2000" dirty="0" smtClean="0"/>
              <a:t>Definisanje listenera za odigran potez,</a:t>
            </a:r>
          </a:p>
          <a:p>
            <a:pPr marL="109728" indent="0">
              <a:buNone/>
            </a:pPr>
            <a:r>
              <a:rPr lang="sr-Latn-RS" sz="2000" dirty="0" smtClean="0"/>
              <a:t> kao i za pomeranje figure </a:t>
            </a:r>
          </a:p>
          <a:p>
            <a:pPr marL="109728" indent="0">
              <a:buNone/>
            </a:pPr>
            <a:r>
              <a:rPr lang="sr-Latn-RS" sz="2000" dirty="0" smtClean="0"/>
              <a:t>(</a:t>
            </a:r>
            <a:r>
              <a:rPr lang="sr-Latn-RS" sz="2000" dirty="0"/>
              <a:t>obična ili kralj</a:t>
            </a:r>
            <a:r>
              <a:rPr lang="sr-Latn-RS" sz="2000" dirty="0" smtClean="0"/>
              <a:t>) – </a:t>
            </a:r>
            <a:r>
              <a:rPr lang="en-US" sz="2000" dirty="0" err="1" smtClean="0"/>
              <a:t>funkcija</a:t>
            </a:r>
            <a:r>
              <a:rPr lang="en-US" sz="2000" dirty="0" smtClean="0"/>
              <a:t> </a:t>
            </a:r>
            <a:r>
              <a:rPr lang="sr-Latn-RS" sz="2000" dirty="0" smtClean="0"/>
              <a:t>BoardPanel</a:t>
            </a:r>
          </a:p>
          <a:p>
            <a:endParaRPr lang="sr-Latn-RS" sz="2000" dirty="0" smtClean="0"/>
          </a:p>
          <a:p>
            <a:endParaRPr lang="sr-Latn-RS" sz="2000" dirty="0" smtClean="0"/>
          </a:p>
          <a:p>
            <a:endParaRPr lang="sr-Latn-RS" sz="2400" dirty="0" smtClean="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5092" y="2204864"/>
            <a:ext cx="3879396" cy="452596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2937025" y="5805264"/>
            <a:ext cx="208823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Slika</a:t>
            </a:r>
            <a:r>
              <a:rPr lang="en-US" dirty="0" smtClean="0"/>
              <a:t> </a:t>
            </a:r>
            <a:r>
              <a:rPr lang="en-US" dirty="0" err="1" smtClean="0"/>
              <a:t>inicijalnog</a:t>
            </a:r>
            <a:r>
              <a:rPr lang="en-US" dirty="0" smtClean="0"/>
              <a:t> </a:t>
            </a:r>
            <a:r>
              <a:rPr lang="en-US" dirty="0" err="1" smtClean="0"/>
              <a:t>stanja</a:t>
            </a:r>
            <a:r>
              <a:rPr lang="en-US" dirty="0" smtClean="0"/>
              <a:t> </a:t>
            </a:r>
            <a:r>
              <a:rPr lang="en-US" dirty="0" err="1" smtClean="0"/>
              <a:t>aplikacije</a:t>
            </a:r>
            <a:r>
              <a:rPr lang="en-US" dirty="0" smtClean="0"/>
              <a:t> -&gt;</a:t>
            </a:r>
            <a:endParaRPr lang="en-US" dirty="0"/>
          </a:p>
        </p:txBody>
      </p:sp>
    </p:spTree>
    <p:extLst>
      <p:ext uri="{BB962C8B-B14F-4D97-AF65-F5344CB8AC3E}">
        <p14:creationId xmlns:p14="http://schemas.microsoft.com/office/powerpoint/2010/main" val="4205634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26260" y="836712"/>
            <a:ext cx="8792826" cy="230425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sz="2800" dirty="0" smtClean="0">
                <a:solidFill>
                  <a:schemeClr val="tx2"/>
                </a:solidFill>
              </a:rPr>
              <a:t>Pristup problemu upotrebom  </a:t>
            </a:r>
            <a:r>
              <a:rPr lang="sr-Latn-RS" sz="2800" b="1" dirty="0" smtClean="0">
                <a:solidFill>
                  <a:schemeClr val="accent1"/>
                </a:solidFill>
                <a:effectLst>
                  <a:outerShdw blurRad="38100" dist="38100" dir="2700000" algn="tl">
                    <a:srgbClr val="000000">
                      <a:alpha val="43137"/>
                    </a:srgbClr>
                  </a:outerShdw>
                </a:effectLst>
              </a:rPr>
              <a:t>Mini</a:t>
            </a:r>
            <a:r>
              <a:rPr lang="en-US" sz="2800" b="1" dirty="0" smtClean="0">
                <a:solidFill>
                  <a:schemeClr val="accent1"/>
                </a:solidFill>
                <a:effectLst>
                  <a:outerShdw blurRad="38100" dist="38100" dir="2700000" algn="tl">
                    <a:srgbClr val="000000">
                      <a:alpha val="43137"/>
                    </a:srgbClr>
                  </a:outerShdw>
                </a:effectLst>
              </a:rPr>
              <a:t>M</a:t>
            </a:r>
            <a:r>
              <a:rPr lang="sr-Latn-RS" sz="2800" b="1" dirty="0" smtClean="0">
                <a:solidFill>
                  <a:schemeClr val="accent1"/>
                </a:solidFill>
                <a:effectLst>
                  <a:outerShdw blurRad="38100" dist="38100" dir="2700000" algn="tl">
                    <a:srgbClr val="000000">
                      <a:alpha val="43137"/>
                    </a:srgbClr>
                  </a:outerShdw>
                </a:effectLst>
              </a:rPr>
              <a:t>ax</a:t>
            </a:r>
            <a:r>
              <a:rPr lang="sr-Latn-RS" sz="2800" dirty="0" smtClean="0">
                <a:solidFill>
                  <a:schemeClr val="accent1"/>
                </a:solidFill>
                <a:effectLst>
                  <a:outerShdw blurRad="38100" dist="38100" dir="2700000" algn="tl">
                    <a:srgbClr val="000000">
                      <a:alpha val="43137"/>
                    </a:srgbClr>
                  </a:outerShdw>
                </a:effectLst>
              </a:rPr>
              <a:t> </a:t>
            </a:r>
            <a:r>
              <a:rPr lang="sr-Latn-RS" sz="2800" dirty="0" smtClean="0">
                <a:solidFill>
                  <a:schemeClr val="tx2"/>
                </a:solidFill>
              </a:rPr>
              <a:t>algoritma</a:t>
            </a:r>
            <a:endParaRPr lang="en-US" sz="2800" dirty="0" smtClean="0">
              <a:solidFill>
                <a:schemeClr val="tx2"/>
              </a:solidFill>
            </a:endParaRPr>
          </a:p>
          <a:p>
            <a:endParaRPr lang="sr-Latn-RS" sz="2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772816"/>
            <a:ext cx="8028384" cy="4073809"/>
          </a:xfrm>
          <a:prstGeom prst="rect">
            <a:avLst/>
          </a:prstGeom>
          <a:ln>
            <a:noFill/>
          </a:ln>
          <a:effectLst>
            <a:outerShdw blurRad="292100" dist="139700" dir="2700000" algn="tl" rotWithShape="0">
              <a:srgbClr val="333333">
                <a:alpha val="65000"/>
              </a:srgbClr>
            </a:outerShdw>
          </a:effectLst>
        </p:spPr>
      </p:pic>
      <p:sp>
        <p:nvSpPr>
          <p:cNvPr id="4" name="Title 2"/>
          <p:cNvSpPr>
            <a:spLocks noGrp="1"/>
          </p:cNvSpPr>
          <p:nvPr>
            <p:ph type="title"/>
          </p:nvPr>
        </p:nvSpPr>
        <p:spPr>
          <a:xfrm>
            <a:off x="26260" y="14988"/>
            <a:ext cx="8928992" cy="783820"/>
          </a:xfrm>
        </p:spPr>
        <p:txBody>
          <a:bodyPr>
            <a:normAutofit/>
          </a:bodyPr>
          <a:lstStyle/>
          <a:p>
            <a:pPr algn="ctr"/>
            <a:r>
              <a:rPr lang="sr-Latn-RS" sz="4400" dirty="0" smtClean="0"/>
              <a:t>Implementacija algoritma pretrage</a:t>
            </a:r>
            <a:endParaRPr lang="en-US" sz="4400" dirty="0"/>
          </a:p>
        </p:txBody>
      </p:sp>
    </p:spTree>
    <p:extLst>
      <p:ext uri="{BB962C8B-B14F-4D97-AF65-F5344CB8AC3E}">
        <p14:creationId xmlns:p14="http://schemas.microsoft.com/office/powerpoint/2010/main" val="1472475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196752"/>
            <a:ext cx="8579296" cy="4810539"/>
          </a:xfrm>
        </p:spPr>
        <p:txBody>
          <a:bodyPr/>
          <a:lstStyle/>
          <a:p>
            <a:r>
              <a:rPr lang="en-US" dirty="0" err="1" smtClean="0"/>
              <a:t>Jedan</a:t>
            </a:r>
            <a:r>
              <a:rPr lang="en-US" dirty="0" smtClean="0"/>
              <a:t> </a:t>
            </a:r>
            <a:r>
              <a:rPr lang="en-US" dirty="0" err="1" smtClean="0"/>
              <a:t>igra</a:t>
            </a:r>
            <a:r>
              <a:rPr lang="sr-Latn-RS" dirty="0"/>
              <a:t>č</a:t>
            </a:r>
            <a:r>
              <a:rPr lang="en-US" dirty="0" smtClean="0"/>
              <a:t> je </a:t>
            </a:r>
            <a:r>
              <a:rPr lang="en-US" dirty="0" err="1" smtClean="0"/>
              <a:t>predstavljen</a:t>
            </a:r>
            <a:r>
              <a:rPr lang="en-US" dirty="0" smtClean="0"/>
              <a:t> </a:t>
            </a:r>
            <a:r>
              <a:rPr lang="en-US" dirty="0" err="1" smtClean="0"/>
              <a:t>kao</a:t>
            </a:r>
            <a:r>
              <a:rPr lang="en-US" dirty="0" smtClean="0"/>
              <a:t> MAX, a </a:t>
            </a:r>
            <a:r>
              <a:rPr lang="en-US" dirty="0" err="1" smtClean="0"/>
              <a:t>drugi</a:t>
            </a:r>
            <a:r>
              <a:rPr lang="en-US" dirty="0" smtClean="0"/>
              <a:t> MIN</a:t>
            </a:r>
          </a:p>
          <a:p>
            <a:r>
              <a:rPr lang="en-US" dirty="0" smtClean="0"/>
              <a:t>MAX </a:t>
            </a:r>
            <a:r>
              <a:rPr lang="en-US" dirty="0" err="1" smtClean="0"/>
              <a:t>igra</a:t>
            </a:r>
            <a:r>
              <a:rPr lang="sr-Latn-RS" dirty="0" smtClean="0"/>
              <a:t>č</a:t>
            </a:r>
            <a:r>
              <a:rPr lang="en-US" dirty="0" smtClean="0"/>
              <a:t> </a:t>
            </a:r>
            <a:r>
              <a:rPr lang="en-US" dirty="0" err="1" smtClean="0"/>
              <a:t>tezi</a:t>
            </a:r>
            <a:r>
              <a:rPr lang="en-US" dirty="0" smtClean="0"/>
              <a:t> da </a:t>
            </a:r>
            <a:r>
              <a:rPr lang="en-US" dirty="0" err="1" smtClean="0"/>
              <a:t>napravi</a:t>
            </a:r>
            <a:r>
              <a:rPr lang="en-US" dirty="0" smtClean="0"/>
              <a:t> </a:t>
            </a:r>
            <a:r>
              <a:rPr lang="en-US" dirty="0" err="1" smtClean="0"/>
              <a:t>potez</a:t>
            </a:r>
            <a:r>
              <a:rPr lang="en-US" dirty="0" smtClean="0"/>
              <a:t> </a:t>
            </a:r>
            <a:r>
              <a:rPr lang="en-US" dirty="0" err="1" smtClean="0"/>
              <a:t>koji</a:t>
            </a:r>
            <a:r>
              <a:rPr lang="en-US" dirty="0" smtClean="0"/>
              <a:t> </a:t>
            </a:r>
            <a:r>
              <a:rPr lang="sr-Latn-RS" dirty="0" smtClean="0"/>
              <a:t>ć</a:t>
            </a:r>
            <a:r>
              <a:rPr lang="en-US" dirty="0" smtClean="0"/>
              <a:t>e </a:t>
            </a:r>
            <a:r>
              <a:rPr lang="en-US" dirty="0" err="1" smtClean="0"/>
              <a:t>dovesti</a:t>
            </a:r>
            <a:r>
              <a:rPr lang="en-US" dirty="0" smtClean="0"/>
              <a:t> do table </a:t>
            </a:r>
            <a:r>
              <a:rPr lang="en-US" dirty="0" err="1" smtClean="0"/>
              <a:t>sa</a:t>
            </a:r>
            <a:r>
              <a:rPr lang="en-US" dirty="0" smtClean="0"/>
              <a:t> </a:t>
            </a:r>
            <a:r>
              <a:rPr lang="en-US" dirty="0" err="1" smtClean="0"/>
              <a:t>najve</a:t>
            </a:r>
            <a:r>
              <a:rPr lang="sr-Latn-RS" dirty="0" smtClean="0"/>
              <a:t>ć</a:t>
            </a:r>
            <a:r>
              <a:rPr lang="en-US" dirty="0" err="1" smtClean="0"/>
              <a:t>om</a:t>
            </a:r>
            <a:r>
              <a:rPr lang="en-US" dirty="0" smtClean="0"/>
              <a:t> </a:t>
            </a:r>
            <a:r>
              <a:rPr lang="en-US" dirty="0" err="1" smtClean="0"/>
              <a:t>ocenom</a:t>
            </a:r>
            <a:endParaRPr lang="en-US" dirty="0" smtClean="0"/>
          </a:p>
          <a:p>
            <a:r>
              <a:rPr lang="en-US" dirty="0" smtClean="0"/>
              <a:t>MIN </a:t>
            </a:r>
            <a:r>
              <a:rPr lang="en-US" dirty="0" err="1" smtClean="0"/>
              <a:t>igra</a:t>
            </a:r>
            <a:r>
              <a:rPr lang="sr-Latn-RS" dirty="0" smtClean="0"/>
              <a:t>č</a:t>
            </a:r>
            <a:r>
              <a:rPr lang="en-US" dirty="0" smtClean="0"/>
              <a:t> </a:t>
            </a:r>
            <a:r>
              <a:rPr lang="en-US" dirty="0" err="1" smtClean="0"/>
              <a:t>te</a:t>
            </a:r>
            <a:r>
              <a:rPr lang="sr-Latn-RS" dirty="0" smtClean="0"/>
              <a:t>ž</a:t>
            </a:r>
            <a:r>
              <a:rPr lang="en-US" dirty="0" err="1" smtClean="0"/>
              <a:t>i</a:t>
            </a:r>
            <a:r>
              <a:rPr lang="en-US" dirty="0" smtClean="0"/>
              <a:t> da </a:t>
            </a:r>
            <a:r>
              <a:rPr lang="en-US" dirty="0" err="1" smtClean="0"/>
              <a:t>napravi</a:t>
            </a:r>
            <a:r>
              <a:rPr lang="en-US" dirty="0" smtClean="0"/>
              <a:t> </a:t>
            </a:r>
            <a:r>
              <a:rPr lang="en-US" dirty="0" err="1" smtClean="0"/>
              <a:t>potez</a:t>
            </a:r>
            <a:r>
              <a:rPr lang="en-US" dirty="0" smtClean="0"/>
              <a:t> </a:t>
            </a:r>
            <a:r>
              <a:rPr lang="en-US" dirty="0" err="1" smtClean="0"/>
              <a:t>koji</a:t>
            </a:r>
            <a:r>
              <a:rPr lang="en-US" dirty="0" smtClean="0"/>
              <a:t> </a:t>
            </a:r>
            <a:r>
              <a:rPr lang="sr-Latn-RS" dirty="0" smtClean="0"/>
              <a:t>ć</a:t>
            </a:r>
            <a:r>
              <a:rPr lang="en-US" dirty="0" smtClean="0"/>
              <a:t>e </a:t>
            </a:r>
            <a:r>
              <a:rPr lang="en-US" dirty="0" err="1" smtClean="0"/>
              <a:t>dovesti</a:t>
            </a:r>
            <a:r>
              <a:rPr lang="en-US" dirty="0" smtClean="0"/>
              <a:t> do table </a:t>
            </a:r>
            <a:r>
              <a:rPr lang="en-US" dirty="0" err="1" smtClean="0"/>
              <a:t>sa</a:t>
            </a:r>
            <a:r>
              <a:rPr lang="en-US" dirty="0" smtClean="0"/>
              <a:t> </a:t>
            </a:r>
            <a:r>
              <a:rPr lang="en-US" dirty="0" err="1" smtClean="0"/>
              <a:t>najmanjom</a:t>
            </a:r>
            <a:r>
              <a:rPr lang="en-US" dirty="0" smtClean="0"/>
              <a:t> </a:t>
            </a:r>
            <a:r>
              <a:rPr lang="en-US" dirty="0" err="1" smtClean="0"/>
              <a:t>ocenom</a:t>
            </a:r>
            <a:endParaRPr lang="en-US" dirty="0" smtClean="0"/>
          </a:p>
          <a:p>
            <a:r>
              <a:rPr lang="en-US" dirty="0" err="1" smtClean="0"/>
              <a:t>Prilikom</a:t>
            </a:r>
            <a:r>
              <a:rPr lang="en-US" dirty="0" smtClean="0"/>
              <a:t> </a:t>
            </a:r>
            <a:r>
              <a:rPr lang="en-US" dirty="0" err="1" smtClean="0"/>
              <a:t>naizmjeni</a:t>
            </a:r>
            <a:r>
              <a:rPr lang="sr-Latn-RS" dirty="0" smtClean="0"/>
              <a:t>č</a:t>
            </a:r>
            <a:r>
              <a:rPr lang="en-US" dirty="0" err="1" smtClean="0"/>
              <a:t>nog</a:t>
            </a:r>
            <a:r>
              <a:rPr lang="en-US" dirty="0" smtClean="0"/>
              <a:t> </a:t>
            </a:r>
            <a:r>
              <a:rPr lang="en-US" dirty="0" err="1" smtClean="0"/>
              <a:t>generisanja</a:t>
            </a:r>
            <a:r>
              <a:rPr lang="en-US" dirty="0" smtClean="0"/>
              <a:t> </a:t>
            </a:r>
            <a:r>
              <a:rPr lang="en-US" dirty="0" err="1" smtClean="0"/>
              <a:t>poteza</a:t>
            </a:r>
            <a:r>
              <a:rPr lang="en-US" dirty="0" smtClean="0"/>
              <a:t> AI </a:t>
            </a:r>
            <a:r>
              <a:rPr lang="en-US" dirty="0" err="1" smtClean="0"/>
              <a:t>svoje</a:t>
            </a:r>
            <a:r>
              <a:rPr lang="en-US" dirty="0" smtClean="0"/>
              <a:t> </a:t>
            </a:r>
            <a:r>
              <a:rPr lang="en-US" dirty="0" err="1" smtClean="0"/>
              <a:t>i</a:t>
            </a:r>
            <a:r>
              <a:rPr lang="en-US" dirty="0" smtClean="0"/>
              <a:t> </a:t>
            </a:r>
            <a:r>
              <a:rPr lang="en-US" dirty="0" err="1" smtClean="0"/>
              <a:t>protivni</a:t>
            </a:r>
            <a:r>
              <a:rPr lang="sr-Latn-RS" dirty="0" smtClean="0"/>
              <a:t>č</a:t>
            </a:r>
            <a:r>
              <a:rPr lang="en-US" dirty="0" err="1" smtClean="0"/>
              <a:t>ke</a:t>
            </a:r>
            <a:r>
              <a:rPr lang="en-US" dirty="0" smtClean="0"/>
              <a:t> </a:t>
            </a:r>
            <a:r>
              <a:rPr lang="en-US" dirty="0" err="1" smtClean="0"/>
              <a:t>poteze</a:t>
            </a:r>
            <a:r>
              <a:rPr lang="en-US" dirty="0" smtClean="0"/>
              <a:t> </a:t>
            </a:r>
            <a:r>
              <a:rPr lang="en-US" dirty="0" err="1" smtClean="0"/>
              <a:t>ocenjuje</a:t>
            </a:r>
            <a:r>
              <a:rPr lang="en-US" dirty="0" smtClean="0"/>
              <a:t> </a:t>
            </a:r>
            <a:r>
              <a:rPr lang="en-US" dirty="0" err="1" smtClean="0"/>
              <a:t>istom</a:t>
            </a:r>
            <a:r>
              <a:rPr lang="en-US" dirty="0" smtClean="0"/>
              <a:t> </a:t>
            </a:r>
            <a:r>
              <a:rPr lang="en-US" dirty="0" err="1" smtClean="0"/>
              <a:t>funkcijom</a:t>
            </a:r>
            <a:r>
              <a:rPr lang="en-US" dirty="0" smtClean="0"/>
              <a:t> </a:t>
            </a:r>
            <a:r>
              <a:rPr lang="en-US" dirty="0" err="1" smtClean="0"/>
              <a:t>evaluacije</a:t>
            </a:r>
            <a:r>
              <a:rPr lang="sr-Latn-RS" dirty="0" smtClean="0"/>
              <a:t>,</a:t>
            </a:r>
            <a:r>
              <a:rPr lang="en-US" dirty="0" smtClean="0"/>
              <a:t> </a:t>
            </a:r>
            <a:r>
              <a:rPr lang="en-US" dirty="0" err="1" smtClean="0"/>
              <a:t>ali</a:t>
            </a:r>
            <a:r>
              <a:rPr lang="en-US" dirty="0" smtClean="0"/>
              <a:t> </a:t>
            </a:r>
            <a:r>
              <a:rPr lang="en-US" dirty="0" err="1" smtClean="0"/>
              <a:t>sa</a:t>
            </a:r>
            <a:r>
              <a:rPr lang="en-US" dirty="0" smtClean="0"/>
              <a:t> </a:t>
            </a:r>
            <a:r>
              <a:rPr lang="en-US" dirty="0" err="1" smtClean="0"/>
              <a:t>razli</a:t>
            </a:r>
            <a:r>
              <a:rPr lang="sr-Latn-RS" dirty="0" smtClean="0"/>
              <a:t>č</a:t>
            </a:r>
            <a:r>
              <a:rPr lang="en-US" dirty="0" err="1" smtClean="0"/>
              <a:t>itim</a:t>
            </a:r>
            <a:r>
              <a:rPr lang="en-US" dirty="0" smtClean="0"/>
              <a:t> </a:t>
            </a:r>
            <a:r>
              <a:rPr lang="en-US" dirty="0" err="1" smtClean="0"/>
              <a:t>predznakom</a:t>
            </a:r>
            <a:endParaRPr lang="en-US" dirty="0" smtClean="0"/>
          </a:p>
          <a:p>
            <a:endParaRPr lang="en-US" dirty="0" smtClean="0"/>
          </a:p>
        </p:txBody>
      </p:sp>
      <p:sp>
        <p:nvSpPr>
          <p:cNvPr id="3" name="Title 2"/>
          <p:cNvSpPr>
            <a:spLocks noGrp="1"/>
          </p:cNvSpPr>
          <p:nvPr>
            <p:ph type="title"/>
          </p:nvPr>
        </p:nvSpPr>
        <p:spPr>
          <a:xfrm>
            <a:off x="467544" y="28636"/>
            <a:ext cx="8229600" cy="1066130"/>
          </a:xfrm>
        </p:spPr>
        <p:txBody>
          <a:bodyPr/>
          <a:lstStyle/>
          <a:p>
            <a:pPr algn="ctr"/>
            <a:r>
              <a:rPr lang="en-US" dirty="0" smtClean="0"/>
              <a:t>Minimax </a:t>
            </a:r>
            <a:r>
              <a:rPr lang="en-US" dirty="0" err="1" smtClean="0"/>
              <a:t>algoritam</a:t>
            </a:r>
            <a:endParaRPr lang="sr-Latn-RS" dirty="0"/>
          </a:p>
        </p:txBody>
      </p:sp>
    </p:spTree>
    <p:extLst>
      <p:ext uri="{BB962C8B-B14F-4D97-AF65-F5344CB8AC3E}">
        <p14:creationId xmlns:p14="http://schemas.microsoft.com/office/powerpoint/2010/main" val="1040632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260</TotalTime>
  <Words>894</Words>
  <Application>Microsoft Office PowerPoint</Application>
  <PresentationFormat>On-screen Show (4:3)</PresentationFormat>
  <Paragraphs>108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Projekat “Checkers”  Predmet: Soft Computing</vt:lpstr>
      <vt:lpstr>Checkers – Pravila igre</vt:lpstr>
      <vt:lpstr>Motivacija</vt:lpstr>
      <vt:lpstr>Postojeća rešenja</vt:lpstr>
      <vt:lpstr>Implementacija rešenja</vt:lpstr>
      <vt:lpstr>Koraci implementacije</vt:lpstr>
      <vt:lpstr>Kreiranje mogućih stanja igre</vt:lpstr>
      <vt:lpstr>Implementacija algoritma pretrage</vt:lpstr>
      <vt:lpstr>Minimax algoritam</vt:lpstr>
      <vt:lpstr>Implementacija algoritma pretrage</vt:lpstr>
      <vt:lpstr>Minimax algoritam</vt:lpstr>
      <vt:lpstr>Minimax algoritam</vt:lpstr>
      <vt:lpstr>Minimax algoritam</vt:lpstr>
      <vt:lpstr>Kreiranje evaluacijske funkcije</vt:lpstr>
      <vt:lpstr>Funkcija evaluacije u Pineapple checkers-u</vt:lpstr>
      <vt:lpstr>PowerPoint Presentation</vt:lpstr>
      <vt:lpstr>PowerPoint Presentation</vt:lpstr>
      <vt:lpstr>Integracija</vt:lpstr>
      <vt:lpstr>Zapažanja</vt:lpstr>
      <vt:lpstr>Zaključci</vt:lpstr>
      <vt:lpstr>Još mogućih rešenja</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Projekat “Checkers”  Predmet: Soft Computing</dc:title>
  <dc:creator>Jana</dc:creator>
  <cp:lastModifiedBy>marina</cp:lastModifiedBy>
  <cp:revision>45</cp:revision>
  <dcterms:created xsi:type="dcterms:W3CDTF">2015-12-16T13:51:54Z</dcterms:created>
  <dcterms:modified xsi:type="dcterms:W3CDTF">2016-02-08T21:26:14Z</dcterms:modified>
</cp:coreProperties>
</file>