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Coco Gothic Bold" charset="1" panose="00000000000000000000"/>
      <p:regular r:id="rId24"/>
    </p:embeddedFont>
    <p:embeddedFont>
      <p:font typeface="Coco Gothic" charset="1" panose="00000000000000000000"/>
      <p:regular r:id="rId25"/>
    </p:embeddedFont>
    <p:embeddedFont>
      <p:font typeface="Open Sans Bold" charset="1" panose="020B0806030504020204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jpeg" Type="http://schemas.openxmlformats.org/officeDocument/2006/relationships/image"/><Relationship Id="rId5" Target="../media/image4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jpeg" Type="http://schemas.openxmlformats.org/officeDocument/2006/relationships/image"/><Relationship Id="rId4" Target="../media/image8.jpeg" Type="http://schemas.openxmlformats.org/officeDocument/2006/relationships/image"/><Relationship Id="rId5" Target="../media/image9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33333">
              <a:srgbClr val="40351C">
                <a:alpha val="100000"/>
              </a:srgbClr>
            </a:gs>
            <a:gs pos="66667">
              <a:srgbClr val="000000">
                <a:alpha val="100000"/>
              </a:srgbClr>
            </a:gs>
            <a:gs pos="100000">
              <a:srgbClr val="645F5F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72546" y="4058920"/>
            <a:ext cx="16230600" cy="2302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198"/>
              </a:lnSpc>
            </a:pPr>
            <a:r>
              <a:rPr lang="en-US" sz="12999">
                <a:solidFill>
                  <a:srgbClr val="FFD21B"/>
                </a:solidFill>
                <a:latin typeface="Coco Gothic Bold"/>
              </a:rPr>
              <a:t> ROBOT CAR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243350" y="3997369"/>
            <a:ext cx="9801300" cy="545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79"/>
              </a:lnSpc>
            </a:pPr>
            <a:r>
              <a:rPr lang="en-US" sz="3999">
                <a:solidFill>
                  <a:srgbClr val="FFFDF7"/>
                </a:solidFill>
                <a:latin typeface="Coco Gothic Bold"/>
              </a:rPr>
              <a:t>WEB-BASED REMOTE CONTROLLED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33333">
              <a:srgbClr val="40351C">
                <a:alpha val="100000"/>
              </a:srgbClr>
            </a:gs>
            <a:gs pos="66667">
              <a:srgbClr val="000000">
                <a:alpha val="100000"/>
              </a:srgbClr>
            </a:gs>
            <a:gs pos="100000">
              <a:srgbClr val="645F5F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51486" y="4432300"/>
            <a:ext cx="12229870" cy="1241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00"/>
              </a:lnSpc>
            </a:pPr>
            <a:r>
              <a:rPr lang="en-US" sz="7000">
                <a:solidFill>
                  <a:srgbClr val="FFB800"/>
                </a:solidFill>
                <a:latin typeface="Coco Gothic Bold"/>
              </a:rPr>
              <a:t>SYSTEM ARCHITECTURE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33333">
              <a:srgbClr val="40351C">
                <a:alpha val="100000"/>
              </a:srgbClr>
            </a:gs>
            <a:gs pos="66667">
              <a:srgbClr val="000000">
                <a:alpha val="100000"/>
              </a:srgbClr>
            </a:gs>
            <a:gs pos="100000">
              <a:srgbClr val="645F5F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0170" y="2190236"/>
            <a:ext cx="3227341" cy="2474054"/>
            <a:chOff x="0" y="0"/>
            <a:chExt cx="849999" cy="6516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49999" cy="651603"/>
            </a:xfrm>
            <a:custGeom>
              <a:avLst/>
              <a:gdLst/>
              <a:ahLst/>
              <a:cxnLst/>
              <a:rect r="r" b="b" t="t" l="l"/>
              <a:pathLst>
                <a:path h="651603" w="849999">
                  <a:moveTo>
                    <a:pt x="122342" y="0"/>
                  </a:moveTo>
                  <a:lnTo>
                    <a:pt x="727658" y="0"/>
                  </a:lnTo>
                  <a:cubicBezTo>
                    <a:pt x="795225" y="0"/>
                    <a:pt x="849999" y="54774"/>
                    <a:pt x="849999" y="122342"/>
                  </a:cubicBezTo>
                  <a:lnTo>
                    <a:pt x="849999" y="529261"/>
                  </a:lnTo>
                  <a:cubicBezTo>
                    <a:pt x="849999" y="596829"/>
                    <a:pt x="795225" y="651603"/>
                    <a:pt x="727658" y="651603"/>
                  </a:cubicBezTo>
                  <a:lnTo>
                    <a:pt x="122342" y="651603"/>
                  </a:lnTo>
                  <a:cubicBezTo>
                    <a:pt x="54774" y="651603"/>
                    <a:pt x="0" y="596829"/>
                    <a:pt x="0" y="529261"/>
                  </a:cubicBezTo>
                  <a:lnTo>
                    <a:pt x="0" y="122342"/>
                  </a:lnTo>
                  <a:cubicBezTo>
                    <a:pt x="0" y="54774"/>
                    <a:pt x="54774" y="0"/>
                    <a:pt x="122342" y="0"/>
                  </a:cubicBezTo>
                  <a:close/>
                </a:path>
              </a:pathLst>
            </a:custGeom>
            <a:solidFill>
              <a:srgbClr val="FFB8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849999" cy="623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24"/>
                </a:lnSpc>
              </a:pPr>
              <a:r>
                <a:rPr lang="en-US" sz="2499">
                  <a:solidFill>
                    <a:srgbClr val="FFFFFF"/>
                  </a:solidFill>
                  <a:latin typeface="Coco Gothic Bold"/>
                </a:rPr>
                <a:t>CAR MOTORS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031959" y="6784246"/>
            <a:ext cx="3227341" cy="2474054"/>
            <a:chOff x="0" y="0"/>
            <a:chExt cx="849999" cy="6516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49999" cy="651603"/>
            </a:xfrm>
            <a:custGeom>
              <a:avLst/>
              <a:gdLst/>
              <a:ahLst/>
              <a:cxnLst/>
              <a:rect r="r" b="b" t="t" l="l"/>
              <a:pathLst>
                <a:path h="651603" w="849999">
                  <a:moveTo>
                    <a:pt x="122342" y="0"/>
                  </a:moveTo>
                  <a:lnTo>
                    <a:pt x="727658" y="0"/>
                  </a:lnTo>
                  <a:cubicBezTo>
                    <a:pt x="795225" y="0"/>
                    <a:pt x="849999" y="54774"/>
                    <a:pt x="849999" y="122342"/>
                  </a:cubicBezTo>
                  <a:lnTo>
                    <a:pt x="849999" y="529261"/>
                  </a:lnTo>
                  <a:cubicBezTo>
                    <a:pt x="849999" y="596829"/>
                    <a:pt x="795225" y="651603"/>
                    <a:pt x="727658" y="651603"/>
                  </a:cubicBezTo>
                  <a:lnTo>
                    <a:pt x="122342" y="651603"/>
                  </a:lnTo>
                  <a:cubicBezTo>
                    <a:pt x="54774" y="651603"/>
                    <a:pt x="0" y="596829"/>
                    <a:pt x="0" y="529261"/>
                  </a:cubicBezTo>
                  <a:lnTo>
                    <a:pt x="0" y="122342"/>
                  </a:lnTo>
                  <a:cubicBezTo>
                    <a:pt x="0" y="54774"/>
                    <a:pt x="54774" y="0"/>
                    <a:pt x="122342" y="0"/>
                  </a:cubicBezTo>
                  <a:close/>
                </a:path>
              </a:pathLst>
            </a:custGeom>
            <a:solidFill>
              <a:srgbClr val="FFB8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9050"/>
              <a:ext cx="849999" cy="6325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5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192207" y="6784246"/>
            <a:ext cx="2250422" cy="225042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FFB8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5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796689" y="6672430"/>
            <a:ext cx="3227341" cy="2474054"/>
            <a:chOff x="0" y="0"/>
            <a:chExt cx="849999" cy="65160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49999" cy="651603"/>
            </a:xfrm>
            <a:custGeom>
              <a:avLst/>
              <a:gdLst/>
              <a:ahLst/>
              <a:cxnLst/>
              <a:rect r="r" b="b" t="t" l="l"/>
              <a:pathLst>
                <a:path h="651603" w="849999">
                  <a:moveTo>
                    <a:pt x="122342" y="0"/>
                  </a:moveTo>
                  <a:lnTo>
                    <a:pt x="727658" y="0"/>
                  </a:lnTo>
                  <a:cubicBezTo>
                    <a:pt x="795225" y="0"/>
                    <a:pt x="849999" y="54774"/>
                    <a:pt x="849999" y="122342"/>
                  </a:cubicBezTo>
                  <a:lnTo>
                    <a:pt x="849999" y="529261"/>
                  </a:lnTo>
                  <a:cubicBezTo>
                    <a:pt x="849999" y="596829"/>
                    <a:pt x="795225" y="651603"/>
                    <a:pt x="727658" y="651603"/>
                  </a:cubicBezTo>
                  <a:lnTo>
                    <a:pt x="122342" y="651603"/>
                  </a:lnTo>
                  <a:cubicBezTo>
                    <a:pt x="54774" y="651603"/>
                    <a:pt x="0" y="596829"/>
                    <a:pt x="0" y="529261"/>
                  </a:cubicBezTo>
                  <a:lnTo>
                    <a:pt x="0" y="122342"/>
                  </a:lnTo>
                  <a:cubicBezTo>
                    <a:pt x="0" y="54774"/>
                    <a:pt x="54774" y="0"/>
                    <a:pt x="122342" y="0"/>
                  </a:cubicBezTo>
                  <a:close/>
                </a:path>
              </a:pathLst>
            </a:custGeom>
            <a:solidFill>
              <a:srgbClr val="FFB8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28575"/>
              <a:ext cx="849999" cy="623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24"/>
                </a:lnSpc>
              </a:pPr>
              <a:r>
                <a:rPr lang="en-US" sz="2499">
                  <a:solidFill>
                    <a:srgbClr val="FFFFFF"/>
                  </a:solidFill>
                  <a:latin typeface="Coco Gothic Bold"/>
                </a:rPr>
                <a:t>ESP32-CAM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427477" y="6784246"/>
            <a:ext cx="2250422" cy="2250422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FFB8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55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9333899" y="7642598"/>
            <a:ext cx="2437578" cy="457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24282B"/>
                </a:solidFill>
                <a:latin typeface="Coco Gothic Bold"/>
              </a:rPr>
              <a:t>CAMERA</a:t>
            </a:r>
          </a:p>
        </p:txBody>
      </p:sp>
      <p:sp>
        <p:nvSpPr>
          <p:cNvPr name="AutoShape 18" id="18"/>
          <p:cNvSpPr/>
          <p:nvPr/>
        </p:nvSpPr>
        <p:spPr>
          <a:xfrm>
            <a:off x="4442630" y="7909457"/>
            <a:ext cx="2354060" cy="0"/>
          </a:xfrm>
          <a:prstGeom prst="line">
            <a:avLst/>
          </a:prstGeom>
          <a:ln cap="flat" w="161925">
            <a:solidFill>
              <a:srgbClr val="FFB8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11677899" y="7912790"/>
            <a:ext cx="2354060" cy="0"/>
          </a:xfrm>
          <a:prstGeom prst="line">
            <a:avLst/>
          </a:prstGeom>
          <a:ln cap="flat" w="161925">
            <a:solidFill>
              <a:srgbClr val="FFB8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3223840" y="4664291"/>
            <a:ext cx="93578" cy="2119955"/>
          </a:xfrm>
          <a:prstGeom prst="line">
            <a:avLst/>
          </a:prstGeom>
          <a:ln cap="flat" w="161925">
            <a:solidFill>
              <a:srgbClr val="FFB800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21" id="21"/>
          <p:cNvGrpSpPr/>
          <p:nvPr/>
        </p:nvGrpSpPr>
        <p:grpSpPr>
          <a:xfrm rot="0">
            <a:off x="6796689" y="2446350"/>
            <a:ext cx="3227341" cy="2474054"/>
            <a:chOff x="0" y="0"/>
            <a:chExt cx="849999" cy="65160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49999" cy="651603"/>
            </a:xfrm>
            <a:custGeom>
              <a:avLst/>
              <a:gdLst/>
              <a:ahLst/>
              <a:cxnLst/>
              <a:rect r="r" b="b" t="t" l="l"/>
              <a:pathLst>
                <a:path h="651603" w="849999">
                  <a:moveTo>
                    <a:pt x="122342" y="0"/>
                  </a:moveTo>
                  <a:lnTo>
                    <a:pt x="727658" y="0"/>
                  </a:lnTo>
                  <a:cubicBezTo>
                    <a:pt x="795225" y="0"/>
                    <a:pt x="849999" y="54774"/>
                    <a:pt x="849999" y="122342"/>
                  </a:cubicBezTo>
                  <a:lnTo>
                    <a:pt x="849999" y="529261"/>
                  </a:lnTo>
                  <a:cubicBezTo>
                    <a:pt x="849999" y="596829"/>
                    <a:pt x="795225" y="651603"/>
                    <a:pt x="727658" y="651603"/>
                  </a:cubicBezTo>
                  <a:lnTo>
                    <a:pt x="122342" y="651603"/>
                  </a:lnTo>
                  <a:cubicBezTo>
                    <a:pt x="54774" y="651603"/>
                    <a:pt x="0" y="596829"/>
                    <a:pt x="0" y="529261"/>
                  </a:cubicBezTo>
                  <a:lnTo>
                    <a:pt x="0" y="122342"/>
                  </a:lnTo>
                  <a:cubicBezTo>
                    <a:pt x="0" y="54774"/>
                    <a:pt x="54774" y="0"/>
                    <a:pt x="122342" y="0"/>
                  </a:cubicBezTo>
                  <a:close/>
                </a:path>
              </a:pathLst>
            </a:custGeom>
            <a:solidFill>
              <a:srgbClr val="FFB800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28575"/>
              <a:ext cx="849999" cy="623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24"/>
                </a:lnSpc>
              </a:pPr>
              <a:r>
                <a:rPr lang="en-US" sz="2499">
                  <a:solidFill>
                    <a:srgbClr val="FFFFFF"/>
                  </a:solidFill>
                  <a:latin typeface="Coco Gothic Bold"/>
                </a:rPr>
                <a:t>SERVER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5190238" y="2558166"/>
            <a:ext cx="2250422" cy="2250422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FFB800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55"/>
                </a:lnSpc>
              </a:pPr>
            </a:p>
          </p:txBody>
        </p:sp>
      </p:grpSp>
      <p:sp>
        <p:nvSpPr>
          <p:cNvPr name="AutoShape 27" id="27"/>
          <p:cNvSpPr/>
          <p:nvPr/>
        </p:nvSpPr>
        <p:spPr>
          <a:xfrm flipV="true">
            <a:off x="8410360" y="4920404"/>
            <a:ext cx="0" cy="1752026"/>
          </a:xfrm>
          <a:prstGeom prst="line">
            <a:avLst/>
          </a:prstGeom>
          <a:ln cap="flat" w="161925">
            <a:solidFill>
              <a:srgbClr val="FFB800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28" id="28"/>
          <p:cNvGrpSpPr/>
          <p:nvPr/>
        </p:nvGrpSpPr>
        <p:grpSpPr>
          <a:xfrm rot="0">
            <a:off x="13519706" y="2087361"/>
            <a:ext cx="3192031" cy="3192031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FFB800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55"/>
                </a:lnSpc>
              </a:pPr>
            </a:p>
          </p:txBody>
        </p:sp>
      </p:grpSp>
      <p:sp>
        <p:nvSpPr>
          <p:cNvPr name="AutoShape 31" id="31"/>
          <p:cNvSpPr/>
          <p:nvPr/>
        </p:nvSpPr>
        <p:spPr>
          <a:xfrm>
            <a:off x="10024031" y="3683377"/>
            <a:ext cx="3495675" cy="0"/>
          </a:xfrm>
          <a:prstGeom prst="line">
            <a:avLst/>
          </a:prstGeom>
          <a:ln cap="flat" w="161925">
            <a:solidFill>
              <a:srgbClr val="FFB8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Freeform 32" id="32"/>
          <p:cNvSpPr/>
          <p:nvPr/>
        </p:nvSpPr>
        <p:spPr>
          <a:xfrm flipH="false" flipV="false" rot="0">
            <a:off x="14311252" y="2622794"/>
            <a:ext cx="1608938" cy="1608938"/>
          </a:xfrm>
          <a:custGeom>
            <a:avLst/>
            <a:gdLst/>
            <a:ahLst/>
            <a:cxnLst/>
            <a:rect r="r" b="b" t="t" l="l"/>
            <a:pathLst>
              <a:path h="1608938" w="1608938">
                <a:moveTo>
                  <a:pt x="0" y="0"/>
                </a:moveTo>
                <a:lnTo>
                  <a:pt x="1608938" y="0"/>
                </a:lnTo>
                <a:lnTo>
                  <a:pt x="1608938" y="1608939"/>
                </a:lnTo>
                <a:lnTo>
                  <a:pt x="0" y="16089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14031959" y="7767273"/>
            <a:ext cx="3227341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Coco Gothic Bold"/>
              </a:rPr>
              <a:t>OBJECTS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005051" y="7420189"/>
            <a:ext cx="2437578" cy="902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24282B"/>
                </a:solidFill>
                <a:latin typeface="Coco Gothic Bold"/>
              </a:rPr>
              <a:t> MOTOR CONTROL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003082" y="3416518"/>
            <a:ext cx="2437578" cy="457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24282B"/>
                </a:solidFill>
                <a:latin typeface="Coco Gothic Bold"/>
              </a:rPr>
              <a:t>YOLO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3896932" y="3416518"/>
            <a:ext cx="2437578" cy="457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24282B"/>
                </a:solidFill>
                <a:latin typeface="Coco Gothic Bold"/>
              </a:rPr>
              <a:t>WEB CLIENT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33333">
              <a:srgbClr val="40351C">
                <a:alpha val="100000"/>
              </a:srgbClr>
            </a:gs>
            <a:gs pos="66667">
              <a:srgbClr val="000000">
                <a:alpha val="100000"/>
              </a:srgbClr>
            </a:gs>
            <a:gs pos="100000">
              <a:srgbClr val="645F5F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29430" y="4432300"/>
            <a:ext cx="12229870" cy="1241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00"/>
              </a:lnSpc>
            </a:pPr>
            <a:r>
              <a:rPr lang="en-US" sz="7000">
                <a:solidFill>
                  <a:srgbClr val="FFB800"/>
                </a:solidFill>
                <a:latin typeface="Coco Gothic Bold"/>
              </a:rPr>
              <a:t>WEB INTERFACE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33333">
              <a:srgbClr val="40351C">
                <a:alpha val="100000"/>
              </a:srgbClr>
            </a:gs>
            <a:gs pos="66667">
              <a:srgbClr val="000000">
                <a:alpha val="100000"/>
              </a:srgbClr>
            </a:gs>
            <a:gs pos="100000">
              <a:srgbClr val="645F5F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38737" y="225146"/>
            <a:ext cx="11210526" cy="9033154"/>
          </a:xfrm>
          <a:custGeom>
            <a:avLst/>
            <a:gdLst/>
            <a:ahLst/>
            <a:cxnLst/>
            <a:rect r="r" b="b" t="t" l="l"/>
            <a:pathLst>
              <a:path h="9033154" w="11210526">
                <a:moveTo>
                  <a:pt x="0" y="0"/>
                </a:moveTo>
                <a:lnTo>
                  <a:pt x="11210526" y="0"/>
                </a:lnTo>
                <a:lnTo>
                  <a:pt x="11210526" y="9033154"/>
                </a:lnTo>
                <a:lnTo>
                  <a:pt x="0" y="90331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33333">
              <a:srgbClr val="40351C">
                <a:alpha val="100000"/>
              </a:srgbClr>
            </a:gs>
            <a:gs pos="66667">
              <a:srgbClr val="000000">
                <a:alpha val="100000"/>
              </a:srgbClr>
            </a:gs>
            <a:gs pos="100000">
              <a:srgbClr val="645F5F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73081" y="3717926"/>
            <a:ext cx="16141838" cy="1425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>
                <a:solidFill>
                  <a:srgbClr val="FFB800"/>
                </a:solidFill>
                <a:latin typeface="Coco Gothic Bold"/>
              </a:rPr>
              <a:t>LES PROBLÈMES RENCONTRÉS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73081" y="5019675"/>
            <a:ext cx="16141838" cy="816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40"/>
              </a:lnSpc>
            </a:pPr>
            <a:r>
              <a:rPr lang="en-US" sz="4600">
                <a:solidFill>
                  <a:srgbClr val="FFB800"/>
                </a:solidFill>
                <a:latin typeface="Coco Gothic"/>
              </a:rPr>
              <a:t>ET COMMENT NOUS AVONS RÉUSSI À LES RÉSOUDRE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33333">
              <a:srgbClr val="40351C">
                <a:alpha val="100000"/>
              </a:srgbClr>
            </a:gs>
            <a:gs pos="66667">
              <a:srgbClr val="000000">
                <a:alpha val="100000"/>
              </a:srgbClr>
            </a:gs>
            <a:gs pos="100000">
              <a:srgbClr val="645F5F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62017" y="4673716"/>
            <a:ext cx="8163967" cy="3442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59"/>
              </a:lnSpc>
            </a:pPr>
            <a:r>
              <a:rPr lang="en-US" sz="5199" spc="83">
                <a:solidFill>
                  <a:srgbClr val="FFD21B"/>
                </a:solidFill>
                <a:latin typeface="Open Sans Bold"/>
              </a:rPr>
              <a:t>Energie non suffisante</a:t>
            </a:r>
          </a:p>
          <a:p>
            <a:pPr algn="ctr">
              <a:lnSpc>
                <a:spcPts val="9359"/>
              </a:lnSpc>
            </a:pPr>
            <a:r>
              <a:rPr lang="en-US" sz="5199" spc="83">
                <a:solidFill>
                  <a:srgbClr val="FFD21B"/>
                </a:solidFill>
                <a:latin typeface="Open Sans Bold"/>
              </a:rPr>
              <a:t>pour alimenter tout les</a:t>
            </a:r>
          </a:p>
          <a:p>
            <a:pPr algn="ctr">
              <a:lnSpc>
                <a:spcPts val="9359"/>
              </a:lnSpc>
            </a:pPr>
            <a:r>
              <a:rPr lang="en-US" sz="5199" spc="83">
                <a:solidFill>
                  <a:srgbClr val="FFD21B"/>
                </a:solidFill>
                <a:latin typeface="Open Sans Bold"/>
              </a:rPr>
              <a:t>composants du systeme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7447115" y="1102989"/>
            <a:ext cx="3393769" cy="1505599"/>
          </a:xfrm>
          <a:custGeom>
            <a:avLst/>
            <a:gdLst/>
            <a:ahLst/>
            <a:cxnLst/>
            <a:rect r="r" b="b" t="t" l="l"/>
            <a:pathLst>
              <a:path h="1505599" w="3393769">
                <a:moveTo>
                  <a:pt x="0" y="0"/>
                </a:moveTo>
                <a:lnTo>
                  <a:pt x="3393770" y="0"/>
                </a:lnTo>
                <a:lnTo>
                  <a:pt x="3393770" y="1505599"/>
                </a:lnTo>
                <a:lnTo>
                  <a:pt x="0" y="15055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763851" y="2990657"/>
            <a:ext cx="10760297" cy="1241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>
                <a:solidFill>
                  <a:srgbClr val="FFB800"/>
                </a:solidFill>
                <a:latin typeface="Coco Gothic Bold"/>
              </a:rPr>
              <a:t>PROBLÈME D’ÉNÈRGIE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33333">
              <a:srgbClr val="40351C">
                <a:alpha val="100000"/>
              </a:srgbClr>
            </a:gs>
            <a:gs pos="66667">
              <a:srgbClr val="000000">
                <a:alpha val="100000"/>
              </a:srgbClr>
            </a:gs>
            <a:gs pos="100000">
              <a:srgbClr val="645F5F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66147" y="623017"/>
            <a:ext cx="1955706" cy="1955706"/>
          </a:xfrm>
          <a:custGeom>
            <a:avLst/>
            <a:gdLst/>
            <a:ahLst/>
            <a:cxnLst/>
            <a:rect r="r" b="b" t="t" l="l"/>
            <a:pathLst>
              <a:path h="1955706" w="1955706">
                <a:moveTo>
                  <a:pt x="0" y="0"/>
                </a:moveTo>
                <a:lnTo>
                  <a:pt x="1955706" y="0"/>
                </a:lnTo>
                <a:lnTo>
                  <a:pt x="1955706" y="1955707"/>
                </a:lnTo>
                <a:lnTo>
                  <a:pt x="0" y="1955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202847" y="3064499"/>
            <a:ext cx="9882306" cy="1241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>
                <a:solidFill>
                  <a:srgbClr val="FFB800"/>
                </a:solidFill>
                <a:latin typeface="Coco Gothic Bold"/>
              </a:rPr>
              <a:t>CAPACITÉ DE CALCUL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767364" y="4673716"/>
            <a:ext cx="4753273" cy="3442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59"/>
              </a:lnSpc>
            </a:pPr>
            <a:r>
              <a:rPr lang="en-US" sz="5199" spc="83">
                <a:solidFill>
                  <a:srgbClr val="FFD21B"/>
                </a:solidFill>
                <a:latin typeface="Open Sans Bold"/>
              </a:rPr>
              <a:t>ESP32 a une</a:t>
            </a:r>
          </a:p>
          <a:p>
            <a:pPr algn="ctr">
              <a:lnSpc>
                <a:spcPts val="9359"/>
              </a:lnSpc>
            </a:pPr>
            <a:r>
              <a:rPr lang="en-US" sz="5199" spc="83">
                <a:solidFill>
                  <a:srgbClr val="FFD21B"/>
                </a:solidFill>
                <a:latin typeface="Open Sans Bold"/>
              </a:rPr>
              <a:t>capacité de</a:t>
            </a:r>
          </a:p>
          <a:p>
            <a:pPr algn="ctr">
              <a:lnSpc>
                <a:spcPts val="9359"/>
              </a:lnSpc>
            </a:pPr>
            <a:r>
              <a:rPr lang="en-US" sz="5199" spc="83">
                <a:solidFill>
                  <a:srgbClr val="FFD21B"/>
                </a:solidFill>
                <a:latin typeface="Open Sans Bold"/>
              </a:rPr>
              <a:t>calcul limitée.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33333">
              <a:srgbClr val="40351C">
                <a:alpha val="100000"/>
              </a:srgbClr>
            </a:gs>
            <a:gs pos="66667">
              <a:srgbClr val="000000">
                <a:alpha val="100000"/>
              </a:srgbClr>
            </a:gs>
            <a:gs pos="100000">
              <a:srgbClr val="645F5F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42223" y="578853"/>
            <a:ext cx="3203554" cy="2333811"/>
          </a:xfrm>
          <a:custGeom>
            <a:avLst/>
            <a:gdLst/>
            <a:ahLst/>
            <a:cxnLst/>
            <a:rect r="r" b="b" t="t" l="l"/>
            <a:pathLst>
              <a:path h="2333811" w="3203554">
                <a:moveTo>
                  <a:pt x="0" y="0"/>
                </a:moveTo>
                <a:lnTo>
                  <a:pt x="3203554" y="0"/>
                </a:lnTo>
                <a:lnTo>
                  <a:pt x="3203554" y="2333810"/>
                </a:lnTo>
                <a:lnTo>
                  <a:pt x="0" y="23338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14218" y="3229627"/>
            <a:ext cx="8259564" cy="1241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>
                <a:solidFill>
                  <a:srgbClr val="FFB800"/>
                </a:solidFill>
                <a:latin typeface="Coco Gothic Bold"/>
              </a:rPr>
              <a:t>BANDE PASSANTE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862712" y="4673716"/>
            <a:ext cx="6562576" cy="3442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59"/>
              </a:lnSpc>
            </a:pPr>
            <a:r>
              <a:rPr lang="en-US" sz="5199" spc="83">
                <a:solidFill>
                  <a:srgbClr val="FFD21B"/>
                </a:solidFill>
                <a:latin typeface="Open Sans Bold"/>
              </a:rPr>
              <a:t>pas suffisante pour</a:t>
            </a:r>
          </a:p>
          <a:p>
            <a:pPr algn="ctr">
              <a:lnSpc>
                <a:spcPts val="9359"/>
              </a:lnSpc>
            </a:pPr>
            <a:r>
              <a:rPr lang="en-US" sz="5199" spc="83">
                <a:solidFill>
                  <a:srgbClr val="FFD21B"/>
                </a:solidFill>
                <a:latin typeface="Open Sans Bold"/>
              </a:rPr>
              <a:t>échanger le flux</a:t>
            </a:r>
          </a:p>
          <a:p>
            <a:pPr algn="ctr">
              <a:lnSpc>
                <a:spcPts val="9359"/>
              </a:lnSpc>
            </a:pPr>
            <a:r>
              <a:rPr lang="en-US" sz="5199" spc="83">
                <a:solidFill>
                  <a:srgbClr val="FFD21B"/>
                </a:solidFill>
                <a:latin typeface="Open Sans Bold"/>
              </a:rPr>
              <a:t>d'images avec GCP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33333">
              <a:srgbClr val="40351C">
                <a:alpha val="100000"/>
              </a:srgbClr>
            </a:gs>
            <a:gs pos="66667">
              <a:srgbClr val="000000">
                <a:alpha val="100000"/>
              </a:srgbClr>
            </a:gs>
            <a:gs pos="100000">
              <a:srgbClr val="645F5F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506371" y="4146550"/>
            <a:ext cx="5275259" cy="1755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99"/>
              </a:lnSpc>
            </a:pPr>
            <a:r>
              <a:rPr lang="en-US" sz="9999">
                <a:solidFill>
                  <a:srgbClr val="FFB800"/>
                </a:solidFill>
                <a:latin typeface="Coco Gothic Bold"/>
              </a:rPr>
              <a:t>MERCI 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33333">
              <a:srgbClr val="40351C">
                <a:alpha val="100000"/>
              </a:srgbClr>
            </a:gs>
            <a:gs pos="66667">
              <a:srgbClr val="000000">
                <a:alpha val="100000"/>
              </a:srgbClr>
            </a:gs>
            <a:gs pos="100000">
              <a:srgbClr val="645F5F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83998" y="2266217"/>
            <a:ext cx="2428297" cy="242829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6666" r="0" b="-16666"/>
              </a:stretch>
            </a:blipFill>
            <a:ln w="76200" cap="sq">
              <a:solidFill>
                <a:srgbClr val="FFB800"/>
              </a:solidFill>
              <a:prstDash val="solid"/>
              <a:miter/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14010100" y="3571964"/>
            <a:ext cx="2247454" cy="2247454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104" t="0" r="-104" b="0"/>
              </a:stretch>
            </a:blipFill>
            <a:ln w="76200" cap="sq">
              <a:solidFill>
                <a:srgbClr val="FEFEFE"/>
              </a:solidFill>
              <a:prstDash val="solid"/>
              <a:miter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2090791" y="5278807"/>
            <a:ext cx="2421504" cy="242150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  <a:ln w="76200" cap="sq">
              <a:solidFill>
                <a:srgbClr val="FFB800"/>
              </a:solidFill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13347574" y="6790867"/>
            <a:ext cx="2373755" cy="237375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0" t="-16666" r="0" b="-16666"/>
              </a:stretch>
            </a:blipFill>
            <a:ln w="76200" cap="sq">
              <a:solidFill>
                <a:srgbClr val="FEFEFE"/>
              </a:solidFill>
              <a:prstDash val="solid"/>
              <a:miter/>
            </a:ln>
          </p:spPr>
        </p:sp>
      </p:grpSp>
      <p:sp>
        <p:nvSpPr>
          <p:cNvPr name="TextBox 10" id="10"/>
          <p:cNvSpPr txBox="true"/>
          <p:nvPr/>
        </p:nvSpPr>
        <p:spPr>
          <a:xfrm rot="0">
            <a:off x="5037289" y="866775"/>
            <a:ext cx="7775232" cy="1107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18"/>
              </a:lnSpc>
            </a:pPr>
            <a:r>
              <a:rPr lang="en-US" sz="6227">
                <a:solidFill>
                  <a:srgbClr val="FFD21B"/>
                </a:solidFill>
                <a:latin typeface="Coco Gothic"/>
              </a:rPr>
              <a:t>MEET US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839710" y="3236208"/>
            <a:ext cx="9801300" cy="545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79"/>
              </a:lnSpc>
            </a:pPr>
            <a:r>
              <a:rPr lang="en-US" sz="3999">
                <a:solidFill>
                  <a:srgbClr val="FFFDF7"/>
                </a:solidFill>
                <a:latin typeface="Coco Gothic Bold"/>
              </a:rPr>
              <a:t>MOHAMED MILOUDI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208799" y="4752841"/>
            <a:ext cx="9801300" cy="545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79"/>
              </a:lnSpc>
            </a:pPr>
            <a:r>
              <a:rPr lang="en-US" sz="3999">
                <a:solidFill>
                  <a:srgbClr val="FFB800"/>
                </a:solidFill>
                <a:latin typeface="Coco Gothic Bold"/>
              </a:rPr>
              <a:t>BRAHIM HALLOUCHA DJEBBOUR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839710" y="6245402"/>
            <a:ext cx="9801300" cy="545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79"/>
              </a:lnSpc>
            </a:pPr>
            <a:r>
              <a:rPr lang="en-US" sz="3999">
                <a:solidFill>
                  <a:srgbClr val="FFFDF7"/>
                </a:solidFill>
                <a:latin typeface="Coco Gothic Bold"/>
              </a:rPr>
              <a:t> MOHAMED AMINE BENCHAA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839710" y="8009812"/>
            <a:ext cx="9801300" cy="545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79"/>
              </a:lnSpc>
            </a:pPr>
            <a:r>
              <a:rPr lang="en-US" sz="3999">
                <a:solidFill>
                  <a:srgbClr val="FFB800"/>
                </a:solidFill>
                <a:latin typeface="Coco Gothic Bold"/>
              </a:rPr>
              <a:t>MOHAMED CHAKIB OUZANE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33333">
              <a:srgbClr val="40351C">
                <a:alpha val="100000"/>
              </a:srgbClr>
            </a:gs>
            <a:gs pos="66667">
              <a:srgbClr val="000000">
                <a:alpha val="100000"/>
              </a:srgbClr>
            </a:gs>
            <a:gs pos="100000">
              <a:srgbClr val="645F5F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68710" y="2870080"/>
            <a:ext cx="677898" cy="89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FFD21B"/>
                </a:solidFill>
                <a:latin typeface="Coco Gothic Bold"/>
              </a:rPr>
              <a:t>1.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68710" y="4248029"/>
            <a:ext cx="701041" cy="89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FFD21B"/>
                </a:solidFill>
                <a:latin typeface="Coco Gothic Bold"/>
              </a:rPr>
              <a:t>2.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745567" y="5625979"/>
            <a:ext cx="724184" cy="89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FFD21B"/>
                </a:solidFill>
                <a:latin typeface="Coco Gothic Bold"/>
              </a:rPr>
              <a:t>3.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469751" y="2870080"/>
            <a:ext cx="8536484" cy="895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FFFDF7"/>
                </a:solidFill>
                <a:latin typeface="Coco Gothic Bold"/>
              </a:rPr>
              <a:t>INTRODUCTION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469751" y="4248029"/>
            <a:ext cx="8536484" cy="895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FFB800"/>
                </a:solidFill>
                <a:latin typeface="Coco Gothic Bold"/>
              </a:rPr>
              <a:t>PROJECT COMPONENTS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46608" y="5625979"/>
            <a:ext cx="8559626" cy="895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FFFDF7"/>
                </a:solidFill>
                <a:latin typeface="Coco Gothic Bold"/>
              </a:rPr>
              <a:t>OBJECT DETECTION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45567" y="7007739"/>
            <a:ext cx="724184" cy="895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FFD21B"/>
                </a:solidFill>
                <a:latin typeface="Coco Gothic Bold"/>
              </a:rPr>
              <a:t>4.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46608" y="7007739"/>
            <a:ext cx="8559626" cy="895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FFB800"/>
                </a:solidFill>
                <a:latin typeface="Coco Gothic Bold"/>
              </a:rPr>
              <a:t>OBJECT DETECTION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41108" y="1488320"/>
            <a:ext cx="7775232" cy="895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B800"/>
                </a:solidFill>
                <a:latin typeface="Coco Gothic Bold"/>
              </a:rPr>
              <a:t>CONTENT</a:t>
            </a:r>
            <a:r>
              <a:rPr lang="en-US" sz="5000">
                <a:solidFill>
                  <a:srgbClr val="FFB800"/>
                </a:solidFill>
                <a:latin typeface="Coco Gothic"/>
              </a:rPr>
              <a:t>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2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9611" y="340749"/>
            <a:ext cx="18150314" cy="11491451"/>
            <a:chOff x="0" y="0"/>
            <a:chExt cx="4780330" cy="30265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80330" cy="3026555"/>
            </a:xfrm>
            <a:custGeom>
              <a:avLst/>
              <a:gdLst/>
              <a:ahLst/>
              <a:cxnLst/>
              <a:rect r="r" b="b" t="t" l="l"/>
              <a:pathLst>
                <a:path h="3026555" w="4780330">
                  <a:moveTo>
                    <a:pt x="0" y="0"/>
                  </a:moveTo>
                  <a:lnTo>
                    <a:pt x="4780330" y="0"/>
                  </a:lnTo>
                  <a:lnTo>
                    <a:pt x="4780330" y="3026555"/>
                  </a:lnTo>
                  <a:lnTo>
                    <a:pt x="0" y="3026555"/>
                  </a:lnTo>
                  <a:close/>
                </a:path>
              </a:pathLst>
            </a:custGeom>
            <a:solidFill>
              <a:srgbClr val="24282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4780330" cy="30075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5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416932" y="340749"/>
            <a:ext cx="11542132" cy="9338801"/>
            <a:chOff x="0" y="0"/>
            <a:chExt cx="1788178" cy="14468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88178" cy="1446825"/>
            </a:xfrm>
            <a:custGeom>
              <a:avLst/>
              <a:gdLst/>
              <a:ahLst/>
              <a:cxnLst/>
              <a:rect r="r" b="b" t="t" l="l"/>
              <a:pathLst>
                <a:path h="1446825" w="1788178">
                  <a:moveTo>
                    <a:pt x="0" y="0"/>
                  </a:moveTo>
                  <a:lnTo>
                    <a:pt x="1788178" y="0"/>
                  </a:lnTo>
                  <a:lnTo>
                    <a:pt x="1788178" y="1446825"/>
                  </a:lnTo>
                  <a:lnTo>
                    <a:pt x="0" y="1446825"/>
                  </a:lnTo>
                  <a:close/>
                </a:path>
              </a:pathLst>
            </a:custGeom>
            <a:blipFill>
              <a:blip r:embed="rId2"/>
              <a:stretch>
                <a:fillRect l="-3388" t="0" r="-4491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374768" y="2293189"/>
            <a:ext cx="10873214" cy="1185401"/>
            <a:chOff x="0" y="0"/>
            <a:chExt cx="2863727" cy="31220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63727" cy="312204"/>
            </a:xfrm>
            <a:custGeom>
              <a:avLst/>
              <a:gdLst/>
              <a:ahLst/>
              <a:cxnLst/>
              <a:rect r="r" b="b" t="t" l="l"/>
              <a:pathLst>
                <a:path h="312204" w="2863727">
                  <a:moveTo>
                    <a:pt x="0" y="0"/>
                  </a:moveTo>
                  <a:lnTo>
                    <a:pt x="2863727" y="0"/>
                  </a:lnTo>
                  <a:lnTo>
                    <a:pt x="2863727" y="312204"/>
                  </a:lnTo>
                  <a:lnTo>
                    <a:pt x="0" y="312204"/>
                  </a:lnTo>
                  <a:close/>
                </a:path>
              </a:pathLst>
            </a:custGeom>
            <a:solidFill>
              <a:srgbClr val="24282B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19050"/>
              <a:ext cx="2863727" cy="2931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55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9689859" y="2237165"/>
            <a:ext cx="7710148" cy="1241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00"/>
              </a:lnSpc>
            </a:pPr>
            <a:r>
              <a:rPr lang="en-US" sz="7000">
                <a:solidFill>
                  <a:srgbClr val="FFB800"/>
                </a:solidFill>
                <a:latin typeface="Coco Gothic Bold"/>
              </a:rPr>
              <a:t>INTRODUCTION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33333">
              <a:srgbClr val="40351C">
                <a:alpha val="100000"/>
              </a:srgbClr>
            </a:gs>
            <a:gs pos="66667">
              <a:srgbClr val="000000">
                <a:alpha val="100000"/>
              </a:srgbClr>
            </a:gs>
            <a:gs pos="100000">
              <a:srgbClr val="645F5F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51486" y="4432300"/>
            <a:ext cx="12229870" cy="1241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00"/>
              </a:lnSpc>
            </a:pPr>
            <a:r>
              <a:rPr lang="en-US" sz="7000">
                <a:solidFill>
                  <a:srgbClr val="FFB800"/>
                </a:solidFill>
                <a:latin typeface="Coco Gothic Bold"/>
              </a:rPr>
              <a:t>PROJECT COMPONENTS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33333">
              <a:srgbClr val="40351C">
                <a:alpha val="100000"/>
              </a:srgbClr>
            </a:gs>
            <a:gs pos="66667">
              <a:srgbClr val="000000">
                <a:alpha val="100000"/>
              </a:srgbClr>
            </a:gs>
            <a:gs pos="100000">
              <a:srgbClr val="645F5F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93512" y="2721023"/>
            <a:ext cx="1327447" cy="132744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825" y="0"/>
                  </a:moveTo>
                  <a:lnTo>
                    <a:pt x="771975" y="0"/>
                  </a:lnTo>
                  <a:cubicBezTo>
                    <a:pt x="794522" y="0"/>
                    <a:pt x="812800" y="18278"/>
                    <a:pt x="812800" y="40825"/>
                  </a:cubicBezTo>
                  <a:lnTo>
                    <a:pt x="812800" y="771975"/>
                  </a:lnTo>
                  <a:cubicBezTo>
                    <a:pt x="812800" y="794522"/>
                    <a:pt x="794522" y="812800"/>
                    <a:pt x="771975" y="812800"/>
                  </a:cubicBezTo>
                  <a:lnTo>
                    <a:pt x="40825" y="812800"/>
                  </a:lnTo>
                  <a:cubicBezTo>
                    <a:pt x="18278" y="812800"/>
                    <a:pt x="0" y="794522"/>
                    <a:pt x="0" y="771975"/>
                  </a:cubicBezTo>
                  <a:lnTo>
                    <a:pt x="0" y="40825"/>
                  </a:lnTo>
                  <a:cubicBezTo>
                    <a:pt x="0" y="18278"/>
                    <a:pt x="18278" y="0"/>
                    <a:pt x="40825" y="0"/>
                  </a:cubicBezTo>
                  <a:close/>
                </a:path>
              </a:pathLst>
            </a:custGeom>
            <a:blipFill>
              <a:blip r:embed="rId2"/>
              <a:stretch>
                <a:fillRect l="-10049" t="0" r="-10049" b="0"/>
              </a:stretch>
            </a:blipFill>
            <a:ln w="28575" cap="sq">
              <a:solidFill>
                <a:srgbClr val="FFB800"/>
              </a:solidFill>
              <a:prstDash val="solid"/>
              <a:miter/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2257236" y="4662215"/>
            <a:ext cx="1327447" cy="1327447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825" y="0"/>
                  </a:moveTo>
                  <a:lnTo>
                    <a:pt x="771975" y="0"/>
                  </a:lnTo>
                  <a:cubicBezTo>
                    <a:pt x="794522" y="0"/>
                    <a:pt x="812800" y="18278"/>
                    <a:pt x="812800" y="40825"/>
                  </a:cubicBezTo>
                  <a:lnTo>
                    <a:pt x="812800" y="771975"/>
                  </a:lnTo>
                  <a:cubicBezTo>
                    <a:pt x="812800" y="794522"/>
                    <a:pt x="794522" y="812800"/>
                    <a:pt x="771975" y="812800"/>
                  </a:cubicBezTo>
                  <a:lnTo>
                    <a:pt x="40825" y="812800"/>
                  </a:lnTo>
                  <a:cubicBezTo>
                    <a:pt x="18278" y="812800"/>
                    <a:pt x="0" y="794522"/>
                    <a:pt x="0" y="771975"/>
                  </a:cubicBezTo>
                  <a:lnTo>
                    <a:pt x="0" y="40825"/>
                  </a:lnTo>
                  <a:cubicBezTo>
                    <a:pt x="0" y="18278"/>
                    <a:pt x="18278" y="0"/>
                    <a:pt x="40825" y="0"/>
                  </a:cubicBezTo>
                  <a:close/>
                </a:path>
              </a:pathLst>
            </a:custGeom>
            <a:blipFill>
              <a:blip r:embed="rId3"/>
              <a:stretch>
                <a:fillRect l="-4909" t="0" r="-4909" b="0"/>
              </a:stretch>
            </a:blipFill>
            <a:ln w="28575" cap="sq">
              <a:solidFill>
                <a:srgbClr val="FFB800"/>
              </a:solidFill>
              <a:prstDash val="solid"/>
              <a:miter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3584682" y="8469526"/>
            <a:ext cx="1327447" cy="132744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825" y="0"/>
                  </a:moveTo>
                  <a:lnTo>
                    <a:pt x="771975" y="0"/>
                  </a:lnTo>
                  <a:cubicBezTo>
                    <a:pt x="794522" y="0"/>
                    <a:pt x="812800" y="18278"/>
                    <a:pt x="812800" y="40825"/>
                  </a:cubicBezTo>
                  <a:lnTo>
                    <a:pt x="812800" y="771975"/>
                  </a:lnTo>
                  <a:cubicBezTo>
                    <a:pt x="812800" y="794522"/>
                    <a:pt x="794522" y="812800"/>
                    <a:pt x="771975" y="812800"/>
                  </a:cubicBezTo>
                  <a:lnTo>
                    <a:pt x="40825" y="812800"/>
                  </a:lnTo>
                  <a:cubicBezTo>
                    <a:pt x="18278" y="812800"/>
                    <a:pt x="0" y="794522"/>
                    <a:pt x="0" y="771975"/>
                  </a:cubicBezTo>
                  <a:lnTo>
                    <a:pt x="0" y="40825"/>
                  </a:lnTo>
                  <a:cubicBezTo>
                    <a:pt x="0" y="18278"/>
                    <a:pt x="18278" y="0"/>
                    <a:pt x="40825" y="0"/>
                  </a:cubicBezTo>
                  <a:close/>
                </a:path>
              </a:pathLst>
            </a:custGeom>
            <a:blipFill>
              <a:blip r:embed="rId4"/>
              <a:stretch>
                <a:fillRect l="-23640" t="0" r="-23640" b="0"/>
              </a:stretch>
            </a:blipFill>
            <a:ln w="28575" cap="sq">
              <a:solidFill>
                <a:srgbClr val="FFB800"/>
              </a:solidFill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2920959" y="6565871"/>
            <a:ext cx="1327447" cy="132744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825" y="0"/>
                  </a:moveTo>
                  <a:lnTo>
                    <a:pt x="771975" y="0"/>
                  </a:lnTo>
                  <a:cubicBezTo>
                    <a:pt x="794522" y="0"/>
                    <a:pt x="812800" y="18278"/>
                    <a:pt x="812800" y="40825"/>
                  </a:cubicBezTo>
                  <a:lnTo>
                    <a:pt x="812800" y="771975"/>
                  </a:lnTo>
                  <a:cubicBezTo>
                    <a:pt x="812800" y="794522"/>
                    <a:pt x="794522" y="812800"/>
                    <a:pt x="771975" y="812800"/>
                  </a:cubicBezTo>
                  <a:lnTo>
                    <a:pt x="40825" y="812800"/>
                  </a:lnTo>
                  <a:cubicBezTo>
                    <a:pt x="18278" y="812800"/>
                    <a:pt x="0" y="794522"/>
                    <a:pt x="0" y="771975"/>
                  </a:cubicBezTo>
                  <a:lnTo>
                    <a:pt x="0" y="40825"/>
                  </a:lnTo>
                  <a:cubicBezTo>
                    <a:pt x="0" y="18278"/>
                    <a:pt x="18278" y="0"/>
                    <a:pt x="40825" y="0"/>
                  </a:cubicBezTo>
                  <a:close/>
                </a:path>
              </a:pathLst>
            </a:custGeom>
            <a:blipFill>
              <a:blip r:embed="rId5"/>
              <a:stretch>
                <a:fillRect l="-12500" t="0" r="-12500" b="0"/>
              </a:stretch>
            </a:blipFill>
            <a:ln w="28575" cap="sq">
              <a:solidFill>
                <a:srgbClr val="FFB800"/>
              </a:solidFill>
              <a:prstDash val="solid"/>
              <a:miter/>
            </a:ln>
          </p:spPr>
        </p:sp>
      </p:grpSp>
      <p:sp>
        <p:nvSpPr>
          <p:cNvPr name="TextBox 10" id="10"/>
          <p:cNvSpPr txBox="true"/>
          <p:nvPr/>
        </p:nvSpPr>
        <p:spPr>
          <a:xfrm rot="0">
            <a:off x="6858317" y="866775"/>
            <a:ext cx="4571365" cy="1080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FFB800"/>
                </a:solidFill>
                <a:latin typeface="Coco Gothic Bold"/>
              </a:rPr>
              <a:t>HARDWARE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584682" y="2925642"/>
            <a:ext cx="8536484" cy="803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>
                <a:solidFill>
                  <a:srgbClr val="FFFDF7"/>
                </a:solidFill>
                <a:latin typeface="Coco Gothic Bold"/>
              </a:rPr>
              <a:t>ESP32-CAM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248406" y="4866833"/>
            <a:ext cx="8536484" cy="803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>
                <a:solidFill>
                  <a:srgbClr val="FFFDF7"/>
                </a:solidFill>
                <a:latin typeface="Coco Gothic Bold"/>
              </a:rPr>
              <a:t> ARDUINO MOTOR SHIELD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510673" y="8588865"/>
            <a:ext cx="13220986" cy="803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>
                <a:solidFill>
                  <a:srgbClr val="FFFDF7"/>
                </a:solidFill>
                <a:latin typeface="Coco Gothic Bold"/>
              </a:rPr>
              <a:t>CHASSIS ,MOTORS &amp; SERVO MOTOR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912129" y="6803880"/>
            <a:ext cx="9478092" cy="803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>
                <a:solidFill>
                  <a:srgbClr val="FFFDF7"/>
                </a:solidFill>
                <a:latin typeface="Coco Gothic Bold"/>
              </a:rPr>
              <a:t>POWER SUPPLY (POWER BANK)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33333">
              <a:srgbClr val="40351C">
                <a:alpha val="100000"/>
              </a:srgbClr>
            </a:gs>
            <a:gs pos="66667">
              <a:srgbClr val="000000">
                <a:alpha val="100000"/>
              </a:srgbClr>
            </a:gs>
            <a:gs pos="100000">
              <a:srgbClr val="645F5F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10259" y="0"/>
            <a:ext cx="8377741" cy="10287000"/>
            <a:chOff x="0" y="0"/>
            <a:chExt cx="997852" cy="12252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97852" cy="1225259"/>
            </a:xfrm>
            <a:custGeom>
              <a:avLst/>
              <a:gdLst/>
              <a:ahLst/>
              <a:cxnLst/>
              <a:rect r="r" b="b" t="t" l="l"/>
              <a:pathLst>
                <a:path h="1225259" w="997852">
                  <a:moveTo>
                    <a:pt x="6469" y="0"/>
                  </a:moveTo>
                  <a:lnTo>
                    <a:pt x="991383" y="0"/>
                  </a:lnTo>
                  <a:cubicBezTo>
                    <a:pt x="994956" y="0"/>
                    <a:pt x="997852" y="2896"/>
                    <a:pt x="997852" y="6469"/>
                  </a:cubicBezTo>
                  <a:lnTo>
                    <a:pt x="997852" y="1218790"/>
                  </a:lnTo>
                  <a:cubicBezTo>
                    <a:pt x="997852" y="1220506"/>
                    <a:pt x="997170" y="1222151"/>
                    <a:pt x="995957" y="1223364"/>
                  </a:cubicBezTo>
                  <a:cubicBezTo>
                    <a:pt x="994744" y="1224577"/>
                    <a:pt x="993099" y="1225259"/>
                    <a:pt x="991383" y="1225259"/>
                  </a:cubicBezTo>
                  <a:lnTo>
                    <a:pt x="6469" y="1225259"/>
                  </a:lnTo>
                  <a:cubicBezTo>
                    <a:pt x="4753" y="1225259"/>
                    <a:pt x="3108" y="1224577"/>
                    <a:pt x="1895" y="1223364"/>
                  </a:cubicBezTo>
                  <a:cubicBezTo>
                    <a:pt x="682" y="1222151"/>
                    <a:pt x="0" y="1220506"/>
                    <a:pt x="0" y="1218790"/>
                  </a:cubicBezTo>
                  <a:lnTo>
                    <a:pt x="0" y="6469"/>
                  </a:lnTo>
                  <a:cubicBezTo>
                    <a:pt x="0" y="4753"/>
                    <a:pt x="682" y="3108"/>
                    <a:pt x="1895" y="1895"/>
                  </a:cubicBezTo>
                  <a:cubicBezTo>
                    <a:pt x="3108" y="682"/>
                    <a:pt x="4753" y="0"/>
                    <a:pt x="6469" y="0"/>
                  </a:cubicBezTo>
                  <a:close/>
                </a:path>
              </a:pathLst>
            </a:custGeom>
            <a:blipFill>
              <a:blip r:embed="rId2"/>
              <a:stretch>
                <a:fillRect l="-23734" t="0" r="-23734" b="0"/>
              </a:stretch>
            </a:blipFill>
            <a:ln w="95250" cap="sq">
              <a:solidFill>
                <a:srgbClr val="FFB800"/>
              </a:solidFill>
              <a:prstDash val="solid"/>
              <a:miter/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21086" y="3913183"/>
            <a:ext cx="1353325" cy="1030005"/>
          </a:xfrm>
          <a:custGeom>
            <a:avLst/>
            <a:gdLst/>
            <a:ahLst/>
            <a:cxnLst/>
            <a:rect r="r" b="b" t="t" l="l"/>
            <a:pathLst>
              <a:path h="1030005" w="1353325">
                <a:moveTo>
                  <a:pt x="0" y="0"/>
                </a:moveTo>
                <a:lnTo>
                  <a:pt x="1353325" y="0"/>
                </a:lnTo>
                <a:lnTo>
                  <a:pt x="1353325" y="1030005"/>
                </a:lnTo>
                <a:lnTo>
                  <a:pt x="0" y="10300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79434" y="5815430"/>
            <a:ext cx="1135591" cy="897117"/>
          </a:xfrm>
          <a:custGeom>
            <a:avLst/>
            <a:gdLst/>
            <a:ahLst/>
            <a:cxnLst/>
            <a:rect r="r" b="b" t="t" l="l"/>
            <a:pathLst>
              <a:path h="897117" w="1135591">
                <a:moveTo>
                  <a:pt x="0" y="0"/>
                </a:moveTo>
                <a:lnTo>
                  <a:pt x="1135591" y="0"/>
                </a:lnTo>
                <a:lnTo>
                  <a:pt x="1135591" y="897116"/>
                </a:lnTo>
                <a:lnTo>
                  <a:pt x="0" y="8971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21086" y="7365170"/>
            <a:ext cx="1575816" cy="1128857"/>
          </a:xfrm>
          <a:custGeom>
            <a:avLst/>
            <a:gdLst/>
            <a:ahLst/>
            <a:cxnLst/>
            <a:rect r="r" b="b" t="t" l="l"/>
            <a:pathLst>
              <a:path h="1128857" w="1575816">
                <a:moveTo>
                  <a:pt x="0" y="0"/>
                </a:moveTo>
                <a:lnTo>
                  <a:pt x="1575816" y="0"/>
                </a:lnTo>
                <a:lnTo>
                  <a:pt x="1575816" y="1128857"/>
                </a:lnTo>
                <a:lnTo>
                  <a:pt x="0" y="112885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60384" y="1124628"/>
            <a:ext cx="7368605" cy="1755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09"/>
              </a:lnSpc>
              <a:spcBef>
                <a:spcPct val="0"/>
              </a:spcBef>
            </a:pPr>
            <a:r>
              <a:rPr lang="en-US" sz="9792">
                <a:solidFill>
                  <a:srgbClr val="FEFEFE"/>
                </a:solidFill>
                <a:latin typeface="Coco Gothic Bold"/>
                <a:ea typeface="Coco Gothic Bold"/>
              </a:rPr>
              <a:t>ESP32-C﻿AM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023159" y="4155136"/>
            <a:ext cx="3484721" cy="708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FB800"/>
                </a:solidFill>
                <a:latin typeface="Coco Gothic Bold"/>
              </a:rPr>
              <a:t>2MP CAMERA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023159" y="6004521"/>
            <a:ext cx="3903027" cy="708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FB800"/>
                </a:solidFill>
                <a:latin typeface="Coco Gothic Bold"/>
              </a:rPr>
              <a:t>BUILT-IN WI-FI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023159" y="7647023"/>
            <a:ext cx="4130675" cy="708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FB800"/>
                </a:solidFill>
                <a:latin typeface="Coco Gothic Bold"/>
              </a:rPr>
              <a:t>VARIOUS GPIOS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33333">
              <a:srgbClr val="40351C">
                <a:alpha val="100000"/>
              </a:srgbClr>
            </a:gs>
            <a:gs pos="66667">
              <a:srgbClr val="000000">
                <a:alpha val="100000"/>
              </a:srgbClr>
            </a:gs>
            <a:gs pos="100000">
              <a:srgbClr val="645F5F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476935" y="862013"/>
            <a:ext cx="4439603" cy="1080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FFB800"/>
                </a:solidFill>
                <a:latin typeface="Coco Gothic Bold"/>
              </a:rPr>
              <a:t>SOFT</a:t>
            </a:r>
            <a:r>
              <a:rPr lang="en-US" sz="6000">
                <a:solidFill>
                  <a:srgbClr val="FFB800"/>
                </a:solidFill>
                <a:latin typeface="Coco Gothic Bold"/>
              </a:rPr>
              <a:t>WARE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89096" y="4689157"/>
            <a:ext cx="12373539" cy="803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>
                <a:solidFill>
                  <a:srgbClr val="FFB800"/>
                </a:solidFill>
                <a:latin typeface="Coco Gothic Bold"/>
              </a:rPr>
              <a:t>WEB</a:t>
            </a:r>
            <a:r>
              <a:rPr lang="en-US" sz="4500">
                <a:solidFill>
                  <a:srgbClr val="FFFDF7"/>
                </a:solidFill>
                <a:latin typeface="Coco Gothic Bold"/>
              </a:rPr>
              <a:t> INTERFACE FOR REMOTE CONTROL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875758" y="2913698"/>
            <a:ext cx="8536484" cy="803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>
                <a:solidFill>
                  <a:srgbClr val="FFFDF7"/>
                </a:solidFill>
                <a:latin typeface="Coco Gothic Bold"/>
              </a:rPr>
              <a:t>FIRMWARE FOR </a:t>
            </a:r>
            <a:r>
              <a:rPr lang="en-US" sz="4500">
                <a:solidFill>
                  <a:srgbClr val="FFB800"/>
                </a:solidFill>
                <a:latin typeface="Coco Gothic Bold"/>
              </a:rPr>
              <a:t>ESP32-CAM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358475" y="6464617"/>
            <a:ext cx="13220986" cy="803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>
                <a:solidFill>
                  <a:srgbClr val="FFB800"/>
                </a:solidFill>
                <a:latin typeface="Coco Gothic Bold"/>
              </a:rPr>
              <a:t>YOLO</a:t>
            </a:r>
            <a:r>
              <a:rPr lang="en-US" sz="4500">
                <a:solidFill>
                  <a:srgbClr val="FFFDF7"/>
                </a:solidFill>
                <a:latin typeface="Coco Gothic Bold"/>
              </a:rPr>
              <a:t> MODEL FOR OBJECT DETECTION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33333">
              <a:srgbClr val="40351C">
                <a:alpha val="100000"/>
              </a:srgbClr>
            </a:gs>
            <a:gs pos="66667">
              <a:srgbClr val="000000">
                <a:alpha val="100000"/>
              </a:srgbClr>
            </a:gs>
            <a:gs pos="100000">
              <a:srgbClr val="645F5F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7708047" cy="10287000"/>
            <a:chOff x="0" y="0"/>
            <a:chExt cx="203010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30103" cy="2709333"/>
            </a:xfrm>
            <a:custGeom>
              <a:avLst/>
              <a:gdLst/>
              <a:ahLst/>
              <a:cxnLst/>
              <a:rect r="r" b="b" t="t" l="l"/>
              <a:pathLst>
                <a:path h="2709333" w="2030103">
                  <a:moveTo>
                    <a:pt x="0" y="0"/>
                  </a:moveTo>
                  <a:lnTo>
                    <a:pt x="2030103" y="0"/>
                  </a:lnTo>
                  <a:lnTo>
                    <a:pt x="20301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B800"/>
            </a:solidFill>
            <a:ln w="95250" cap="sq">
              <a:solidFill>
                <a:srgbClr val="FEFEF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2030103" cy="2690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55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696933" y="3871814"/>
            <a:ext cx="1271686" cy="1271686"/>
          </a:xfrm>
          <a:custGeom>
            <a:avLst/>
            <a:gdLst/>
            <a:ahLst/>
            <a:cxnLst/>
            <a:rect r="r" b="b" t="t" l="l"/>
            <a:pathLst>
              <a:path h="1271686" w="1271686">
                <a:moveTo>
                  <a:pt x="0" y="0"/>
                </a:moveTo>
                <a:lnTo>
                  <a:pt x="1271686" y="0"/>
                </a:lnTo>
                <a:lnTo>
                  <a:pt x="1271686" y="1271686"/>
                </a:lnTo>
                <a:lnTo>
                  <a:pt x="0" y="12716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721836" y="5686425"/>
            <a:ext cx="1221880" cy="1101014"/>
          </a:xfrm>
          <a:custGeom>
            <a:avLst/>
            <a:gdLst/>
            <a:ahLst/>
            <a:cxnLst/>
            <a:rect r="r" b="b" t="t" l="l"/>
            <a:pathLst>
              <a:path h="1101014" w="1221880">
                <a:moveTo>
                  <a:pt x="0" y="0"/>
                </a:moveTo>
                <a:lnTo>
                  <a:pt x="1221880" y="0"/>
                </a:lnTo>
                <a:lnTo>
                  <a:pt x="1221880" y="1101014"/>
                </a:lnTo>
                <a:lnTo>
                  <a:pt x="0" y="11010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721836" y="7330364"/>
            <a:ext cx="1292998" cy="1062609"/>
          </a:xfrm>
          <a:custGeom>
            <a:avLst/>
            <a:gdLst/>
            <a:ahLst/>
            <a:cxnLst/>
            <a:rect r="r" b="b" t="t" l="l"/>
            <a:pathLst>
              <a:path h="1062609" w="1292998">
                <a:moveTo>
                  <a:pt x="0" y="0"/>
                </a:moveTo>
                <a:lnTo>
                  <a:pt x="1292998" y="0"/>
                </a:lnTo>
                <a:lnTo>
                  <a:pt x="1292998" y="1062610"/>
                </a:lnTo>
                <a:lnTo>
                  <a:pt x="0" y="10626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24954" y="3256718"/>
            <a:ext cx="5858138" cy="2829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22"/>
              </a:lnSpc>
            </a:pPr>
            <a:r>
              <a:rPr lang="en-US" sz="16587">
                <a:solidFill>
                  <a:srgbClr val="000000"/>
                </a:solidFill>
                <a:latin typeface="Open Sans Bold"/>
              </a:rPr>
              <a:t>YOLO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926214" y="847725"/>
            <a:ext cx="10111472" cy="247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FEFEFE"/>
                </a:solidFill>
                <a:latin typeface="Coco Gothic Bold"/>
              </a:rPr>
              <a:t>YOU ONLY LOOK ONCE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385453" y="4101257"/>
            <a:ext cx="3166745" cy="708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FB800"/>
                </a:solidFill>
                <a:latin typeface="Coco Gothic Bold"/>
              </a:rPr>
              <a:t>REAL-TIME 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423236" y="5830532"/>
            <a:ext cx="6257925" cy="708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FB800"/>
                </a:solidFill>
                <a:latin typeface="Coco Gothic Bold"/>
              </a:rPr>
              <a:t>HIGH SPEED/ACCURACY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423236" y="7521944"/>
            <a:ext cx="7205345" cy="708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FB800"/>
                </a:solidFill>
                <a:latin typeface="Coco Gothic Bold"/>
              </a:rPr>
              <a:t>DETECT MULTIPLE OBJECTS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DAGHrHwh6X4</dc:identifier>
  <dcterms:modified xsi:type="dcterms:W3CDTF">2011-08-01T06:04:30Z</dcterms:modified>
  <cp:revision>1</cp:revision>
  <dc:title>présentation</dc:title>
</cp:coreProperties>
</file>