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iteau, Rene" initials="BR" lastIdx="1" clrIdx="0">
    <p:extLst>
      <p:ext uri="{19B8F6BF-5375-455C-9EA6-DF929625EA0E}">
        <p15:presenceInfo xmlns:p15="http://schemas.microsoft.com/office/powerpoint/2012/main" userId="S::boiteaur@oregonstate.edu::1c1776c8-69a1-4a4e-89ec-453b2c727f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4B96-0896-40CF-B356-4BF63D61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B08EA-46F1-47C0-8BC8-55B3B1AB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D581-4E86-44E1-A87D-0DF82292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A7E3-7286-4B8F-B31F-25FCE1D8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0647-6D20-45A0-A333-F9B7AD9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683-A352-41CF-B6EE-CB1B91D7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FF859-97C7-4514-8074-18803320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4A07-1B1F-41AA-A24A-4120082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ECDE-4FA6-4363-A6C9-06D931E1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C36B-5EBB-4C83-8C27-0F41695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6BF5-EE02-454E-B9BE-BB2FF7A6C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F4BD-FD53-420B-9E0A-FC77243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C1CC-9667-4DDC-9F72-785C0918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B77C-AAB8-4674-9D2B-61E65B2B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CD13-E956-451D-B79B-01DA387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D45-EC23-4B65-A97A-AD7D5EF1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4A5D-07DD-481D-BEDD-5FE4D74B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4DD4-0784-456E-A559-ACDF7987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AAF40-4C51-4059-94F9-CA80AD95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2597-BC04-4356-B2FB-C557B765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594E-8FA4-4174-8F8F-78352379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E85A-62B1-47A0-81DE-F05E855B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DDBD-6A91-4D5A-80B4-2A97284D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6289-9776-4FFF-AEBB-E0E0BB9C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EB74-F55B-4F56-B82E-12D79222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9854-BD96-46F8-BA6D-2CBC9B7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C495-E38A-4CDA-98DE-1D46B4428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61427-3ECB-41B8-ACA4-94C4FE58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40A61-893C-4EBF-BB3B-A7FC857F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124A7-EDB1-4F2D-BE7E-28668F45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3A287-32D7-4E62-8F0C-D37ADA29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8249-545A-4962-AB96-3F42B8BB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1941-1951-48C6-B1D8-0920E7DA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20C11-9426-45A0-B362-9FA6EA35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73465-1415-4CF0-B4B5-49CED7A0D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6C430-A991-438C-A824-A52185906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C7A66-C08C-495D-A422-4B783E13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C42C1-394D-401B-A60E-AD4B215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5D382-8EEA-4414-98E6-577C1F2E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BB0F-8E2A-4CAB-B258-9F17B90E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EF9BD-DC36-4138-ADE3-1C9CDF3F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8D073-3187-4366-A69B-FBB624DA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9679-64AA-4A0A-A72F-BD674E5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3F9DB-DF8B-4F96-8C70-164A84A8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2455-350B-4C50-88C1-1544F0AC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9DD3D-6B5D-4E4F-BC86-3DB30C2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11BB-6B71-437E-A1A6-20DF3ABB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5DC2-7DE0-476B-8255-0AACE02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17363-6690-42DF-8FED-52BCD6A6C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683DD-13BD-4EE5-87FD-95565220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80A1-3D50-411F-8ECF-D9ABCEDE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012D-3CAC-4DB6-963B-638B5FD0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447-D3A9-4B6A-9604-D01E27AC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C174F-C753-42B0-90F8-C3165B635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5CD60-E4D5-4F5C-BA55-BB834155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55DF-F6E8-4D3C-891B-2080032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16E5-B15F-4911-A4A2-DCFD14F5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E13D-89B7-47F8-A067-941FC51D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78A3A-36A9-45DC-B67A-4603DE28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7443-32FA-413C-8ECA-0591930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B8D3-93EA-4BC1-BF74-7A935AB9A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803B-FE74-4619-A2F5-F10D84B6433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4D97-28DA-4E54-ABC5-7A7C3393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EAC7-5847-4707-8D94-CFEF72C2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conductor.org/packages/release/bioc/html/xcm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teowizard.sourceforge.net/tools.s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E77C-ABF3-4036-8962-AA2BA789D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LC-ESIMS Isotope pattern detection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4C922-AE1C-4284-A219-684FAA958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LCMS_isotope_pattern_search_v2_1.R</a:t>
            </a:r>
          </a:p>
        </p:txBody>
      </p:sp>
    </p:spTree>
    <p:extLst>
      <p:ext uri="{BB962C8B-B14F-4D97-AF65-F5344CB8AC3E}">
        <p14:creationId xmlns:p14="http://schemas.microsoft.com/office/powerpoint/2010/main" val="229340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73F2FE-F097-49C2-B4F9-F8122C176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58"/>
          <a:stretch/>
        </p:blipFill>
        <p:spPr>
          <a:xfrm>
            <a:off x="309269" y="1084496"/>
            <a:ext cx="5786731" cy="50274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0BD246-36E8-4A79-BC59-28A2BD93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020" cy="701675"/>
          </a:xfrm>
        </p:spPr>
        <p:txBody>
          <a:bodyPr/>
          <a:lstStyle/>
          <a:p>
            <a:r>
              <a:rPr lang="en-US" dirty="0"/>
              <a:t>Report format: Validated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A304D-45F7-4AC8-8634-B8409E15ED15}"/>
              </a:ext>
            </a:extLst>
          </p:cNvPr>
          <p:cNvSpPr txBox="1"/>
          <p:nvPr/>
        </p:nvSpPr>
        <p:spPr>
          <a:xfrm>
            <a:off x="6112767" y="1860153"/>
            <a:ext cx="494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 of validated features, with intensities scaled to </a:t>
            </a:r>
          </a:p>
          <a:p>
            <a:r>
              <a:rPr lang="en-US" dirty="0"/>
              <a:t>overlap relative abundances.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60014-E754-44CB-B48A-4B2D950C0B34}"/>
              </a:ext>
            </a:extLst>
          </p:cNvPr>
          <p:cNvSpPr txBox="1"/>
          <p:nvPr/>
        </p:nvSpPr>
        <p:spPr>
          <a:xfrm>
            <a:off x="6154270" y="3228875"/>
            <a:ext cx="493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 of Apo form (requires ‘O’ option in isotope file)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27439-3A15-41F7-B2C6-A3D00B800865}"/>
              </a:ext>
            </a:extLst>
          </p:cNvPr>
          <p:cNvSpPr txBox="1"/>
          <p:nvPr/>
        </p:nvSpPr>
        <p:spPr>
          <a:xfrm>
            <a:off x="6269727" y="4638794"/>
            <a:ext cx="5289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of retention time corresponding to maximum peak</a:t>
            </a:r>
          </a:p>
          <a:p>
            <a:r>
              <a:rPr lang="en-US" dirty="0"/>
              <a:t>Red lines = true data, gray bar = expected pattern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73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3231C-7B77-43C0-9D9B-1E65868B4286}"/>
              </a:ext>
            </a:extLst>
          </p:cNvPr>
          <p:cNvSpPr txBox="1"/>
          <p:nvPr/>
        </p:nvSpPr>
        <p:spPr>
          <a:xfrm>
            <a:off x="838200" y="1587203"/>
            <a:ext cx="6806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Download and install:</a:t>
            </a:r>
          </a:p>
          <a:p>
            <a:endParaRPr lang="en-US" dirty="0"/>
          </a:p>
          <a:p>
            <a:r>
              <a:rPr lang="en-US" dirty="0"/>
              <a:t>R: </a:t>
            </a:r>
            <a:r>
              <a:rPr lang="en-US" dirty="0">
                <a:hlinkClick r:id="rId2"/>
              </a:rPr>
              <a:t>https://www.r-project.org/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studio: </a:t>
            </a:r>
            <a:r>
              <a:rPr lang="en-US" dirty="0">
                <a:hlinkClick r:id="rId3"/>
              </a:rPr>
              <a:t>https://rstudio.com/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R, install XCMS package: </a:t>
            </a:r>
            <a:r>
              <a:rPr lang="en-US" dirty="0">
                <a:hlinkClick r:id="rId4"/>
              </a:rPr>
              <a:t>https://bioconductor.org/packages/release/bioc/html/xcms.html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C4CA29-CCDC-4851-9D84-1985001A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3" y="2353455"/>
            <a:ext cx="5375660" cy="3497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folder with function files, isotope pattern files, and data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86E63-1193-4D05-859C-1FC31464376D}"/>
              </a:ext>
            </a:extLst>
          </p:cNvPr>
          <p:cNvCxnSpPr>
            <a:cxnSpLocks/>
          </p:cNvCxnSpPr>
          <p:nvPr/>
        </p:nvCxnSpPr>
        <p:spPr>
          <a:xfrm flipV="1">
            <a:off x="3545174" y="2288569"/>
            <a:ext cx="3064853" cy="149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53231C-7B77-43C0-9D9B-1E65868B4286}"/>
              </a:ext>
            </a:extLst>
          </p:cNvPr>
          <p:cNvSpPr txBox="1"/>
          <p:nvPr/>
        </p:nvSpPr>
        <p:spPr>
          <a:xfrm>
            <a:off x="6461421" y="5167312"/>
            <a:ext cx="536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.RAW files from orbitrap to </a:t>
            </a:r>
            <a:r>
              <a:rPr lang="en-US" dirty="0" err="1"/>
              <a:t>mzML</a:t>
            </a:r>
            <a:r>
              <a:rPr lang="en-US" dirty="0"/>
              <a:t> with </a:t>
            </a:r>
            <a:r>
              <a:rPr lang="en-US" dirty="0" err="1"/>
              <a:t>MSConvert</a:t>
            </a:r>
            <a:endParaRPr lang="en-US" dirty="0"/>
          </a:p>
          <a:p>
            <a:r>
              <a:rPr lang="en-US" dirty="0">
                <a:hlinkClick r:id="rId3"/>
              </a:rPr>
              <a:t>http://proteowizard.sourceforge.net/tools.shtml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E78FE-4BAA-461B-B845-902A512BD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48" y="1594710"/>
            <a:ext cx="4699215" cy="32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BFEB5-2B98-430E-AAE1-C3D776E5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0" y="2261973"/>
            <a:ext cx="5167194" cy="3362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folder with function files, isotope pattern files, and data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86E63-1193-4D05-859C-1FC31464376D}"/>
              </a:ext>
            </a:extLst>
          </p:cNvPr>
          <p:cNvCxnSpPr>
            <a:cxnSpLocks/>
          </p:cNvCxnSpPr>
          <p:nvPr/>
        </p:nvCxnSpPr>
        <p:spPr>
          <a:xfrm flipV="1">
            <a:off x="3612630" y="3297836"/>
            <a:ext cx="2919688" cy="5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439F79-48CC-4E2C-AAFB-6B5E70735F27}"/>
              </a:ext>
            </a:extLst>
          </p:cNvPr>
          <p:cNvSpPr txBox="1"/>
          <p:nvPr/>
        </p:nvSpPr>
        <p:spPr>
          <a:xfrm>
            <a:off x="6757481" y="4522054"/>
            <a:ext cx="51671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Isotope pattern file format (.csv file)</a:t>
            </a:r>
          </a:p>
          <a:p>
            <a:r>
              <a:rPr lang="en-US" sz="1500" u="sng" dirty="0"/>
              <a:t>Isotope: </a:t>
            </a:r>
            <a:r>
              <a:rPr lang="en-US" sz="1500" dirty="0"/>
              <a:t>Must have at least two rows</a:t>
            </a:r>
          </a:p>
          <a:p>
            <a:r>
              <a:rPr lang="en-US" sz="1500" u="sng" dirty="0"/>
              <a:t>Masses: </a:t>
            </a:r>
            <a:r>
              <a:rPr lang="en-US" sz="1500" dirty="0"/>
              <a:t>Algorithm uses differences between each row </a:t>
            </a:r>
          </a:p>
          <a:p>
            <a:r>
              <a:rPr lang="en-US" sz="1500" u="sng" dirty="0"/>
              <a:t>Relative abundance: </a:t>
            </a:r>
            <a:r>
              <a:rPr lang="en-US" sz="1500" dirty="0"/>
              <a:t>Algorithm uses ratio between each row </a:t>
            </a:r>
          </a:p>
          <a:p>
            <a:r>
              <a:rPr lang="en-US" sz="1500" u="sng" dirty="0"/>
              <a:t>Mass tolerance #: </a:t>
            </a:r>
            <a:r>
              <a:rPr lang="en-US" sz="1500" dirty="0"/>
              <a:t>Peak pairs will be picked if </a:t>
            </a:r>
            <a:r>
              <a:rPr lang="el-GR" sz="1500" dirty="0"/>
              <a:t>Δ</a:t>
            </a:r>
            <a:r>
              <a:rPr lang="en-US" sz="1500" dirty="0"/>
              <a:t>m/z is 	within a window ± this # (first row isn’t used)</a:t>
            </a:r>
          </a:p>
          <a:p>
            <a:r>
              <a:rPr lang="en-US" sz="1500" u="sng" dirty="0"/>
              <a:t>Ratio tolerance #: </a:t>
            </a:r>
            <a:r>
              <a:rPr lang="en-US" sz="1500" dirty="0"/>
              <a:t>Peak pairs will be picked if Light/Heavy is 	within a factor of this # (first row isn’t used)</a:t>
            </a:r>
          </a:p>
          <a:p>
            <a:r>
              <a:rPr lang="en-US" sz="1500" u="sng" dirty="0"/>
              <a:t>Required: </a:t>
            </a:r>
            <a:r>
              <a:rPr lang="en-US" sz="1500" dirty="0"/>
              <a:t>‘Y’ if used to pick peaks, ‘N” if used to plot only, ‘O’</a:t>
            </a:r>
          </a:p>
          <a:p>
            <a:r>
              <a:rPr lang="en-US" sz="1500" dirty="0"/>
              <a:t>to plot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DA5104-3D84-4BA3-BB15-D126F3716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15" y="1727492"/>
            <a:ext cx="4756644" cy="26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BDB78-1B98-4B0E-AB0D-F366AECC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5" y="2405232"/>
            <a:ext cx="5694825" cy="3705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Open template file in R-Studio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86E63-1193-4D05-859C-1FC31464376D}"/>
              </a:ext>
            </a:extLst>
          </p:cNvPr>
          <p:cNvCxnSpPr>
            <a:cxnSpLocks/>
          </p:cNvCxnSpPr>
          <p:nvPr/>
        </p:nvCxnSpPr>
        <p:spPr>
          <a:xfrm flipV="1">
            <a:off x="3770026" y="3642103"/>
            <a:ext cx="2406049" cy="54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74D5046-A285-44B8-BEFC-92A510EC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62" y="1798820"/>
            <a:ext cx="5760610" cy="39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7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82065-799C-4275-85C5-38CAFD5D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8" y="1564794"/>
            <a:ext cx="8972335" cy="5210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1"/>
            <a:ext cx="10515600" cy="1325563"/>
          </a:xfrm>
        </p:spPr>
        <p:txBody>
          <a:bodyPr/>
          <a:lstStyle/>
          <a:p>
            <a:r>
              <a:rPr lang="en-US" dirty="0"/>
              <a:t>(3) Edit parameters if needed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LCMS_isotopes_batch_search.R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E2AE4-1FD2-40AB-93EE-EF8D03FB8B28}"/>
              </a:ext>
            </a:extLst>
          </p:cNvPr>
          <p:cNvSpPr/>
          <p:nvPr/>
        </p:nvSpPr>
        <p:spPr>
          <a:xfrm>
            <a:off x="637926" y="2917593"/>
            <a:ext cx="5720245" cy="612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7FE60-19FC-42A5-B104-4DE98A6F776E}"/>
              </a:ext>
            </a:extLst>
          </p:cNvPr>
          <p:cNvSpPr txBox="1"/>
          <p:nvPr/>
        </p:nvSpPr>
        <p:spPr>
          <a:xfrm>
            <a:off x="9305926" y="2662090"/>
            <a:ext cx="2447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‘batch mode’ script will search each </a:t>
            </a:r>
            <a:r>
              <a:rPr lang="en-US" dirty="0" err="1"/>
              <a:t>mzXML</a:t>
            </a:r>
            <a:r>
              <a:rPr lang="en-US" dirty="0"/>
              <a:t> file in your current directory for each isotope pattern (defined by the ‘.csv’ files) in the same directory and print out a report for each </a:t>
            </a:r>
          </a:p>
        </p:txBody>
      </p:sp>
    </p:spTree>
    <p:extLst>
      <p:ext uri="{BB962C8B-B14F-4D97-AF65-F5344CB8AC3E}">
        <p14:creationId xmlns:p14="http://schemas.microsoft.com/office/powerpoint/2010/main" val="262253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F1A23-C8B6-4B16-A9B9-3F4C7C85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51" y="1287078"/>
            <a:ext cx="8838048" cy="5132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Press ‘source’ to run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E2AE4-1FD2-40AB-93EE-EF8D03FB8B28}"/>
              </a:ext>
            </a:extLst>
          </p:cNvPr>
          <p:cNvSpPr/>
          <p:nvPr/>
        </p:nvSpPr>
        <p:spPr>
          <a:xfrm>
            <a:off x="7162800" y="1914526"/>
            <a:ext cx="387349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EA8D67-019B-499D-939F-B507F60AFBAF}"/>
              </a:ext>
            </a:extLst>
          </p:cNvPr>
          <p:cNvCxnSpPr>
            <a:cxnSpLocks/>
          </p:cNvCxnSpPr>
          <p:nvPr/>
        </p:nvCxnSpPr>
        <p:spPr>
          <a:xfrm flipV="1">
            <a:off x="7362825" y="2171701"/>
            <a:ext cx="0" cy="4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42E19-F0F9-4C93-ADB5-2753233A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53" y="1454306"/>
            <a:ext cx="8671120" cy="5238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020" cy="1325563"/>
          </a:xfrm>
        </p:spPr>
        <p:txBody>
          <a:bodyPr/>
          <a:lstStyle/>
          <a:p>
            <a:r>
              <a:rPr lang="en-US" dirty="0"/>
              <a:t>(5) Program generates report pdf with matches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C6157-BD7F-4F77-8FAE-3F1BF14786FD}"/>
              </a:ext>
            </a:extLst>
          </p:cNvPr>
          <p:cNvSpPr/>
          <p:nvPr/>
        </p:nvSpPr>
        <p:spPr>
          <a:xfrm>
            <a:off x="7839856" y="4996129"/>
            <a:ext cx="2286000" cy="407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CFF44-6F3C-4473-839F-AE987A513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" r="25652"/>
          <a:stretch/>
        </p:blipFill>
        <p:spPr>
          <a:xfrm>
            <a:off x="577122" y="1623058"/>
            <a:ext cx="5334000" cy="43717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0BD246-36E8-4A79-BC59-28A2BD93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020" cy="701675"/>
          </a:xfrm>
        </p:spPr>
        <p:txBody>
          <a:bodyPr/>
          <a:lstStyle/>
          <a:p>
            <a:r>
              <a:rPr lang="en-US" dirty="0"/>
              <a:t>Report format: global QC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0B0D8-B7EF-45B6-B1EC-09930F86E78D}"/>
              </a:ext>
            </a:extLst>
          </p:cNvPr>
          <p:cNvSpPr txBox="1"/>
          <p:nvPr/>
        </p:nvSpPr>
        <p:spPr>
          <a:xfrm>
            <a:off x="6280880" y="2390210"/>
            <a:ext cx="460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MS feature that matches the pattern,</a:t>
            </a:r>
          </a:p>
          <a:p>
            <a:r>
              <a:rPr lang="en-US" dirty="0"/>
              <a:t>An r</a:t>
            </a:r>
            <a:r>
              <a:rPr lang="en-US" baseline="30000" dirty="0"/>
              <a:t>2</a:t>
            </a:r>
            <a:r>
              <a:rPr lang="en-US" baseline="-25000" dirty="0"/>
              <a:t> </a:t>
            </a:r>
            <a:r>
              <a:rPr lang="en-US" dirty="0"/>
              <a:t>value is calculated across time</a:t>
            </a:r>
            <a:endParaRPr lang="en-US" baseline="30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0F7287-6019-4E79-B349-8DAF72BDD7E2}"/>
              </a:ext>
            </a:extLst>
          </p:cNvPr>
          <p:cNvCxnSpPr>
            <a:cxnSpLocks/>
          </p:cNvCxnSpPr>
          <p:nvPr/>
        </p:nvCxnSpPr>
        <p:spPr>
          <a:xfrm flipH="1">
            <a:off x="4444400" y="2503145"/>
            <a:ext cx="339259" cy="24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B17E64-5941-4818-A84A-FB4140D8F77F}"/>
              </a:ext>
            </a:extLst>
          </p:cNvPr>
          <p:cNvSpPr txBox="1"/>
          <p:nvPr/>
        </p:nvSpPr>
        <p:spPr>
          <a:xfrm>
            <a:off x="4345678" y="2109268"/>
            <a:ext cx="136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min cutoff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325793-37F5-4A2E-9B88-5DA5208551D9}"/>
              </a:ext>
            </a:extLst>
          </p:cNvPr>
          <p:cNvCxnSpPr>
            <a:cxnSpLocks/>
          </p:cNvCxnSpPr>
          <p:nvPr/>
        </p:nvCxnSpPr>
        <p:spPr>
          <a:xfrm flipH="1">
            <a:off x="2256020" y="3736055"/>
            <a:ext cx="857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E5C82A-9D9D-483C-92BF-8CB9DBFFF2AA}"/>
              </a:ext>
            </a:extLst>
          </p:cNvPr>
          <p:cNvSpPr txBox="1"/>
          <p:nvPr/>
        </p:nvSpPr>
        <p:spPr>
          <a:xfrm>
            <a:off x="3113521" y="3549129"/>
            <a:ext cx="13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cutoffs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1EEB85-0DAE-4EC6-9C13-4D3176C1DD36}"/>
              </a:ext>
            </a:extLst>
          </p:cNvPr>
          <p:cNvCxnSpPr>
            <a:cxnSpLocks/>
          </p:cNvCxnSpPr>
          <p:nvPr/>
        </p:nvCxnSpPr>
        <p:spPr>
          <a:xfrm>
            <a:off x="4510570" y="3736055"/>
            <a:ext cx="773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440E15-0575-47B3-8B2E-D8B7F35A1D76}"/>
              </a:ext>
            </a:extLst>
          </p:cNvPr>
          <p:cNvSpPr txBox="1"/>
          <p:nvPr/>
        </p:nvSpPr>
        <p:spPr>
          <a:xfrm>
            <a:off x="6212237" y="3727928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(ratio of light/heavy isotopes normalized to expected value)</a:t>
            </a:r>
            <a:endParaRPr lang="en-US" baseline="30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91A13-EB48-4FAA-9F85-8C525B97715C}"/>
              </a:ext>
            </a:extLst>
          </p:cNvPr>
          <p:cNvSpPr txBox="1"/>
          <p:nvPr/>
        </p:nvSpPr>
        <p:spPr>
          <a:xfrm>
            <a:off x="6096000" y="5006283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 = all pattern-matched features detected</a:t>
            </a:r>
          </a:p>
          <a:p>
            <a:r>
              <a:rPr lang="en-US" dirty="0"/>
              <a:t>Black = maximum intensity features after binning</a:t>
            </a:r>
          </a:p>
          <a:p>
            <a:r>
              <a:rPr lang="en-US" dirty="0"/>
              <a:t>Red = validated features after r</a:t>
            </a:r>
            <a:r>
              <a:rPr lang="en-US" baseline="30000" dirty="0"/>
              <a:t>2</a:t>
            </a:r>
            <a:r>
              <a:rPr lang="en-US" dirty="0"/>
              <a:t> and slope cutoff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111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426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LC-ESIMS Isotope pattern detection algorithm</vt:lpstr>
      <vt:lpstr>Requirements:</vt:lpstr>
      <vt:lpstr>(1) Create folder with function files, isotope pattern files, and data files</vt:lpstr>
      <vt:lpstr>(1) Create folder with function files, isotope pattern files, and data files</vt:lpstr>
      <vt:lpstr>(2) Open template file in R-Studio</vt:lpstr>
      <vt:lpstr>(3) Edit parameters if needed  (LCMS_isotopes_batch_search.R)</vt:lpstr>
      <vt:lpstr>(4) Press ‘source’ to run program</vt:lpstr>
      <vt:lpstr>(5) Program generates report pdf with matches</vt:lpstr>
      <vt:lpstr>Report format: global QC</vt:lpstr>
      <vt:lpstr>Report format: Validated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LC-ICPMS-ESIMS Feature detection</dc:title>
  <dc:creator>Boiteau, Rene</dc:creator>
  <cp:lastModifiedBy>Boiteau, Rene</cp:lastModifiedBy>
  <cp:revision>19</cp:revision>
  <dcterms:created xsi:type="dcterms:W3CDTF">2019-09-27T15:16:04Z</dcterms:created>
  <dcterms:modified xsi:type="dcterms:W3CDTF">2020-12-22T18:08:53Z</dcterms:modified>
</cp:coreProperties>
</file>