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5" r:id="rId5"/>
  </p:sldIdLst>
  <p:sldSz cx="12192000" cy="9144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DDBA3"/>
    <a:srgbClr val="B45210"/>
    <a:srgbClr val="595959"/>
    <a:srgbClr val="FF9933"/>
    <a:srgbClr val="F69B50"/>
    <a:srgbClr val="F0904E"/>
    <a:srgbClr val="FFFFFF"/>
    <a:srgbClr val="F4FC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-202" y="-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84B921-EF27-47F8-8B79-AB9C9E4F58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1251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1434766" y="83821"/>
            <a:ext cx="503236" cy="603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F84B921-EF27-47F8-8B79-AB9C9E4F5885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DD8C4910-12A5-47A1-A219-F6CDF997B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47327"/>
            <a:ext cx="1747328" cy="442000"/>
          </a:xfrm>
          <a:prstGeom prst="rect">
            <a:avLst/>
          </a:prstGeom>
        </p:spPr>
      </p:pic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2231367" y="83821"/>
            <a:ext cx="9203399" cy="6036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254001" y="697017"/>
            <a:ext cx="11684000" cy="0"/>
          </a:xfrm>
          <a:prstGeom prst="line">
            <a:avLst/>
          </a:prstGeom>
          <a:ln>
            <a:solidFill>
              <a:srgbClr val="888A8D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9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1760871" rtl="0" eaLnBrk="1" latinLnBrk="0" hangingPunct="1">
        <a:lnSpc>
          <a:spcPct val="90000"/>
        </a:lnSpc>
        <a:spcBef>
          <a:spcPct val="0"/>
        </a:spcBef>
        <a:buNone/>
        <a:defRPr sz="2400" b="0" kern="1200">
          <a:solidFill>
            <a:srgbClr val="0082BB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40218" indent="-440218" algn="l" defTabSz="1760871" rtl="0" eaLnBrk="1" latinLnBrk="0" hangingPunct="1">
        <a:lnSpc>
          <a:spcPct val="90000"/>
        </a:lnSpc>
        <a:spcBef>
          <a:spcPts val="1925"/>
        </a:spcBef>
        <a:buFont typeface="Arial" panose="020B0604020202020204" pitchFamily="34" charset="0"/>
        <a:buChar char="•"/>
        <a:defRPr sz="5392" kern="1200">
          <a:solidFill>
            <a:schemeClr val="tx1"/>
          </a:solidFill>
          <a:latin typeface="+mn-lt"/>
          <a:ea typeface="+mn-ea"/>
          <a:cs typeface="+mn-cs"/>
        </a:defRPr>
      </a:lvl1pPr>
      <a:lvl2pPr marL="1320652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4623" kern="1200">
          <a:solidFill>
            <a:schemeClr val="tx1"/>
          </a:solidFill>
          <a:latin typeface="+mn-lt"/>
          <a:ea typeface="+mn-ea"/>
          <a:cs typeface="+mn-cs"/>
        </a:defRPr>
      </a:lvl2pPr>
      <a:lvl3pPr marL="2201086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852" kern="1200">
          <a:solidFill>
            <a:schemeClr val="tx1"/>
          </a:solidFill>
          <a:latin typeface="+mn-lt"/>
          <a:ea typeface="+mn-ea"/>
          <a:cs typeface="+mn-cs"/>
        </a:defRPr>
      </a:lvl3pPr>
      <a:lvl4pPr marL="3081520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961958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842395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722829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603264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483697" indent="-440218" algn="l" defTabSz="1760871" rtl="0" eaLnBrk="1" latinLnBrk="0" hangingPunct="1">
        <a:lnSpc>
          <a:spcPct val="90000"/>
        </a:lnSpc>
        <a:spcBef>
          <a:spcPts val="964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80438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60871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41306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521739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402177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82609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163046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7043481" algn="l" defTabSz="1760871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Заголовок 1"/>
          <p:cNvSpPr>
            <a:spLocks noGrp="1"/>
          </p:cNvSpPr>
          <p:nvPr>
            <p:ph type="title"/>
          </p:nvPr>
        </p:nvSpPr>
        <p:spPr>
          <a:xfrm>
            <a:off x="2231367" y="83821"/>
            <a:ext cx="9203399" cy="603673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ДПУ-П-07 Развитие банковских сервисов полевых учреждений Банка России, Обеспечиваемых типовым программным комплексом Специализированная автоматизированная банковская система (САБС)</a:t>
            </a:r>
            <a:endParaRPr lang="ru-RU" dirty="0"/>
          </a:p>
        </p:txBody>
      </p:sp>
      <p:sp>
        <p:nvSpPr>
          <p:cNvPr id="141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434766" y="83821"/>
            <a:ext cx="503236" cy="603673"/>
          </a:xfrm>
        </p:spPr>
        <p:txBody>
          <a:bodyPr/>
          <a:lstStyle/>
          <a:p>
            <a:fld id="{EF84B921-EF27-47F8-8B79-AB9C9E4F5885}" type="slidenum">
              <a:rPr lang="ru-RU" smtClean="0"/>
              <a:t>1</a:t>
            </a:fld>
            <a:endParaRPr lang="ru-RU"/>
          </a:p>
        </p:txBody>
      </p:sp>
      <p:cxnSp>
        <p:nvCxnSpPr>
          <p:cNvPr id="145" name="lnshp16"/>
          <p:cNvCxnSpPr/>
          <p:nvPr/>
        </p:nvCxnSpPr>
        <p:spPr>
          <a:xfrm>
            <a:off x="5579235" y="1160238"/>
            <a:ext cx="0" cy="243449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lnshp17"/>
          <p:cNvCxnSpPr/>
          <p:nvPr/>
        </p:nvCxnSpPr>
        <p:spPr>
          <a:xfrm flipH="1">
            <a:off x="4063773" y="1142999"/>
            <a:ext cx="226" cy="26068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lnshp18"/>
          <p:cNvCxnSpPr/>
          <p:nvPr/>
        </p:nvCxnSpPr>
        <p:spPr>
          <a:xfrm flipH="1">
            <a:off x="4821505" y="1142999"/>
            <a:ext cx="224" cy="260688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dkshp1"/>
          <p:cNvSpPr/>
          <p:nvPr/>
        </p:nvSpPr>
        <p:spPr>
          <a:xfrm>
            <a:off x="254000" y="762000"/>
            <a:ext cx="11684000" cy="254000"/>
          </a:xfrm>
          <a:prstGeom prst="rect">
            <a:avLst/>
          </a:prstGeom>
          <a:solidFill>
            <a:srgbClr val="FFFFFF"/>
          </a:solidFill>
          <a:ln w="6350">
            <a:solidFill>
              <a:srgbClr val="3A508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800" b="1" smtClean="0">
                <a:solidFill>
                  <a:srgbClr val="0082BB"/>
                </a:solidFill>
                <a:latin typeface="Arial" panose="020B0604020202020204" pitchFamily="34" charset="0"/>
              </a:rPr>
              <a:t>ЛЕГЕНДА ДК</a:t>
            </a:r>
            <a:endParaRPr lang="ru-RU" sz="800" b="1">
              <a:solidFill>
                <a:srgbClr val="0082BB"/>
              </a:solidFill>
              <a:latin typeface="Arial" panose="020B0604020202020204" pitchFamily="34" charset="0"/>
            </a:endParaRPr>
          </a:p>
        </p:txBody>
      </p:sp>
      <p:sp>
        <p:nvSpPr>
          <p:cNvPr id="154" name="dkshp2"/>
          <p:cNvSpPr/>
          <p:nvPr/>
        </p:nvSpPr>
        <p:spPr>
          <a:xfrm>
            <a:off x="1139372" y="825500"/>
            <a:ext cx="756000" cy="127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Базовые сроки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5" name="dkshp3"/>
          <p:cNvSpPr/>
          <p:nvPr/>
        </p:nvSpPr>
        <p:spPr>
          <a:xfrm>
            <a:off x="1957564" y="825500"/>
            <a:ext cx="756000" cy="127000"/>
          </a:xfrm>
          <a:prstGeom prst="rect">
            <a:avLst/>
          </a:prstGeom>
          <a:solidFill>
            <a:srgbClr val="FFFFFF"/>
          </a:solidFill>
          <a:ln cap="sq">
            <a:solidFill>
              <a:srgbClr val="000000"/>
            </a:solidFill>
            <a:prstDash val="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700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Предвар</a:t>
            </a:r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. сроки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6" name="dkshp4"/>
          <p:cNvSpPr/>
          <p:nvPr/>
        </p:nvSpPr>
        <p:spPr>
          <a:xfrm>
            <a:off x="2774802" y="825500"/>
            <a:ext cx="936000" cy="127000"/>
          </a:xfrm>
          <a:prstGeom prst="rect">
            <a:avLst/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Позднее окончание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7" name="dkshp5"/>
          <p:cNvSpPr/>
          <p:nvPr/>
        </p:nvSpPr>
        <p:spPr>
          <a:xfrm>
            <a:off x="3772040" y="825500"/>
            <a:ext cx="756000" cy="127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Раннее начало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58" name="dkshp6"/>
          <p:cNvSpPr/>
          <p:nvPr/>
        </p:nvSpPr>
        <p:spPr>
          <a:xfrm>
            <a:off x="6256936" y="825500"/>
            <a:ext cx="127000" cy="127000"/>
          </a:xfrm>
          <a:prstGeom prst="star5">
            <a:avLst/>
          </a:prstGeom>
          <a:solidFill>
            <a:srgbClr val="FFFFFF"/>
          </a:solidFill>
          <a:ln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dkshp7"/>
          <p:cNvSpPr txBox="1"/>
          <p:nvPr/>
        </p:nvSpPr>
        <p:spPr>
          <a:xfrm>
            <a:off x="6417020" y="825500"/>
            <a:ext cx="444500" cy="127000"/>
          </a:xfrm>
          <a:prstGeom prst="rect">
            <a:avLst/>
          </a:prstGeom>
          <a:solidFill>
            <a:srgbClr val="FFFFFF"/>
          </a:solidFill>
        </p:spPr>
        <p:txBody>
          <a:bodyPr vert="horz" rtlCol="0" anchor="ctr">
            <a:noAutofit/>
          </a:bodyPr>
          <a:lstStyle/>
          <a:p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Веха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0" name="dkshp8"/>
          <p:cNvSpPr txBox="1"/>
          <p:nvPr/>
        </p:nvSpPr>
        <p:spPr>
          <a:xfrm>
            <a:off x="6861520" y="787400"/>
            <a:ext cx="596900" cy="2032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txBody>
          <a:bodyPr vert="horz" rtlCol="0" anchor="ctr">
            <a:noAutofit/>
          </a:bodyPr>
          <a:lstStyle/>
          <a:p>
            <a:r>
              <a:rPr lang="ru-RU" sz="600" strike="sngStrike" dirty="0" err="1">
                <a:solidFill>
                  <a:srgbClr val="FF0000"/>
                </a:solidFill>
                <a:latin typeface="Arial" panose="020B0604020202020204" pitchFamily="34" charset="0"/>
              </a:rPr>
              <a:t>дд.мм.гггг</a:t>
            </a:r>
            <a:r>
              <a:rPr lang="ru-RU" sz="600" strike="sngStrike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ru-RU" sz="600" dirty="0" err="1">
                <a:latin typeface="Arial" panose="020B0604020202020204" pitchFamily="34" charset="0"/>
              </a:rPr>
              <a:t>дд.мм.гггг</a:t>
            </a:r>
            <a:endParaRPr lang="ru-RU" sz="600" dirty="0">
              <a:latin typeface="Arial" panose="020B0604020202020204" pitchFamily="34" charset="0"/>
            </a:endParaRPr>
          </a:p>
        </p:txBody>
      </p:sp>
      <p:sp>
        <p:nvSpPr>
          <p:cNvPr id="161" name="dkshp9"/>
          <p:cNvSpPr txBox="1"/>
          <p:nvPr/>
        </p:nvSpPr>
        <p:spPr>
          <a:xfrm>
            <a:off x="7470800" y="825500"/>
            <a:ext cx="1044000" cy="127000"/>
          </a:xfrm>
          <a:prstGeom prst="rect">
            <a:avLst/>
          </a:prstGeom>
          <a:solidFill>
            <a:srgbClr val="FFFFFF"/>
          </a:solidFill>
        </p:spPr>
        <p:txBody>
          <a:bodyPr vert="horz" rtlCol="0" anchor="ctr">
            <a:noAutofit/>
          </a:bodyPr>
          <a:lstStyle/>
          <a:p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Сдвиг относительно базового плана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2" name="dkshp10"/>
          <p:cNvSpPr txBox="1"/>
          <p:nvPr/>
        </p:nvSpPr>
        <p:spPr>
          <a:xfrm>
            <a:off x="8516896" y="800100"/>
            <a:ext cx="1016000" cy="177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txBody>
          <a:bodyPr vert="horz" rtlCol="0">
            <a:noAutofit/>
          </a:bodyPr>
          <a:lstStyle/>
          <a:p>
            <a:r>
              <a:rPr lang="ru-RU" sz="600" dirty="0" err="1">
                <a:solidFill>
                  <a:srgbClr val="009900"/>
                </a:solidFill>
                <a:latin typeface="Arial" panose="020B0604020202020204" pitchFamily="34" charset="0"/>
              </a:rPr>
              <a:t>дд.мм.гггг</a:t>
            </a:r>
            <a:r>
              <a:rPr lang="ru-RU" sz="600" dirty="0">
                <a:solidFill>
                  <a:srgbClr val="009900"/>
                </a:solidFill>
                <a:latin typeface="Arial" panose="020B0604020202020204" pitchFamily="34" charset="0"/>
              </a:rPr>
              <a:t> </a:t>
            </a:r>
            <a:r>
              <a:rPr lang="ru-RU" sz="600" dirty="0">
                <a:latin typeface="Arial" panose="020B0604020202020204" pitchFamily="34" charset="0"/>
              </a:rPr>
              <a:t>| </a:t>
            </a:r>
            <a:r>
              <a:rPr lang="ru-RU" sz="600" dirty="0" err="1">
                <a:latin typeface="Arial" panose="020B0604020202020204" pitchFamily="34" charset="0"/>
              </a:rPr>
              <a:t>дд.мм.гггг</a:t>
            </a:r>
            <a:endParaRPr lang="ru-RU" sz="600" dirty="0">
              <a:latin typeface="Arial" panose="020B0604020202020204" pitchFamily="34" charset="0"/>
            </a:endParaRPr>
          </a:p>
        </p:txBody>
      </p:sp>
      <p:sp>
        <p:nvSpPr>
          <p:cNvPr id="163" name="dkshp11"/>
          <p:cNvSpPr txBox="1"/>
          <p:nvPr/>
        </p:nvSpPr>
        <p:spPr>
          <a:xfrm>
            <a:off x="9545596" y="825500"/>
            <a:ext cx="720000" cy="127000"/>
          </a:xfrm>
          <a:prstGeom prst="rect">
            <a:avLst/>
          </a:prstGeom>
          <a:solidFill>
            <a:srgbClr val="FFFFFF"/>
          </a:solidFill>
        </p:spPr>
        <p:txBody>
          <a:bodyPr vert="horz" rtlCol="0" anchor="ctr">
            <a:noAutofit/>
          </a:bodyPr>
          <a:lstStyle/>
          <a:p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Выполнение началось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64" name="dkshp12"/>
          <p:cNvSpPr txBox="1"/>
          <p:nvPr/>
        </p:nvSpPr>
        <p:spPr>
          <a:xfrm>
            <a:off x="10274192" y="800100"/>
            <a:ext cx="1016000" cy="17780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  <a:prstDash val="solid"/>
          </a:ln>
        </p:spPr>
        <p:txBody>
          <a:bodyPr vert="horz" rtlCol="0">
            <a:noAutofit/>
          </a:bodyPr>
          <a:lstStyle/>
          <a:p>
            <a:r>
              <a:rPr lang="ru-RU" sz="600" dirty="0" err="1">
                <a:solidFill>
                  <a:srgbClr val="009900"/>
                </a:solidFill>
                <a:latin typeface="Arial" panose="020B0604020202020204" pitchFamily="34" charset="0"/>
              </a:rPr>
              <a:t>дд.мм.гггг</a:t>
            </a:r>
            <a:r>
              <a:rPr lang="ru-RU" sz="600" dirty="0">
                <a:solidFill>
                  <a:srgbClr val="009900"/>
                </a:solidFill>
                <a:latin typeface="Arial" panose="020B0604020202020204" pitchFamily="34" charset="0"/>
              </a:rPr>
              <a:t> </a:t>
            </a:r>
            <a:r>
              <a:rPr lang="ru-RU" sz="600" dirty="0" smtClean="0">
                <a:latin typeface="Arial" panose="020B0604020202020204" pitchFamily="34" charset="0"/>
              </a:rPr>
              <a:t>| </a:t>
            </a:r>
            <a:r>
              <a:rPr lang="ru-RU" sz="600" dirty="0" err="1">
                <a:solidFill>
                  <a:srgbClr val="009900"/>
                </a:solidFill>
                <a:latin typeface="Arial" panose="020B0604020202020204" pitchFamily="34" charset="0"/>
              </a:rPr>
              <a:t>дд.мм.гггг</a:t>
            </a:r>
            <a:endParaRPr lang="ru-RU" sz="600" dirty="0">
              <a:solidFill>
                <a:srgbClr val="009900"/>
              </a:solidFill>
              <a:latin typeface="Arial" panose="020B0604020202020204" pitchFamily="34" charset="0"/>
            </a:endParaRPr>
          </a:p>
        </p:txBody>
      </p:sp>
      <p:sp>
        <p:nvSpPr>
          <p:cNvPr id="165" name="dkshp13"/>
          <p:cNvSpPr txBox="1"/>
          <p:nvPr/>
        </p:nvSpPr>
        <p:spPr>
          <a:xfrm>
            <a:off x="11295208" y="825500"/>
            <a:ext cx="648000" cy="127000"/>
          </a:xfrm>
          <a:prstGeom prst="rect">
            <a:avLst/>
          </a:prstGeom>
          <a:solidFill>
            <a:srgbClr val="FFFFFF"/>
          </a:solidFill>
        </p:spPr>
        <p:txBody>
          <a:bodyPr vert="horz" rtlCol="0" anchor="ctr">
            <a:noAutofit/>
          </a:bodyPr>
          <a:lstStyle/>
          <a:p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Задача выполнена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166" name="dkshp14"/>
          <p:cNvCxnSpPr/>
          <p:nvPr/>
        </p:nvCxnSpPr>
        <p:spPr>
          <a:xfrm>
            <a:off x="254000" y="1397000"/>
            <a:ext cx="11684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dkshp29"/>
          <p:cNvSpPr txBox="1"/>
          <p:nvPr/>
        </p:nvSpPr>
        <p:spPr>
          <a:xfrm>
            <a:off x="328064" y="1143000"/>
            <a:ext cx="3735935" cy="254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pPr algn="ctr"/>
            <a:r>
              <a:rPr lang="ru-RU" sz="800" b="1" smtClean="0">
                <a:latin typeface="Arial" panose="020B0604020202020204" pitchFamily="34" charset="0"/>
              </a:rPr>
              <a:t>Наименование задачи</a:t>
            </a:r>
            <a:endParaRPr lang="ru-RU" sz="800" b="1">
              <a:latin typeface="Arial" panose="020B0604020202020204" pitchFamily="34" charset="0"/>
            </a:endParaRPr>
          </a:p>
        </p:txBody>
      </p:sp>
      <p:sp>
        <p:nvSpPr>
          <p:cNvPr id="168" name="dkshp30"/>
          <p:cNvSpPr txBox="1"/>
          <p:nvPr/>
        </p:nvSpPr>
        <p:spPr>
          <a:xfrm>
            <a:off x="4064000" y="1143000"/>
            <a:ext cx="762000" cy="254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pPr algn="ctr"/>
            <a:r>
              <a:rPr lang="ru-RU" sz="800" b="1" smtClean="0">
                <a:latin typeface="Arial" panose="020B0604020202020204" pitchFamily="34" charset="0"/>
              </a:rPr>
              <a:t>Начало</a:t>
            </a:r>
            <a:endParaRPr lang="ru-RU" sz="800" b="1">
              <a:latin typeface="Arial" panose="020B0604020202020204" pitchFamily="34" charset="0"/>
            </a:endParaRPr>
          </a:p>
        </p:txBody>
      </p:sp>
      <p:sp>
        <p:nvSpPr>
          <p:cNvPr id="169" name="dkshp31"/>
          <p:cNvSpPr txBox="1"/>
          <p:nvPr/>
        </p:nvSpPr>
        <p:spPr>
          <a:xfrm>
            <a:off x="4817234" y="1143000"/>
            <a:ext cx="762000" cy="254000"/>
          </a:xfrm>
          <a:prstGeom prst="rect">
            <a:avLst/>
          </a:prstGeom>
          <a:noFill/>
        </p:spPr>
        <p:txBody>
          <a:bodyPr vert="horz" rtlCol="0">
            <a:noAutofit/>
          </a:bodyPr>
          <a:lstStyle/>
          <a:p>
            <a:pPr algn="ctr"/>
            <a:r>
              <a:rPr lang="ru-RU" sz="800" b="1" dirty="0" smtClean="0">
                <a:latin typeface="Arial" panose="020B0604020202020204" pitchFamily="34" charset="0"/>
              </a:rPr>
              <a:t>Окончание</a:t>
            </a:r>
            <a:endParaRPr lang="ru-RU" sz="800" b="1" dirty="0">
              <a:latin typeface="Arial" panose="020B0604020202020204" pitchFamily="34" charset="0"/>
            </a:endParaRPr>
          </a:p>
        </p:txBody>
      </p:sp>
      <p:cxnSp>
        <p:nvCxnSpPr>
          <p:cNvPr id="41" name="dkshp100"/>
          <p:cNvCxnSpPr/>
          <p:nvPr/>
        </p:nvCxnSpPr>
        <p:spPr>
          <a:xfrm>
            <a:off x="253343" y="1141964"/>
            <a:ext cx="0" cy="261723"/>
          </a:xfrm>
          <a:prstGeom prst="line">
            <a:avLst/>
          </a:prstGeom>
          <a:ln>
            <a:solidFill>
              <a:srgbClr val="0066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dkshp100"/>
          <p:cNvCxnSpPr/>
          <p:nvPr/>
        </p:nvCxnSpPr>
        <p:spPr>
          <a:xfrm>
            <a:off x="11937994" y="1142999"/>
            <a:ext cx="0" cy="278218"/>
          </a:xfrm>
          <a:prstGeom prst="line">
            <a:avLst/>
          </a:prstGeom>
          <a:ln>
            <a:solidFill>
              <a:srgbClr val="0066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dkshp193"/>
          <p:cNvCxnSpPr/>
          <p:nvPr/>
        </p:nvCxnSpPr>
        <p:spPr>
          <a:xfrm>
            <a:off x="7766842" y="1398556"/>
            <a:ext cx="0" cy="5588000"/>
          </a:xfrm>
          <a:prstGeom prst="line">
            <a:avLst/>
          </a:prstGeom>
          <a:ln w="25400">
            <a:solidFill>
              <a:srgbClr val="548235"/>
            </a:solidFill>
            <a:prstDash val="dash"/>
            <a:head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dkshp92"/>
          <p:cNvCxnSpPr/>
          <p:nvPr/>
        </p:nvCxnSpPr>
        <p:spPr>
          <a:xfrm>
            <a:off x="7697309" y="1398556"/>
            <a:ext cx="0" cy="5588000"/>
          </a:xfrm>
          <a:prstGeom prst="line">
            <a:avLst/>
          </a:prstGeom>
          <a:ln>
            <a:solidFill>
              <a:srgbClr val="00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dkshp97"/>
          <p:cNvCxnSpPr/>
          <p:nvPr/>
        </p:nvCxnSpPr>
        <p:spPr>
          <a:xfrm>
            <a:off x="6105550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dkshp97"/>
          <p:cNvCxnSpPr/>
          <p:nvPr/>
        </p:nvCxnSpPr>
        <p:spPr>
          <a:xfrm>
            <a:off x="6636136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dkshp97"/>
          <p:cNvCxnSpPr/>
          <p:nvPr/>
        </p:nvCxnSpPr>
        <p:spPr>
          <a:xfrm>
            <a:off x="7166722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dkshp92"/>
          <p:cNvCxnSpPr/>
          <p:nvPr/>
        </p:nvCxnSpPr>
        <p:spPr>
          <a:xfrm>
            <a:off x="9819654" y="1398556"/>
            <a:ext cx="0" cy="5588000"/>
          </a:xfrm>
          <a:prstGeom prst="line">
            <a:avLst/>
          </a:prstGeom>
          <a:ln>
            <a:solidFill>
              <a:srgbClr val="00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kshp97"/>
          <p:cNvCxnSpPr/>
          <p:nvPr/>
        </p:nvCxnSpPr>
        <p:spPr>
          <a:xfrm>
            <a:off x="8227895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dkshp97"/>
          <p:cNvCxnSpPr/>
          <p:nvPr/>
        </p:nvCxnSpPr>
        <p:spPr>
          <a:xfrm>
            <a:off x="8758481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dkshp97"/>
          <p:cNvCxnSpPr/>
          <p:nvPr/>
        </p:nvCxnSpPr>
        <p:spPr>
          <a:xfrm>
            <a:off x="9289067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dkshp92"/>
          <p:cNvCxnSpPr/>
          <p:nvPr/>
        </p:nvCxnSpPr>
        <p:spPr>
          <a:xfrm>
            <a:off x="11941999" y="1398556"/>
            <a:ext cx="0" cy="5588000"/>
          </a:xfrm>
          <a:prstGeom prst="line">
            <a:avLst/>
          </a:prstGeom>
          <a:ln>
            <a:solidFill>
              <a:srgbClr val="00669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dkshp97"/>
          <p:cNvCxnSpPr/>
          <p:nvPr/>
        </p:nvCxnSpPr>
        <p:spPr>
          <a:xfrm>
            <a:off x="10350240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dkshp97"/>
          <p:cNvCxnSpPr/>
          <p:nvPr/>
        </p:nvCxnSpPr>
        <p:spPr>
          <a:xfrm>
            <a:off x="10880826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kshp97"/>
          <p:cNvCxnSpPr/>
          <p:nvPr/>
        </p:nvCxnSpPr>
        <p:spPr>
          <a:xfrm>
            <a:off x="11411412" y="1398556"/>
            <a:ext cx="0" cy="5588000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/>
          <p:cNvGrpSpPr/>
          <p:nvPr/>
        </p:nvGrpSpPr>
        <p:grpSpPr>
          <a:xfrm>
            <a:off x="253339" y="6707156"/>
            <a:ext cx="11684435" cy="279400"/>
            <a:chOff x="253134" y="1577245"/>
            <a:chExt cx="11684435" cy="279400"/>
          </a:xfrm>
        </p:grpSpPr>
        <p:sp>
          <p:nvSpPr>
            <p:cNvPr id="25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3.5.1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6" name="dkshp43"/>
            <p:cNvSpPr txBox="1"/>
            <p:nvPr/>
          </p:nvSpPr>
          <p:spPr>
            <a:xfrm>
              <a:off x="717395" y="1577245"/>
              <a:ext cx="331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Новая модификация ТПК САБС внедрена в промышленную эксплуатацию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7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21.07.2022*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06.04.2022*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8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21.07.2022*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06.06.2022*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dkshp92"/>
            <p:cNvSpPr/>
            <p:nvPr/>
          </p:nvSpPr>
          <p:spPr>
            <a:xfrm>
              <a:off x="10893612" y="1627245"/>
              <a:ext cx="203200" cy="20320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dkshp104"/>
            <p:cNvCxnSpPr/>
            <p:nvPr/>
          </p:nvCxnSpPr>
          <p:spPr>
            <a:xfrm flipV="1">
              <a:off x="10377328" y="1727245"/>
              <a:ext cx="616284" cy="166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dkshp92"/>
            <p:cNvSpPr/>
            <p:nvPr/>
          </p:nvSpPr>
          <p:spPr>
            <a:xfrm>
              <a:off x="10277328" y="1627245"/>
              <a:ext cx="203200" cy="203200"/>
            </a:xfrm>
            <a:prstGeom prst="star5">
              <a:avLst/>
            </a:prstGeom>
            <a:solidFill>
              <a:srgbClr val="F4FCFE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Группа 18"/>
          <p:cNvGrpSpPr/>
          <p:nvPr/>
        </p:nvGrpSpPr>
        <p:grpSpPr>
          <a:xfrm>
            <a:off x="253339" y="6427756"/>
            <a:ext cx="11684435" cy="279400"/>
            <a:chOff x="253134" y="1577245"/>
            <a:chExt cx="11684435" cy="279400"/>
          </a:xfrm>
        </p:grpSpPr>
        <p:sp>
          <p:nvSpPr>
            <p:cNvPr id="39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3.5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40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Доработка ТПК САБС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42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31.03.2022*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02.09.2021*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21.07.2022*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05.04.2022*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5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dkshp86"/>
            <p:cNvSpPr/>
            <p:nvPr/>
          </p:nvSpPr>
          <p:spPr>
            <a:xfrm>
              <a:off x="10342444" y="1627245"/>
              <a:ext cx="651168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dkshp86"/>
            <p:cNvSpPr/>
            <p:nvPr/>
          </p:nvSpPr>
          <p:spPr>
            <a:xfrm>
              <a:off x="9121504" y="1627245"/>
              <a:ext cx="1250010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1" name="Группа 18"/>
          <p:cNvGrpSpPr/>
          <p:nvPr/>
        </p:nvGrpSpPr>
        <p:grpSpPr>
          <a:xfrm>
            <a:off x="253339" y="6148356"/>
            <a:ext cx="11684435" cy="279400"/>
            <a:chOff x="253134" y="1577245"/>
            <a:chExt cx="11684435" cy="279400"/>
          </a:xfrm>
        </p:grpSpPr>
        <p:sp>
          <p:nvSpPr>
            <p:cNvPr id="62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3.4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63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Комплект технорабочей документации утвержден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28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31.05.2022*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09.06.2021*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9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31.05.2022*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01.09.2021*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30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dkshp92"/>
            <p:cNvSpPr/>
            <p:nvPr/>
          </p:nvSpPr>
          <p:spPr>
            <a:xfrm>
              <a:off x="10597098" y="1627245"/>
              <a:ext cx="203200" cy="20320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37" name="dkshp104"/>
            <p:cNvCxnSpPr/>
            <p:nvPr/>
          </p:nvCxnSpPr>
          <p:spPr>
            <a:xfrm flipV="1">
              <a:off x="8627314" y="1727245"/>
              <a:ext cx="2069784" cy="166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dkshp92"/>
            <p:cNvSpPr/>
            <p:nvPr/>
          </p:nvSpPr>
          <p:spPr>
            <a:xfrm>
              <a:off x="8527314" y="1627245"/>
              <a:ext cx="203200" cy="203200"/>
            </a:xfrm>
            <a:prstGeom prst="star5">
              <a:avLst/>
            </a:prstGeom>
            <a:solidFill>
              <a:srgbClr val="F4FCFE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9" name="Группа 18"/>
          <p:cNvGrpSpPr/>
          <p:nvPr/>
        </p:nvGrpSpPr>
        <p:grpSpPr>
          <a:xfrm>
            <a:off x="253339" y="5868956"/>
            <a:ext cx="11684435" cy="279400"/>
            <a:chOff x="253134" y="1577245"/>
            <a:chExt cx="11684435" cy="279400"/>
          </a:xfrm>
        </p:grpSpPr>
        <p:sp>
          <p:nvSpPr>
            <p:cNvPr id="142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3.3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43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Проведение закупочных процедур и заключение договора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44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01.03.2021*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12.04.2021*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8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26.04.2021*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08.06.2021*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49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dkshp86"/>
            <p:cNvSpPr/>
            <p:nvPr/>
          </p:nvSpPr>
          <p:spPr>
            <a:xfrm>
              <a:off x="8045914" y="1627245"/>
              <a:ext cx="325584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8" name="dkshp86"/>
            <p:cNvSpPr/>
            <p:nvPr/>
          </p:nvSpPr>
          <p:spPr>
            <a:xfrm>
              <a:off x="8290102" y="1627245"/>
              <a:ext cx="331398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4" name="Группа 18"/>
          <p:cNvGrpSpPr/>
          <p:nvPr/>
        </p:nvGrpSpPr>
        <p:grpSpPr>
          <a:xfrm>
            <a:off x="253339" y="5589556"/>
            <a:ext cx="11684435" cy="279400"/>
            <a:chOff x="253134" y="1577245"/>
            <a:chExt cx="11684435" cy="279400"/>
          </a:xfrm>
        </p:grpSpPr>
        <p:sp>
          <p:nvSpPr>
            <p:cNvPr id="185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3.2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86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Проведение RFI на доработку документации и САБС 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87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28.01.2021*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15.03.2021*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8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26.02.2021*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09.04.2021*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89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dkshp86"/>
            <p:cNvSpPr/>
            <p:nvPr/>
          </p:nvSpPr>
          <p:spPr>
            <a:xfrm>
              <a:off x="7859866" y="1627245"/>
              <a:ext cx="168606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dkshp86"/>
            <p:cNvSpPr/>
            <p:nvPr/>
          </p:nvSpPr>
          <p:spPr>
            <a:xfrm>
              <a:off x="8127310" y="1627245"/>
              <a:ext cx="145350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7" name="Группа 18"/>
          <p:cNvGrpSpPr/>
          <p:nvPr/>
        </p:nvGrpSpPr>
        <p:grpSpPr>
          <a:xfrm>
            <a:off x="253339" y="5310156"/>
            <a:ext cx="11684435" cy="279400"/>
            <a:chOff x="253134" y="1577245"/>
            <a:chExt cx="11684435" cy="279400"/>
          </a:xfrm>
        </p:grpSpPr>
        <p:sp>
          <p:nvSpPr>
            <p:cNvPr id="198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3.1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99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Разработка и утверждение "Задания на выполнение работ по разработке технического задания на развитие САБС и приве ...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00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01.09.2020*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12.10.2020*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1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27.01.2021*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12.03.2021*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02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dkshp86"/>
            <p:cNvSpPr/>
            <p:nvPr/>
          </p:nvSpPr>
          <p:spPr>
            <a:xfrm>
              <a:off x="6993580" y="1627245"/>
              <a:ext cx="860472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9" name="dkshp86"/>
            <p:cNvSpPr/>
            <p:nvPr/>
          </p:nvSpPr>
          <p:spPr>
            <a:xfrm>
              <a:off x="7231954" y="1627245"/>
              <a:ext cx="877914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10" name="Группа 18"/>
          <p:cNvGrpSpPr/>
          <p:nvPr/>
        </p:nvGrpSpPr>
        <p:grpSpPr>
          <a:xfrm>
            <a:off x="253339" y="5030756"/>
            <a:ext cx="11684435" cy="279400"/>
            <a:chOff x="253134" y="1577245"/>
            <a:chExt cx="11684435" cy="279400"/>
          </a:xfrm>
        </p:grpSpPr>
        <p:sp>
          <p:nvSpPr>
            <p:cNvPr id="211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3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12" name="dkshp43"/>
            <p:cNvSpPr txBox="1"/>
            <p:nvPr/>
          </p:nvSpPr>
          <p:spPr>
            <a:xfrm>
              <a:off x="417395" y="1577245"/>
              <a:ext cx="361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Этап 3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13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1" i="0" u="none" strike="noStrike">
                  <a:solidFill>
                    <a:srgbClr val="008000"/>
                  </a:solidFill>
                  <a:latin typeface="Arial"/>
                </a:rPr>
                <a:t>01.09.2020*</a:t>
              </a:r>
            </a:p>
            <a:p>
              <a:pPr algn="ctr"/>
              <a:r>
                <a:rPr sz="800" b="1" i="0" u="none" strike="sngStrike">
                  <a:solidFill>
                    <a:srgbClr val="000000"/>
                  </a:solidFill>
                  <a:latin typeface="Arial"/>
                </a:rPr>
                <a:t>12.10.2020*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21.07.2022*</a:t>
              </a:r>
            </a:p>
            <a:p>
              <a:pPr algn="ctr"/>
              <a:r>
                <a:rPr sz="800" b="1" i="0" u="none" strike="sngStrike">
                  <a:solidFill>
                    <a:srgbClr val="000000"/>
                  </a:solidFill>
                  <a:latin typeface="Arial"/>
                </a:rPr>
                <a:t>04.08.2022*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15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dkshp86"/>
            <p:cNvSpPr/>
            <p:nvPr/>
          </p:nvSpPr>
          <p:spPr>
            <a:xfrm>
              <a:off x="6993580" y="1627245"/>
              <a:ext cx="4000032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2" name="dkshp86"/>
            <p:cNvSpPr/>
            <p:nvPr/>
          </p:nvSpPr>
          <p:spPr>
            <a:xfrm>
              <a:off x="7231954" y="1627245"/>
              <a:ext cx="3843054" cy="198228"/>
            </a:xfrm>
            <a:prstGeom prst="homePlate">
              <a:avLst/>
            </a:prstGeom>
            <a:solidFill>
              <a:srgbClr val="D9F5FB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3" name="Группа 18"/>
          <p:cNvGrpSpPr/>
          <p:nvPr/>
        </p:nvGrpSpPr>
        <p:grpSpPr>
          <a:xfrm>
            <a:off x="253339" y="4751356"/>
            <a:ext cx="11684435" cy="279400"/>
            <a:chOff x="253134" y="1577245"/>
            <a:chExt cx="11684435" cy="279400"/>
          </a:xfrm>
        </p:grpSpPr>
        <p:sp>
          <p:nvSpPr>
            <p:cNvPr id="224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2.5.1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25" name="dkshp43"/>
            <p:cNvSpPr txBox="1"/>
            <p:nvPr/>
          </p:nvSpPr>
          <p:spPr>
            <a:xfrm>
              <a:off x="717395" y="1577245"/>
              <a:ext cx="331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Новая модификация ТПК САБС внедрена в промышленную эксплуатацию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26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20.09.2021*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21.06.2021*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7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20.09.2021*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21.06.2021*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28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dkshp92"/>
            <p:cNvSpPr/>
            <p:nvPr/>
          </p:nvSpPr>
          <p:spPr>
            <a:xfrm>
              <a:off x="9126156" y="1627245"/>
              <a:ext cx="203200" cy="20320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dkshp104"/>
            <p:cNvCxnSpPr/>
            <p:nvPr/>
          </p:nvCxnSpPr>
          <p:spPr>
            <a:xfrm flipV="1">
              <a:off x="8697082" y="1727245"/>
              <a:ext cx="529074" cy="1668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dkshp92"/>
            <p:cNvSpPr/>
            <p:nvPr/>
          </p:nvSpPr>
          <p:spPr>
            <a:xfrm>
              <a:off x="8597082" y="1627245"/>
              <a:ext cx="203200" cy="203200"/>
            </a:xfrm>
            <a:prstGeom prst="star5">
              <a:avLst/>
            </a:prstGeom>
            <a:solidFill>
              <a:srgbClr val="F4FCFE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6" name="Группа 18"/>
          <p:cNvGrpSpPr/>
          <p:nvPr/>
        </p:nvGrpSpPr>
        <p:grpSpPr>
          <a:xfrm>
            <a:off x="253339" y="4471956"/>
            <a:ext cx="11684435" cy="279400"/>
            <a:chOff x="253134" y="1577245"/>
            <a:chExt cx="11684435" cy="279400"/>
          </a:xfrm>
        </p:grpSpPr>
        <p:sp>
          <p:nvSpPr>
            <p:cNvPr id="237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2.5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38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Доработка ТПК САБС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39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18.05.2021*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15.02.2021*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0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20.09.2021*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21.06.2021*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41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dkshp86"/>
            <p:cNvSpPr/>
            <p:nvPr/>
          </p:nvSpPr>
          <p:spPr>
            <a:xfrm>
              <a:off x="8499406" y="1627245"/>
              <a:ext cx="726750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8" name="dkshp86"/>
            <p:cNvSpPr/>
            <p:nvPr/>
          </p:nvSpPr>
          <p:spPr>
            <a:xfrm>
              <a:off x="7964518" y="1627245"/>
              <a:ext cx="732564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9" name="Группа 18"/>
          <p:cNvGrpSpPr/>
          <p:nvPr/>
        </p:nvGrpSpPr>
        <p:grpSpPr>
          <a:xfrm>
            <a:off x="253339" y="4192556"/>
            <a:ext cx="11684435" cy="279400"/>
            <a:chOff x="253134" y="1577245"/>
            <a:chExt cx="11684435" cy="279400"/>
          </a:xfrm>
        </p:grpSpPr>
        <p:sp>
          <p:nvSpPr>
            <p:cNvPr id="250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2.4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51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Проведение закупочных процедур на доработку САБС и заключение договора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52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27.04.2021*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19.01.2021*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3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24.06.2021*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18.03.2021*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54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dkshp86"/>
            <p:cNvSpPr/>
            <p:nvPr/>
          </p:nvSpPr>
          <p:spPr>
            <a:xfrm>
              <a:off x="8377312" y="1627245"/>
              <a:ext cx="337212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dkshp86"/>
            <p:cNvSpPr/>
            <p:nvPr/>
          </p:nvSpPr>
          <p:spPr>
            <a:xfrm>
              <a:off x="7807540" y="1627245"/>
              <a:ext cx="337212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2" name="Группа 18"/>
          <p:cNvGrpSpPr/>
          <p:nvPr/>
        </p:nvGrpSpPr>
        <p:grpSpPr>
          <a:xfrm>
            <a:off x="253339" y="3913156"/>
            <a:ext cx="11684435" cy="279400"/>
            <a:chOff x="253134" y="1577245"/>
            <a:chExt cx="11684435" cy="279400"/>
          </a:xfrm>
        </p:grpSpPr>
        <p:sp>
          <p:nvSpPr>
            <p:cNvPr id="263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2.3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64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Утверждение бюджета 2-го этапа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65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01.03.2021*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16.11.2020*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6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26.04.2021*</a:t>
              </a:r>
            </a:p>
            <a:p>
              <a:pPr algn="ctr"/>
              <a:r>
                <a:rPr sz="800" b="0" i="0" u="none" strike="sngStrike">
                  <a:solidFill>
                    <a:srgbClr val="000000"/>
                  </a:solidFill>
                  <a:latin typeface="Arial"/>
                </a:rPr>
                <a:t>18.01.2021*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7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3" name="dkshp86"/>
            <p:cNvSpPr/>
            <p:nvPr/>
          </p:nvSpPr>
          <p:spPr>
            <a:xfrm>
              <a:off x="8045914" y="1627245"/>
              <a:ext cx="325584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dkshp86"/>
            <p:cNvSpPr/>
            <p:nvPr/>
          </p:nvSpPr>
          <p:spPr>
            <a:xfrm>
              <a:off x="7435444" y="1627245"/>
              <a:ext cx="366282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5" name="Группа 18"/>
          <p:cNvGrpSpPr/>
          <p:nvPr/>
        </p:nvGrpSpPr>
        <p:grpSpPr>
          <a:xfrm>
            <a:off x="253339" y="3633756"/>
            <a:ext cx="11684435" cy="279400"/>
            <a:chOff x="253134" y="1577245"/>
            <a:chExt cx="11684435" cy="279400"/>
          </a:xfrm>
        </p:grpSpPr>
        <p:sp>
          <p:nvSpPr>
            <p:cNvPr id="276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2.2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77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Проведение RFI по доработке САБС 2-го этапа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78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16.10.2020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9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11.12.2020</a:t>
              </a:r>
            </a:p>
            <a:p>
              <a:pPr algn="ctr"/>
              <a:r>
                <a:rPr sz="800" b="0" i="0" u="none" strike="sngStrike">
                  <a:solidFill>
                    <a:srgbClr val="FF0000"/>
                  </a:solidFill>
                  <a:latin typeface="Arial"/>
                </a:rPr>
                <a:t>13.11.2020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80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dkshp86"/>
            <p:cNvSpPr/>
            <p:nvPr/>
          </p:nvSpPr>
          <p:spPr>
            <a:xfrm>
              <a:off x="7255210" y="1627245"/>
              <a:ext cx="325584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FF0000"/>
                  </a:gs>
                  <a:gs pos="50000">
                    <a:srgbClr val="FF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dkshp86"/>
            <p:cNvSpPr/>
            <p:nvPr/>
          </p:nvSpPr>
          <p:spPr>
            <a:xfrm>
              <a:off x="7255210" y="1627245"/>
              <a:ext cx="162792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8" name="Группа 18"/>
          <p:cNvGrpSpPr/>
          <p:nvPr/>
        </p:nvGrpSpPr>
        <p:grpSpPr>
          <a:xfrm>
            <a:off x="253339" y="3354356"/>
            <a:ext cx="11684435" cy="279400"/>
            <a:chOff x="253134" y="1577245"/>
            <a:chExt cx="11684435" cy="279400"/>
          </a:xfrm>
        </p:grpSpPr>
        <p:sp>
          <p:nvSpPr>
            <p:cNvPr id="289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2.1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90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Определение перечня работ 2-го этапа. Разработка и утверждение функциональных требований 2-го этапа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291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04.09.2020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2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29.10.2020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93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dkshp86"/>
            <p:cNvSpPr/>
            <p:nvPr/>
          </p:nvSpPr>
          <p:spPr>
            <a:xfrm>
              <a:off x="7011022" y="1627245"/>
              <a:ext cx="319770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dkshp86"/>
            <p:cNvSpPr/>
            <p:nvPr/>
          </p:nvSpPr>
          <p:spPr>
            <a:xfrm>
              <a:off x="7011022" y="1627245"/>
              <a:ext cx="319770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1" name="Группа 18"/>
          <p:cNvGrpSpPr/>
          <p:nvPr/>
        </p:nvGrpSpPr>
        <p:grpSpPr>
          <a:xfrm>
            <a:off x="253339" y="3074956"/>
            <a:ext cx="11684435" cy="279400"/>
            <a:chOff x="253134" y="1577245"/>
            <a:chExt cx="11684435" cy="279400"/>
          </a:xfrm>
        </p:grpSpPr>
        <p:sp>
          <p:nvSpPr>
            <p:cNvPr id="302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2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03" name="dkshp43"/>
            <p:cNvSpPr txBox="1"/>
            <p:nvPr/>
          </p:nvSpPr>
          <p:spPr>
            <a:xfrm>
              <a:off x="417395" y="1577245"/>
              <a:ext cx="361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Этап 2 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04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1" i="0" u="none" strike="noStrike">
                  <a:solidFill>
                    <a:srgbClr val="008000"/>
                  </a:solidFill>
                  <a:latin typeface="Arial"/>
                </a:rPr>
                <a:t>04.09.2020*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5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20.09.2021*</a:t>
              </a:r>
            </a:p>
            <a:p>
              <a:pPr algn="ctr"/>
              <a:r>
                <a:rPr sz="800" b="1" i="0" u="none" strike="sngStrike">
                  <a:solidFill>
                    <a:srgbClr val="000000"/>
                  </a:solidFill>
                  <a:latin typeface="Arial"/>
                </a:rPr>
                <a:t>21.06.2021*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06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dkshp86"/>
            <p:cNvSpPr/>
            <p:nvPr/>
          </p:nvSpPr>
          <p:spPr>
            <a:xfrm>
              <a:off x="7011022" y="1627245"/>
              <a:ext cx="2215134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3" name="dkshp86"/>
            <p:cNvSpPr/>
            <p:nvPr/>
          </p:nvSpPr>
          <p:spPr>
            <a:xfrm>
              <a:off x="7011022" y="1627245"/>
              <a:ext cx="1686060" cy="198228"/>
            </a:xfrm>
            <a:prstGeom prst="homePlate">
              <a:avLst/>
            </a:prstGeom>
            <a:solidFill>
              <a:srgbClr val="D9F5FB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4" name="Группа 18"/>
          <p:cNvGrpSpPr/>
          <p:nvPr/>
        </p:nvGrpSpPr>
        <p:grpSpPr>
          <a:xfrm>
            <a:off x="253339" y="2795556"/>
            <a:ext cx="11684435" cy="279400"/>
            <a:chOff x="253134" y="1577245"/>
            <a:chExt cx="11684435" cy="279400"/>
          </a:xfrm>
        </p:grpSpPr>
        <p:sp>
          <p:nvSpPr>
            <p:cNvPr id="315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1.4.1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16" name="dkshp43"/>
            <p:cNvSpPr txBox="1"/>
            <p:nvPr/>
          </p:nvSpPr>
          <p:spPr>
            <a:xfrm>
              <a:off x="717395" y="1577245"/>
              <a:ext cx="331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Новая модификация ТПК САБС внедрена в промышленную эксплуатацию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17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22.03.2021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18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22.03.2021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19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5" name="dkshp92"/>
            <p:cNvSpPr/>
            <p:nvPr/>
          </p:nvSpPr>
          <p:spPr>
            <a:xfrm>
              <a:off x="8068008" y="1627245"/>
              <a:ext cx="203200" cy="203200"/>
            </a:xfrm>
            <a:prstGeom prst="star5">
              <a:avLst/>
            </a:prstGeom>
            <a:solidFill>
              <a:srgbClr val="FFFFFF"/>
            </a:solidFill>
            <a:ln>
              <a:solidFill>
                <a:srgbClr val="0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6" name="dkshp92"/>
            <p:cNvSpPr/>
            <p:nvPr/>
          </p:nvSpPr>
          <p:spPr>
            <a:xfrm>
              <a:off x="8068008" y="1627245"/>
              <a:ext cx="203200" cy="203200"/>
            </a:xfrm>
            <a:prstGeom prst="star5">
              <a:avLst/>
            </a:prstGeom>
            <a:solidFill>
              <a:srgbClr val="F4FCFE"/>
            </a:solidFill>
            <a:ln>
              <a:solidFill>
                <a:srgbClr val="00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7" name="Группа 18"/>
          <p:cNvGrpSpPr/>
          <p:nvPr/>
        </p:nvGrpSpPr>
        <p:grpSpPr>
          <a:xfrm>
            <a:off x="253339" y="2516156"/>
            <a:ext cx="11684435" cy="279400"/>
            <a:chOff x="253134" y="1577245"/>
            <a:chExt cx="11684435" cy="279400"/>
          </a:xfrm>
        </p:grpSpPr>
        <p:sp>
          <p:nvSpPr>
            <p:cNvPr id="328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1.4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29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Доработка ТПК САБС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30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16.11.2020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1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22.03.2021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32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8" name="dkshp86"/>
            <p:cNvSpPr/>
            <p:nvPr/>
          </p:nvSpPr>
          <p:spPr>
            <a:xfrm>
              <a:off x="7435444" y="1627245"/>
              <a:ext cx="732564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9" name="dkshp86"/>
            <p:cNvSpPr/>
            <p:nvPr/>
          </p:nvSpPr>
          <p:spPr>
            <a:xfrm>
              <a:off x="7435444" y="1627245"/>
              <a:ext cx="732564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40" name="Группа 18"/>
          <p:cNvGrpSpPr/>
          <p:nvPr/>
        </p:nvGrpSpPr>
        <p:grpSpPr>
          <a:xfrm>
            <a:off x="253339" y="2236756"/>
            <a:ext cx="11684435" cy="279400"/>
            <a:chOff x="253134" y="1577245"/>
            <a:chExt cx="11684435" cy="279400"/>
          </a:xfrm>
        </p:grpSpPr>
        <p:sp>
          <p:nvSpPr>
            <p:cNvPr id="341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1.3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42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Проведение закупочных процедур на доработку САБС и заключение договора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43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27.10.2020</a:t>
              </a:r>
            </a:p>
            <a:p>
              <a:pPr algn="ctr"/>
              <a:r>
                <a:rPr sz="800" b="0" i="0" u="none" strike="sngStrike">
                  <a:solidFill>
                    <a:srgbClr val="FF0000"/>
                  </a:solidFill>
                  <a:latin typeface="Arial"/>
                </a:rPr>
                <a:t>19.10.2020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44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22.12.2020</a:t>
              </a:r>
            </a:p>
            <a:p>
              <a:pPr algn="ctr"/>
              <a:r>
                <a:rPr sz="800" b="0" i="0" u="none" strike="sngStrike">
                  <a:solidFill>
                    <a:srgbClr val="FF0000"/>
                  </a:solidFill>
                  <a:latin typeface="Arial"/>
                </a:rPr>
                <a:t>14.12.2020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45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1" name="dkshp86"/>
            <p:cNvSpPr/>
            <p:nvPr/>
          </p:nvSpPr>
          <p:spPr>
            <a:xfrm>
              <a:off x="7319164" y="1627245"/>
              <a:ext cx="325584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FF0000"/>
                  </a:gs>
                  <a:gs pos="50000">
                    <a:srgbClr val="FF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2" name="dkshp86"/>
            <p:cNvSpPr/>
            <p:nvPr/>
          </p:nvSpPr>
          <p:spPr>
            <a:xfrm>
              <a:off x="7272652" y="1627245"/>
              <a:ext cx="325584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53" name="Группа 18"/>
          <p:cNvGrpSpPr/>
          <p:nvPr/>
        </p:nvGrpSpPr>
        <p:grpSpPr>
          <a:xfrm>
            <a:off x="253339" y="1957356"/>
            <a:ext cx="11684435" cy="279400"/>
            <a:chOff x="253134" y="1577245"/>
            <a:chExt cx="11684435" cy="279400"/>
          </a:xfrm>
        </p:grpSpPr>
        <p:sp>
          <p:nvSpPr>
            <p:cNvPr id="354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1.2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55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Разработка, согласование и утверждение паспорта проекта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56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22.05.2020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7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26.10.2020</a:t>
              </a:r>
            </a:p>
            <a:p>
              <a:pPr algn="ctr"/>
              <a:r>
                <a:rPr sz="800" b="0" i="0" u="none" strike="sngStrike">
                  <a:solidFill>
                    <a:srgbClr val="FF0000"/>
                  </a:solidFill>
                  <a:latin typeface="Arial"/>
                </a:rPr>
                <a:t>16.10.2020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58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4" name="dkshp86"/>
            <p:cNvSpPr/>
            <p:nvPr/>
          </p:nvSpPr>
          <p:spPr>
            <a:xfrm>
              <a:off x="6400552" y="1627245"/>
              <a:ext cx="912798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FF0000"/>
                  </a:gs>
                  <a:gs pos="50000">
                    <a:srgbClr val="FF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5" name="dkshp86"/>
            <p:cNvSpPr/>
            <p:nvPr/>
          </p:nvSpPr>
          <p:spPr>
            <a:xfrm>
              <a:off x="6400552" y="1627245"/>
              <a:ext cx="854658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6" name="Группа 18"/>
          <p:cNvGrpSpPr/>
          <p:nvPr/>
        </p:nvGrpSpPr>
        <p:grpSpPr>
          <a:xfrm>
            <a:off x="253339" y="1677956"/>
            <a:ext cx="11684435" cy="279400"/>
            <a:chOff x="253134" y="1577245"/>
            <a:chExt cx="11684435" cy="279400"/>
          </a:xfrm>
        </p:grpSpPr>
        <p:sp>
          <p:nvSpPr>
            <p:cNvPr id="367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1.1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68" name="dkshp43"/>
            <p:cNvSpPr txBox="1"/>
            <p:nvPr/>
          </p:nvSpPr>
          <p:spPr>
            <a:xfrm>
              <a:off x="567395" y="1577245"/>
              <a:ext cx="346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0" i="0" u="none" strike="noStrike">
                  <a:solidFill>
                    <a:srgbClr val="000000"/>
                  </a:solidFill>
                  <a:latin typeface="Arial"/>
                </a:rPr>
                <a:t>Разработка и утверждение ФТ 1-го этапа, проведение (RFI)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369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09.01.2020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0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0" i="0" u="none" strike="noStrike">
                  <a:solidFill>
                    <a:srgbClr val="008000"/>
                  </a:solidFill>
                  <a:latin typeface="Arial"/>
                </a:rPr>
                <a:t>31.07.2020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71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7" name="dkshp86"/>
            <p:cNvSpPr/>
            <p:nvPr/>
          </p:nvSpPr>
          <p:spPr>
            <a:xfrm>
              <a:off x="5621476" y="1627245"/>
              <a:ext cx="1186056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dkshp86"/>
            <p:cNvSpPr/>
            <p:nvPr/>
          </p:nvSpPr>
          <p:spPr>
            <a:xfrm>
              <a:off x="5621476" y="1627245"/>
              <a:ext cx="1186056" cy="198228"/>
            </a:xfrm>
            <a:prstGeom prst="homePlate">
              <a:avLst/>
            </a:prstGeom>
            <a:solidFill>
              <a:srgbClr val="F4FCFE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9" name="Группа 18"/>
          <p:cNvGrpSpPr/>
          <p:nvPr/>
        </p:nvGrpSpPr>
        <p:grpSpPr>
          <a:xfrm>
            <a:off x="253339" y="1398556"/>
            <a:ext cx="11684435" cy="279400"/>
            <a:chOff x="253134" y="1577245"/>
            <a:chExt cx="11684435" cy="279400"/>
          </a:xfrm>
        </p:grpSpPr>
        <p:sp>
          <p:nvSpPr>
            <p:cNvPr id="171" name="dkshp42"/>
            <p:cNvSpPr txBox="1"/>
            <p:nvPr/>
          </p:nvSpPr>
          <p:spPr>
            <a:xfrm>
              <a:off x="253568" y="1577245"/>
              <a:ext cx="1016227" cy="254000"/>
            </a:xfrm>
            <a:prstGeom prst="rect">
              <a:avLst/>
            </a:prstGeom>
            <a:noFill/>
          </p:spPr>
          <p:txBody>
            <a:bodyPr vert="horz" lIns="50800" tIns="0" rIns="0" bIns="0" rtlCol="0" anchorCtr="0">
              <a:noAutofit/>
            </a:bodyPr>
            <a:lstStyle/>
            <a:p>
              <a:pPr algn="l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72" name="dkshp43"/>
            <p:cNvSpPr txBox="1"/>
            <p:nvPr/>
          </p:nvSpPr>
          <p:spPr>
            <a:xfrm>
              <a:off x="417395" y="1577245"/>
              <a:ext cx="3619500" cy="254000"/>
            </a:xfrm>
            <a:prstGeom prst="rect">
              <a:avLst/>
            </a:prstGeom>
            <a:noFill/>
          </p:spPr>
          <p:txBody>
            <a:bodyPr vert="horz" wrap="square" lIns="25400" tIns="0" rIns="0" bIns="0" rtlCol="0">
              <a:normAutofit/>
            </a:bodyPr>
            <a:lstStyle/>
            <a:p>
              <a:pPr algn="l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Этап 1</a:t>
              </a:r>
              <a:endParaRPr lang="ru-RU" sz="800" dirty="0">
                <a:latin typeface="Arial" panose="020B0604020202020204" pitchFamily="34" charset="0"/>
              </a:endParaRPr>
            </a:p>
          </p:txBody>
        </p:sp>
        <p:sp>
          <p:nvSpPr>
            <p:cNvPr id="174" name="dkshp44"/>
            <p:cNvSpPr txBox="1"/>
            <p:nvPr/>
          </p:nvSpPr>
          <p:spPr>
            <a:xfrm>
              <a:off x="4063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1" i="0" u="none" strike="noStrike">
                  <a:solidFill>
                    <a:srgbClr val="008000"/>
                  </a:solidFill>
                  <a:latin typeface="Arial"/>
                </a:rPr>
                <a:t>09.01.2020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5" name="dkshp45"/>
            <p:cNvSpPr txBox="1"/>
            <p:nvPr/>
          </p:nvSpPr>
          <p:spPr>
            <a:xfrm>
              <a:off x="4825569" y="1577245"/>
              <a:ext cx="762000" cy="254000"/>
            </a:xfrm>
            <a:prstGeom prst="rect">
              <a:avLst/>
            </a:prstGeom>
            <a:noFill/>
          </p:spPr>
          <p:txBody>
            <a:bodyPr vert="horz" tIns="0" bIns="0" rtlCol="0" anchor="ctr" anchorCtr="1">
              <a:noAutofit/>
            </a:bodyPr>
            <a:lstStyle/>
            <a:p>
              <a:pPr algn="ctr"/>
              <a:r>
                <a:rPr sz="800" b="1" i="0" u="none" strike="noStrike">
                  <a:solidFill>
                    <a:srgbClr val="000000"/>
                  </a:solidFill>
                  <a:latin typeface="Arial"/>
                </a:rPr>
                <a:t>22.03.2021</a:t>
              </a:r>
              <a:endParaRPr lang="ru-RU" sz="800" dirty="0">
                <a:solidFill>
                  <a:srgbClr val="0099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6" name="dkshp47"/>
            <p:cNvCxnSpPr/>
            <p:nvPr/>
          </p:nvCxnSpPr>
          <p:spPr>
            <a:xfrm>
              <a:off x="253569" y="1856645"/>
              <a:ext cx="11684000" cy="0"/>
            </a:xfrm>
            <a:prstGeom prst="line">
              <a:avLst/>
            </a:prstGeom>
            <a:ln>
              <a:solidFill>
                <a:srgbClr val="D9D9D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dkshp100"/>
            <p:cNvCxnSpPr/>
            <p:nvPr/>
          </p:nvCxnSpPr>
          <p:spPr>
            <a:xfrm flipH="1">
              <a:off x="253134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dkshp100"/>
            <p:cNvCxnSpPr/>
            <p:nvPr/>
          </p:nvCxnSpPr>
          <p:spPr>
            <a:xfrm flipH="1">
              <a:off x="11937563" y="1577245"/>
              <a:ext cx="1" cy="276465"/>
            </a:xfrm>
            <a:prstGeom prst="line">
              <a:avLst/>
            </a:prstGeom>
            <a:ln>
              <a:solidFill>
                <a:srgbClr val="006699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lnshp17"/>
            <p:cNvCxnSpPr/>
            <p:nvPr/>
          </p:nvCxnSpPr>
          <p:spPr>
            <a:xfrm>
              <a:off x="4063568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lnshp17"/>
            <p:cNvCxnSpPr/>
            <p:nvPr/>
          </p:nvCxnSpPr>
          <p:spPr>
            <a:xfrm>
              <a:off x="4825569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lnshp17"/>
            <p:cNvCxnSpPr/>
            <p:nvPr/>
          </p:nvCxnSpPr>
          <p:spPr>
            <a:xfrm>
              <a:off x="5579030" y="1577245"/>
              <a:ext cx="0" cy="276465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kshp86"/>
            <p:cNvSpPr/>
            <p:nvPr/>
          </p:nvSpPr>
          <p:spPr>
            <a:xfrm>
              <a:off x="5621476" y="1627245"/>
              <a:ext cx="2546532" cy="198228"/>
            </a:xfrm>
            <a:prstGeom prst="homePlate">
              <a:avLst/>
            </a:prstGeom>
            <a:solidFill>
              <a:srgbClr val="FFFFFF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dkshp86"/>
            <p:cNvSpPr/>
            <p:nvPr/>
          </p:nvSpPr>
          <p:spPr>
            <a:xfrm>
              <a:off x="5621476" y="1627245"/>
              <a:ext cx="2546532" cy="198228"/>
            </a:xfrm>
            <a:prstGeom prst="homePlate">
              <a:avLst/>
            </a:prstGeom>
            <a:solidFill>
              <a:srgbClr val="D9F5FB"/>
            </a:solidFill>
            <a:ln cmpd="sng">
              <a:gradFill flip="none" rotWithShape="1">
                <a:gsLst>
                  <a:gs pos="43000">
                    <a:srgbClr val="000000"/>
                  </a:gs>
                  <a:gs pos="50000">
                    <a:srgbClr val="000000"/>
                  </a:gs>
                </a:gsLst>
                <a:lin ang="0" scaled="1"/>
                <a:tileRect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" name="Группа 4"/>
          <p:cNvGrpSpPr/>
          <p:nvPr/>
        </p:nvGrpSpPr>
        <p:grpSpPr>
          <a:xfrm>
            <a:off x="5574964" y="1060819"/>
            <a:ext cx="2122345" cy="334442"/>
            <a:chOff x="5587999" y="1069245"/>
            <a:chExt cx="1661565" cy="334442"/>
          </a:xfrm>
        </p:grpSpPr>
        <p:sp>
          <p:nvSpPr>
            <p:cNvPr id="381" name="dkshp19"/>
            <p:cNvSpPr txBox="1"/>
            <p:nvPr/>
          </p:nvSpPr>
          <p:spPr>
            <a:xfrm>
              <a:off x="5587999" y="1069245"/>
              <a:ext cx="1587500" cy="2540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ru-RU" sz="900" b="1" dirty="0" smtClean="0">
                  <a:latin typeface="Arial" panose="020B0604020202020204" pitchFamily="34" charset="0"/>
                </a:rPr>
                <a:t>2020 год</a:t>
              </a:r>
              <a:endParaRPr lang="ru-RU" sz="900" b="1" dirty="0">
                <a:latin typeface="Arial" panose="020B0604020202020204" pitchFamily="34" charset="0"/>
              </a:endParaRPr>
            </a:p>
          </p:txBody>
        </p:sp>
        <p:sp>
          <p:nvSpPr>
            <p:cNvPr id="382" name="dkshp20"/>
            <p:cNvSpPr txBox="1"/>
            <p:nvPr/>
          </p:nvSpPr>
          <p:spPr>
            <a:xfrm>
              <a:off x="5587999" y="1208945"/>
              <a:ext cx="396875" cy="1524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3" name="dkshp21"/>
            <p:cNvSpPr txBox="1"/>
            <p:nvPr/>
          </p:nvSpPr>
          <p:spPr>
            <a:xfrm>
              <a:off x="5984874" y="1208945"/>
              <a:ext cx="396875" cy="1524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4" name="dkshp22"/>
            <p:cNvSpPr txBox="1"/>
            <p:nvPr/>
          </p:nvSpPr>
          <p:spPr>
            <a:xfrm>
              <a:off x="6357894" y="1210826"/>
              <a:ext cx="470940" cy="155949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III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5" name="dkshp23"/>
            <p:cNvSpPr txBox="1"/>
            <p:nvPr/>
          </p:nvSpPr>
          <p:spPr>
            <a:xfrm>
              <a:off x="6778624" y="1210826"/>
              <a:ext cx="470935" cy="146419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IV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86" name="dkshp193"/>
            <p:cNvCxnSpPr/>
            <p:nvPr/>
          </p:nvCxnSpPr>
          <p:spPr>
            <a:xfrm>
              <a:off x="7249564" y="1156374"/>
              <a:ext cx="0" cy="247313"/>
            </a:xfrm>
            <a:prstGeom prst="line">
              <a:avLst/>
            </a:prstGeom>
            <a:ln>
              <a:solidFill>
                <a:srgbClr val="0066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Группа 4"/>
          <p:cNvGrpSpPr/>
          <p:nvPr/>
        </p:nvGrpSpPr>
        <p:grpSpPr>
          <a:xfrm>
            <a:off x="7697309" y="1060819"/>
            <a:ext cx="2122345" cy="334442"/>
            <a:chOff x="5587999" y="1069245"/>
            <a:chExt cx="1661565" cy="334442"/>
          </a:xfrm>
        </p:grpSpPr>
        <p:sp>
          <p:nvSpPr>
            <p:cNvPr id="388" name="dkshp19"/>
            <p:cNvSpPr txBox="1"/>
            <p:nvPr/>
          </p:nvSpPr>
          <p:spPr>
            <a:xfrm>
              <a:off x="5587999" y="1069245"/>
              <a:ext cx="1587500" cy="2540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ru-RU" sz="900" b="1" dirty="0" smtClean="0">
                  <a:latin typeface="Arial" panose="020B0604020202020204" pitchFamily="34" charset="0"/>
                </a:rPr>
                <a:t>2021 год</a:t>
              </a:r>
              <a:endParaRPr lang="ru-RU" sz="900" b="1" dirty="0">
                <a:latin typeface="Arial" panose="020B0604020202020204" pitchFamily="34" charset="0"/>
              </a:endParaRPr>
            </a:p>
          </p:txBody>
        </p:sp>
        <p:sp>
          <p:nvSpPr>
            <p:cNvPr id="389" name="dkshp20"/>
            <p:cNvSpPr txBox="1"/>
            <p:nvPr/>
          </p:nvSpPr>
          <p:spPr>
            <a:xfrm>
              <a:off x="5587999" y="1208945"/>
              <a:ext cx="396875" cy="1524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0" name="dkshp21"/>
            <p:cNvSpPr txBox="1"/>
            <p:nvPr/>
          </p:nvSpPr>
          <p:spPr>
            <a:xfrm>
              <a:off x="5984874" y="1208945"/>
              <a:ext cx="396875" cy="1524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1" name="dkshp22"/>
            <p:cNvSpPr txBox="1"/>
            <p:nvPr/>
          </p:nvSpPr>
          <p:spPr>
            <a:xfrm>
              <a:off x="6357894" y="1210826"/>
              <a:ext cx="470940" cy="155949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III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2" name="dkshp23"/>
            <p:cNvSpPr txBox="1"/>
            <p:nvPr/>
          </p:nvSpPr>
          <p:spPr>
            <a:xfrm>
              <a:off x="6778624" y="1210826"/>
              <a:ext cx="470935" cy="146419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IV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93" name="dkshp193"/>
            <p:cNvCxnSpPr/>
            <p:nvPr/>
          </p:nvCxnSpPr>
          <p:spPr>
            <a:xfrm>
              <a:off x="7249564" y="1156374"/>
              <a:ext cx="0" cy="247313"/>
            </a:xfrm>
            <a:prstGeom prst="line">
              <a:avLst/>
            </a:prstGeom>
            <a:ln>
              <a:solidFill>
                <a:srgbClr val="0066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4" name="Группа 4"/>
          <p:cNvGrpSpPr/>
          <p:nvPr/>
        </p:nvGrpSpPr>
        <p:grpSpPr>
          <a:xfrm>
            <a:off x="9819654" y="1060819"/>
            <a:ext cx="2122345" cy="334442"/>
            <a:chOff x="5587999" y="1069245"/>
            <a:chExt cx="1661565" cy="334442"/>
          </a:xfrm>
        </p:grpSpPr>
        <p:sp>
          <p:nvSpPr>
            <p:cNvPr id="179" name="dkshp19"/>
            <p:cNvSpPr txBox="1"/>
            <p:nvPr/>
          </p:nvSpPr>
          <p:spPr>
            <a:xfrm>
              <a:off x="5587999" y="1069245"/>
              <a:ext cx="1587500" cy="2540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ru-RU" sz="900" b="1" dirty="0" smtClean="0">
                  <a:latin typeface="Arial" panose="020B0604020202020204" pitchFamily="34" charset="0"/>
                </a:rPr>
                <a:t>2022 год</a:t>
              </a:r>
              <a:endParaRPr lang="ru-RU" sz="900" b="1" dirty="0">
                <a:latin typeface="Arial" panose="020B0604020202020204" pitchFamily="34" charset="0"/>
              </a:endParaRPr>
            </a:p>
          </p:txBody>
        </p:sp>
        <p:sp>
          <p:nvSpPr>
            <p:cNvPr id="180" name="dkshp20"/>
            <p:cNvSpPr txBox="1"/>
            <p:nvPr/>
          </p:nvSpPr>
          <p:spPr>
            <a:xfrm>
              <a:off x="5587999" y="1208945"/>
              <a:ext cx="396875" cy="1524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1" name="dkshp21"/>
            <p:cNvSpPr txBox="1"/>
            <p:nvPr/>
          </p:nvSpPr>
          <p:spPr>
            <a:xfrm>
              <a:off x="5984874" y="1208945"/>
              <a:ext cx="396875" cy="152400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2" name="dkshp22"/>
            <p:cNvSpPr txBox="1"/>
            <p:nvPr/>
          </p:nvSpPr>
          <p:spPr>
            <a:xfrm>
              <a:off x="6357894" y="1210826"/>
              <a:ext cx="470940" cy="155949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III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3" name="dkshp23"/>
            <p:cNvSpPr txBox="1"/>
            <p:nvPr/>
          </p:nvSpPr>
          <p:spPr>
            <a:xfrm>
              <a:off x="6778624" y="1210826"/>
              <a:ext cx="470935" cy="146419"/>
            </a:xfrm>
            <a:prstGeom prst="rect">
              <a:avLst/>
            </a:prstGeom>
            <a:noFill/>
          </p:spPr>
          <p:txBody>
            <a:bodyPr vert="horz" lIns="0" rIns="0" rtlCol="0">
              <a:noAutofit/>
            </a:bodyPr>
            <a:lstStyle/>
            <a:p>
              <a:pPr algn="ctr"/>
              <a:r>
                <a:rPr lang="en-US" sz="700" b="1" dirty="0" smtClean="0">
                  <a:solidFill>
                    <a:srgbClr val="AFABAB"/>
                  </a:solidFill>
                  <a:latin typeface="Arial" panose="020B0604020202020204" pitchFamily="34" charset="0"/>
                </a:rPr>
                <a:t>IV</a:t>
              </a:r>
              <a:endParaRPr lang="ru-RU" sz="700" b="1" dirty="0">
                <a:solidFill>
                  <a:srgbClr val="AFABAB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9" name="dkshp193"/>
            <p:cNvCxnSpPr/>
            <p:nvPr/>
          </p:nvCxnSpPr>
          <p:spPr>
            <a:xfrm>
              <a:off x="7249564" y="1156374"/>
              <a:ext cx="0" cy="247313"/>
            </a:xfrm>
            <a:prstGeom prst="line">
              <a:avLst/>
            </a:prstGeom>
            <a:ln>
              <a:solidFill>
                <a:srgbClr val="006699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dkshp2"/>
          <p:cNvSpPr/>
          <p:nvPr/>
        </p:nvSpPr>
        <p:spPr>
          <a:xfrm>
            <a:off x="4589278" y="819489"/>
            <a:ext cx="756000" cy="127000"/>
          </a:xfrm>
          <a:prstGeom prst="rect">
            <a:avLst/>
          </a:prstGeom>
          <a:solidFill>
            <a:srgbClr val="FDDBA3"/>
          </a:solidFill>
          <a:ln>
            <a:solidFill>
              <a:srgbClr val="B4521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Новое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dkshp2"/>
          <p:cNvSpPr/>
          <p:nvPr/>
        </p:nvSpPr>
        <p:spPr>
          <a:xfrm>
            <a:off x="5406516" y="818665"/>
            <a:ext cx="756000" cy="127000"/>
          </a:xfrm>
          <a:prstGeom prst="rect">
            <a:avLst/>
          </a:prstGeom>
          <a:solidFill>
            <a:srgbClr val="D9D9D9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ru-RU" sz="700" dirty="0" smtClean="0">
                <a:solidFill>
                  <a:srgbClr val="000000"/>
                </a:solidFill>
                <a:latin typeface="Arial" panose="020B0604020202020204" pitchFamily="34" charset="0"/>
              </a:rPr>
              <a:t>Исключенное</a:t>
            </a:r>
            <a:endParaRPr lang="ru-RU" sz="7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cxnSp>
        <p:nvCxnSpPr>
          <p:cNvPr id="21" name="dkshp169"/>
          <p:cNvCxnSpPr/>
          <p:nvPr/>
        </p:nvCxnSpPr>
        <p:spPr>
          <a:xfrm>
            <a:off x="253577" y="6986556"/>
            <a:ext cx="11684425" cy="0"/>
          </a:xfrm>
          <a:prstGeom prst="line">
            <a:avLst/>
          </a:prstGeom>
          <a:ln>
            <a:solidFill>
              <a:srgbClr val="006699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654066"/>
      </p:ext>
    </p:extLst>
  </p:cSld>
  <p:clrMapOvr>
    <a:masterClrMapping/>
  </p:clrMapOvr>
</p:sld>
</file>

<file path=ppt/theme/theme1.xml><?xml version="1.0" encoding="utf-8"?>
<a:theme xmlns:a="http://schemas.openxmlformats.org/drawingml/2006/main" name="pot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adMap.potx" id="{6BBA57E5-C108-4CDD-989E-60002E14BC72}" vid="{3F7D3FBA-25AC-424A-AF7C-E1E530532EC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00DD248FB48F647BBB46B13B93B3EEF" ma:contentTypeVersion="2" ma:contentTypeDescription="Создание документа." ma:contentTypeScope="" ma:versionID="e65cb09113a68b053eaf2278ab8f4ac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7823aa727540d6cf926e79e269075b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Дата начала расписания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Дата окончания расписания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4F7203EB-C6F9-47E3-815D-A9C9162C16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062558C-6BF4-4643-8086-A412244B8D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C0A889-E8CC-4621-ADC1-DA0998065CE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1208</TotalTime>
  <Words>361</Words>
  <Application>Microsoft Office PowerPoint</Application>
  <PresentationFormat>Произвольный</PresentationFormat>
  <Paragraphs>161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4" baseType="lpstr">
      <vt:lpstr>Arial</vt:lpstr>
      <vt:lpstr>Calibri</vt:lpstr>
      <vt:lpstr>pot</vt:lpstr>
      <vt:lpstr>ДПУ-П-07 Развитие банковских сервисов полевых учреждений Банка России, Обеспечиваемых типовым программным комплексом Специализированная автоматизированная банковская система (САБС)</vt:lpstr>
    </vt:vector>
  </TitlesOfParts>
  <Company>DIT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PKV11-SPSetup</dc:creator>
  <cp:lastModifiedBy>Афиногенова Ю.</cp:lastModifiedBy>
  <cp:revision>6</cp:revision>
  <dcterms:created xsi:type="dcterms:W3CDTF">2020-12-01T11:58:18Z</dcterms:created>
  <dcterms:modified xsi:type="dcterms:W3CDTF">2021-01-19T11:18:54Z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181b4784-08e0-4eca-9576-4f1849c015de</vt:lpwstr>
  </property>
  <property fmtid="{D5CDD505-2E9C-101B-9397-08002B2CF9AE}" pid="3" name="_dlc_DocId">
    <vt:lpwstr>ASUP-562-1775</vt:lpwstr>
  </property>
  <property fmtid="{D5CDD505-2E9C-101B-9397-08002B2CF9AE}" pid="4" name="ContentTypeId">
    <vt:lpwstr>0x010100400DD248FB48F647BBB46B13B93B3EEF</vt:lpwstr>
  </property>
  <property fmtid="{D5CDD505-2E9C-101B-9397-08002B2CF9AE}" pid="5" name="_dlc_DocIdUrl">
    <vt:lpwstr>https://asup-13.cbr.ru/_layouts/15/DocIdRedir.aspx?ID=ASUP-562-1775, ASUP-562-1775</vt:lpwstr>
  </property>
</Properties>
</file>