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7" r:id="rId5"/>
  </p:sldIdLst>
  <p:sldSz cx="12192000" cy="9144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5210"/>
    <a:srgbClr val="FDDBA3"/>
    <a:srgbClr val="DAEEF3"/>
    <a:srgbClr val="D9D9D9"/>
    <a:srgbClr val="595959"/>
    <a:srgbClr val="FF9933"/>
    <a:srgbClr val="F69B50"/>
    <a:srgbClr val="F0904E"/>
    <a:srgbClr val="FFFFFF"/>
    <a:srgbClr val="F4F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>
        <p:scale>
          <a:sx n="73" d="100"/>
          <a:sy n="73" d="100"/>
        </p:scale>
        <p:origin x="106" y="-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4B921-EF27-47F8-8B79-AB9C9E4F5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91251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434766" y="83821"/>
            <a:ext cx="503236" cy="603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F84B921-EF27-47F8-8B79-AB9C9E4F5885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D8C4910-12A5-47A1-A219-F6CDF997B2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47327"/>
            <a:ext cx="1747328" cy="442000"/>
          </a:xfrm>
          <a:prstGeom prst="rect">
            <a:avLst/>
          </a:prstGeom>
        </p:spPr>
      </p:pic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2231367" y="83821"/>
            <a:ext cx="9203399" cy="603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254001" y="697017"/>
            <a:ext cx="11684000" cy="0"/>
          </a:xfrm>
          <a:prstGeom prst="line">
            <a:avLst/>
          </a:prstGeom>
          <a:ln>
            <a:solidFill>
              <a:srgbClr val="888A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59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760871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rgbClr val="0082B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40218" indent="-440218" algn="l" defTabSz="1760871" rtl="0" eaLnBrk="1" latinLnBrk="0" hangingPunct="1">
        <a:lnSpc>
          <a:spcPct val="90000"/>
        </a:lnSpc>
        <a:spcBef>
          <a:spcPts val="1925"/>
        </a:spcBef>
        <a:buFont typeface="Arial" panose="020B0604020202020204" pitchFamily="34" charset="0"/>
        <a:buChar char="•"/>
        <a:defRPr sz="5392" kern="1200">
          <a:solidFill>
            <a:schemeClr val="tx1"/>
          </a:solidFill>
          <a:latin typeface="+mn-lt"/>
          <a:ea typeface="+mn-ea"/>
          <a:cs typeface="+mn-cs"/>
        </a:defRPr>
      </a:lvl1pPr>
      <a:lvl2pPr marL="1320652" indent="-440218" algn="l" defTabSz="1760871" rtl="0" eaLnBrk="1" latinLnBrk="0" hangingPunct="1">
        <a:lnSpc>
          <a:spcPct val="90000"/>
        </a:lnSpc>
        <a:spcBef>
          <a:spcPts val="964"/>
        </a:spcBef>
        <a:buFont typeface="Arial" panose="020B0604020202020204" pitchFamily="34" charset="0"/>
        <a:buChar char="•"/>
        <a:defRPr sz="4623" kern="1200">
          <a:solidFill>
            <a:schemeClr val="tx1"/>
          </a:solidFill>
          <a:latin typeface="+mn-lt"/>
          <a:ea typeface="+mn-ea"/>
          <a:cs typeface="+mn-cs"/>
        </a:defRPr>
      </a:lvl2pPr>
      <a:lvl3pPr marL="2201086" indent="-440218" algn="l" defTabSz="1760871" rtl="0" eaLnBrk="1" latinLnBrk="0" hangingPunct="1">
        <a:lnSpc>
          <a:spcPct val="90000"/>
        </a:lnSpc>
        <a:spcBef>
          <a:spcPts val="964"/>
        </a:spcBef>
        <a:buFont typeface="Arial" panose="020B0604020202020204" pitchFamily="34" charset="0"/>
        <a:buChar char="•"/>
        <a:defRPr sz="3852" kern="1200">
          <a:solidFill>
            <a:schemeClr val="tx1"/>
          </a:solidFill>
          <a:latin typeface="+mn-lt"/>
          <a:ea typeface="+mn-ea"/>
          <a:cs typeface="+mn-cs"/>
        </a:defRPr>
      </a:lvl3pPr>
      <a:lvl4pPr marL="3081520" indent="-440218" algn="l" defTabSz="1760871" rtl="0" eaLnBrk="1" latinLnBrk="0" hangingPunct="1">
        <a:lnSpc>
          <a:spcPct val="90000"/>
        </a:lnSpc>
        <a:spcBef>
          <a:spcPts val="964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4pPr>
      <a:lvl5pPr marL="3961958" indent="-440218" algn="l" defTabSz="1760871" rtl="0" eaLnBrk="1" latinLnBrk="0" hangingPunct="1">
        <a:lnSpc>
          <a:spcPct val="90000"/>
        </a:lnSpc>
        <a:spcBef>
          <a:spcPts val="964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5pPr>
      <a:lvl6pPr marL="4842395" indent="-440218" algn="l" defTabSz="1760871" rtl="0" eaLnBrk="1" latinLnBrk="0" hangingPunct="1">
        <a:lnSpc>
          <a:spcPct val="90000"/>
        </a:lnSpc>
        <a:spcBef>
          <a:spcPts val="964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6pPr>
      <a:lvl7pPr marL="5722829" indent="-440218" algn="l" defTabSz="1760871" rtl="0" eaLnBrk="1" latinLnBrk="0" hangingPunct="1">
        <a:lnSpc>
          <a:spcPct val="90000"/>
        </a:lnSpc>
        <a:spcBef>
          <a:spcPts val="964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7pPr>
      <a:lvl8pPr marL="6603264" indent="-440218" algn="l" defTabSz="1760871" rtl="0" eaLnBrk="1" latinLnBrk="0" hangingPunct="1">
        <a:lnSpc>
          <a:spcPct val="90000"/>
        </a:lnSpc>
        <a:spcBef>
          <a:spcPts val="964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8pPr>
      <a:lvl9pPr marL="7483697" indent="-440218" algn="l" defTabSz="1760871" rtl="0" eaLnBrk="1" latinLnBrk="0" hangingPunct="1">
        <a:lnSpc>
          <a:spcPct val="90000"/>
        </a:lnSpc>
        <a:spcBef>
          <a:spcPts val="964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760871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80438" algn="l" defTabSz="1760871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760871" algn="l" defTabSz="1760871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641306" algn="l" defTabSz="1760871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4pPr>
      <a:lvl5pPr marL="3521739" algn="l" defTabSz="1760871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5pPr>
      <a:lvl6pPr marL="4402177" algn="l" defTabSz="1760871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6pPr>
      <a:lvl7pPr marL="5282609" algn="l" defTabSz="1760871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7pPr>
      <a:lvl8pPr marL="6163046" algn="l" defTabSz="1760871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8pPr>
      <a:lvl9pPr marL="7043481" algn="l" defTabSz="1760871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mtClean="0"/>
              <a:t>ДНПС-П-32 Обеспечение обмена информацией с ГИС ГМП в соответствии с требованиями ФЗ</a:t>
            </a:r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4B921-EF27-47F8-8B79-AB9C9E4F5885}" type="slidenum">
              <a:rPr lang="ru-RU" smtClean="0"/>
              <a:t>1</a:t>
            </a:fld>
            <a:endParaRPr lang="ru-RU"/>
          </a:p>
        </p:txBody>
      </p:sp>
      <p:cxnSp>
        <p:nvCxnSpPr>
          <p:cNvPr id="8" name="dkshp193"/>
          <p:cNvCxnSpPr/>
          <p:nvPr/>
        </p:nvCxnSpPr>
        <p:spPr>
          <a:xfrm flipH="1">
            <a:off x="8892144" y="1395113"/>
            <a:ext cx="1" cy="6953854"/>
          </a:xfrm>
          <a:prstGeom prst="line">
            <a:avLst/>
          </a:prstGeom>
          <a:ln w="25400">
            <a:solidFill>
              <a:srgbClr val="548235"/>
            </a:solidFill>
            <a:prstDash val="dash"/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415552"/>
              </p:ext>
            </p:extLst>
          </p:nvPr>
        </p:nvGraphicFramePr>
        <p:xfrm>
          <a:off x="256001" y="1085489"/>
          <a:ext cx="11627491" cy="7189589"/>
        </p:xfrm>
        <a:graphic>
          <a:graphicData uri="http://schemas.openxmlformats.org/drawingml/2006/table">
            <a:tbl>
              <a:tblPr/>
              <a:tblGrid>
                <a:gridCol w="5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0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0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0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0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01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0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01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01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200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ru-RU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Контрольное событие</a:t>
                      </a:r>
                      <a:endParaRPr lang="ru-RU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ru-RU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Начало</a:t>
                      </a:r>
                      <a:endParaRPr lang="ru-RU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Окончание</a:t>
                      </a:r>
                      <a:endParaRPr lang="ru-RU" sz="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2021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R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2022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 gridSpan="2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ru-RU" sz="8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</a:t>
                      </a:r>
                      <a:endParaRPr lang="ru-RU" sz="8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III</a:t>
                      </a:r>
                      <a:endParaRPr lang="ru-RU" sz="8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IV</a:t>
                      </a:r>
                      <a:endParaRPr lang="ru-RU" sz="8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ru-RU" sz="8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</a:t>
                      </a:r>
                      <a:endParaRPr lang="ru-RU" sz="8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III</a:t>
                      </a:r>
                      <a:endParaRPr lang="ru-RU" sz="8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IV</a:t>
                      </a:r>
                      <a:endParaRPr lang="ru-RU" sz="8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50">
                <a:tc>
                  <a:txBody>
                    <a:bodyPr/>
                    <a:lstStyle/>
                    <a:p>
                      <a:pPr algn="l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Предпроект ДНПС-П-32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i="0" u="none" strike="noStrike">
                          <a:solidFill>
                            <a:srgbClr val="008000"/>
                          </a:solidFill>
                          <a:latin typeface="Arial"/>
                        </a:rPr>
                        <a:t>15.04.2021*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11.05.2022*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350">
                <a:tc>
                  <a:txBody>
                    <a:bodyPr/>
                    <a:lstStyle/>
                    <a:p>
                      <a:pPr algn="l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1.1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algn="l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Согласование и утверждение паспорта предпроекта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>
                          <a:solidFill>
                            <a:srgbClr val="008000"/>
                          </a:solidFill>
                          <a:latin typeface="Arial"/>
                        </a:rPr>
                        <a:t>15.04.2021*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10.02.2022*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350">
                <a:tc>
                  <a:txBody>
                    <a:bodyPr/>
                    <a:lstStyle/>
                    <a:p>
                      <a:pPr algn="l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1.1.1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2000" algn="l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Принято решение об открытии предпроекта на УК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10.02.2022*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10.02.2022*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350">
                <a:tc>
                  <a:txBody>
                    <a:bodyPr/>
                    <a:lstStyle/>
                    <a:p>
                      <a:pPr algn="l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1.2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algn="l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Выполнение предпроекта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>
                          <a:solidFill>
                            <a:srgbClr val="008000"/>
                          </a:solidFill>
                          <a:latin typeface="Arial"/>
                        </a:rPr>
                        <a:t>01.07.2021*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19.01.2022*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350">
                <a:tc>
                  <a:txBody>
                    <a:bodyPr/>
                    <a:lstStyle/>
                    <a:p>
                      <a:pPr algn="l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1.2.1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2000" algn="l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Уточнение требований с Минфином и ФК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 dirty="0" smtClean="0">
                          <a:solidFill>
                            <a:srgbClr val="008000"/>
                          </a:solidFill>
                          <a:latin typeface="Arial"/>
                        </a:rPr>
                        <a:t>23.11.2021*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28.01.2022*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699">
                <a:tc>
                  <a:txBody>
                    <a:bodyPr/>
                    <a:lstStyle/>
                    <a:p>
                      <a:pPr algn="l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1.2.2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2000" algn="l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Разработка, согласование, утверждение Операционной модели взаимодействия c ГИС ГМП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>
                          <a:solidFill>
                            <a:srgbClr val="008000"/>
                          </a:solidFill>
                          <a:latin typeface="Arial"/>
                        </a:rPr>
                        <a:t>01.07.2021*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28.01.2022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350">
                <a:tc>
                  <a:txBody>
                    <a:bodyPr/>
                    <a:lstStyle/>
                    <a:p>
                      <a:pPr algn="l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1.3.1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2000" algn="l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Подготовлены ФТ для проведения анализа рынка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24.02.2022*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24.02.2022*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350">
                <a:tc>
                  <a:txBody>
                    <a:bodyPr/>
                    <a:lstStyle/>
                    <a:p>
                      <a:pPr algn="l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1.6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algn="l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Создание, согласование и утверждение Архитектурного решения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29.12.2021*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15.03.2022*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5350">
                <a:tc>
                  <a:txBody>
                    <a:bodyPr/>
                    <a:lstStyle/>
                    <a:p>
                      <a:pPr algn="l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1.6.1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2000" algn="l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Подписан протокол по определению варианта архитектуры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24.02.2022*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24.02.2022*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65350">
                <a:tc>
                  <a:txBody>
                    <a:bodyPr/>
                    <a:lstStyle/>
                    <a:p>
                      <a:pPr algn="l"/>
                      <a:r>
                        <a:rPr lang="ru-RU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algn="l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Проведение RFI по доработкам РАБИС-НП, ТПК САБС, оценка сроков и внутренних трудозатрат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18.02.2022*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31.03.2022*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289965"/>
                  </a:ext>
                </a:extLst>
              </a:tr>
              <a:tr h="265350">
                <a:tc>
                  <a:txBody>
                    <a:bodyPr/>
                    <a:lstStyle/>
                    <a:p>
                      <a:pPr algn="l"/>
                      <a:r>
                        <a:rPr lang="ru-RU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2000" algn="l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Проведение RFI по доработкам внешних смежных АС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18.02.2022*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31.03.2022*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922904"/>
                  </a:ext>
                </a:extLst>
              </a:tr>
              <a:tr h="265350">
                <a:tc>
                  <a:txBody>
                    <a:bodyPr/>
                    <a:lstStyle/>
                    <a:p>
                      <a:pPr algn="l"/>
                      <a:r>
                        <a:rPr lang="ru-RU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algn="l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Формирование, согласование и утверждение паспорта проекта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11.02.2022*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28.04.2022*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053389"/>
                  </a:ext>
                </a:extLst>
              </a:tr>
              <a:tr h="265350">
                <a:tc>
                  <a:txBody>
                    <a:bodyPr/>
                    <a:lstStyle/>
                    <a:p>
                      <a:pPr algn="l"/>
                      <a:r>
                        <a:rPr lang="ru-RU" sz="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1.10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algn="l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Принятие решения о целесообразности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28.04.2022*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11.05.2022*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19059"/>
                  </a:ext>
                </a:extLst>
              </a:tr>
              <a:tr h="265350">
                <a:tc>
                  <a:txBody>
                    <a:bodyPr/>
                    <a:lstStyle/>
                    <a:p>
                      <a:pPr algn="l"/>
                      <a:r>
                        <a:rPr lang="ru-RU" sz="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000" algn="l"/>
                      <a:r>
                        <a:rPr lang="ru-RU" sz="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Выполнение проекта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10.01.2022*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15.12.2022*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7601466"/>
                  </a:ext>
                </a:extLst>
              </a:tr>
              <a:tr h="265350">
                <a:tc>
                  <a:txBody>
                    <a:bodyPr/>
                    <a:lstStyle/>
                    <a:p>
                      <a:pPr algn="l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2.1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algn="l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Проведение закупочных процедур по доработкам РАБИС-НП, ТПК САБС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11.04.2022*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25.05.2022*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886714"/>
                  </a:ext>
                </a:extLst>
              </a:tr>
              <a:tr h="265350">
                <a:tc>
                  <a:txBody>
                    <a:bodyPr/>
                    <a:lstStyle/>
                    <a:p>
                      <a:pPr algn="l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2.2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algn="l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Проведение закупочных процедур по доработкам смежных внешних АС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07.04.2022*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05.08.2022*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046550"/>
                  </a:ext>
                </a:extLst>
              </a:tr>
              <a:tr h="265350">
                <a:tc>
                  <a:txBody>
                    <a:bodyPr/>
                    <a:lstStyle/>
                    <a:p>
                      <a:pPr algn="l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2.4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algn="l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Доработка, тестирование функционала (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Рабис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-НП, ТПК САБС)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25.05.2022*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26.09.2022*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359077"/>
                  </a:ext>
                </a:extLst>
              </a:tr>
              <a:tr h="265350">
                <a:tc>
                  <a:txBody>
                    <a:bodyPr/>
                    <a:lstStyle/>
                    <a:p>
                      <a:pPr algn="l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2.4.1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2000" algn="l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Доработка функционала РАБИС-НП, ТПК САБС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25.05.2022*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25.07.2022*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018389"/>
                  </a:ext>
                </a:extLst>
              </a:tr>
              <a:tr h="265350">
                <a:tc>
                  <a:txBody>
                    <a:bodyPr/>
                    <a:lstStyle/>
                    <a:p>
                      <a:pPr algn="l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2.4.2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2000" algn="l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Тестирование функционала по доработкам РАБИС-НП, ТПК САБС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26.07.2022*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23.09.2022*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094975"/>
                  </a:ext>
                </a:extLst>
              </a:tr>
              <a:tr h="265350">
                <a:tc>
                  <a:txBody>
                    <a:bodyPr/>
                    <a:lstStyle/>
                    <a:p>
                      <a:pPr algn="l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2.4.3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2000" algn="l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Функционал по доработкам РАБИС-НП, ТПК САБС внедрен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26.09.2022*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26.09.2022*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936253"/>
                  </a:ext>
                </a:extLst>
              </a:tr>
              <a:tr h="265350">
                <a:tc>
                  <a:txBody>
                    <a:bodyPr/>
                    <a:lstStyle/>
                    <a:p>
                      <a:pPr algn="l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2.5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algn="l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Внутренние</a:t>
                      </a:r>
                      <a:r>
                        <a:rPr lang="ru-RU" sz="800" b="0" i="0" u="none" strike="noStrike" baseline="0" dirty="0" smtClean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Доработки смежных 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АС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18.04.2022*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24.11.2022*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546655"/>
                  </a:ext>
                </a:extLst>
              </a:tr>
              <a:tr h="265350">
                <a:tc>
                  <a:txBody>
                    <a:bodyPr/>
                    <a:lstStyle/>
                    <a:p>
                      <a:pPr algn="l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2.6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algn="l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Внешние Доработки смежных 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АС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08.08.2022*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01.11.2022*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056518"/>
                  </a:ext>
                </a:extLst>
              </a:tr>
              <a:tr h="265350">
                <a:tc>
                  <a:txBody>
                    <a:bodyPr/>
                    <a:lstStyle/>
                    <a:p>
                      <a:pPr algn="l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2.7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algn="l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Тестирование функционала по доработкам смежных АС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01.11.2022*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15.12.2022*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375649"/>
                  </a:ext>
                </a:extLst>
              </a:tr>
              <a:tr h="265350">
                <a:tc>
                  <a:txBody>
                    <a:bodyPr/>
                    <a:lstStyle/>
                    <a:p>
                      <a:pPr algn="l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2.8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algn="l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Интеграционное тестирование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24.11.2022*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15.12.2022*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215727"/>
                  </a:ext>
                </a:extLst>
              </a:tr>
              <a:tr h="265350">
                <a:tc>
                  <a:txBody>
                    <a:bodyPr/>
                    <a:lstStyle/>
                    <a:p>
                      <a:pPr algn="l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2.9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000" algn="l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Функционал внедрен по вступлению в силу измений 210 ФЗ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15.12.2022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15.12.2022</a:t>
                      </a:r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99C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D9D9D9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2385122"/>
                  </a:ext>
                </a:extLst>
              </a:tr>
            </a:tbl>
          </a:graphicData>
        </a:graphic>
      </p:graphicFrame>
      <p:grpSp>
        <p:nvGrpSpPr>
          <p:cNvPr id="13" name="Группа 12"/>
          <p:cNvGrpSpPr/>
          <p:nvPr/>
        </p:nvGrpSpPr>
        <p:grpSpPr>
          <a:xfrm>
            <a:off x="255600" y="756000"/>
            <a:ext cx="11682402" cy="255600"/>
            <a:chOff x="255600" y="756000"/>
            <a:chExt cx="11682402" cy="255600"/>
          </a:xfrm>
        </p:grpSpPr>
        <p:sp>
          <p:nvSpPr>
            <p:cNvPr id="15" name="Прямоугольник 4"/>
            <p:cNvSpPr/>
            <p:nvPr/>
          </p:nvSpPr>
          <p:spPr>
            <a:xfrm>
              <a:off x="255600" y="756000"/>
              <a:ext cx="11682402" cy="2556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800" b="1" dirty="0">
                  <a:solidFill>
                    <a:srgbClr val="0082BB"/>
                  </a:solidFill>
                  <a:latin typeface="Arial" panose="020B0604020202020204" pitchFamily="34" charset="0"/>
                </a:rPr>
                <a:t>ЛЕГЕНДА ДК</a:t>
              </a:r>
              <a:endParaRPr lang="ru-RU" sz="800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1204912" y="793800"/>
              <a:ext cx="792000" cy="18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ru-RU" sz="7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Базовые сроки</a:t>
              </a:r>
              <a:endParaRPr lang="ru-R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2128879" y="793800"/>
              <a:ext cx="792000" cy="18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ru-RU" sz="7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Предвар</a:t>
              </a:r>
              <a:r>
                <a:rPr lang="ru-RU" sz="7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сроки</a:t>
              </a:r>
              <a:endParaRPr lang="ru-R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Прямоугольник 7"/>
            <p:cNvSpPr/>
            <p:nvPr/>
          </p:nvSpPr>
          <p:spPr>
            <a:xfrm>
              <a:off x="3976813" y="799741"/>
              <a:ext cx="900000" cy="1800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ru-RU" sz="7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Позднее окончание</a:t>
              </a:r>
              <a:endParaRPr lang="ru-R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3052846" y="793800"/>
              <a:ext cx="792000" cy="18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ru-RU" sz="7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Раннее начало</a:t>
              </a:r>
              <a:endParaRPr lang="ru-R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5008780" y="793800"/>
              <a:ext cx="792000" cy="180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ru-RU" sz="7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Исключенное</a:t>
              </a:r>
              <a:endParaRPr lang="ru-R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5-конечная звезда 10"/>
            <p:cNvSpPr/>
            <p:nvPr/>
          </p:nvSpPr>
          <p:spPr>
            <a:xfrm>
              <a:off x="6856714" y="806631"/>
              <a:ext cx="180000" cy="162000"/>
            </a:xfrm>
            <a:prstGeom prst="star5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36714" y="831741"/>
              <a:ext cx="273766" cy="123111"/>
            </a:xfrm>
            <a:prstGeom prst="rect">
              <a:avLst/>
            </a:prstGeom>
            <a:noFill/>
          </p:spPr>
          <p:txBody>
            <a:bodyPr wrap="square" lIns="36000" tIns="0" rIns="0" bIns="0" rtlCol="0">
              <a:spAutoFit/>
            </a:bodyPr>
            <a:lstStyle/>
            <a:p>
              <a:r>
                <a:rPr lang="ru-RU" sz="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Веха</a:t>
              </a:r>
              <a:endParaRPr lang="ru-RU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7389549" y="798593"/>
              <a:ext cx="540000" cy="18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>
                <a:lnSpc>
                  <a:spcPct val="80000"/>
                </a:lnSpc>
              </a:pPr>
              <a:r>
                <a:rPr lang="ru-RU" sz="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дд.мм.гггг</a:t>
              </a:r>
              <a:r>
                <a:rPr lang="ru-RU" sz="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600" strike="sngStrike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дд.мм.гггг</a:t>
              </a:r>
              <a:endParaRPr lang="ru-RU" sz="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933797" y="788536"/>
              <a:ext cx="894473" cy="215444"/>
            </a:xfrm>
            <a:prstGeom prst="rect">
              <a:avLst/>
            </a:prstGeom>
            <a:noFill/>
          </p:spPr>
          <p:txBody>
            <a:bodyPr wrap="square" lIns="36000" tIns="0" rIns="0" bIns="0" rtlCol="0">
              <a:spAutoFit/>
            </a:bodyPr>
            <a:lstStyle/>
            <a:p>
              <a:r>
                <a:rPr lang="ru-RU" sz="7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Сдвиг относительно базового плана</a:t>
              </a:r>
              <a:endParaRPr lang="ru-RU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8909534" y="793394"/>
              <a:ext cx="900000" cy="18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ru-RU" sz="600" dirty="0" err="1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дд.мм.гггг</a:t>
              </a:r>
              <a:r>
                <a:rPr lang="en-US" sz="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|</a:t>
              </a:r>
              <a:r>
                <a:rPr lang="ru-RU" sz="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6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дд.мм.гггг</a:t>
              </a:r>
              <a:endParaRPr lang="ru-RU" sz="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825948" y="777812"/>
              <a:ext cx="562706" cy="215444"/>
            </a:xfrm>
            <a:prstGeom prst="rect">
              <a:avLst/>
            </a:prstGeom>
            <a:noFill/>
          </p:spPr>
          <p:txBody>
            <a:bodyPr wrap="square" lIns="36000" tIns="0" rIns="0" bIns="0" rtlCol="0">
              <a:spAutoFit/>
            </a:bodyPr>
            <a:lstStyle/>
            <a:p>
              <a:r>
                <a:rPr lang="ru-RU" sz="7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Выполнение началось</a:t>
              </a:r>
              <a:endParaRPr lang="ru-RU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10474506" y="788581"/>
              <a:ext cx="900000" cy="18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ctr"/>
            <a:lstStyle/>
            <a:p>
              <a:pPr algn="ctr"/>
              <a:r>
                <a:rPr lang="ru-RU" sz="600" dirty="0" err="1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дд.мм.гггг</a:t>
              </a:r>
              <a:r>
                <a:rPr lang="en-US" sz="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|</a:t>
              </a:r>
              <a:r>
                <a:rPr lang="ru-RU" sz="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600" dirty="0" err="1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дд.мм.гггг</a:t>
              </a:r>
              <a:endParaRPr lang="ru-RU" sz="5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374506" y="785298"/>
              <a:ext cx="504000" cy="215444"/>
            </a:xfrm>
            <a:prstGeom prst="rect">
              <a:avLst/>
            </a:prstGeom>
            <a:noFill/>
          </p:spPr>
          <p:txBody>
            <a:bodyPr wrap="square" lIns="36000" tIns="0" rIns="0" bIns="0" rtlCol="0">
              <a:spAutoFit/>
            </a:bodyPr>
            <a:lstStyle/>
            <a:p>
              <a:r>
                <a:rPr lang="ru-RU" sz="7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Задача выполнена</a:t>
              </a:r>
              <a:endParaRPr lang="ru-RU" sz="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5932747" y="793800"/>
              <a:ext cx="792000" cy="180000"/>
            </a:xfrm>
            <a:prstGeom prst="rect">
              <a:avLst/>
            </a:prstGeom>
            <a:solidFill>
              <a:srgbClr val="FDDBA3"/>
            </a:solidFill>
            <a:ln w="12700">
              <a:solidFill>
                <a:srgbClr val="B4521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ru-RU" sz="7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Новое</a:t>
              </a:r>
              <a:endParaRPr lang="ru-R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dkshp86"/>
          <p:cNvSpPr/>
          <p:nvPr/>
        </p:nvSpPr>
        <p:spPr>
          <a:xfrm>
            <a:off x="6807180" y="1551050"/>
            <a:ext cx="3175702" cy="198228"/>
          </a:xfrm>
          <a:prstGeom prst="homePlate">
            <a:avLst/>
          </a:prstGeom>
          <a:solidFill>
            <a:srgbClr val="FDDBA3"/>
          </a:solidFill>
          <a:ln cmpd="sng">
            <a:gradFill flip="none" rotWithShape="1">
              <a:gsLst>
                <a:gs pos="43000">
                  <a:srgbClr val="B45210"/>
                </a:gs>
                <a:gs pos="50000">
                  <a:srgbClr val="B45210"/>
                </a:gs>
              </a:gsLst>
              <a:lin ang="0" scaled="1"/>
              <a:tileRect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dkshp86"/>
          <p:cNvSpPr/>
          <p:nvPr/>
        </p:nvSpPr>
        <p:spPr>
          <a:xfrm>
            <a:off x="6807180" y="1816400"/>
            <a:ext cx="2444722" cy="198228"/>
          </a:xfrm>
          <a:prstGeom prst="homePlate">
            <a:avLst/>
          </a:prstGeom>
          <a:solidFill>
            <a:srgbClr val="FEEDD1"/>
          </a:solidFill>
          <a:ln cmpd="sng">
            <a:gradFill flip="none" rotWithShape="1">
              <a:gsLst>
                <a:gs pos="43000">
                  <a:srgbClr val="B45210"/>
                </a:gs>
                <a:gs pos="50000">
                  <a:srgbClr val="B45210"/>
                </a:gs>
              </a:gsLst>
              <a:lin ang="0" scaled="1"/>
              <a:tileRect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kshp92"/>
          <p:cNvSpPr/>
          <p:nvPr/>
        </p:nvSpPr>
        <p:spPr>
          <a:xfrm>
            <a:off x="9150302" y="2079264"/>
            <a:ext cx="203200" cy="203200"/>
          </a:xfrm>
          <a:prstGeom prst="star5">
            <a:avLst/>
          </a:prstGeom>
          <a:solidFill>
            <a:srgbClr val="FEEDD1"/>
          </a:solidFill>
          <a:ln cmpd="sng">
            <a:gradFill flip="none" rotWithShape="1">
              <a:gsLst>
                <a:gs pos="43000">
                  <a:srgbClr val="B45210"/>
                </a:gs>
                <a:gs pos="50000">
                  <a:srgbClr val="B45210"/>
                </a:gs>
              </a:gsLst>
              <a:lin ang="0" scaled="1"/>
              <a:tileRect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dkshp86"/>
          <p:cNvSpPr/>
          <p:nvPr/>
        </p:nvSpPr>
        <p:spPr>
          <a:xfrm>
            <a:off x="7432574" y="2347100"/>
            <a:ext cx="1640644" cy="198228"/>
          </a:xfrm>
          <a:prstGeom prst="homePlate">
            <a:avLst/>
          </a:prstGeom>
          <a:solidFill>
            <a:srgbClr val="FEEDD1"/>
          </a:solidFill>
          <a:ln cmpd="sng">
            <a:gradFill flip="none" rotWithShape="1">
              <a:gsLst>
                <a:gs pos="43000">
                  <a:srgbClr val="B45210"/>
                </a:gs>
                <a:gs pos="50000">
                  <a:srgbClr val="B45210"/>
                </a:gs>
              </a:gsLst>
              <a:lin ang="0" scaled="1"/>
              <a:tileRect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dkshp86"/>
          <p:cNvSpPr/>
          <p:nvPr/>
        </p:nvSpPr>
        <p:spPr>
          <a:xfrm>
            <a:off x="8610264" y="2619216"/>
            <a:ext cx="446710" cy="191461"/>
          </a:xfrm>
          <a:prstGeom prst="homePlate">
            <a:avLst/>
          </a:prstGeom>
          <a:solidFill>
            <a:srgbClr val="FEEDD1"/>
          </a:solidFill>
          <a:ln cmpd="sng">
            <a:gradFill flip="none" rotWithShape="1">
              <a:gsLst>
                <a:gs pos="43000">
                  <a:srgbClr val="B45210"/>
                </a:gs>
                <a:gs pos="50000">
                  <a:srgbClr val="B45210"/>
                </a:gs>
              </a:gsLst>
              <a:lin ang="0" scaled="1"/>
              <a:tileRect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dkshp86"/>
          <p:cNvSpPr/>
          <p:nvPr/>
        </p:nvSpPr>
        <p:spPr>
          <a:xfrm>
            <a:off x="7432574" y="2904390"/>
            <a:ext cx="1640644" cy="198228"/>
          </a:xfrm>
          <a:prstGeom prst="homePlate">
            <a:avLst/>
          </a:prstGeom>
          <a:solidFill>
            <a:srgbClr val="FEEDD1"/>
          </a:solidFill>
          <a:ln cmpd="sng">
            <a:gradFill flip="none" rotWithShape="1">
              <a:gsLst>
                <a:gs pos="43000">
                  <a:srgbClr val="B45210"/>
                </a:gs>
                <a:gs pos="50000">
                  <a:srgbClr val="B45210"/>
                </a:gs>
              </a:gsLst>
              <a:lin ang="0" scaled="1"/>
              <a:tileRect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dkshp92"/>
          <p:cNvSpPr/>
          <p:nvPr/>
        </p:nvSpPr>
        <p:spPr>
          <a:xfrm>
            <a:off x="9140794" y="3208739"/>
            <a:ext cx="203200" cy="203200"/>
          </a:xfrm>
          <a:prstGeom prst="star5">
            <a:avLst/>
          </a:prstGeom>
          <a:solidFill>
            <a:srgbClr val="FEEDD1"/>
          </a:solidFill>
          <a:ln cmpd="sng">
            <a:gradFill flip="none" rotWithShape="1">
              <a:gsLst>
                <a:gs pos="43000">
                  <a:srgbClr val="B45210"/>
                </a:gs>
                <a:gs pos="50000">
                  <a:srgbClr val="B45210"/>
                </a:gs>
              </a:gsLst>
              <a:lin ang="0" scaled="1"/>
              <a:tileRect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dkshp86"/>
          <p:cNvSpPr/>
          <p:nvPr/>
        </p:nvSpPr>
        <p:spPr>
          <a:xfrm>
            <a:off x="8828270" y="3471603"/>
            <a:ext cx="638940" cy="234386"/>
          </a:xfrm>
          <a:prstGeom prst="homePlate">
            <a:avLst/>
          </a:prstGeom>
          <a:solidFill>
            <a:srgbClr val="FEEDD1"/>
          </a:solidFill>
          <a:ln cmpd="sng">
            <a:gradFill flip="none" rotWithShape="1">
              <a:gsLst>
                <a:gs pos="43000">
                  <a:srgbClr val="B45210"/>
                </a:gs>
                <a:gs pos="50000">
                  <a:srgbClr val="B45210"/>
                </a:gs>
              </a:gsLst>
              <a:lin ang="0" scaled="1"/>
              <a:tileRect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dkshp92"/>
          <p:cNvSpPr/>
          <p:nvPr/>
        </p:nvSpPr>
        <p:spPr>
          <a:xfrm>
            <a:off x="9141666" y="3716448"/>
            <a:ext cx="203200" cy="203200"/>
          </a:xfrm>
          <a:prstGeom prst="star5">
            <a:avLst/>
          </a:prstGeom>
          <a:solidFill>
            <a:srgbClr val="FEEDD1"/>
          </a:solidFill>
          <a:ln cmpd="sng">
            <a:gradFill flip="none" rotWithShape="1">
              <a:gsLst>
                <a:gs pos="43000">
                  <a:srgbClr val="B45210"/>
                </a:gs>
                <a:gs pos="50000">
                  <a:srgbClr val="B45210"/>
                </a:gs>
              </a:gsLst>
              <a:lin ang="0" scaled="1"/>
              <a:tileRect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dkshp86"/>
          <p:cNvSpPr/>
          <p:nvPr/>
        </p:nvSpPr>
        <p:spPr>
          <a:xfrm>
            <a:off x="10086140" y="5926741"/>
            <a:ext cx="1007128" cy="198228"/>
          </a:xfrm>
          <a:prstGeom prst="homePlate">
            <a:avLst/>
          </a:prstGeom>
          <a:solidFill>
            <a:srgbClr val="FEEDD1"/>
          </a:solidFill>
          <a:ln cmpd="sng">
            <a:gradFill flip="none" rotWithShape="1">
              <a:gsLst>
                <a:gs pos="43000">
                  <a:srgbClr val="B45210"/>
                </a:gs>
                <a:gs pos="50000">
                  <a:srgbClr val="B45210"/>
                </a:gs>
              </a:gsLst>
              <a:lin ang="0" scaled="1"/>
              <a:tileRect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dkshp86"/>
          <p:cNvSpPr/>
          <p:nvPr/>
        </p:nvSpPr>
        <p:spPr>
          <a:xfrm>
            <a:off x="10086140" y="6192091"/>
            <a:ext cx="495442" cy="198228"/>
          </a:xfrm>
          <a:prstGeom prst="homePlate">
            <a:avLst/>
          </a:prstGeom>
          <a:solidFill>
            <a:srgbClr val="FEEDD1"/>
          </a:solidFill>
          <a:ln cmpd="sng">
            <a:gradFill flip="none" rotWithShape="1">
              <a:gsLst>
                <a:gs pos="43000">
                  <a:srgbClr val="B45210"/>
                </a:gs>
                <a:gs pos="50000">
                  <a:srgbClr val="B45210"/>
                </a:gs>
              </a:gsLst>
              <a:lin ang="0" scaled="1"/>
              <a:tileRect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dkshp86"/>
          <p:cNvSpPr/>
          <p:nvPr/>
        </p:nvSpPr>
        <p:spPr>
          <a:xfrm>
            <a:off x="10589704" y="6457441"/>
            <a:ext cx="479198" cy="198228"/>
          </a:xfrm>
          <a:prstGeom prst="homePlate">
            <a:avLst/>
          </a:prstGeom>
          <a:solidFill>
            <a:srgbClr val="FEEDD1"/>
          </a:solidFill>
          <a:ln cmpd="sng">
            <a:gradFill flip="none" rotWithShape="1">
              <a:gsLst>
                <a:gs pos="43000">
                  <a:srgbClr val="B45210"/>
                </a:gs>
                <a:gs pos="50000">
                  <a:srgbClr val="B45210"/>
                </a:gs>
              </a:gsLst>
              <a:lin ang="0" scaled="1"/>
              <a:tileRect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dkshp92"/>
          <p:cNvSpPr/>
          <p:nvPr/>
        </p:nvSpPr>
        <p:spPr>
          <a:xfrm>
            <a:off x="10991668" y="6720305"/>
            <a:ext cx="203200" cy="203200"/>
          </a:xfrm>
          <a:prstGeom prst="star5">
            <a:avLst/>
          </a:prstGeom>
          <a:solidFill>
            <a:srgbClr val="FEEDD1"/>
          </a:solidFill>
          <a:ln cmpd="sng">
            <a:gradFill flip="none" rotWithShape="1">
              <a:gsLst>
                <a:gs pos="43000">
                  <a:srgbClr val="B45210"/>
                </a:gs>
                <a:gs pos="50000">
                  <a:srgbClr val="B45210"/>
                </a:gs>
              </a:gsLst>
              <a:lin ang="0" scaled="1"/>
              <a:tileRect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dkshp86"/>
          <p:cNvSpPr/>
          <p:nvPr/>
        </p:nvSpPr>
        <p:spPr>
          <a:xfrm>
            <a:off x="9785626" y="6988141"/>
            <a:ext cx="1786840" cy="198228"/>
          </a:xfrm>
          <a:prstGeom prst="homePlate">
            <a:avLst/>
          </a:prstGeom>
          <a:solidFill>
            <a:srgbClr val="FEEDD1"/>
          </a:solidFill>
          <a:ln cmpd="sng">
            <a:gradFill flip="none" rotWithShape="1">
              <a:gsLst>
                <a:gs pos="43000">
                  <a:srgbClr val="B45210"/>
                </a:gs>
                <a:gs pos="50000">
                  <a:srgbClr val="B45210"/>
                </a:gs>
              </a:gsLst>
              <a:lin ang="0" scaled="1"/>
              <a:tileRect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dkshp86"/>
          <p:cNvSpPr/>
          <p:nvPr/>
        </p:nvSpPr>
        <p:spPr>
          <a:xfrm>
            <a:off x="10695290" y="7253491"/>
            <a:ext cx="690370" cy="198228"/>
          </a:xfrm>
          <a:prstGeom prst="homePlate">
            <a:avLst/>
          </a:prstGeom>
          <a:solidFill>
            <a:srgbClr val="FEEDD1"/>
          </a:solidFill>
          <a:ln cmpd="sng">
            <a:gradFill flip="none" rotWithShape="1">
              <a:gsLst>
                <a:gs pos="43000">
                  <a:srgbClr val="B45210"/>
                </a:gs>
                <a:gs pos="50000">
                  <a:srgbClr val="B45210"/>
                </a:gs>
              </a:gsLst>
              <a:lin ang="0" scaled="1"/>
              <a:tileRect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dkshp86"/>
          <p:cNvSpPr/>
          <p:nvPr/>
        </p:nvSpPr>
        <p:spPr>
          <a:xfrm>
            <a:off x="11385660" y="7518841"/>
            <a:ext cx="357368" cy="198228"/>
          </a:xfrm>
          <a:prstGeom prst="homePlate">
            <a:avLst/>
          </a:prstGeom>
          <a:solidFill>
            <a:srgbClr val="FEEDD1"/>
          </a:solidFill>
          <a:ln cmpd="sng">
            <a:gradFill flip="none" rotWithShape="1">
              <a:gsLst>
                <a:gs pos="43000">
                  <a:srgbClr val="B45210"/>
                </a:gs>
                <a:gs pos="50000">
                  <a:srgbClr val="B45210"/>
                </a:gs>
              </a:gsLst>
              <a:lin ang="0" scaled="1"/>
              <a:tileRect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dkshp86"/>
          <p:cNvSpPr/>
          <p:nvPr/>
        </p:nvSpPr>
        <p:spPr>
          <a:xfrm>
            <a:off x="11572466" y="7784191"/>
            <a:ext cx="170562" cy="198228"/>
          </a:xfrm>
          <a:prstGeom prst="homePlate">
            <a:avLst/>
          </a:prstGeom>
          <a:solidFill>
            <a:srgbClr val="FEEDD1"/>
          </a:solidFill>
          <a:ln cmpd="sng">
            <a:gradFill flip="none" rotWithShape="1">
              <a:gsLst>
                <a:gs pos="43000">
                  <a:srgbClr val="B45210"/>
                </a:gs>
                <a:gs pos="50000">
                  <a:srgbClr val="B45210"/>
                </a:gs>
              </a:gsLst>
              <a:lin ang="0" scaled="1"/>
              <a:tileRect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dkshp92"/>
          <p:cNvSpPr/>
          <p:nvPr/>
        </p:nvSpPr>
        <p:spPr>
          <a:xfrm>
            <a:off x="11641428" y="8047055"/>
            <a:ext cx="203200" cy="203200"/>
          </a:xfrm>
          <a:prstGeom prst="star5">
            <a:avLst/>
          </a:prstGeom>
          <a:solidFill>
            <a:srgbClr val="FEEDD1"/>
          </a:solidFill>
          <a:ln cmpd="sng">
            <a:gradFill flip="none" rotWithShape="1">
              <a:gsLst>
                <a:gs pos="43000">
                  <a:srgbClr val="B45210"/>
                </a:gs>
                <a:gs pos="50000">
                  <a:srgbClr val="B45210"/>
                </a:gs>
              </a:gsLst>
              <a:lin ang="0" scaled="1"/>
              <a:tileRect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dkshp86"/>
          <p:cNvSpPr/>
          <p:nvPr/>
        </p:nvSpPr>
        <p:spPr>
          <a:xfrm>
            <a:off x="9739222" y="5382856"/>
            <a:ext cx="357368" cy="198228"/>
          </a:xfrm>
          <a:prstGeom prst="homePlate">
            <a:avLst/>
          </a:prstGeom>
          <a:solidFill>
            <a:srgbClr val="FEEDD1"/>
          </a:solidFill>
          <a:ln cmpd="sng">
            <a:gradFill flip="none" rotWithShape="1">
              <a:gsLst>
                <a:gs pos="43000">
                  <a:srgbClr val="B45210"/>
                </a:gs>
                <a:gs pos="50000">
                  <a:srgbClr val="B45210"/>
                </a:gs>
              </a:gsLst>
              <a:lin ang="0" scaled="1"/>
              <a:tileRect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dkshp86"/>
          <p:cNvSpPr/>
          <p:nvPr/>
        </p:nvSpPr>
        <p:spPr>
          <a:xfrm>
            <a:off x="9706734" y="5648206"/>
            <a:ext cx="974640" cy="198228"/>
          </a:xfrm>
          <a:prstGeom prst="homePlate">
            <a:avLst/>
          </a:prstGeom>
          <a:solidFill>
            <a:srgbClr val="FEEDD1"/>
          </a:solidFill>
          <a:ln cmpd="sng">
            <a:gradFill flip="none" rotWithShape="1">
              <a:gsLst>
                <a:gs pos="43000">
                  <a:srgbClr val="B45210"/>
                </a:gs>
                <a:gs pos="50000">
                  <a:srgbClr val="B45210"/>
                </a:gs>
              </a:gsLst>
              <a:lin ang="0" scaled="1"/>
              <a:tileRect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ctr"/>
          <a:lstStyle/>
          <a:p>
            <a:pPr algn="ctr"/>
            <a:r>
              <a:rPr lang="en-US" sz="7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dkshp86"/>
          <p:cNvSpPr/>
          <p:nvPr/>
        </p:nvSpPr>
        <p:spPr>
          <a:xfrm>
            <a:off x="9316878" y="4041464"/>
            <a:ext cx="333002" cy="198228"/>
          </a:xfrm>
          <a:prstGeom prst="homePlate">
            <a:avLst/>
          </a:prstGeom>
          <a:solidFill>
            <a:srgbClr val="FEEDD1"/>
          </a:solidFill>
          <a:ln cmpd="sng">
            <a:gradFill flip="none" rotWithShape="1">
              <a:gsLst>
                <a:gs pos="43000">
                  <a:srgbClr val="B45210"/>
                </a:gs>
                <a:gs pos="50000">
                  <a:srgbClr val="B45210"/>
                </a:gs>
              </a:gsLst>
              <a:lin ang="0" scaled="1"/>
              <a:tileRect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dkshp86"/>
          <p:cNvSpPr/>
          <p:nvPr/>
        </p:nvSpPr>
        <p:spPr>
          <a:xfrm>
            <a:off x="9316878" y="4343489"/>
            <a:ext cx="333002" cy="198228"/>
          </a:xfrm>
          <a:prstGeom prst="homePlate">
            <a:avLst/>
          </a:prstGeom>
          <a:solidFill>
            <a:srgbClr val="FEEDD1"/>
          </a:solidFill>
          <a:ln cmpd="sng">
            <a:gradFill flip="none" rotWithShape="1">
              <a:gsLst>
                <a:gs pos="43000">
                  <a:srgbClr val="B45210"/>
                </a:gs>
                <a:gs pos="50000">
                  <a:srgbClr val="B45210"/>
                </a:gs>
              </a:gsLst>
              <a:lin ang="0" scaled="1"/>
              <a:tileRect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dkshp92"/>
          <p:cNvSpPr/>
          <p:nvPr/>
        </p:nvSpPr>
        <p:spPr>
          <a:xfrm>
            <a:off x="9158424" y="4606353"/>
            <a:ext cx="203200" cy="203200"/>
          </a:xfrm>
          <a:prstGeom prst="star5">
            <a:avLst/>
          </a:prstGeom>
          <a:solidFill>
            <a:srgbClr val="FEEDD1"/>
          </a:solidFill>
          <a:ln cmpd="sng">
            <a:gradFill flip="none" rotWithShape="1">
              <a:gsLst>
                <a:gs pos="43000">
                  <a:srgbClr val="B45210"/>
                </a:gs>
                <a:gs pos="50000">
                  <a:srgbClr val="B45210"/>
                </a:gs>
              </a:gsLst>
              <a:lin ang="0" scaled="1"/>
              <a:tileRect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dkshp86"/>
          <p:cNvSpPr/>
          <p:nvPr/>
        </p:nvSpPr>
        <p:spPr>
          <a:xfrm>
            <a:off x="9877296" y="4874189"/>
            <a:ext cx="105586" cy="198228"/>
          </a:xfrm>
          <a:prstGeom prst="homePlate">
            <a:avLst/>
          </a:prstGeom>
          <a:solidFill>
            <a:srgbClr val="FEEDD1"/>
          </a:solidFill>
          <a:ln cmpd="sng">
            <a:gradFill flip="none" rotWithShape="1">
              <a:gsLst>
                <a:gs pos="43000">
                  <a:srgbClr val="B45210"/>
                </a:gs>
                <a:gs pos="50000">
                  <a:srgbClr val="B45210"/>
                </a:gs>
              </a:gsLst>
              <a:lin ang="0" scaled="1"/>
              <a:tileRect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ctr"/>
          <a:lstStyle/>
          <a:p>
            <a:pPr algn="ctr"/>
            <a:r>
              <a:rPr lang="en-US" sz="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dkshp92"/>
          <p:cNvSpPr/>
          <p:nvPr/>
        </p:nvSpPr>
        <p:spPr>
          <a:xfrm>
            <a:off x="9751330" y="5137053"/>
            <a:ext cx="203200" cy="203200"/>
          </a:xfrm>
          <a:prstGeom prst="star5">
            <a:avLst/>
          </a:prstGeom>
          <a:solidFill>
            <a:srgbClr val="FEEDD1"/>
          </a:solidFill>
          <a:ln cmpd="sng">
            <a:gradFill flip="none" rotWithShape="1">
              <a:gsLst>
                <a:gs pos="43000">
                  <a:srgbClr val="B45210"/>
                </a:gs>
                <a:gs pos="50000">
                  <a:srgbClr val="B45210"/>
                </a:gs>
              </a:gsLst>
              <a:lin ang="0" scaled="1"/>
              <a:tileRect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rIns="5400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77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t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adMap.potx" id="{300956FB-DF7A-4284-9E82-469137572C48}" vid="{F72EDEF8-3419-4DAA-8105-A35E2BBFDC6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00DD248FB48F647BBB46B13B93B3EEF" ma:contentTypeVersion="2" ma:contentTypeDescription="Создание документа." ma:contentTypeScope="" ma:versionID="e65cb09113a68b053eaf2278ab8f4ac9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7823aa727540d6cf926e79e269075b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Дата начала расписания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Дата окончания расписания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8416C07-C9E5-4D7D-A8CC-E970E91C11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DB05D4-1179-4908-BA74-BAC2E70A2A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A7C89F-770A-42DC-A47E-70A745CE16D9}">
  <ds:schemaRefs>
    <ds:schemaRef ds:uri="http://purl.org/dc/elements/1.1/"/>
    <ds:schemaRef ds:uri="http://purl.org/dc/dcmitype/"/>
    <ds:schemaRef ds:uri="http://purl.org/dc/terms/"/>
    <ds:schemaRef ds:uri="http://schemas.microsoft.com/sharepoint/v3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1334</TotalTime>
  <Words>437</Words>
  <Application>Microsoft Office PowerPoint</Application>
  <PresentationFormat>Произвольный</PresentationFormat>
  <Paragraphs>226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pot</vt:lpstr>
      <vt:lpstr>ДНПС-П-32 Обеспечение обмена информацией с ГИС ГМП в соответствии с требованиями ФЗ</vt:lpstr>
    </vt:vector>
  </TitlesOfParts>
  <Company>DIT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PKV10-SQLService</dc:creator>
  <cp:lastModifiedBy>Зайцева Анна Сергеевна</cp:lastModifiedBy>
  <cp:revision>6</cp:revision>
  <dcterms:created xsi:type="dcterms:W3CDTF">2021-08-17T03:27:26Z</dcterms:created>
  <dcterms:modified xsi:type="dcterms:W3CDTF">2021-12-28T10:11:23Z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181b4784-08e0-4eca-9576-4f1849c015de</vt:lpwstr>
  </property>
  <property fmtid="{D5CDD505-2E9C-101B-9397-08002B2CF9AE}" pid="3" name="_dlc_DocId">
    <vt:lpwstr>ASUP-562-1775</vt:lpwstr>
  </property>
  <property fmtid="{D5CDD505-2E9C-101B-9397-08002B2CF9AE}" pid="4" name="ContentTypeId">
    <vt:lpwstr>0x010100400DD248FB48F647BBB46B13B93B3EEF</vt:lpwstr>
  </property>
  <property fmtid="{D5CDD505-2E9C-101B-9397-08002B2CF9AE}" pid="5" name="_dlc_DocIdUrl">
    <vt:lpwstr>http://pkv-012/_layouts/15/DocIdRedir.aspx?ID=ASUP-562-1775, ASUP-562-1775</vt:lpwstr>
  </property>
</Properties>
</file>