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8"/>
  </p:notesMasterIdLst>
  <p:sldIdLst>
    <p:sldId id="256" r:id="rId2"/>
    <p:sldId id="287" r:id="rId3"/>
    <p:sldId id="28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57" r:id="rId16"/>
    <p:sldId id="258" r:id="rId17"/>
    <p:sldId id="272" r:id="rId18"/>
    <p:sldId id="268" r:id="rId19"/>
    <p:sldId id="289" r:id="rId20"/>
    <p:sldId id="290" r:id="rId21"/>
    <p:sldId id="271" r:id="rId22"/>
    <p:sldId id="273" r:id="rId23"/>
    <p:sldId id="274" r:id="rId24"/>
    <p:sldId id="291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88B2C-C2B6-44EC-86CA-252A96AA5BA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74C6-A061-4C06-89E8-CF4F601D1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722D-8161-489B-AF22-CF00102C8268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1FA2-A332-4054-8A15-B538749D502D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B8D9-F5F9-4A2C-9246-556160569113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27CA-814F-4A0E-81C7-F74E72F5903E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8151-3107-4E6A-8251-FF67815E05B1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027A-D251-4A06-975B-1050CD7754B2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E8DF-22E5-4114-8E8C-9F6CE8872483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3D45-3510-44E3-BB54-D127656768B2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ACF8-4FAB-4F2E-A030-3B383F662F9E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D4E7-5165-4957-9A9A-AFBD1041C36C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76A3-192D-47C0-B348-C91186F63585}" type="datetime2">
              <a:rPr lang="en-US" smtClean="0"/>
              <a:t>Monday, January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C52CC4-2010-4A5D-918D-EB5551CBAAF2}" type="datetime2">
              <a:rPr lang="en-US" smtClean="0"/>
              <a:t>Monday, January 09,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АС ППС, АС БУ и смежные системы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Взаимодействие </a:t>
            </a:r>
            <a:r>
              <a:rPr lang="ru-RU" dirty="0" smtClean="0"/>
              <a:t>систем и этапы внедрения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1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533400"/>
            <a:ext cx="8507288" cy="735360"/>
          </a:xfrm>
        </p:spPr>
        <p:txBody>
          <a:bodyPr>
            <a:noAutofit/>
          </a:bodyPr>
          <a:lstStyle/>
          <a:p>
            <a:r>
              <a:rPr lang="ru-RU" sz="2800" dirty="0"/>
              <a:t>Перевод денежных средств инициирован </a:t>
            </a:r>
            <a:r>
              <a:rPr lang="ru-RU" sz="2800" dirty="0" smtClean="0"/>
              <a:t>участником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5478"/>
              </p:ext>
            </p:extLst>
          </p:nvPr>
        </p:nvGraphicFramePr>
        <p:xfrm>
          <a:off x="539552" y="1124745"/>
          <a:ext cx="8136904" cy="564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Visio" r:id="rId3" imgW="7132050" imgH="4942350" progId="Visio.Drawing.11">
                  <p:embed/>
                </p:oleObj>
              </mc:Choice>
              <mc:Fallback>
                <p:oleObj name="Visio" r:id="rId3" imgW="7132050" imgH="49423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5"/>
                        <a:ext cx="8136904" cy="5646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Перевод денежных средств </a:t>
            </a:r>
            <a:r>
              <a:rPr lang="ru-RU" sz="2800" dirty="0" smtClean="0"/>
              <a:t>участником на счета СОФР/САБС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07365"/>
              </p:ext>
            </p:extLst>
          </p:nvPr>
        </p:nvGraphicFramePr>
        <p:xfrm>
          <a:off x="821955" y="1340768"/>
          <a:ext cx="7500089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Visio" r:id="rId3" imgW="5478566" imgH="3826440" progId="Visio.Drawing.11">
                  <p:embed/>
                </p:oleObj>
              </mc:Choice>
              <mc:Fallback>
                <p:oleObj name="Visio" r:id="rId3" imgW="5478566" imgH="38264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955" y="1340768"/>
                        <a:ext cx="7500089" cy="5256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5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Учет распоряжений без указания счета получателя (получатель – БР)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60927"/>
              </p:ext>
            </p:extLst>
          </p:nvPr>
        </p:nvGraphicFramePr>
        <p:xfrm>
          <a:off x="611560" y="1124744"/>
          <a:ext cx="7272808" cy="550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Visio" r:id="rId3" imgW="7744711" imgH="5836320" progId="Visio.Drawing.11">
                  <p:embed/>
                </p:oleObj>
              </mc:Choice>
              <mc:Fallback>
                <p:oleObj name="Visio" r:id="rId3" imgW="7744711" imgH="58363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24744"/>
                        <a:ext cx="7272808" cy="5500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1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Учет распоряжений без указания счета </a:t>
            </a:r>
            <a:r>
              <a:rPr lang="ru-RU" sz="2800" dirty="0" smtClean="0"/>
              <a:t>плательщика (плательщик </a:t>
            </a:r>
            <a:r>
              <a:rPr lang="ru-RU" sz="2800" dirty="0"/>
              <a:t>– БР)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04535"/>
              </p:ext>
            </p:extLst>
          </p:nvPr>
        </p:nvGraphicFramePr>
        <p:xfrm>
          <a:off x="179512" y="1412776"/>
          <a:ext cx="8136904" cy="512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Visio" r:id="rId3" imgW="5204381" imgH="3268620" progId="Visio.Drawing.11">
                  <p:embed/>
                </p:oleObj>
              </mc:Choice>
              <mc:Fallback>
                <p:oleObj name="Visio" r:id="rId3" imgW="5204381" imgH="32686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12776"/>
                        <a:ext cx="8136904" cy="5120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3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Сверка конца дня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650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Внешние системы контролирующие </a:t>
            </a:r>
            <a:r>
              <a:rPr lang="ru-RU" dirty="0"/>
              <a:t>остатки на счетах в течение </a:t>
            </a:r>
            <a:r>
              <a:rPr lang="ru-RU" dirty="0" smtClean="0"/>
              <a:t>дня, </a:t>
            </a:r>
            <a:r>
              <a:rPr lang="ru-RU" dirty="0"/>
              <a:t>в конце </a:t>
            </a:r>
            <a:r>
              <a:rPr lang="ru-RU" dirty="0" smtClean="0"/>
              <a:t>дня </a:t>
            </a:r>
            <a:r>
              <a:rPr lang="ru-RU" dirty="0"/>
              <a:t>формируют и направляют в АС БУ информацию для сверки по </a:t>
            </a:r>
            <a:r>
              <a:rPr lang="ru-RU" dirty="0" smtClean="0"/>
              <a:t>таким счетам.</a:t>
            </a:r>
          </a:p>
          <a:p>
            <a:pPr marL="274320" lvl="1" indent="0">
              <a:spcAft>
                <a:spcPts val="600"/>
              </a:spcAft>
              <a:buNone/>
            </a:pPr>
            <a:r>
              <a:rPr lang="ru-RU" dirty="0" smtClean="0"/>
              <a:t>По </a:t>
            </a:r>
            <a:r>
              <a:rPr lang="ru-RU" dirty="0"/>
              <a:t>каждому счету передается входящий и исходящий остаток на день и итоговые обороты по дебету и кредиту счета.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ru-RU" dirty="0"/>
              <a:t>АС БУ проводит сверку остатков и </a:t>
            </a:r>
            <a:r>
              <a:rPr lang="ru-RU" dirty="0" smtClean="0"/>
              <a:t>оборотов.</a:t>
            </a:r>
          </a:p>
          <a:p>
            <a:pPr marL="274320" lvl="1" indent="0">
              <a:spcAft>
                <a:spcPts val="600"/>
              </a:spcAft>
              <a:buNone/>
            </a:pPr>
            <a:r>
              <a:rPr lang="ru-RU" dirty="0" smtClean="0"/>
              <a:t>При </a:t>
            </a:r>
            <a:r>
              <a:rPr lang="ru-RU" dirty="0"/>
              <a:t>положительном результате сверки в АС БУ автоматически формируется отчет, который направляется пользователю, ответственному за проведение сверки. В случае отрицательного результата  сверки АС БУ направляет во внешнюю АС запрос на представление информации</a:t>
            </a:r>
            <a:r>
              <a:rPr lang="ru-RU" dirty="0" smtClean="0"/>
              <a:t>.</a:t>
            </a:r>
            <a:r>
              <a:rPr lang="ru-RU" dirty="0"/>
              <a:t> Внешняя система в ответ на запрос АС БУ направляет идентификаторы всех документов (бухгалтерских записей, распоряжений о переводе, первичных учетных документов), которые передавались в текущем операционном дне в АС БУ для отражения в бухгалтерском учете. 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ru-RU" dirty="0" smtClean="0"/>
              <a:t>АС </a:t>
            </a:r>
            <a:r>
              <a:rPr lang="ru-RU" dirty="0"/>
              <a:t>БУ, в случае выявления документа, отправленного внешней АС, но не поступившего на обработку в АС БУ в течение операционного дня, формирует запрос во внешнюю АС для повторного направления документа по его идентификатору.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Целевые сроки внедрения новых систем</a:t>
            </a:r>
            <a:endParaRPr lang="en-US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 bwMode="auto">
          <a:xfrm>
            <a:off x="395536" y="1628800"/>
            <a:ext cx="864235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АС </a:t>
            </a: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БУ: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01.11.2017 – запуск в постоянную эксплуатацию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01.09.2017 – готовность к интеграции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endParaRPr lang="ru-RU" altLang="ru-RU" sz="1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АС ППС: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30.09.2017 – окончание этапа разработки</a:t>
            </a:r>
            <a:b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  (начало этапа предварительных испытаний)</a:t>
            </a:r>
          </a:p>
          <a:p>
            <a:pPr eaLnBrk="1" hangingPunct="1">
              <a:lnSpc>
                <a:spcPct val="115000"/>
              </a:lnSpc>
              <a:spcBef>
                <a:spcPts val="600"/>
              </a:spcBef>
            </a:pP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01.07.2018 – </a:t>
            </a:r>
            <a:r>
              <a:rPr lang="en-US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go-live </a:t>
            </a:r>
            <a:r>
              <a:rPr lang="ru-RU" altLang="ru-RU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 первой группой клиентов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ыноска 1 (с границей) 2"/>
          <p:cNvSpPr/>
          <p:nvPr/>
        </p:nvSpPr>
        <p:spPr>
          <a:xfrm>
            <a:off x="4716016" y="2924944"/>
            <a:ext cx="936104" cy="453434"/>
          </a:xfrm>
          <a:prstGeom prst="accentCallout1">
            <a:avLst>
              <a:gd name="adj1" fmla="val 58563"/>
              <a:gd name="adj2" fmla="val 2315"/>
              <a:gd name="adj3" fmla="val 205662"/>
              <a:gd name="adj4" fmla="val -25011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синхронизация  бухгалтерской информации</a:t>
            </a:r>
            <a:endParaRPr lang="en-US" sz="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01/11/2017 - АС БУ в промышленной эксплуатации, АС ППС не запущена</a:t>
            </a:r>
            <a:endParaRPr lang="en-US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753798" y="3434708"/>
            <a:ext cx="1584176" cy="8640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88024" y="3440416"/>
            <a:ext cx="1584176" cy="8640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7544" y="1844824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САБС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029400" y="1484784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ДКО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035659" y="2777153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ЭКР / ОД ЦХ / СУЦ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544" y="3440416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ВХД (1С)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544" y="5013176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СВДО</a:t>
            </a:r>
          </a:p>
          <a:p>
            <a:pPr algn="ctr"/>
            <a:r>
              <a:rPr lang="ru-RU" sz="1200" dirty="0" smtClean="0"/>
              <a:t>(ОД ОПЕРУ-1)</a:t>
            </a:r>
            <a:endParaRPr lang="en-US" sz="1200" dirty="0"/>
          </a:p>
        </p:txBody>
      </p:sp>
      <p:cxnSp>
        <p:nvCxnSpPr>
          <p:cNvPr id="20" name="Прямая со стрелкой 19"/>
          <p:cNvCxnSpPr>
            <a:stCxn id="7" idx="3"/>
            <a:endCxn id="5" idx="1"/>
          </p:cNvCxnSpPr>
          <p:nvPr/>
        </p:nvCxnSpPr>
        <p:spPr>
          <a:xfrm>
            <a:off x="2051720" y="2276872"/>
            <a:ext cx="702078" cy="15898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5" idx="1"/>
          </p:cNvCxnSpPr>
          <p:nvPr/>
        </p:nvCxnSpPr>
        <p:spPr>
          <a:xfrm flipV="1">
            <a:off x="2051720" y="3866756"/>
            <a:ext cx="702078" cy="57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3"/>
            <a:endCxn id="5" idx="1"/>
          </p:cNvCxnSpPr>
          <p:nvPr/>
        </p:nvCxnSpPr>
        <p:spPr>
          <a:xfrm flipV="1">
            <a:off x="2051720" y="3866756"/>
            <a:ext cx="702078" cy="1578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3"/>
            <a:endCxn id="6" idx="1"/>
          </p:cNvCxnSpPr>
          <p:nvPr/>
        </p:nvCxnSpPr>
        <p:spPr>
          <a:xfrm>
            <a:off x="4337974" y="3866756"/>
            <a:ext cx="450050" cy="5708"/>
          </a:xfrm>
          <a:prstGeom prst="straightConnector1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6" idx="3"/>
          </p:cNvCxnSpPr>
          <p:nvPr/>
        </p:nvCxnSpPr>
        <p:spPr>
          <a:xfrm flipH="1">
            <a:off x="6372200" y="1916832"/>
            <a:ext cx="657200" cy="19556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1"/>
            <a:endCxn id="6" idx="3"/>
          </p:cNvCxnSpPr>
          <p:nvPr/>
        </p:nvCxnSpPr>
        <p:spPr>
          <a:xfrm flipH="1">
            <a:off x="6372200" y="3209201"/>
            <a:ext cx="663459" cy="6632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6" idx="2"/>
          </p:cNvCxnSpPr>
          <p:nvPr/>
        </p:nvCxnSpPr>
        <p:spPr>
          <a:xfrm rot="10800000">
            <a:off x="6156176" y="4304513"/>
            <a:ext cx="1584176" cy="1135484"/>
          </a:xfrm>
          <a:prstGeom prst="bentConnector3">
            <a:avLst>
              <a:gd name="adj1" fmla="val 1000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7416316" y="5295981"/>
            <a:ext cx="936104" cy="1162581"/>
            <a:chOff x="7416316" y="5157192"/>
            <a:chExt cx="936104" cy="1162581"/>
          </a:xfrm>
        </p:grpSpPr>
        <p:sp>
          <p:nvSpPr>
            <p:cNvPr id="36" name="Овал 35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Прямая соединительная линия 37"/>
            <p:cNvCxnSpPr>
              <a:stCxn id="36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16316" y="601199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Прямая со стрелкой 24"/>
          <p:cNvCxnSpPr>
            <a:stCxn id="7" idx="3"/>
            <a:endCxn id="6" idx="0"/>
          </p:cNvCxnSpPr>
          <p:nvPr/>
        </p:nvCxnSpPr>
        <p:spPr>
          <a:xfrm>
            <a:off x="2051720" y="2276872"/>
            <a:ext cx="3528392" cy="116354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7035658" y="4077072"/>
            <a:ext cx="1712805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ОД ОПЕРУ-1</a:t>
            </a:r>
            <a:endParaRPr lang="en-US" dirty="0"/>
          </a:p>
        </p:txBody>
      </p:sp>
      <p:cxnSp>
        <p:nvCxnSpPr>
          <p:cNvPr id="42" name="Прямая со стрелкой 41"/>
          <p:cNvCxnSpPr>
            <a:stCxn id="37" idx="1"/>
            <a:endCxn id="6" idx="3"/>
          </p:cNvCxnSpPr>
          <p:nvPr/>
        </p:nvCxnSpPr>
        <p:spPr>
          <a:xfrm flipH="1" flipV="1">
            <a:off x="6372200" y="3872464"/>
            <a:ext cx="663458" cy="6366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337440" y="4008179"/>
            <a:ext cx="450050" cy="5708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Выноска 1 (с границей) 32"/>
          <p:cNvSpPr/>
          <p:nvPr/>
        </p:nvSpPr>
        <p:spPr>
          <a:xfrm>
            <a:off x="4716016" y="4437112"/>
            <a:ext cx="914400" cy="453434"/>
          </a:xfrm>
          <a:prstGeom prst="accentCallout1">
            <a:avLst>
              <a:gd name="adj1" fmla="val 43626"/>
              <a:gd name="adj2" fmla="val 3704"/>
              <a:gd name="adj3" fmla="val -95663"/>
              <a:gd name="adj4" fmla="val -300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бухгалтерские записи / распоряжения о переводе</a:t>
            </a:r>
            <a:endParaRPr lang="en-US" sz="800" dirty="0"/>
          </a:p>
        </p:txBody>
      </p:sp>
      <p:sp>
        <p:nvSpPr>
          <p:cNvPr id="34" name="Выноска 1 (с границей) 33"/>
          <p:cNvSpPr/>
          <p:nvPr/>
        </p:nvSpPr>
        <p:spPr>
          <a:xfrm>
            <a:off x="2505472" y="2554210"/>
            <a:ext cx="914400" cy="304433"/>
          </a:xfrm>
          <a:prstGeom prst="accentCallout1">
            <a:avLst>
              <a:gd name="adj1" fmla="val 36157"/>
              <a:gd name="adj2" fmla="val 2778"/>
              <a:gd name="adj3" fmla="val 104450"/>
              <a:gd name="adj4" fmla="val -20508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счетам АС БУ</a:t>
            </a:r>
            <a:endParaRPr lang="en-US" sz="800" dirty="0"/>
          </a:p>
        </p:txBody>
      </p:sp>
      <p:sp>
        <p:nvSpPr>
          <p:cNvPr id="41" name="Выноска 1 (с границей) 40"/>
          <p:cNvSpPr/>
          <p:nvPr/>
        </p:nvSpPr>
        <p:spPr>
          <a:xfrm>
            <a:off x="3995936" y="2327494"/>
            <a:ext cx="1152128" cy="453434"/>
          </a:xfrm>
          <a:prstGeom prst="accentCallout1">
            <a:avLst>
              <a:gd name="adj1" fmla="val 36157"/>
              <a:gd name="adj2" fmla="val 2778"/>
              <a:gd name="adj3" fmla="val -13505"/>
              <a:gd name="adj4" fmla="val -26471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контролируемым счетам</a:t>
            </a:r>
            <a:endParaRPr lang="en-US" sz="800" dirty="0"/>
          </a:p>
        </p:txBody>
      </p:sp>
      <p:cxnSp>
        <p:nvCxnSpPr>
          <p:cNvPr id="43" name="Прямая со стрелкой 24"/>
          <p:cNvCxnSpPr/>
          <p:nvPr/>
        </p:nvCxnSpPr>
        <p:spPr>
          <a:xfrm>
            <a:off x="2051720" y="2060848"/>
            <a:ext cx="3888432" cy="1379568"/>
          </a:xfrm>
          <a:prstGeom prst="bentConnector3">
            <a:avLst>
              <a:gd name="adj1" fmla="val 99998"/>
            </a:avLst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Выноска 1 (с границей) 46"/>
          <p:cNvSpPr/>
          <p:nvPr/>
        </p:nvSpPr>
        <p:spPr>
          <a:xfrm>
            <a:off x="4572000" y="1700808"/>
            <a:ext cx="1152128" cy="288032"/>
          </a:xfrm>
          <a:prstGeom prst="accentCallout1">
            <a:avLst>
              <a:gd name="adj1" fmla="val 36157"/>
              <a:gd name="adj2" fmla="val 2778"/>
              <a:gd name="adj3" fmla="val 122960"/>
              <a:gd name="adj4" fmla="val -28125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копии исполненных распоряжений</a:t>
            </a:r>
            <a:endParaRPr lang="en-US" sz="800" dirty="0"/>
          </a:p>
        </p:txBody>
      </p:sp>
      <p:cxnSp>
        <p:nvCxnSpPr>
          <p:cNvPr id="55" name="Прямая со стрелкой 24"/>
          <p:cNvCxnSpPr>
            <a:stCxn id="12" idx="3"/>
            <a:endCxn id="6" idx="2"/>
          </p:cNvCxnSpPr>
          <p:nvPr/>
        </p:nvCxnSpPr>
        <p:spPr>
          <a:xfrm flipV="1">
            <a:off x="2051720" y="4304512"/>
            <a:ext cx="3528392" cy="1140712"/>
          </a:xfrm>
          <a:prstGeom prst="bentConnector2">
            <a:avLst/>
          </a:prstGeom>
          <a:ln w="190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Выноска 1 (с границей) 55"/>
          <p:cNvSpPr/>
          <p:nvPr/>
        </p:nvSpPr>
        <p:spPr>
          <a:xfrm>
            <a:off x="3059832" y="5085184"/>
            <a:ext cx="1152128" cy="288032"/>
          </a:xfrm>
          <a:prstGeom prst="accentCallout1">
            <a:avLst>
              <a:gd name="adj1" fmla="val 36157"/>
              <a:gd name="adj2" fmla="val 2778"/>
              <a:gd name="adj3" fmla="val 122960"/>
              <a:gd name="adj4" fmla="val -28125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копии исполненных распоряжений</a:t>
            </a:r>
            <a:endParaRPr lang="en-US" sz="800" dirty="0"/>
          </a:p>
        </p:txBody>
      </p:sp>
      <p:sp>
        <p:nvSpPr>
          <p:cNvPr id="57" name="Выноска 1 (с границей) 56"/>
          <p:cNvSpPr/>
          <p:nvPr/>
        </p:nvSpPr>
        <p:spPr>
          <a:xfrm>
            <a:off x="2735796" y="4437773"/>
            <a:ext cx="1368152" cy="504056"/>
          </a:xfrm>
          <a:prstGeom prst="accentCallout1">
            <a:avLst>
              <a:gd name="adj1" fmla="val 36157"/>
              <a:gd name="adj2" fmla="val 2778"/>
              <a:gd name="adj3" fmla="val 93175"/>
              <a:gd name="adj4" fmla="val -3345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ПУД</a:t>
            </a:r>
          </a:p>
          <a:p>
            <a:r>
              <a:rPr lang="ru-RU" sz="800" dirty="0" smtClean="0"/>
              <a:t>(по операциям, не связанным с переводам </a:t>
            </a:r>
            <a:r>
              <a:rPr lang="ru-RU" sz="800" dirty="0" smtClean="0"/>
              <a:t>через </a:t>
            </a:r>
            <a:r>
              <a:rPr lang="ru-RU" sz="800" dirty="0" smtClean="0"/>
              <a:t>ПС БР)</a:t>
            </a:r>
            <a:endParaRPr lang="en-US" sz="8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2051720" y="4293096"/>
            <a:ext cx="3816424" cy="1368152"/>
          </a:xfrm>
          <a:prstGeom prst="bentConnector3">
            <a:avLst>
              <a:gd name="adj1" fmla="val 999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Выноска 1 (с границей) 63"/>
          <p:cNvSpPr/>
          <p:nvPr/>
        </p:nvSpPr>
        <p:spPr>
          <a:xfrm>
            <a:off x="3347864" y="5723339"/>
            <a:ext cx="1512168" cy="427446"/>
          </a:xfrm>
          <a:prstGeom prst="accentCallout1">
            <a:avLst>
              <a:gd name="adj1" fmla="val 36157"/>
              <a:gd name="adj2" fmla="val 2778"/>
              <a:gd name="adj3" fmla="val -12647"/>
              <a:gd name="adj4" fmla="val -24793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распоряжение о переводе</a:t>
            </a:r>
          </a:p>
          <a:p>
            <a:r>
              <a:rPr lang="ru-RU" sz="800" dirty="0" smtClean="0"/>
              <a:t>(по операциям, связанным с переводам </a:t>
            </a:r>
            <a:r>
              <a:rPr lang="ru-RU" sz="800" dirty="0" smtClean="0"/>
              <a:t>через </a:t>
            </a:r>
            <a:r>
              <a:rPr lang="ru-RU" sz="800" dirty="0" smtClean="0"/>
              <a:t>ПС БР)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673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принципы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ru-RU" dirty="0" smtClean="0"/>
              <a:t>Главная книга ведется и в РАБИС и в АС БУ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«Мастер-системой» по Главной книге является РАБИС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Операции в РАБИС совершаются без обращения к   АС БУ и затем передаются для отражения в АС БУ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Операции в АС БУ совершаются по схеме «резервирование-подтверждение»: подготовка операции </a:t>
            </a:r>
            <a:r>
              <a:rPr lang="ru-RU" dirty="0" smtClean="0">
                <a:sym typeface="Wingdings" panose="05000000000000000000" pitchFamily="2" charset="2"/>
              </a:rPr>
              <a:t></a:t>
            </a:r>
            <a:r>
              <a:rPr lang="ru-RU" dirty="0" smtClean="0"/>
              <a:t> запрос в РАБИС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исполнение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ru-RU" dirty="0" smtClean="0">
                <a:sym typeface="Wingdings" panose="05000000000000000000" pitchFamily="2" charset="2"/>
              </a:rPr>
              <a:t> подтверждение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ru-RU" dirty="0" smtClean="0">
                <a:sym typeface="Wingdings" panose="05000000000000000000" pitchFamily="2" charset="2"/>
              </a:rPr>
              <a:t> завершение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Операция инициирована со стороны РАБИС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499688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</a:t>
            </a:r>
          </a:p>
          <a:p>
            <a:pPr algn="ctr"/>
            <a:r>
              <a:rPr lang="ru-RU" dirty="0" smtClean="0"/>
              <a:t>«за РАБИС»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148760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96136" y="1484784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>
            <a:stCxn id="5" idx="2"/>
          </p:cNvCxnSpPr>
          <p:nvPr/>
        </p:nvCxnSpPr>
        <p:spPr>
          <a:xfrm>
            <a:off x="1583668" y="2147760"/>
            <a:ext cx="0" cy="353288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3923928" y="2135680"/>
            <a:ext cx="0" cy="347295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6444208" y="2132856"/>
            <a:ext cx="0" cy="354778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583668" y="2928719"/>
            <a:ext cx="23402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7168" y="22768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управляющее сообщение / распоряжение / </a:t>
            </a:r>
          </a:p>
          <a:p>
            <a:r>
              <a:rPr lang="ru-RU" sz="900" dirty="0" smtClean="0"/>
              <a:t>бухгалтерская запись /</a:t>
            </a:r>
          </a:p>
          <a:p>
            <a:r>
              <a:rPr lang="ru-RU" sz="900" dirty="0" smtClean="0"/>
              <a:t>транзакционный пакет</a:t>
            </a:r>
            <a:endParaRPr lang="en-US" sz="9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923928" y="3216751"/>
            <a:ext cx="360040" cy="288032"/>
            <a:chOff x="3779912" y="2780928"/>
            <a:chExt cx="360040" cy="288032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3779912" y="2780928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139952" y="2780928"/>
              <a:ext cx="0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H="1">
              <a:off x="3779912" y="3068960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285104" y="3106851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923928" y="4236638"/>
            <a:ext cx="25202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2000" y="3720807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3923928" y="4804180"/>
            <a:ext cx="252028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4272" y="457334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сверка конца дня</a:t>
            </a:r>
            <a:endParaRPr lang="en-US" sz="9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1583668" y="3720807"/>
            <a:ext cx="234026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7170" y="3482130"/>
            <a:ext cx="11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84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Операция инициирована со стороны РАБИС; получатель – счет, контролируемый внешней системой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14156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25320" y="14156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23628" y="2646784"/>
            <a:ext cx="0" cy="380655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3059832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5273392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223628" y="2856711"/>
            <a:ext cx="18362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7128" y="2622104"/>
            <a:ext cx="102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059832" y="2924944"/>
            <a:ext cx="360040" cy="288032"/>
            <a:chOff x="3779912" y="2780928"/>
            <a:chExt cx="360040" cy="288032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3779912" y="2780928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139952" y="2780928"/>
              <a:ext cx="0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H="1">
              <a:off x="3779912" y="3068960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419872" y="281537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059832" y="3829122"/>
            <a:ext cx="2213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3888" y="3353217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3059832" y="6294512"/>
            <a:ext cx="2213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03456" y="607848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сверка конца дня</a:t>
            </a:r>
            <a:endParaRPr lang="en-US" sz="9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1223628" y="3307637"/>
            <a:ext cx="1836204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8545" y="3068960"/>
            <a:ext cx="11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755576" y="1268760"/>
            <a:ext cx="936104" cy="1378024"/>
            <a:chOff x="7416316" y="5157192"/>
            <a:chExt cx="936104" cy="1378024"/>
          </a:xfrm>
        </p:grpSpPr>
        <p:sp>
          <p:nvSpPr>
            <p:cNvPr id="24" name="Овал 23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Прямая соединительная линия 24"/>
            <p:cNvCxnSpPr>
              <a:stCxn id="24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16316" y="60119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РАБИС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6804248" y="141560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</a:t>
            </a:r>
          </a:p>
          <a:p>
            <a:pPr algn="ctr"/>
            <a:r>
              <a:rPr lang="ru-RU" dirty="0"/>
              <a:t>«за АС БУ»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>
            <a:stCxn id="34" idx="2"/>
          </p:cNvCxnSpPr>
          <p:nvPr/>
        </p:nvCxnSpPr>
        <p:spPr>
          <a:xfrm>
            <a:off x="7524328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40278" y="3874284"/>
            <a:ext cx="159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синхронизации</a:t>
            </a:r>
          </a:p>
          <a:p>
            <a:r>
              <a:rPr lang="ru-RU" sz="900" dirty="0" smtClean="0"/>
              <a:t>в учете</a:t>
            </a:r>
            <a:endParaRPr lang="en-US" sz="9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280238" y="3955584"/>
            <a:ext cx="360040" cy="216024"/>
            <a:chOff x="4170833" y="2276872"/>
            <a:chExt cx="360040" cy="216024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Прямая со стрелкой 51"/>
          <p:cNvCxnSpPr/>
          <p:nvPr/>
        </p:nvCxnSpPr>
        <p:spPr>
          <a:xfrm>
            <a:off x="5281269" y="4624034"/>
            <a:ext cx="22430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08104" y="4422304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об операции</a:t>
            </a:r>
            <a:endParaRPr lang="en-US" sz="9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3049021" y="5257298"/>
            <a:ext cx="2224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07678" y="5055568"/>
            <a:ext cx="2184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431540" y="492636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431540" y="600648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504" y="5061084"/>
            <a:ext cx="11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альтернативно только для</a:t>
            </a:r>
            <a:r>
              <a:rPr lang="en-US" sz="900" dirty="0" smtClean="0"/>
              <a:t> </a:t>
            </a:r>
            <a:r>
              <a:rPr lang="ru-RU" sz="900" dirty="0" smtClean="0"/>
              <a:t>САБС</a:t>
            </a:r>
            <a:endParaRPr lang="en-US" sz="9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431540" y="4293096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264" y="4339262"/>
            <a:ext cx="1114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для контролируемых счетов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5640278" y="515719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зачисления в </a:t>
            </a:r>
            <a:endParaRPr lang="ru-RU" sz="900" dirty="0" smtClean="0"/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5280238" y="5367700"/>
            <a:ext cx="360040" cy="216024"/>
            <a:chOff x="4170833" y="2276872"/>
            <a:chExt cx="360040" cy="216024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 стрелкой 65"/>
          <p:cNvCxnSpPr/>
          <p:nvPr/>
        </p:nvCxnSpPr>
        <p:spPr>
          <a:xfrm>
            <a:off x="5273392" y="5873893"/>
            <a:ext cx="22509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64088" y="5672163"/>
            <a:ext cx="2184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555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3753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Дорожная карта АС ППС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74271"/>
              </p:ext>
            </p:extLst>
          </p:nvPr>
        </p:nvGraphicFramePr>
        <p:xfrm>
          <a:off x="250825" y="995635"/>
          <a:ext cx="8647113" cy="567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Лист" r:id="rId3" imgW="11744300" imgH="7705800" progId="Excel.Sheet.12">
                  <p:embed/>
                </p:oleObj>
              </mc:Choice>
              <mc:Fallback>
                <p:oleObj name="Лист" r:id="rId3" imgW="11744300" imgH="7705800" progId="Excel.Shee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95635"/>
                        <a:ext cx="8647113" cy="567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Выноска 1 5"/>
          <p:cNvSpPr/>
          <p:nvPr/>
        </p:nvSpPr>
        <p:spPr>
          <a:xfrm>
            <a:off x="6372200" y="507526"/>
            <a:ext cx="1368152" cy="432047"/>
          </a:xfrm>
          <a:prstGeom prst="borderCallout1">
            <a:avLst>
              <a:gd name="adj1" fmla="val 51294"/>
              <a:gd name="adj2" fmla="val -580"/>
              <a:gd name="adj3" fmla="val 93080"/>
              <a:gd name="adj4" fmla="val -11364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70BC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ru-RU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22.06.2017</a:t>
            </a:r>
          </a:p>
          <a:p>
            <a:pPr>
              <a:lnSpc>
                <a:spcPct val="90000"/>
              </a:lnSpc>
            </a:pPr>
            <a:r>
              <a:rPr lang="ru-RU" sz="1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готовность к внешней интеграции</a:t>
            </a:r>
            <a:endParaRPr lang="ru-RU" sz="10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Line 357"/>
          <p:cNvSpPr>
            <a:spLocks noChangeShapeType="1"/>
          </p:cNvSpPr>
          <p:nvPr/>
        </p:nvSpPr>
        <p:spPr bwMode="auto">
          <a:xfrm>
            <a:off x="6216868" y="907360"/>
            <a:ext cx="11316" cy="5473968"/>
          </a:xfrm>
          <a:prstGeom prst="line">
            <a:avLst/>
          </a:prstGeom>
          <a:noFill/>
          <a:ln w="19050">
            <a:solidFill>
              <a:srgbClr val="7070B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4015" tIns="44015" rIns="44015" bIns="44015" anchor="ctr"/>
          <a:lstStyle/>
          <a:p>
            <a:endParaRPr lang="ru-RU" dirty="0">
              <a:ln>
                <a:solidFill>
                  <a:srgbClr val="7070BC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957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63272" cy="66335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Перевод средств в ПУ, баланс которого перенесен в АС БУ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979712" y="14156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РАБИС</a:t>
            </a:r>
            <a:r>
              <a:rPr lang="ru-RU" baseline="-25000" dirty="0" err="1" smtClean="0"/>
              <a:t>у</a:t>
            </a:r>
            <a:r>
              <a:rPr lang="ru-RU" baseline="-25000" dirty="0" err="1" smtClean="0"/>
              <a:t>ч</a:t>
            </a:r>
            <a:r>
              <a:rPr lang="ru-RU" baseline="-25000" dirty="0" smtClean="0"/>
              <a:t>.</a:t>
            </a:r>
            <a:endParaRPr lang="en-US" baseline="-2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08304" y="141043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935596" y="2646784"/>
            <a:ext cx="0" cy="308647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2627784" y="2063672"/>
            <a:ext cx="0" cy="366958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7956376" y="2058503"/>
            <a:ext cx="0" cy="374676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935596" y="2856711"/>
            <a:ext cx="169218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19096" y="2622104"/>
            <a:ext cx="102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987824" y="281537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2627784" y="3504609"/>
            <a:ext cx="53285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9500" y="3284984"/>
            <a:ext cx="2580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935596" y="3307637"/>
            <a:ext cx="1692188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0513" y="3094281"/>
            <a:ext cx="11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467544" y="1268760"/>
            <a:ext cx="936104" cy="1378024"/>
            <a:chOff x="7416316" y="5157192"/>
            <a:chExt cx="936104" cy="1378024"/>
          </a:xfrm>
        </p:grpSpPr>
        <p:sp>
          <p:nvSpPr>
            <p:cNvPr id="24" name="Овал 23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Прямая соединительная линия 24"/>
            <p:cNvCxnSpPr>
              <a:stCxn id="24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16316" y="60119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РАБИС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5450160" y="141560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САБС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>
            <a:stCxn id="34" idx="2"/>
          </p:cNvCxnSpPr>
          <p:nvPr/>
        </p:nvCxnSpPr>
        <p:spPr>
          <a:xfrm>
            <a:off x="6170240" y="2063672"/>
            <a:ext cx="0" cy="374159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016542" y="3462033"/>
            <a:ext cx="10199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синхронизации</a:t>
            </a:r>
          </a:p>
          <a:p>
            <a:r>
              <a:rPr lang="ru-RU" sz="900" dirty="0" smtClean="0"/>
              <a:t>в учете</a:t>
            </a:r>
            <a:endParaRPr lang="en-US" sz="9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7963222" y="3950415"/>
            <a:ext cx="360040" cy="216024"/>
            <a:chOff x="4170833" y="2276872"/>
            <a:chExt cx="360040" cy="216024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Прямая со стрелкой 58"/>
          <p:cNvCxnSpPr/>
          <p:nvPr/>
        </p:nvCxnSpPr>
        <p:spPr>
          <a:xfrm>
            <a:off x="2627784" y="3774746"/>
            <a:ext cx="172819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947813" y="3573016"/>
            <a:ext cx="1192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маршрутизация</a:t>
            </a:r>
            <a:endParaRPr lang="en-US" sz="9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7963222" y="5362531"/>
            <a:ext cx="360040" cy="216024"/>
            <a:chOff x="4170833" y="2276872"/>
            <a:chExt cx="360040" cy="216024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Прямоугольник 67"/>
          <p:cNvSpPr/>
          <p:nvPr/>
        </p:nvSpPr>
        <p:spPr>
          <a:xfrm>
            <a:off x="3707904" y="1410431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r>
              <a:rPr lang="ru-RU" baseline="-25000" dirty="0" smtClean="0"/>
              <a:t>ПУ</a:t>
            </a:r>
            <a:endParaRPr lang="en-US" baseline="-25000" dirty="0"/>
          </a:p>
        </p:txBody>
      </p:sp>
      <p:cxnSp>
        <p:nvCxnSpPr>
          <p:cNvPr id="69" name="Прямая соединительная линия 68"/>
          <p:cNvCxnSpPr>
            <a:stCxn id="68" idx="2"/>
          </p:cNvCxnSpPr>
          <p:nvPr/>
        </p:nvCxnSpPr>
        <p:spPr>
          <a:xfrm>
            <a:off x="4355976" y="2058503"/>
            <a:ext cx="0" cy="367475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30280" y="3861048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75" name="Группа 74"/>
          <p:cNvGrpSpPr/>
          <p:nvPr/>
        </p:nvGrpSpPr>
        <p:grpSpPr>
          <a:xfrm>
            <a:off x="2628478" y="2968352"/>
            <a:ext cx="360040" cy="216024"/>
            <a:chOff x="4170833" y="2276872"/>
            <a:chExt cx="360040" cy="216024"/>
          </a:xfrm>
        </p:grpSpPr>
        <p:cxnSp>
          <p:nvCxnSpPr>
            <p:cNvPr id="76" name="Прямая соединительная линия 75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Прямая со стрелкой 78"/>
          <p:cNvCxnSpPr/>
          <p:nvPr/>
        </p:nvCxnSpPr>
        <p:spPr>
          <a:xfrm>
            <a:off x="4355976" y="3903954"/>
            <a:ext cx="18142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76005" y="3702224"/>
            <a:ext cx="1192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маршрутизация</a:t>
            </a:r>
            <a:endParaRPr lang="en-US" sz="900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6170240" y="4005064"/>
            <a:ext cx="360040" cy="216024"/>
            <a:chOff x="4170833" y="2276872"/>
            <a:chExt cx="360040" cy="216024"/>
          </a:xfrm>
        </p:grpSpPr>
        <p:cxnSp>
          <p:nvCxnSpPr>
            <p:cNvPr id="82" name="Прямая соединительная линия 81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Прямая со стрелкой 84"/>
          <p:cNvCxnSpPr/>
          <p:nvPr/>
        </p:nvCxnSpPr>
        <p:spPr>
          <a:xfrm>
            <a:off x="6170240" y="4941344"/>
            <a:ext cx="17861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432366" y="4433513"/>
            <a:ext cx="1087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8046198" y="4854700"/>
            <a:ext cx="10199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синхронизации</a:t>
            </a:r>
          </a:p>
          <a:p>
            <a:r>
              <a:rPr lang="ru-RU" sz="900" dirty="0" smtClean="0"/>
              <a:t>в учете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587727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Представлен альтернативный вариант реализации, более далекий от целевой модели.</a:t>
            </a:r>
          </a:p>
          <a:p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Вариант на предыдущем слайде потребует изменения ТЗ на АС ППС</a:t>
            </a:r>
            <a:endParaRPr lang="en-US" sz="16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Равнобедренный треугольник 35"/>
          <p:cNvSpPr/>
          <p:nvPr/>
        </p:nvSpPr>
        <p:spPr>
          <a:xfrm>
            <a:off x="179512" y="5911424"/>
            <a:ext cx="555193" cy="4786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5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Операция инициирована со стороны АС БУ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99563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</a:t>
            </a:r>
          </a:p>
          <a:p>
            <a:pPr algn="ctr"/>
            <a:r>
              <a:rPr lang="ru-RU" dirty="0" smtClean="0"/>
              <a:t>«за АС БУ»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980728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22761" y="98164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>
            <a:stCxn id="5" idx="2"/>
          </p:cNvCxnSpPr>
          <p:nvPr/>
        </p:nvCxnSpPr>
        <p:spPr>
          <a:xfrm>
            <a:off x="1583668" y="1643704"/>
            <a:ext cx="0" cy="502565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7164288" y="1628800"/>
            <a:ext cx="0" cy="504056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4170833" y="1629719"/>
            <a:ext cx="0" cy="503964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583668" y="1956292"/>
            <a:ext cx="258716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7168" y="1700808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бухгалтерская запись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24328" y="24836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4170833" y="2060848"/>
            <a:ext cx="360040" cy="216024"/>
            <a:chOff x="4170833" y="2276872"/>
            <a:chExt cx="360040" cy="216024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499992" y="1972231"/>
            <a:ext cx="9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проверка и подготовка</a:t>
            </a:r>
            <a:endParaRPr lang="en-US" sz="9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170833" y="2492896"/>
            <a:ext cx="29934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21177" y="2276872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бухгалтерская запись</a:t>
            </a:r>
            <a:endParaRPr lang="en-US" sz="9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4170833" y="2867744"/>
            <a:ext cx="2993455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/>
          <p:cNvGrpSpPr/>
          <p:nvPr/>
        </p:nvGrpSpPr>
        <p:grpSpPr>
          <a:xfrm>
            <a:off x="7164288" y="2564904"/>
            <a:ext cx="360040" cy="216024"/>
            <a:chOff x="4170833" y="2276872"/>
            <a:chExt cx="360040" cy="216024"/>
          </a:xfrm>
        </p:grpSpPr>
        <p:cxnSp>
          <p:nvCxnSpPr>
            <p:cNvPr id="42" name="Прямая соединительная линия 41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860032" y="2636912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4530873" y="29156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4170833" y="2996952"/>
            <a:ext cx="360040" cy="216024"/>
            <a:chOff x="4170833" y="2276872"/>
            <a:chExt cx="360040" cy="216024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Прямая со стрелкой 53"/>
          <p:cNvCxnSpPr/>
          <p:nvPr/>
        </p:nvCxnSpPr>
        <p:spPr>
          <a:xfrm flipH="1">
            <a:off x="1583668" y="3307637"/>
            <a:ext cx="258716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23728" y="3068960"/>
            <a:ext cx="11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467544" y="378904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7544" y="2156897"/>
            <a:ext cx="1008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выполнение бухгалтерской записи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979712" y="33569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завершение операции</a:t>
            </a:r>
            <a:endParaRPr lang="en-US" sz="900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1583668" y="3438292"/>
            <a:ext cx="360040" cy="216024"/>
            <a:chOff x="4170833" y="2276872"/>
            <a:chExt cx="360040" cy="216024"/>
          </a:xfrm>
        </p:grpSpPr>
        <p:cxnSp>
          <p:nvCxnSpPr>
            <p:cNvPr id="61" name="Прямая соединительная линия 60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251520" y="4077072"/>
            <a:ext cx="12223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перевод по </a:t>
            </a:r>
            <a:r>
              <a:rPr lang="ru-RU" sz="900" dirty="0"/>
              <a:t>счету </a:t>
            </a:r>
            <a:r>
              <a:rPr lang="ru-RU" sz="900" dirty="0" smtClean="0"/>
              <a:t>контролируемому внешней системой</a:t>
            </a:r>
            <a:endParaRPr lang="en-US" sz="900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>
            <a:off x="1573685" y="4019872"/>
            <a:ext cx="559060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27784" y="3816564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 о переводе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524328" y="4062264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  <a:endParaRPr lang="en-US" sz="900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7166024" y="4086364"/>
            <a:ext cx="360040" cy="216024"/>
            <a:chOff x="4170833" y="2276872"/>
            <a:chExt cx="360040" cy="216024"/>
          </a:xfrm>
        </p:grpSpPr>
        <p:cxnSp>
          <p:nvCxnSpPr>
            <p:cNvPr id="70" name="Прямая соединительная линия 69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Прямая со стрелкой 72"/>
          <p:cNvCxnSpPr/>
          <p:nvPr/>
        </p:nvCxnSpPr>
        <p:spPr>
          <a:xfrm flipH="1">
            <a:off x="1583668" y="4427109"/>
            <a:ext cx="5566299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5710" y="4196277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cxnSp>
        <p:nvCxnSpPr>
          <p:cNvPr id="76" name="Прямая со стрелкой 75"/>
          <p:cNvCxnSpPr/>
          <p:nvPr/>
        </p:nvCxnSpPr>
        <p:spPr>
          <a:xfrm flipH="1">
            <a:off x="4170834" y="4725144"/>
            <a:ext cx="297913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27985" y="4509120"/>
            <a:ext cx="2738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>
            <a:off x="467544" y="486916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1521" y="5201676"/>
            <a:ext cx="122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перевод по счету АС БУ</a:t>
            </a:r>
            <a:endParaRPr lang="en-US" sz="900" dirty="0"/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1573686" y="5144476"/>
            <a:ext cx="259714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60960" y="4926360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 о переводе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530423" y="5573267"/>
            <a:ext cx="858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  <a:endParaRPr lang="en-US" sz="900" dirty="0"/>
          </a:p>
        </p:txBody>
      </p:sp>
      <p:grpSp>
        <p:nvGrpSpPr>
          <p:cNvPr id="88" name="Группа 87"/>
          <p:cNvGrpSpPr/>
          <p:nvPr/>
        </p:nvGrpSpPr>
        <p:grpSpPr>
          <a:xfrm>
            <a:off x="7172119" y="5597367"/>
            <a:ext cx="360040" cy="216024"/>
            <a:chOff x="4170833" y="2276872"/>
            <a:chExt cx="360040" cy="216024"/>
          </a:xfrm>
        </p:grpSpPr>
        <p:cxnSp>
          <p:nvCxnSpPr>
            <p:cNvPr id="89" name="Прямая соединительная линия 88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Прямая со стрелкой 91"/>
          <p:cNvCxnSpPr/>
          <p:nvPr/>
        </p:nvCxnSpPr>
        <p:spPr>
          <a:xfrm flipH="1">
            <a:off x="4186068" y="5892080"/>
            <a:ext cx="2979959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61769" y="5661248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509339" y="5041776"/>
            <a:ext cx="1123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проверка достаточности и подготовка</a:t>
            </a:r>
            <a:endParaRPr lang="en-US" sz="900" dirty="0"/>
          </a:p>
        </p:txBody>
      </p:sp>
      <p:grpSp>
        <p:nvGrpSpPr>
          <p:cNvPr id="102" name="Группа 101"/>
          <p:cNvGrpSpPr/>
          <p:nvPr/>
        </p:nvGrpSpPr>
        <p:grpSpPr>
          <a:xfrm>
            <a:off x="4186068" y="5210968"/>
            <a:ext cx="360040" cy="216024"/>
            <a:chOff x="4170833" y="2276872"/>
            <a:chExt cx="360040" cy="216024"/>
          </a:xfrm>
        </p:grpSpPr>
        <p:cxnSp>
          <p:nvCxnSpPr>
            <p:cNvPr id="103" name="Прямая соединительная линия 102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Прямая со стрелкой 105"/>
          <p:cNvCxnSpPr/>
          <p:nvPr/>
        </p:nvCxnSpPr>
        <p:spPr>
          <a:xfrm>
            <a:off x="4186068" y="5559392"/>
            <a:ext cx="29639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85026" y="5210968"/>
            <a:ext cx="14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 о переводе</a:t>
            </a:r>
            <a:endParaRPr lang="en-US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546108" y="59971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114" name="Группа 113"/>
          <p:cNvGrpSpPr/>
          <p:nvPr/>
        </p:nvGrpSpPr>
        <p:grpSpPr>
          <a:xfrm>
            <a:off x="4186068" y="6078488"/>
            <a:ext cx="360040" cy="216024"/>
            <a:chOff x="4170833" y="2276872"/>
            <a:chExt cx="360040" cy="216024"/>
          </a:xfrm>
        </p:grpSpPr>
        <p:cxnSp>
          <p:nvCxnSpPr>
            <p:cNvPr id="115" name="Прямая соединительная линия 114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Прямая со стрелкой 117"/>
          <p:cNvCxnSpPr/>
          <p:nvPr/>
        </p:nvCxnSpPr>
        <p:spPr>
          <a:xfrm flipH="1">
            <a:off x="1583668" y="6380758"/>
            <a:ext cx="2587166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122498" y="6149926"/>
            <a:ext cx="11944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16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Выноска 1 (с границей) 68"/>
          <p:cNvSpPr/>
          <p:nvPr/>
        </p:nvSpPr>
        <p:spPr>
          <a:xfrm>
            <a:off x="2195736" y="6313922"/>
            <a:ext cx="2202258" cy="427446"/>
          </a:xfrm>
          <a:prstGeom prst="accentCallout1">
            <a:avLst>
              <a:gd name="adj1" fmla="val 38385"/>
              <a:gd name="adj2" fmla="val 615"/>
              <a:gd name="adj3" fmla="val -7448"/>
              <a:gd name="adj4" fmla="val -11385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распоряжение о </a:t>
            </a:r>
            <a:r>
              <a:rPr lang="ru-RU" sz="800" dirty="0" smtClean="0"/>
              <a:t>переводе (по </a:t>
            </a:r>
            <a:r>
              <a:rPr lang="ru-RU" sz="800" dirty="0" smtClean="0"/>
              <a:t>операциям, связанным с переводам </a:t>
            </a:r>
            <a:r>
              <a:rPr lang="ru-RU" sz="800" dirty="0" smtClean="0"/>
              <a:t>через </a:t>
            </a:r>
            <a:r>
              <a:rPr lang="ru-RU" sz="800" dirty="0" smtClean="0"/>
              <a:t>ПС БР)</a:t>
            </a:r>
            <a:endParaRPr lang="en-US" sz="800" dirty="0"/>
          </a:p>
        </p:txBody>
      </p:sp>
      <p:sp>
        <p:nvSpPr>
          <p:cNvPr id="108" name="Выноска 1 (с границей) 107"/>
          <p:cNvSpPr/>
          <p:nvPr/>
        </p:nvSpPr>
        <p:spPr>
          <a:xfrm>
            <a:off x="3597249" y="4244027"/>
            <a:ext cx="914400" cy="236753"/>
          </a:xfrm>
          <a:prstGeom prst="accentCallout1">
            <a:avLst>
              <a:gd name="adj1" fmla="val 43626"/>
              <a:gd name="adj2" fmla="val 3704"/>
              <a:gd name="adj3" fmla="val -145506"/>
              <a:gd name="adj4" fmla="val -17037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распоряжения о переводе</a:t>
            </a:r>
            <a:endParaRPr lang="en-US" sz="800" dirty="0"/>
          </a:p>
        </p:txBody>
      </p:sp>
      <p:sp>
        <p:nvSpPr>
          <p:cNvPr id="104" name="Выноска 1 (с границей) 103"/>
          <p:cNvSpPr/>
          <p:nvPr/>
        </p:nvSpPr>
        <p:spPr>
          <a:xfrm>
            <a:off x="1871625" y="3212976"/>
            <a:ext cx="916283" cy="224145"/>
          </a:xfrm>
          <a:prstGeom prst="accentCallout1">
            <a:avLst>
              <a:gd name="adj1" fmla="val 48905"/>
              <a:gd name="adj2" fmla="val 5613"/>
              <a:gd name="adj3" fmla="val 81352"/>
              <a:gd name="adj4" fmla="val -6366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счетам АС БУ</a:t>
            </a:r>
            <a:endParaRPr lang="en-US" sz="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01/07/2018 - АС БУ в промышленной эксплуатации, АС ППС работает для части клиентов</a:t>
            </a:r>
            <a:endParaRPr lang="en-US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86305" y="3571858"/>
            <a:ext cx="1177667" cy="6423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71667" y="3573016"/>
            <a:ext cx="1167203" cy="6366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3204" y="2795500"/>
            <a:ext cx="1296144" cy="725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САБС</a:t>
            </a:r>
          </a:p>
          <a:p>
            <a:pPr algn="ctr"/>
            <a:r>
              <a:rPr lang="ru-RU" sz="1200" dirty="0"/>
              <a:t>(</a:t>
            </a:r>
            <a:r>
              <a:rPr lang="ru-RU" sz="1200" dirty="0" smtClean="0"/>
              <a:t>ПУ мигрировало)</a:t>
            </a:r>
            <a:endParaRPr lang="en-US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441259" y="1766348"/>
            <a:ext cx="1305272" cy="711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ДКО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41259" y="2990484"/>
            <a:ext cx="1311530" cy="783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АС ЭКР / ОД ЦХ / СУЦ</a:t>
            </a:r>
            <a:endParaRPr lang="en-US" sz="160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89741" y="3958733"/>
            <a:ext cx="1167203" cy="63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ВХД (1С)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3718" y="5043993"/>
            <a:ext cx="1296144" cy="63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СВДО</a:t>
            </a:r>
          </a:p>
          <a:p>
            <a:pPr algn="ctr"/>
            <a:r>
              <a:rPr lang="ru-RU" sz="1200" dirty="0" smtClean="0"/>
              <a:t>(ОД ОПЕРУ-1)</a:t>
            </a:r>
            <a:endParaRPr lang="en-US" sz="1200" dirty="0"/>
          </a:p>
        </p:txBody>
      </p:sp>
      <p:cxnSp>
        <p:nvCxnSpPr>
          <p:cNvPr id="20" name="Прямая со стрелкой 19"/>
          <p:cNvCxnSpPr>
            <a:stCxn id="7" idx="3"/>
            <a:endCxn id="5" idx="1"/>
          </p:cNvCxnSpPr>
          <p:nvPr/>
        </p:nvCxnSpPr>
        <p:spPr>
          <a:xfrm>
            <a:off x="1619348" y="3158371"/>
            <a:ext cx="566957" cy="734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3"/>
            <a:endCxn id="5" idx="1"/>
          </p:cNvCxnSpPr>
          <p:nvPr/>
        </p:nvCxnSpPr>
        <p:spPr>
          <a:xfrm flipV="1">
            <a:off x="1556944" y="3893040"/>
            <a:ext cx="629361" cy="3840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3"/>
            <a:endCxn id="5" idx="1"/>
          </p:cNvCxnSpPr>
          <p:nvPr/>
        </p:nvCxnSpPr>
        <p:spPr>
          <a:xfrm flipV="1">
            <a:off x="1649862" y="3893040"/>
            <a:ext cx="536443" cy="14692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1"/>
            <a:endCxn id="6" idx="3"/>
          </p:cNvCxnSpPr>
          <p:nvPr/>
        </p:nvCxnSpPr>
        <p:spPr>
          <a:xfrm flipH="1">
            <a:off x="7038870" y="2122332"/>
            <a:ext cx="402389" cy="1769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9" idx="1"/>
            <a:endCxn id="6" idx="3"/>
          </p:cNvCxnSpPr>
          <p:nvPr/>
        </p:nvCxnSpPr>
        <p:spPr>
          <a:xfrm flipH="1">
            <a:off x="7038870" y="3382291"/>
            <a:ext cx="402389" cy="5090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6" idx="0"/>
            <a:endCxn id="6" idx="2"/>
          </p:cNvCxnSpPr>
          <p:nvPr/>
        </p:nvCxnSpPr>
        <p:spPr>
          <a:xfrm flipV="1">
            <a:off x="6455269" y="4209672"/>
            <a:ext cx="0" cy="8755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/>
          <p:cNvGrpSpPr/>
          <p:nvPr/>
        </p:nvGrpSpPr>
        <p:grpSpPr>
          <a:xfrm>
            <a:off x="5987217" y="5085184"/>
            <a:ext cx="936104" cy="1378024"/>
            <a:chOff x="7416316" y="5157192"/>
            <a:chExt cx="936104" cy="1378024"/>
          </a:xfrm>
        </p:grpSpPr>
        <p:sp>
          <p:nvSpPr>
            <p:cNvPr id="36" name="Овал 35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Прямая соединительная линия 37"/>
            <p:cNvCxnSpPr>
              <a:stCxn id="36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416316" y="60119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РАБИС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5" name="Прямая со стрелкой 24"/>
          <p:cNvCxnSpPr>
            <a:stCxn id="7" idx="3"/>
            <a:endCxn id="81" idx="0"/>
          </p:cNvCxnSpPr>
          <p:nvPr/>
        </p:nvCxnSpPr>
        <p:spPr>
          <a:xfrm>
            <a:off x="1619348" y="3158371"/>
            <a:ext cx="2965422" cy="416341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7549271" y="4358636"/>
            <a:ext cx="1332147" cy="726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ОД ОПЕРУ-1</a:t>
            </a:r>
            <a:endParaRPr lang="en-US" sz="1600" dirty="0"/>
          </a:p>
        </p:txBody>
      </p:sp>
      <p:cxnSp>
        <p:nvCxnSpPr>
          <p:cNvPr id="42" name="Прямая со стрелкой 41"/>
          <p:cNvCxnSpPr>
            <a:stCxn id="37" idx="1"/>
            <a:endCxn id="6" idx="3"/>
          </p:cNvCxnSpPr>
          <p:nvPr/>
        </p:nvCxnSpPr>
        <p:spPr>
          <a:xfrm flipH="1" flipV="1">
            <a:off x="7038870" y="3891344"/>
            <a:ext cx="510401" cy="830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/>
          <p:cNvGrpSpPr/>
          <p:nvPr/>
        </p:nvGrpSpPr>
        <p:grpSpPr>
          <a:xfrm>
            <a:off x="4234082" y="5044244"/>
            <a:ext cx="1057998" cy="1378024"/>
            <a:chOff x="7416316" y="5157192"/>
            <a:chExt cx="1057998" cy="1378024"/>
          </a:xfrm>
        </p:grpSpPr>
        <p:sp>
          <p:nvSpPr>
            <p:cNvPr id="52" name="Овал 51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Прямая соединительная линия 54"/>
            <p:cNvCxnSpPr>
              <a:stCxn id="52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416316" y="6011996"/>
              <a:ext cx="1057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АС ППС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1" name="Скругленный прямоугольник 80"/>
          <p:cNvSpPr/>
          <p:nvPr/>
        </p:nvSpPr>
        <p:spPr>
          <a:xfrm>
            <a:off x="3995936" y="3574712"/>
            <a:ext cx="1177667" cy="6423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ППС</a:t>
            </a:r>
            <a:endParaRPr lang="en-US" dirty="0"/>
          </a:p>
        </p:txBody>
      </p:sp>
      <p:cxnSp>
        <p:nvCxnSpPr>
          <p:cNvPr id="112" name="Прямая со стрелкой 111"/>
          <p:cNvCxnSpPr>
            <a:stCxn id="81" idx="3"/>
            <a:endCxn id="6" idx="1"/>
          </p:cNvCxnSpPr>
          <p:nvPr/>
        </p:nvCxnSpPr>
        <p:spPr>
          <a:xfrm flipV="1">
            <a:off x="5173603" y="3891344"/>
            <a:ext cx="698064" cy="455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Скругленный прямоугольник 123"/>
          <p:cNvSpPr/>
          <p:nvPr/>
        </p:nvSpPr>
        <p:spPr>
          <a:xfrm>
            <a:off x="296825" y="1700808"/>
            <a:ext cx="1353037" cy="685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САБС</a:t>
            </a:r>
          </a:p>
          <a:p>
            <a:pPr algn="ctr"/>
            <a:r>
              <a:rPr lang="ru-RU" sz="1200" dirty="0" smtClean="0"/>
              <a:t>(ПУ не мигрировало)</a:t>
            </a:r>
            <a:endParaRPr lang="en-US" sz="1200" dirty="0"/>
          </a:p>
        </p:txBody>
      </p:sp>
      <p:cxnSp>
        <p:nvCxnSpPr>
          <p:cNvPr id="145" name="Прямая со стрелкой 144"/>
          <p:cNvCxnSpPr>
            <a:stCxn id="52" idx="0"/>
          </p:cNvCxnSpPr>
          <p:nvPr/>
        </p:nvCxnSpPr>
        <p:spPr>
          <a:xfrm flipV="1">
            <a:off x="4702134" y="4217076"/>
            <a:ext cx="1113" cy="827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24" idx="3"/>
            <a:endCxn id="6" idx="0"/>
          </p:cNvCxnSpPr>
          <p:nvPr/>
        </p:nvCxnSpPr>
        <p:spPr>
          <a:xfrm>
            <a:off x="1649862" y="2043790"/>
            <a:ext cx="4805407" cy="1529226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24" idx="3"/>
            <a:endCxn id="5" idx="0"/>
          </p:cNvCxnSpPr>
          <p:nvPr/>
        </p:nvCxnSpPr>
        <p:spPr>
          <a:xfrm>
            <a:off x="1649862" y="2043790"/>
            <a:ext cx="1125277" cy="1528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5" idx="2"/>
          </p:cNvCxnSpPr>
          <p:nvPr/>
        </p:nvCxnSpPr>
        <p:spPr>
          <a:xfrm rot="10800000">
            <a:off x="2775140" y="4214222"/>
            <a:ext cx="2084895" cy="294898"/>
          </a:xfrm>
          <a:prstGeom prst="bentConnector2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44"/>
          <p:cNvCxnSpPr/>
          <p:nvPr/>
        </p:nvCxnSpPr>
        <p:spPr>
          <a:xfrm flipV="1">
            <a:off x="4860035" y="4210987"/>
            <a:ext cx="1303750" cy="298134"/>
          </a:xfrm>
          <a:prstGeom prst="bentConnector3">
            <a:avLst>
              <a:gd name="adj1" fmla="val 100410"/>
            </a:avLst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Выноска 1 (с границей) 100"/>
          <p:cNvSpPr/>
          <p:nvPr/>
        </p:nvSpPr>
        <p:spPr>
          <a:xfrm>
            <a:off x="2787908" y="1556792"/>
            <a:ext cx="1152128" cy="453434"/>
          </a:xfrm>
          <a:prstGeom prst="accentCallout1">
            <a:avLst>
              <a:gd name="adj1" fmla="val 36157"/>
              <a:gd name="adj2" fmla="val 2778"/>
              <a:gd name="adj3" fmla="val 107982"/>
              <a:gd name="adj4" fmla="val -2238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контролируемым счетам</a:t>
            </a:r>
            <a:endParaRPr lang="en-US" sz="800" dirty="0"/>
          </a:p>
        </p:txBody>
      </p:sp>
      <p:sp>
        <p:nvSpPr>
          <p:cNvPr id="102" name="Выноска 1 (с границей) 101"/>
          <p:cNvSpPr/>
          <p:nvPr/>
        </p:nvSpPr>
        <p:spPr>
          <a:xfrm>
            <a:off x="2212500" y="2153552"/>
            <a:ext cx="1152128" cy="224145"/>
          </a:xfrm>
          <a:prstGeom prst="accentCallout1">
            <a:avLst>
              <a:gd name="adj1" fmla="val 36157"/>
              <a:gd name="adj2" fmla="val 2778"/>
              <a:gd name="adj3" fmla="val 135179"/>
              <a:gd name="adj4" fmla="val -204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счетам АС БУ</a:t>
            </a:r>
            <a:endParaRPr lang="en-US" sz="800" dirty="0"/>
          </a:p>
        </p:txBody>
      </p:sp>
      <p:sp>
        <p:nvSpPr>
          <p:cNvPr id="103" name="Выноска 1 (с границей) 102"/>
          <p:cNvSpPr/>
          <p:nvPr/>
        </p:nvSpPr>
        <p:spPr>
          <a:xfrm>
            <a:off x="3131795" y="2687534"/>
            <a:ext cx="1152128" cy="453434"/>
          </a:xfrm>
          <a:prstGeom prst="accentCallout1">
            <a:avLst>
              <a:gd name="adj1" fmla="val 36157"/>
              <a:gd name="adj2" fmla="val 2778"/>
              <a:gd name="adj3" fmla="val 100630"/>
              <a:gd name="adj4" fmla="val -21971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/>
              <a:t>операция по контролируемым счетам</a:t>
            </a:r>
            <a:endParaRPr lang="en-US" sz="800" dirty="0"/>
          </a:p>
        </p:txBody>
      </p:sp>
      <p:cxnSp>
        <p:nvCxnSpPr>
          <p:cNvPr id="107" name="Прямая со стрелкой 106"/>
          <p:cNvCxnSpPr>
            <a:stCxn id="5" idx="3"/>
            <a:endCxn id="81" idx="1"/>
          </p:cNvCxnSpPr>
          <p:nvPr/>
        </p:nvCxnSpPr>
        <p:spPr>
          <a:xfrm>
            <a:off x="3363972" y="3893040"/>
            <a:ext cx="631964" cy="2854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Выноска 1 (с границей) 110"/>
          <p:cNvSpPr/>
          <p:nvPr/>
        </p:nvSpPr>
        <p:spPr>
          <a:xfrm>
            <a:off x="5237965" y="4948797"/>
            <a:ext cx="936104" cy="353409"/>
          </a:xfrm>
          <a:prstGeom prst="accentCallout1">
            <a:avLst>
              <a:gd name="adj1" fmla="val 58563"/>
              <a:gd name="adj2" fmla="val 2315"/>
              <a:gd name="adj3" fmla="val -123519"/>
              <a:gd name="adj4" fmla="val -45700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синхронизация  бухгалтерской информации</a:t>
            </a:r>
            <a:endParaRPr lang="en-US" sz="800" dirty="0"/>
          </a:p>
        </p:txBody>
      </p:sp>
      <p:cxnSp>
        <p:nvCxnSpPr>
          <p:cNvPr id="115" name="Прямая со стрелкой 44"/>
          <p:cNvCxnSpPr/>
          <p:nvPr/>
        </p:nvCxnSpPr>
        <p:spPr>
          <a:xfrm flipV="1">
            <a:off x="5012435" y="4209672"/>
            <a:ext cx="1303750" cy="607605"/>
          </a:xfrm>
          <a:prstGeom prst="bentConnector3">
            <a:avLst>
              <a:gd name="adj1" fmla="val 100045"/>
            </a:avLst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44"/>
          <p:cNvCxnSpPr/>
          <p:nvPr/>
        </p:nvCxnSpPr>
        <p:spPr>
          <a:xfrm rot="10800000">
            <a:off x="2548787" y="4214223"/>
            <a:ext cx="2463649" cy="603055"/>
          </a:xfrm>
          <a:prstGeom prst="bentConnector3">
            <a:avLst>
              <a:gd name="adj1" fmla="val 99971"/>
            </a:avLst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Выноска 1 (с границей) 124"/>
          <p:cNvSpPr/>
          <p:nvPr/>
        </p:nvSpPr>
        <p:spPr>
          <a:xfrm>
            <a:off x="2843807" y="4908479"/>
            <a:ext cx="1440115" cy="353409"/>
          </a:xfrm>
          <a:prstGeom prst="accentCallout1">
            <a:avLst>
              <a:gd name="adj1" fmla="val 58563"/>
              <a:gd name="adj2" fmla="val 2315"/>
              <a:gd name="adj3" fmla="val -25145"/>
              <a:gd name="adj4" fmla="val -7263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распоряжения о переводе (не мигрировавший участник)</a:t>
            </a:r>
            <a:endParaRPr lang="en-US" sz="800" dirty="0"/>
          </a:p>
        </p:txBody>
      </p:sp>
      <p:sp>
        <p:nvSpPr>
          <p:cNvPr id="61" name="Выноска 1 (с границей) 60"/>
          <p:cNvSpPr/>
          <p:nvPr/>
        </p:nvSpPr>
        <p:spPr>
          <a:xfrm>
            <a:off x="1922916" y="5359122"/>
            <a:ext cx="1368152" cy="504056"/>
          </a:xfrm>
          <a:prstGeom prst="accentCallout1">
            <a:avLst>
              <a:gd name="adj1" fmla="val 36157"/>
              <a:gd name="adj2" fmla="val 2778"/>
              <a:gd name="adj3" fmla="val -52960"/>
              <a:gd name="adj4" fmla="val -13654"/>
            </a:avLst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800" dirty="0" smtClean="0"/>
              <a:t>ПУД</a:t>
            </a:r>
          </a:p>
          <a:p>
            <a:r>
              <a:rPr lang="ru-RU" sz="800" dirty="0" smtClean="0"/>
              <a:t>(по операциям, не связанным с переводам </a:t>
            </a:r>
            <a:r>
              <a:rPr lang="ru-RU" sz="800" dirty="0" smtClean="0"/>
              <a:t>через </a:t>
            </a:r>
            <a:r>
              <a:rPr lang="ru-RU" sz="800" dirty="0" smtClean="0"/>
              <a:t>ПС БР)</a:t>
            </a:r>
            <a:endParaRPr lang="en-US" sz="800" dirty="0"/>
          </a:p>
        </p:txBody>
      </p:sp>
      <p:cxnSp>
        <p:nvCxnSpPr>
          <p:cNvPr id="62" name="Прямая со стрелкой 44"/>
          <p:cNvCxnSpPr>
            <a:endCxn id="12" idx="2"/>
          </p:cNvCxnSpPr>
          <p:nvPr/>
        </p:nvCxnSpPr>
        <p:spPr>
          <a:xfrm rot="10800000">
            <a:off x="1001790" y="5680650"/>
            <a:ext cx="2412640" cy="594335"/>
          </a:xfrm>
          <a:prstGeom prst="bentConnector2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44"/>
          <p:cNvCxnSpPr/>
          <p:nvPr/>
        </p:nvCxnSpPr>
        <p:spPr>
          <a:xfrm rot="5400000" flipH="1" flipV="1">
            <a:off x="2856249" y="4775260"/>
            <a:ext cx="2057908" cy="941543"/>
          </a:xfrm>
          <a:prstGeom prst="bentConnector3">
            <a:avLst>
              <a:gd name="adj1" fmla="val -91"/>
            </a:avLst>
          </a:prstGeom>
          <a:ln w="1905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Операция инициирована со стороны РАБИС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1179857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Система</a:t>
            </a:r>
          </a:p>
          <a:p>
            <a:pPr algn="ctr"/>
            <a:r>
              <a:rPr lang="ru-RU" dirty="0" smtClean="0"/>
              <a:t>«за РАБИС»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78128" y="117985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452320" y="117985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>
            <a:stCxn id="5" idx="2"/>
          </p:cNvCxnSpPr>
          <p:nvPr/>
        </p:nvCxnSpPr>
        <p:spPr>
          <a:xfrm>
            <a:off x="1583668" y="1827929"/>
            <a:ext cx="0" cy="4769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3926200" y="1827929"/>
            <a:ext cx="0" cy="4769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8100392" y="1827929"/>
            <a:ext cx="0" cy="48414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583668" y="2420888"/>
            <a:ext cx="23402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7168" y="1913057"/>
            <a:ext cx="180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управляющее сообщение / бухгалтерская запись /</a:t>
            </a:r>
          </a:p>
          <a:p>
            <a:r>
              <a:rPr lang="ru-RU" sz="900" dirty="0" smtClean="0"/>
              <a:t>транзакционный пакет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3968" y="2420888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938693" y="3113106"/>
            <a:ext cx="4161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04049" y="2910136"/>
            <a:ext cx="2664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6883" y="1179857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ППС</a:t>
            </a:r>
            <a:endParaRPr lang="en-US" dirty="0"/>
          </a:p>
        </p:txBody>
      </p:sp>
      <p:cxnSp>
        <p:nvCxnSpPr>
          <p:cNvPr id="23" name="Прямая соединительная линия 22"/>
          <p:cNvCxnSpPr>
            <a:stCxn id="22" idx="2"/>
          </p:cNvCxnSpPr>
          <p:nvPr/>
        </p:nvCxnSpPr>
        <p:spPr>
          <a:xfrm>
            <a:off x="6044955" y="1827929"/>
            <a:ext cx="0" cy="484143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3923928" y="2627182"/>
            <a:ext cx="360040" cy="216024"/>
            <a:chOff x="4170833" y="2276872"/>
            <a:chExt cx="360040" cy="216024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Прямая соединительная линия 28"/>
          <p:cNvCxnSpPr/>
          <p:nvPr/>
        </p:nvCxnSpPr>
        <p:spPr>
          <a:xfrm>
            <a:off x="467544" y="3356992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7504" y="215689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выполнение бухгалтерской записи / операции  смежной системы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2007" y="3967773"/>
            <a:ext cx="14756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распоряжение смежной системы или не мигрировавшего участника в пользу участника АС ППС</a:t>
            </a:r>
            <a:endParaRPr lang="en-US" sz="900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1598433" y="3789040"/>
            <a:ext cx="23402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7744" y="3573016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grpSp>
        <p:nvGrpSpPr>
          <p:cNvPr id="36" name="Группа 35"/>
          <p:cNvGrpSpPr/>
          <p:nvPr/>
        </p:nvGrpSpPr>
        <p:grpSpPr>
          <a:xfrm>
            <a:off x="3926200" y="3941234"/>
            <a:ext cx="360040" cy="216024"/>
            <a:chOff x="4170833" y="2276872"/>
            <a:chExt cx="360040" cy="216024"/>
          </a:xfrm>
        </p:grpSpPr>
        <p:cxnSp>
          <p:nvCxnSpPr>
            <p:cNvPr id="40" name="Прямая соединительная линия 39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4261089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контроль и резервирование</a:t>
            </a:r>
            <a:endParaRPr lang="en-US" sz="9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3931130" y="4443417"/>
            <a:ext cx="210642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4008" y="4221088"/>
            <a:ext cx="1116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6044955" y="4615845"/>
            <a:ext cx="360040" cy="216024"/>
            <a:chOff x="4170833" y="2276872"/>
            <a:chExt cx="360040" cy="216024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372200" y="4601037"/>
            <a:ext cx="903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  <a:endParaRPr lang="en-US" sz="900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3926201" y="5099992"/>
            <a:ext cx="2118754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15399" y="4869160"/>
            <a:ext cx="1108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3931130" y="5301208"/>
            <a:ext cx="360040" cy="216024"/>
            <a:chOff x="4170833" y="2276872"/>
            <a:chExt cx="360040" cy="216024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275750" y="518261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  и учет</a:t>
            </a:r>
            <a:endParaRPr lang="en-US" sz="9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3926201" y="5934472"/>
            <a:ext cx="417419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427985" y="5718448"/>
            <a:ext cx="2738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583668" y="5748064"/>
            <a:ext cx="234026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66467" y="5517232"/>
            <a:ext cx="1108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835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Операция инициирована со стороны РАБИС; получатель – счет, контролируемый внешней системой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14156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25320" y="1415600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23628" y="2646784"/>
            <a:ext cx="0" cy="380655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3059832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5273392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223628" y="2856711"/>
            <a:ext cx="18362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07128" y="2622104"/>
            <a:ext cx="10206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3059832" y="2924944"/>
            <a:ext cx="360040" cy="288032"/>
            <a:chOff x="3779912" y="2780928"/>
            <a:chExt cx="360040" cy="288032"/>
          </a:xfrm>
        </p:grpSpPr>
        <p:cxnSp>
          <p:nvCxnSpPr>
            <p:cNvPr id="33" name="Прямая соединительная линия 32"/>
            <p:cNvCxnSpPr/>
            <p:nvPr/>
          </p:nvCxnSpPr>
          <p:spPr>
            <a:xfrm>
              <a:off x="3779912" y="2780928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4139952" y="2780928"/>
              <a:ext cx="0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H="1">
              <a:off x="3779912" y="3068960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419872" y="281537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</a:p>
          <a:p>
            <a:r>
              <a:rPr lang="ru-RU" sz="900" dirty="0" smtClean="0"/>
              <a:t>и отражение в </a:t>
            </a:r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059832" y="3829122"/>
            <a:ext cx="2213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63888" y="3353217"/>
            <a:ext cx="13681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3059832" y="6294512"/>
            <a:ext cx="22135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03456" y="6078488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сверка конца дня</a:t>
            </a:r>
            <a:endParaRPr lang="en-US" sz="9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1223628" y="3307637"/>
            <a:ext cx="1836204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78545" y="3068960"/>
            <a:ext cx="11932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755576" y="1268760"/>
            <a:ext cx="936104" cy="1378024"/>
            <a:chOff x="7416316" y="5157192"/>
            <a:chExt cx="936104" cy="1378024"/>
          </a:xfrm>
        </p:grpSpPr>
        <p:sp>
          <p:nvSpPr>
            <p:cNvPr id="24" name="Овал 23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Прямая соединительная линия 24"/>
            <p:cNvCxnSpPr>
              <a:stCxn id="24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416316" y="60119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400" dirty="0" smtClean="0">
                  <a:solidFill>
                    <a:schemeClr val="accent1"/>
                  </a:solidFill>
                </a:rPr>
                <a:t>РАБИС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Прямоугольник 33"/>
          <p:cNvSpPr/>
          <p:nvPr/>
        </p:nvSpPr>
        <p:spPr>
          <a:xfrm>
            <a:off x="6804248" y="1415600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</a:t>
            </a:r>
          </a:p>
          <a:p>
            <a:pPr algn="ctr"/>
            <a:r>
              <a:rPr lang="ru-RU" dirty="0"/>
              <a:t>«за АС БУ»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>
            <a:stCxn id="34" idx="2"/>
          </p:cNvCxnSpPr>
          <p:nvPr/>
        </p:nvCxnSpPr>
        <p:spPr>
          <a:xfrm>
            <a:off x="7524328" y="2063672"/>
            <a:ext cx="0" cy="438966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40278" y="3874284"/>
            <a:ext cx="159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синхронизации</a:t>
            </a:r>
          </a:p>
          <a:p>
            <a:r>
              <a:rPr lang="ru-RU" sz="900" dirty="0" smtClean="0"/>
              <a:t>в учете</a:t>
            </a:r>
            <a:endParaRPr lang="en-US" sz="9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280238" y="3955584"/>
            <a:ext cx="360040" cy="216024"/>
            <a:chOff x="4170833" y="2276872"/>
            <a:chExt cx="360040" cy="216024"/>
          </a:xfrm>
        </p:grpSpPr>
        <p:cxnSp>
          <p:nvCxnSpPr>
            <p:cNvPr id="49" name="Прямая соединительная линия 48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Прямая со стрелкой 51"/>
          <p:cNvCxnSpPr/>
          <p:nvPr/>
        </p:nvCxnSpPr>
        <p:spPr>
          <a:xfrm>
            <a:off x="5281269" y="4624034"/>
            <a:ext cx="22430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508104" y="4422304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об операции</a:t>
            </a:r>
            <a:endParaRPr lang="en-US" sz="900" dirty="0"/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3049021" y="5257298"/>
            <a:ext cx="222437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07678" y="5055568"/>
            <a:ext cx="2184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431540" y="492636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431540" y="6006480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7504" y="5061084"/>
            <a:ext cx="11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альтернативно только для</a:t>
            </a:r>
            <a:r>
              <a:rPr lang="en-US" sz="900" dirty="0" smtClean="0"/>
              <a:t> </a:t>
            </a:r>
            <a:r>
              <a:rPr lang="ru-RU" sz="900" dirty="0" smtClean="0"/>
              <a:t>САБС</a:t>
            </a:r>
            <a:endParaRPr lang="en-US" sz="9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431540" y="4293096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264" y="4339262"/>
            <a:ext cx="1114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для контролируемых счетов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5640278" y="515719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зачисления в </a:t>
            </a:r>
            <a:endParaRPr lang="ru-RU" sz="900" dirty="0" smtClean="0"/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5280238" y="5367700"/>
            <a:ext cx="360040" cy="216024"/>
            <a:chOff x="4170833" y="2276872"/>
            <a:chExt cx="360040" cy="216024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Прямая со стрелкой 65"/>
          <p:cNvCxnSpPr/>
          <p:nvPr/>
        </p:nvCxnSpPr>
        <p:spPr>
          <a:xfrm>
            <a:off x="5273392" y="5873893"/>
            <a:ext cx="225093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64088" y="5672163"/>
            <a:ext cx="2184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911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Распоряжение от мигрировавшего участника на счет ПБР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1299845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РАБИС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1299845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БУ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076458" y="2180836"/>
            <a:ext cx="0" cy="42725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2"/>
          </p:cNvCxnSpPr>
          <p:nvPr/>
        </p:nvCxnSpPr>
        <p:spPr>
          <a:xfrm>
            <a:off x="2483768" y="1947917"/>
            <a:ext cx="0" cy="450541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2"/>
          </p:cNvCxnSpPr>
          <p:nvPr/>
        </p:nvCxnSpPr>
        <p:spPr>
          <a:xfrm>
            <a:off x="6300192" y="1947917"/>
            <a:ext cx="0" cy="450541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07904" y="1299845"/>
            <a:ext cx="129614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 ППС</a:t>
            </a:r>
            <a:endParaRPr lang="en-US" dirty="0"/>
          </a:p>
        </p:txBody>
      </p:sp>
      <p:cxnSp>
        <p:nvCxnSpPr>
          <p:cNvPr id="23" name="Прямая соединительная линия 22"/>
          <p:cNvCxnSpPr>
            <a:stCxn id="22" idx="2"/>
          </p:cNvCxnSpPr>
          <p:nvPr/>
        </p:nvCxnSpPr>
        <p:spPr>
          <a:xfrm>
            <a:off x="4355976" y="1947917"/>
            <a:ext cx="0" cy="450541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076458" y="2584142"/>
            <a:ext cx="327951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9632" y="2361295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распоряжение</a:t>
            </a:r>
            <a:endParaRPr lang="en-US" sz="9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4355976" y="2795736"/>
            <a:ext cx="360040" cy="216024"/>
            <a:chOff x="4170833" y="2276872"/>
            <a:chExt cx="360040" cy="216024"/>
          </a:xfrm>
        </p:grpSpPr>
        <p:cxnSp>
          <p:nvCxnSpPr>
            <p:cNvPr id="51" name="Прямая соединительная линия 50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683221" y="2780928"/>
            <a:ext cx="9033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исполнение</a:t>
            </a:r>
            <a:endParaRPr lang="en-US" sz="900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1076458" y="3284984"/>
            <a:ext cx="32795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312053" y="3054152"/>
            <a:ext cx="11087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подтверждение</a:t>
            </a:r>
            <a:endParaRPr lang="en-US" sz="900" dirty="0"/>
          </a:p>
        </p:txBody>
      </p:sp>
      <p:grpSp>
        <p:nvGrpSpPr>
          <p:cNvPr id="57" name="Группа 56"/>
          <p:cNvGrpSpPr/>
          <p:nvPr/>
        </p:nvGrpSpPr>
        <p:grpSpPr>
          <a:xfrm>
            <a:off x="2483768" y="3835623"/>
            <a:ext cx="360040" cy="216024"/>
            <a:chOff x="4170833" y="2276872"/>
            <a:chExt cx="360040" cy="216024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2828388" y="3789040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учет</a:t>
            </a:r>
            <a:endParaRPr lang="en-US" sz="900" dirty="0"/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2483768" y="4293096"/>
            <a:ext cx="381642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985552" y="4077072"/>
            <a:ext cx="2738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синхронизация бухгалтерской информации</a:t>
            </a:r>
            <a:endParaRPr lang="en-US" sz="900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750326" y="1194699"/>
            <a:ext cx="725330" cy="986137"/>
            <a:chOff x="7416316" y="5157192"/>
            <a:chExt cx="1057998" cy="1438422"/>
          </a:xfrm>
        </p:grpSpPr>
        <p:sp>
          <p:nvSpPr>
            <p:cNvPr id="67" name="Овал 66"/>
            <p:cNvSpPr/>
            <p:nvPr/>
          </p:nvSpPr>
          <p:spPr>
            <a:xfrm>
              <a:off x="7740352" y="515719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Прямая соединительная линия 67"/>
            <p:cNvCxnSpPr>
              <a:stCxn id="67" idx="4"/>
            </p:cNvCxnSpPr>
            <p:nvPr/>
          </p:nvCxnSpPr>
          <p:spPr>
            <a:xfrm>
              <a:off x="7884368" y="5445224"/>
              <a:ext cx="0" cy="3600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7740352" y="5589240"/>
              <a:ext cx="2892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/>
            <p:nvPr/>
          </p:nvCxnSpPr>
          <p:spPr>
            <a:xfrm flipH="1">
              <a:off x="7740352" y="5805264"/>
              <a:ext cx="144016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7884964" y="5805264"/>
              <a:ext cx="140498" cy="2833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16316" y="6011996"/>
              <a:ext cx="1057998" cy="583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 smtClean="0">
                  <a:solidFill>
                    <a:schemeClr val="accent1"/>
                  </a:solidFill>
                </a:rPr>
                <a:t>участник</a:t>
              </a:r>
            </a:p>
            <a:p>
              <a:pPr algn="ctr"/>
              <a:r>
                <a:rPr lang="ru-RU" sz="1000" dirty="0" smtClean="0">
                  <a:solidFill>
                    <a:schemeClr val="accent1"/>
                  </a:solidFill>
                </a:rPr>
                <a:t>АС ППС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73" name="Прямая со стрелкой 72"/>
          <p:cNvCxnSpPr/>
          <p:nvPr/>
        </p:nvCxnSpPr>
        <p:spPr>
          <a:xfrm flipH="1">
            <a:off x="2483768" y="3653527"/>
            <a:ext cx="187220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411760" y="3429000"/>
            <a:ext cx="2214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7524328" y="129343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Система</a:t>
            </a:r>
          </a:p>
          <a:p>
            <a:pPr algn="ctr"/>
            <a:r>
              <a:rPr lang="ru-RU" dirty="0"/>
              <a:t>«за АС БУ»</a:t>
            </a:r>
            <a:endParaRPr lang="en-US" dirty="0"/>
          </a:p>
        </p:txBody>
      </p:sp>
      <p:cxnSp>
        <p:nvCxnSpPr>
          <p:cNvPr id="44" name="Прямая соединительная линия 43"/>
          <p:cNvCxnSpPr>
            <a:stCxn id="43" idx="2"/>
          </p:cNvCxnSpPr>
          <p:nvPr/>
        </p:nvCxnSpPr>
        <p:spPr>
          <a:xfrm>
            <a:off x="8244408" y="1941504"/>
            <a:ext cx="0" cy="451183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6300192" y="4883968"/>
            <a:ext cx="19442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72200" y="4682238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информация об операции</a:t>
            </a:r>
            <a:endParaRPr lang="en-US" sz="900" dirty="0"/>
          </a:p>
        </p:txBody>
      </p:sp>
      <p:cxnSp>
        <p:nvCxnSpPr>
          <p:cNvPr id="79" name="Прямая со стрелкой 78"/>
          <p:cNvCxnSpPr/>
          <p:nvPr/>
        </p:nvCxnSpPr>
        <p:spPr>
          <a:xfrm>
            <a:off x="4345165" y="5481393"/>
            <a:ext cx="1955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88368" y="5265930"/>
            <a:ext cx="21844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  <p:cxnSp>
        <p:nvCxnSpPr>
          <p:cNvPr id="81" name="Прямая соединительная линия 80"/>
          <p:cNvCxnSpPr/>
          <p:nvPr/>
        </p:nvCxnSpPr>
        <p:spPr>
          <a:xfrm>
            <a:off x="323528" y="5157192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323528" y="6237312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30659" y="5435932"/>
            <a:ext cx="11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альтернативно только для</a:t>
            </a:r>
            <a:r>
              <a:rPr lang="en-US" sz="900" dirty="0" smtClean="0"/>
              <a:t> </a:t>
            </a:r>
            <a:r>
              <a:rPr lang="ru-RU" sz="900" dirty="0" smtClean="0"/>
              <a:t>САБС</a:t>
            </a:r>
            <a:endParaRPr lang="en-US" sz="900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>
            <a:off x="323528" y="4523928"/>
            <a:ext cx="8136904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prstDash val="lg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67192" y="4570094"/>
            <a:ext cx="1114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/>
              <a:t>для контролируемых счетов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0232" y="5366682"/>
            <a:ext cx="1080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отражение </a:t>
            </a:r>
            <a:r>
              <a:rPr lang="ru-RU" sz="900" dirty="0" smtClean="0"/>
              <a:t>зачисления в </a:t>
            </a:r>
            <a:endParaRPr lang="ru-RU" sz="900" dirty="0" smtClean="0"/>
          </a:p>
          <a:p>
            <a:r>
              <a:rPr lang="ru-RU" sz="900" dirty="0" smtClean="0"/>
              <a:t>учете</a:t>
            </a:r>
            <a:endParaRPr lang="en-US" sz="900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6300192" y="5577190"/>
            <a:ext cx="360040" cy="216024"/>
            <a:chOff x="4170833" y="2276872"/>
            <a:chExt cx="360040" cy="216024"/>
          </a:xfrm>
        </p:grpSpPr>
        <p:cxnSp>
          <p:nvCxnSpPr>
            <p:cNvPr id="88" name="Прямая соединительная линия 87"/>
            <p:cNvCxnSpPr/>
            <p:nvPr/>
          </p:nvCxnSpPr>
          <p:spPr>
            <a:xfrm>
              <a:off x="4170833" y="2276872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4530873" y="2276872"/>
              <a:ext cx="0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 flipH="1">
              <a:off x="4170833" y="2492896"/>
              <a:ext cx="36004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Прямая со стрелкой 90"/>
          <p:cNvCxnSpPr/>
          <p:nvPr/>
        </p:nvCxnSpPr>
        <p:spPr>
          <a:xfrm>
            <a:off x="6300192" y="6113450"/>
            <a:ext cx="194421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58727" y="5874513"/>
            <a:ext cx="2112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копия исполненного распоряжения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334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Сценарии переходного периода АС ППС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473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Открытие счета в переходный период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5040560" cy="567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974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536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Срочный перевод между </a:t>
            </a:r>
            <a:r>
              <a:rPr lang="ru-RU" sz="2800" b="1" dirty="0"/>
              <a:t>участником АС ППС и </a:t>
            </a:r>
            <a:r>
              <a:rPr lang="ru-RU" sz="2800" b="1" dirty="0" smtClean="0"/>
              <a:t>не мигрировавшим участником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28414"/>
            <a:ext cx="8496944" cy="544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586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536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Срочный перевод между не мигрировавшим участником и </a:t>
            </a:r>
            <a:r>
              <a:rPr lang="ru-RU" sz="2800" b="1" dirty="0"/>
              <a:t>участником АС ППС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1115"/>
            <a:ext cx="8542351" cy="536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78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913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Дорожная карта доработки смежных систем</a:t>
            </a:r>
            <a:endParaRPr lang="en-US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9992"/>
            <a:ext cx="8604448" cy="485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87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536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Несрочный перевод между </a:t>
            </a:r>
            <a:r>
              <a:rPr lang="ru-RU" sz="2800" b="1" dirty="0"/>
              <a:t>участником АС ППС и </a:t>
            </a:r>
            <a:r>
              <a:rPr lang="ru-RU" sz="2800" b="1" dirty="0" smtClean="0"/>
              <a:t>не мигрировавшим участником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5104"/>
            <a:ext cx="8321485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20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536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не мигрировавшим участником и </a:t>
            </a:r>
            <a:r>
              <a:rPr lang="ru-RU" sz="2400" b="1" dirty="0"/>
              <a:t>участником АС ППС</a:t>
            </a:r>
            <a:r>
              <a:rPr lang="en-US" sz="2400" b="1" dirty="0"/>
              <a:t> (</a:t>
            </a:r>
            <a:r>
              <a:rPr lang="ru-RU" sz="2400" b="1" dirty="0"/>
              <a:t>в сервисе МОП)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18456"/>
            <a:ext cx="7977360" cy="542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33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3536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не мигрировавшим участником и </a:t>
            </a:r>
            <a:r>
              <a:rPr lang="ru-RU" sz="2400" b="1" dirty="0"/>
              <a:t>участником АС ППС</a:t>
            </a:r>
            <a:r>
              <a:rPr lang="en-US" sz="2400" b="1" dirty="0"/>
              <a:t> (</a:t>
            </a:r>
            <a:r>
              <a:rPr lang="ru-RU" sz="2400" b="1" dirty="0"/>
              <a:t>в сервисе НОП)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79323"/>
            <a:ext cx="7992889" cy="543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6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335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не мигрировавшим участником и </a:t>
            </a:r>
            <a:r>
              <a:rPr lang="ru-RU" sz="2400" b="1" dirty="0"/>
              <a:t>участником АС ППС (ответное авизо)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1" y="1196752"/>
            <a:ext cx="7982047" cy="543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11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332656"/>
            <a:ext cx="8229600" cy="73536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не мигрировавшим участником и </a:t>
            </a:r>
            <a:r>
              <a:rPr lang="ru-RU" sz="2400" b="1" dirty="0"/>
              <a:t>участником АС ППС (ответный МЭР)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7656"/>
            <a:ext cx="8280920" cy="544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07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3536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</a:t>
            </a:r>
            <a:r>
              <a:rPr lang="ru-RU" sz="2400" b="1" dirty="0"/>
              <a:t>участником АС ППС и полевым учреждением, </a:t>
            </a:r>
            <a:r>
              <a:rPr lang="ru-RU" sz="2400" b="1" dirty="0" smtClean="0"/>
              <a:t>не мигрировавшим </a:t>
            </a:r>
            <a:r>
              <a:rPr lang="ru-RU" sz="2400" b="1" dirty="0"/>
              <a:t>в АС ППС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3000"/>
            <a:ext cx="8529389" cy="546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84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3536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Несрочный перевод между </a:t>
            </a:r>
            <a:r>
              <a:rPr lang="ru-RU" sz="2400" b="1" dirty="0"/>
              <a:t>полевым учреждением, </a:t>
            </a:r>
            <a:r>
              <a:rPr lang="ru-RU" sz="2400" b="1" dirty="0" smtClean="0"/>
              <a:t>не мигрировавшим </a:t>
            </a:r>
            <a:r>
              <a:rPr lang="ru-RU" sz="2400" b="1" dirty="0"/>
              <a:t>в АС ППС и участником АС ППС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7798"/>
            <a:ext cx="8106427" cy="55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26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Целевая модель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4428"/>
            <a:ext cx="8352928" cy="561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допущения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Классификация систем:</a:t>
            </a:r>
          </a:p>
          <a:p>
            <a:pPr lvl="1"/>
            <a:r>
              <a:rPr lang="ru-RU" b="1" dirty="0"/>
              <a:t>Класс </a:t>
            </a:r>
            <a:r>
              <a:rPr lang="en-US" b="1" dirty="0"/>
              <a:t>I</a:t>
            </a:r>
            <a:r>
              <a:rPr lang="ru-RU" dirty="0"/>
              <a:t> – системы, </a:t>
            </a:r>
            <a:r>
              <a:rPr lang="ru-RU" dirty="0" smtClean="0"/>
              <a:t>направляющие </a:t>
            </a:r>
            <a:r>
              <a:rPr lang="ru-RU" dirty="0"/>
              <a:t>в АС БУ информацию о продуктовом событии или первичные учетные документы (например, первичный учетный документ по операции с финансовыми инструментами), не содержащую деталей бухгалтерской записи;</a:t>
            </a:r>
            <a:endParaRPr lang="en-US" dirty="0"/>
          </a:p>
          <a:p>
            <a:pPr lvl="1"/>
            <a:r>
              <a:rPr lang="ru-RU" b="1" dirty="0"/>
              <a:t>Класс </a:t>
            </a:r>
            <a:r>
              <a:rPr lang="en-US" b="1" dirty="0"/>
              <a:t>II</a:t>
            </a:r>
            <a:r>
              <a:rPr lang="ru-RU" dirty="0"/>
              <a:t> – системы, </a:t>
            </a:r>
            <a:r>
              <a:rPr lang="ru-RU" dirty="0" smtClean="0"/>
              <a:t>направляющие </a:t>
            </a:r>
            <a:r>
              <a:rPr lang="ru-RU" dirty="0"/>
              <a:t>в АС БУ информацию о бухгалтерских записях, содержащуюся в мемориальных ордерах, кассовых документах, а также копии исполненных расчетных документов вместе с информацией, достаточной для формирования бухгалтерских записей.</a:t>
            </a:r>
            <a:endParaRPr lang="en-US" dirty="0"/>
          </a:p>
          <a:p>
            <a:pPr lvl="1"/>
            <a:r>
              <a:rPr lang="ru-RU" b="1" dirty="0" smtClean="0"/>
              <a:t>Класс </a:t>
            </a:r>
            <a:r>
              <a:rPr lang="en-US" b="1" dirty="0" smtClean="0"/>
              <a:t>III</a:t>
            </a:r>
            <a:r>
              <a:rPr lang="ru-RU" dirty="0" smtClean="0"/>
              <a:t> – Системы</a:t>
            </a:r>
            <a:r>
              <a:rPr lang="ru-RU" dirty="0"/>
              <a:t>, которые получают данные из АС БУ, но не совершают операций, учитываемых в АС </a:t>
            </a:r>
            <a:r>
              <a:rPr lang="ru-RU" dirty="0" smtClean="0"/>
              <a:t>БУ.</a:t>
            </a:r>
            <a:endParaRPr lang="en-US" dirty="0"/>
          </a:p>
          <a:p>
            <a:r>
              <a:rPr lang="ru-RU" dirty="0" smtClean="0"/>
              <a:t>Классификация счетов:</a:t>
            </a:r>
          </a:p>
          <a:p>
            <a:pPr lvl="1"/>
            <a:r>
              <a:rPr lang="ru-RU" b="1" dirty="0"/>
              <a:t>счета контролируются АС </a:t>
            </a:r>
            <a:r>
              <a:rPr lang="ru-RU" b="1" dirty="0" smtClean="0"/>
              <a:t>БУ</a:t>
            </a:r>
            <a:r>
              <a:rPr lang="ru-RU" dirty="0" smtClean="0"/>
              <a:t> – счета</a:t>
            </a:r>
            <a:r>
              <a:rPr lang="ru-RU" dirty="0"/>
              <a:t>, актуальная информация об остатках на которых в течение дня содержится в АС </a:t>
            </a:r>
            <a:r>
              <a:rPr lang="ru-RU" dirty="0" smtClean="0"/>
              <a:t>БУ.</a:t>
            </a:r>
            <a:endParaRPr lang="en-US" dirty="0"/>
          </a:p>
          <a:p>
            <a:pPr lvl="1"/>
            <a:r>
              <a:rPr lang="ru-RU" b="1" dirty="0"/>
              <a:t>счета контролируются внешними </a:t>
            </a:r>
            <a:r>
              <a:rPr lang="ru-RU" b="1" dirty="0" smtClean="0"/>
              <a:t>системами</a:t>
            </a:r>
            <a:r>
              <a:rPr lang="ru-RU" dirty="0" smtClean="0"/>
              <a:t> – счета</a:t>
            </a:r>
            <a:r>
              <a:rPr lang="ru-RU" dirty="0"/>
              <a:t>, актуальная информация об остатках на которых в течение дня содержится во внешних по отношению к АС БУ </a:t>
            </a:r>
            <a:r>
              <a:rPr lang="ru-RU" dirty="0" smtClean="0"/>
              <a:t>системах.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Открытие, закрытие, изменение характеристик счетов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b="1" dirty="0"/>
              <a:t>Счета </a:t>
            </a:r>
            <a:r>
              <a:rPr lang="ru-RU" b="1" dirty="0" smtClean="0"/>
              <a:t>контролируемые </a:t>
            </a:r>
            <a:r>
              <a:rPr lang="ru-RU" b="1" dirty="0"/>
              <a:t>АС </a:t>
            </a:r>
            <a:r>
              <a:rPr lang="ru-RU" b="1" dirty="0" smtClean="0"/>
              <a:t>БУ</a:t>
            </a:r>
            <a:r>
              <a:rPr lang="ru-RU" dirty="0" smtClean="0"/>
              <a:t> </a:t>
            </a:r>
            <a:r>
              <a:rPr lang="ru-RU" dirty="0"/>
              <a:t>открываются и закрываются в КРОС АС БУ без обращения к </a:t>
            </a:r>
            <a:r>
              <a:rPr lang="ru-RU" dirty="0" smtClean="0"/>
              <a:t>внешним </a:t>
            </a:r>
            <a:r>
              <a:rPr lang="ru-RU" dirty="0"/>
              <a:t>системам.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b="1" dirty="0"/>
              <a:t>Счета </a:t>
            </a:r>
            <a:r>
              <a:rPr lang="ru-RU" b="1" dirty="0" smtClean="0"/>
              <a:t>контролируемые </a:t>
            </a:r>
            <a:r>
              <a:rPr lang="ru-RU" b="1" dirty="0"/>
              <a:t>внешними </a:t>
            </a:r>
            <a:r>
              <a:rPr lang="ru-RU" b="1" dirty="0" smtClean="0"/>
              <a:t>системами</a:t>
            </a:r>
            <a:r>
              <a:rPr lang="ru-RU" dirty="0" smtClean="0"/>
              <a:t> открываются: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ru-RU" dirty="0" smtClean="0"/>
              <a:t>во </a:t>
            </a:r>
            <a:r>
              <a:rPr lang="ru-RU" dirty="0"/>
              <a:t>внешней системе с направлением запроса на добавление счета в КРОС АС БУ (при этом операция считается выполненной только при условии получения положительного подтверждения из АС БУ</a:t>
            </a:r>
            <a:r>
              <a:rPr lang="ru-RU" dirty="0" smtClean="0"/>
              <a:t>), либо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ru-RU" dirty="0" smtClean="0"/>
              <a:t>внешняя </a:t>
            </a:r>
            <a:r>
              <a:rPr lang="ru-RU" dirty="0"/>
              <a:t>система направляет запрос в АС БУ о номере уже открытого </a:t>
            </a:r>
            <a:r>
              <a:rPr lang="ru-RU" dirty="0" smtClean="0"/>
              <a:t>счета (привязка счета).</a:t>
            </a:r>
            <a:endParaRPr lang="en-US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dirty="0" smtClean="0"/>
              <a:t>Закрытие </a:t>
            </a:r>
            <a:r>
              <a:rPr lang="ru-RU" dirty="0"/>
              <a:t>счетов </a:t>
            </a:r>
            <a:r>
              <a:rPr lang="ru-RU" dirty="0" smtClean="0"/>
              <a:t>контролируемых </a:t>
            </a:r>
            <a:r>
              <a:rPr lang="ru-RU" dirty="0"/>
              <a:t>внешними системами </a:t>
            </a:r>
            <a:r>
              <a:rPr lang="ru-RU" dirty="0" smtClean="0"/>
              <a:t>инициируется внешней системой с направлением запроса в АС БУ или АС БУ с направлением запроса во внешнюю систему. Операция считается завершенной только после получения положительного подтверждения из взаимодействующей системы.</a:t>
            </a:r>
            <a:endParaRPr lang="en-US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dirty="0" smtClean="0"/>
              <a:t>Счета могут </a:t>
            </a:r>
            <a:r>
              <a:rPr lang="ru-RU" dirty="0"/>
              <a:t>контролироваться только одной внешней по отношению к АС БУ системой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Операция по счету, контролируемому АС БУ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43672"/>
              </p:ext>
            </p:extLst>
          </p:nvPr>
        </p:nvGraphicFramePr>
        <p:xfrm>
          <a:off x="1583668" y="1164255"/>
          <a:ext cx="5976664" cy="569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Visio" r:id="rId3" imgW="4361296" imgH="4134780" progId="Visio.Drawing.11">
                  <p:embed/>
                </p:oleObj>
              </mc:Choice>
              <mc:Fallback>
                <p:oleObj name="Visio" r:id="rId3" imgW="4361296" imgH="41347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1164255"/>
                        <a:ext cx="5976664" cy="5693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Операция по счету, </a:t>
            </a:r>
            <a:r>
              <a:rPr lang="ru-RU" dirty="0" smtClean="0"/>
              <a:t>контролируемому внешней системой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60423"/>
              </p:ext>
            </p:extLst>
          </p:nvPr>
        </p:nvGraphicFramePr>
        <p:xfrm>
          <a:off x="1475656" y="1844824"/>
          <a:ext cx="6351106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Visio" r:id="rId3" imgW="3716489" imgH="2534220" progId="Visio.Drawing.11">
                  <p:embed/>
                </p:oleObj>
              </mc:Choice>
              <mc:Fallback>
                <p:oleObj name="Visio" r:id="rId3" imgW="3716489" imgH="25342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6351106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7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Autofit/>
          </a:bodyPr>
          <a:lstStyle/>
          <a:p>
            <a:r>
              <a:rPr lang="ru-RU" sz="2800" dirty="0" smtClean="0"/>
              <a:t>Перевод денежных средств инициирован ПБР</a:t>
            </a:r>
            <a:endParaRPr lang="en-US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20054"/>
              </p:ext>
            </p:extLst>
          </p:nvPr>
        </p:nvGraphicFramePr>
        <p:xfrm>
          <a:off x="323528" y="836712"/>
          <a:ext cx="6912768" cy="590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Visio" r:id="rId3" imgW="4819982" imgH="7156620" progId="Visio.Drawing.11">
                  <p:embed/>
                </p:oleObj>
              </mc:Choice>
              <mc:Fallback>
                <p:oleObj name="Visio" r:id="rId3" imgW="4819982" imgH="71566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6912768" cy="5904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4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1482</TotalTime>
  <Words>1220</Words>
  <Application>Microsoft Office PowerPoint</Application>
  <PresentationFormat>Экран (4:3)</PresentationFormat>
  <Paragraphs>302</Paragraphs>
  <Slides>36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39" baseType="lpstr">
      <vt:lpstr>Ясность</vt:lpstr>
      <vt:lpstr>Лист</vt:lpstr>
      <vt:lpstr>Visio</vt:lpstr>
      <vt:lpstr>АС ППС, АС БУ и смежные системы</vt:lpstr>
      <vt:lpstr>Дорожная карта АС ППС</vt:lpstr>
      <vt:lpstr>Дорожная карта доработки смежных систем</vt:lpstr>
      <vt:lpstr>Целевая модель</vt:lpstr>
      <vt:lpstr>Основные допущения</vt:lpstr>
      <vt:lpstr>Открытие, закрытие, изменение характеристик счетов</vt:lpstr>
      <vt:lpstr>Операция по счету, контролируемому АС БУ</vt:lpstr>
      <vt:lpstr>Операция по счету, контролируемому внешней системой</vt:lpstr>
      <vt:lpstr>Перевод денежных средств инициирован ПБР</vt:lpstr>
      <vt:lpstr>Перевод денежных средств инициирован участником</vt:lpstr>
      <vt:lpstr>Перевод денежных средств участником на счета СОФР/САБС</vt:lpstr>
      <vt:lpstr>Учет распоряжений без указания счета получателя (получатель – БР)</vt:lpstr>
      <vt:lpstr>Учет распоряжений без указания счета плательщика (плательщик – БР)</vt:lpstr>
      <vt:lpstr>Сверка конца дня</vt:lpstr>
      <vt:lpstr>Целевые сроки внедрения новых систем</vt:lpstr>
      <vt:lpstr>01/11/2017 - АС БУ в промышленной эксплуатации, АС ППС не запущена</vt:lpstr>
      <vt:lpstr>Ключевые принципы</vt:lpstr>
      <vt:lpstr>Операция инициирована со стороны РАБИС</vt:lpstr>
      <vt:lpstr>Операция инициирована со стороны РАБИС; получатель – счет, контролируемый внешней системой</vt:lpstr>
      <vt:lpstr>Перевод средств в ПУ, баланс которого перенесен в АС БУ</vt:lpstr>
      <vt:lpstr>Операция инициирована со стороны АС БУ</vt:lpstr>
      <vt:lpstr>01/07/2018 - АС БУ в промышленной эксплуатации, АС ППС работает для части клиентов</vt:lpstr>
      <vt:lpstr>Операция инициирована со стороны РАБИС</vt:lpstr>
      <vt:lpstr>Операция инициирована со стороны РАБИС; получатель – счет, контролируемый внешней системой</vt:lpstr>
      <vt:lpstr>Распоряжение от мигрировавшего участника на счет ПБР</vt:lpstr>
      <vt:lpstr>Приложения</vt:lpstr>
      <vt:lpstr>Открытие счета в переходный период</vt:lpstr>
      <vt:lpstr>Срочный перевод между участником АС ППС и не мигрировавшим участником</vt:lpstr>
      <vt:lpstr>Срочный перевод между не мигрировавшим участником и участником АС ППС</vt:lpstr>
      <vt:lpstr>Несрочный перевод между участником АС ППС и не мигрировавшим участником</vt:lpstr>
      <vt:lpstr>Несрочный перевод между не мигрировавшим участником и участником АС ППС (в сервисе МОП)</vt:lpstr>
      <vt:lpstr>Несрочный перевод между не мигрировавшим участником и участником АС ППС (в сервисе НОП)</vt:lpstr>
      <vt:lpstr>Несрочный перевод между не мигрировавшим участником и участником АС ППС (ответное авизо)</vt:lpstr>
      <vt:lpstr>Несрочный перевод между не мигрировавшим участником и участником АС ППС (ответный МЭР)</vt:lpstr>
      <vt:lpstr>Несрочный перевод между участником АС ППС и полевым учреждением, не мигрировавшим в АС ППС</vt:lpstr>
      <vt:lpstr>Несрочный перевод между полевым учреждением, не мигрировавшим в АС ППС и участником АС ППС</vt:lpstr>
    </vt:vector>
  </TitlesOfParts>
  <Company>Central Bank of Russian Federation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Взаимодействие уос</dc:title>
  <dc:creator>Dmitry V. Klionskiy</dc:creator>
  <cp:lastModifiedBy>Dmitry V. Klionskiy</cp:lastModifiedBy>
  <cp:revision>80</cp:revision>
  <dcterms:created xsi:type="dcterms:W3CDTF">2016-12-27T15:56:25Z</dcterms:created>
  <dcterms:modified xsi:type="dcterms:W3CDTF">2017-01-09T17:22:47Z</dcterms:modified>
</cp:coreProperties>
</file>