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7"/>
  </p:notesMasterIdLst>
  <p:sldIdLst>
    <p:sldId id="331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авел Клименко" initials="ПК" lastIdx="3" clrIdx="0">
    <p:extLst>
      <p:ext uri="{19B8F6BF-5375-455C-9EA6-DF929625EA0E}">
        <p15:presenceInfo xmlns:p15="http://schemas.microsoft.com/office/powerpoint/2012/main" xmlns="" userId="S-1-5-21-266135099-756403623-31902233-1637" providerId="AD"/>
      </p:ext>
    </p:extLst>
  </p:cmAuthor>
  <p:cmAuthor id="2" name="Kutilin Aleksandr" initials="K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EEF"/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81221" autoAdjust="0"/>
  </p:normalViewPr>
  <p:slideViewPr>
    <p:cSldViewPr snapToGrid="0">
      <p:cViewPr>
        <p:scale>
          <a:sx n="76" d="100"/>
          <a:sy n="76" d="100"/>
        </p:scale>
        <p:origin x="-178" y="-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ECF4C-25D2-4A35-B4A1-FCDD7C51CFA5}" type="datetimeFigureOut">
              <a:rPr lang="ru-RU" smtClean="0"/>
              <a:pPr/>
              <a:t>03.10.2016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1208B-AD75-40EF-BDDA-3DFD14E21F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63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3491-F700-4AB3-A185-49AC77CF628C}" type="datetime1">
              <a:rPr lang="ru-RU" smtClean="0"/>
              <a:pPr/>
              <a:t>03.10.2016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A9DC-85CC-4487-B0A6-0A4F14F920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555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F66D-3E11-4924-B4BA-8AC50CDED392}" type="datetime1">
              <a:rPr lang="ru-RU" smtClean="0"/>
              <a:pPr/>
              <a:t>03.10.2016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A9DC-85CC-4487-B0A6-0A4F14F920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09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2AA-2EF4-4F02-AD47-33C4E6F407D9}" type="datetime1">
              <a:rPr lang="ru-RU" smtClean="0"/>
              <a:pPr/>
              <a:t>03.10.2016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A9DC-85CC-4487-B0A6-0A4F14F920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97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3D4B-ADC4-47BF-84D0-AA6ECA7F524D}" type="datetime1">
              <a:rPr lang="ru-RU" smtClean="0"/>
              <a:pPr/>
              <a:t>03.10.2016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A9DC-85CC-4487-B0A6-0A4F14F920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00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9D74-EC3B-40C9-9AF1-FD556BA1A83F}" type="datetime1">
              <a:rPr lang="ru-RU" smtClean="0"/>
              <a:pPr/>
              <a:t>03.10.2016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A9DC-85CC-4487-B0A6-0A4F14F920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31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595D9-FBB1-4DA8-AB94-D769804F7882}" type="datetime1">
              <a:rPr lang="ru-RU" smtClean="0"/>
              <a:pPr/>
              <a:t>03.10.2016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A9DC-85CC-4487-B0A6-0A4F14F920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48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ED113-BD2C-43CF-8970-DB9A734EB81D}" type="datetime1">
              <a:rPr lang="ru-RU" smtClean="0"/>
              <a:pPr/>
              <a:t>03.10.2016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A9DC-85CC-4487-B0A6-0A4F14F920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68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82C1-674B-40C4-BA2E-41C4ACC02EA4}" type="datetime1">
              <a:rPr lang="ru-RU" smtClean="0"/>
              <a:pPr/>
              <a:t>03.10.2016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A9DC-85CC-4487-B0A6-0A4F14F920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5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CEFB-FE93-41EE-8F30-F5B1BA40F47B}" type="datetime1">
              <a:rPr lang="ru-RU" smtClean="0"/>
              <a:pPr/>
              <a:t>03.10.2016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A9DC-85CC-4487-B0A6-0A4F14F920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73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23E12-2700-47E3-8DE0-ED38D30F17A9}" type="datetime1">
              <a:rPr lang="ru-RU" smtClean="0"/>
              <a:pPr/>
              <a:t>03.10.2016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A9DC-85CC-4487-B0A6-0A4F14F920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54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6459-AC2F-41CB-A166-A47F50AD73FC}" type="datetime1">
              <a:rPr lang="ru-RU" smtClean="0"/>
              <a:pPr/>
              <a:t>03.10.2016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A9DC-85CC-4487-B0A6-0A4F14F920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72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62B8A-B22B-42CE-AC6D-5D8830F2C0D7}" type="datetime1">
              <a:rPr lang="ru-RU" smtClean="0"/>
              <a:pPr/>
              <a:t>03.10.2016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4A9DC-85CC-4487-B0A6-0A4F14F920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30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571" y="0"/>
            <a:ext cx="10057482" cy="1266940"/>
          </a:xfrm>
        </p:spPr>
        <p:txBody>
          <a:bodyPr>
            <a:normAutofit/>
          </a:bodyPr>
          <a:lstStyle/>
          <a:p>
            <a:r>
              <a:rPr lang="ru-RU" sz="3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Необходимость проведения </a:t>
            </a:r>
            <a:r>
              <a:rPr lang="ru-RU" sz="31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работ</a:t>
            </a:r>
            <a:endParaRPr lang="ru-RU" sz="31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0570" y="1266940"/>
            <a:ext cx="10273229" cy="4910023"/>
          </a:xfrm>
        </p:spPr>
        <p:txBody>
          <a:bodyPr>
            <a:normAutofit/>
          </a:bodyPr>
          <a:lstStyle/>
          <a:p>
            <a:pPr marL="0" indent="715963" algn="just">
              <a:lnSpc>
                <a:spcPct val="100000"/>
              </a:lnSpc>
              <a:buNone/>
            </a:pPr>
            <a:r>
              <a:rPr lang="ru-RU" dirty="0"/>
              <a:t>В условиях высоких рисков, связанных с возможными ограничениями использования программного обеспечения зарубежных и, в первую очередь, американских поставщиков,  возникает угроза обеспечение необходимого уровня непрерывности и доступности функционирования банковской </a:t>
            </a:r>
            <a:r>
              <a:rPr lang="ru-RU" dirty="0" smtClean="0"/>
              <a:t>системы.</a:t>
            </a:r>
            <a:endParaRPr lang="ru-RU" dirty="0"/>
          </a:p>
          <a:p>
            <a:pPr marL="0" indent="715963" algn="just">
              <a:lnSpc>
                <a:spcPct val="100000"/>
              </a:lnSpc>
              <a:buNone/>
            </a:pPr>
            <a:r>
              <a:rPr lang="ru-RU" dirty="0"/>
              <a:t>На примере САБС, проведен анализ системно-технических платформ отечественной разработки и определены возможности их использования для дальнейшего развития САБС и перевода полевых учреждений Банка России на эти платформы.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A9DC-85CC-4487-B0A6-0A4F14F920D1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82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76140"/>
          </a:xfrm>
        </p:spPr>
        <p:txBody>
          <a:bodyPr>
            <a:normAutofit/>
          </a:bodyPr>
          <a:lstStyle/>
          <a:p>
            <a:pPr algn="ctr"/>
            <a:r>
              <a:rPr lang="ru-RU" sz="3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Стадии перевода </a:t>
            </a:r>
            <a:r>
              <a:rPr lang="ru-RU" sz="31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САБС</a:t>
            </a:r>
            <a:br>
              <a:rPr lang="ru-RU" sz="31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31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на отечественные </a:t>
            </a:r>
            <a:r>
              <a:rPr lang="ru-RU" sz="3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системно-технические платформы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5076" y="1989573"/>
            <a:ext cx="10298723" cy="418738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Стадия 1: Перевод </a:t>
            </a:r>
            <a:r>
              <a:rPr lang="ru-RU" dirty="0"/>
              <a:t>САБС на СУБД </a:t>
            </a:r>
            <a:r>
              <a:rPr lang="ru-RU" dirty="0" smtClean="0"/>
              <a:t>Линтер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Стадия </a:t>
            </a:r>
            <a:r>
              <a:rPr lang="ru-RU" dirty="0" smtClean="0"/>
              <a:t>2: Перевод </a:t>
            </a:r>
            <a:r>
              <a:rPr lang="ru-RU" dirty="0" smtClean="0"/>
              <a:t>САБС </a:t>
            </a:r>
            <a:r>
              <a:rPr lang="ru-RU" dirty="0"/>
              <a:t>на ОС – «</a:t>
            </a:r>
            <a:r>
              <a:rPr lang="en-US" dirty="0"/>
              <a:t>Astra Linux Special Edition»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A9DC-85CC-4487-B0A6-0A4F14F920D1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57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076" y="1"/>
            <a:ext cx="10298723" cy="1256043"/>
          </a:xfrm>
        </p:spPr>
        <p:txBody>
          <a:bodyPr>
            <a:normAutofit/>
          </a:bodyPr>
          <a:lstStyle/>
          <a:p>
            <a:pPr algn="ctr"/>
            <a:r>
              <a:rPr lang="ru-RU" sz="3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Технология перевода САБС на СУБД </a:t>
            </a:r>
            <a:r>
              <a:rPr lang="ru-RU" sz="31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Линтер</a:t>
            </a:r>
            <a:br>
              <a:rPr lang="ru-RU" sz="31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31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(Стадия 1)</a:t>
            </a:r>
            <a:endParaRPr lang="ru-RU" sz="31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5076" y="1256044"/>
            <a:ext cx="10298724" cy="4325605"/>
          </a:xfrm>
        </p:spPr>
        <p:txBody>
          <a:bodyPr>
            <a:normAutofit/>
          </a:bodyPr>
          <a:lstStyle/>
          <a:p>
            <a:r>
              <a:rPr lang="ru-RU" dirty="0" smtClean="0"/>
              <a:t>Миграция схемы хранения данных</a:t>
            </a:r>
          </a:p>
          <a:p>
            <a:r>
              <a:rPr lang="ru-RU" dirty="0" smtClean="0"/>
              <a:t>Миграция данных</a:t>
            </a:r>
          </a:p>
          <a:p>
            <a:r>
              <a:rPr lang="ru-RU" dirty="0" smtClean="0"/>
              <a:t>Миграция хранимых процедур</a:t>
            </a:r>
          </a:p>
          <a:p>
            <a:r>
              <a:rPr lang="ru-RU" dirty="0" smtClean="0"/>
              <a:t>Доработка ПО САБС с учетом особенностей СУБД</a:t>
            </a:r>
          </a:p>
          <a:p>
            <a:r>
              <a:rPr lang="ru-RU" dirty="0"/>
              <a:t>Разработка пусковых решений, ПО управления модификациями</a:t>
            </a:r>
            <a:r>
              <a:rPr lang="en-US" dirty="0"/>
              <a:t>, </a:t>
            </a:r>
            <a:r>
              <a:rPr lang="ru-RU" dirty="0"/>
              <a:t>настройки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smtClean="0"/>
              <a:t>администрирования </a:t>
            </a:r>
            <a:r>
              <a:rPr lang="ru-RU" dirty="0"/>
              <a:t>СУБД*</a:t>
            </a:r>
            <a:endParaRPr lang="ru-RU" dirty="0" smtClean="0"/>
          </a:p>
          <a:p>
            <a:r>
              <a:rPr lang="ru-RU" dirty="0"/>
              <a:t>Тестирование</a:t>
            </a:r>
            <a:r>
              <a:rPr lang="en-US" dirty="0"/>
              <a:t> </a:t>
            </a:r>
            <a:r>
              <a:rPr lang="ru-RU" dirty="0" smtClean="0"/>
              <a:t>САБС</a:t>
            </a:r>
            <a:endParaRPr lang="en-US" dirty="0" smtClean="0"/>
          </a:p>
          <a:p>
            <a:r>
              <a:rPr lang="ru-RU" dirty="0"/>
              <a:t>Ввод в действие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A9DC-85CC-4487-B0A6-0A4F14F920D1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9" y="1383471"/>
            <a:ext cx="180000" cy="18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06" y="1899473"/>
            <a:ext cx="180000" cy="18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1" y="2916702"/>
            <a:ext cx="180000" cy="180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67" y="3432391"/>
            <a:ext cx="180000" cy="18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89" y="4324170"/>
            <a:ext cx="180000" cy="180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06" y="2406348"/>
            <a:ext cx="180000" cy="1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33181" y="5752872"/>
            <a:ext cx="936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*</a:t>
            </a:r>
            <a:r>
              <a:rPr lang="ru-RU" sz="1400" dirty="0" smtClean="0"/>
              <a:t>Автоматизация типовых задач администрирования СУБД</a:t>
            </a:r>
            <a:endParaRPr lang="ru-RU" sz="14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67" y="483720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7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076" y="1"/>
            <a:ext cx="10088546" cy="126609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Технология перевода </a:t>
            </a:r>
            <a:r>
              <a:rPr lang="ru-RU" sz="31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САБС</a:t>
            </a:r>
            <a:br>
              <a:rPr lang="ru-RU" sz="31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31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на  ОС </a:t>
            </a:r>
            <a:r>
              <a:rPr lang="ru-RU" sz="3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«Astra Linux Special </a:t>
            </a:r>
            <a:r>
              <a:rPr lang="ru-RU" sz="31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Edition</a:t>
            </a:r>
            <a:r>
              <a:rPr lang="ru-RU" sz="31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»</a:t>
            </a:r>
            <a:br>
              <a:rPr lang="ru-RU" sz="31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31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(Стадия 2)</a:t>
            </a:r>
            <a:endParaRPr lang="ru-RU" sz="31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5077" y="1266092"/>
            <a:ext cx="10088546" cy="4910871"/>
          </a:xfrm>
        </p:spPr>
        <p:txBody>
          <a:bodyPr>
            <a:normAutofit/>
          </a:bodyPr>
          <a:lstStyle/>
          <a:p>
            <a:r>
              <a:rPr lang="ru-RU" dirty="0"/>
              <a:t>Анализ требований к </a:t>
            </a:r>
            <a:r>
              <a:rPr lang="ru-RU" dirty="0" smtClean="0"/>
              <a:t>системе</a:t>
            </a:r>
          </a:p>
          <a:p>
            <a:r>
              <a:rPr lang="ru-RU" dirty="0"/>
              <a:t>Проектирование системной </a:t>
            </a:r>
            <a:r>
              <a:rPr lang="ru-RU" dirty="0" smtClean="0"/>
              <a:t>архитектуры</a:t>
            </a:r>
          </a:p>
          <a:p>
            <a:r>
              <a:rPr lang="ru-RU" dirty="0"/>
              <a:t>Разработка технического </a:t>
            </a:r>
            <a:r>
              <a:rPr lang="ru-RU" dirty="0" smtClean="0"/>
              <a:t>проекта</a:t>
            </a:r>
          </a:p>
          <a:p>
            <a:r>
              <a:rPr lang="ru-RU" dirty="0"/>
              <a:t>Программирование и тестирование </a:t>
            </a:r>
            <a:r>
              <a:rPr lang="ru-RU" dirty="0" smtClean="0"/>
              <a:t>ПО</a:t>
            </a:r>
          </a:p>
          <a:p>
            <a:r>
              <a:rPr lang="ru-RU" dirty="0"/>
              <a:t>Сборка  и испытания </a:t>
            </a:r>
            <a:r>
              <a:rPr lang="ru-RU" dirty="0" smtClean="0"/>
              <a:t>САБС</a:t>
            </a:r>
          </a:p>
          <a:p>
            <a:r>
              <a:rPr lang="ru-RU" dirty="0"/>
              <a:t>Ввод в </a:t>
            </a:r>
            <a:r>
              <a:rPr lang="ru-RU" dirty="0" smtClean="0"/>
              <a:t>действие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A9DC-85CC-4487-B0A6-0A4F14F920D1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40" y="1393483"/>
            <a:ext cx="180000" cy="180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30" y="1908470"/>
            <a:ext cx="180000" cy="18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140" y="2424123"/>
            <a:ext cx="180000" cy="18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30" y="2920374"/>
            <a:ext cx="180000" cy="18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15" y="3437315"/>
            <a:ext cx="180000" cy="180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40" y="3955708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7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192" y="2"/>
            <a:ext cx="10882364" cy="844060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Ориентировочные сроки и  стоимость </a:t>
            </a:r>
            <a:r>
              <a:rPr lang="ru-RU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работ </a:t>
            </a:r>
            <a:r>
              <a:rPr lang="ru-RU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по переводу </a:t>
            </a:r>
            <a:r>
              <a:rPr lang="ru-RU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САБС </a:t>
            </a:r>
            <a:r>
              <a:rPr lang="ru-RU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на </a:t>
            </a:r>
            <a:r>
              <a:rPr lang="ru-RU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СУБД </a:t>
            </a:r>
            <a:r>
              <a:rPr lang="ru-RU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Линтер</a:t>
            </a:r>
            <a:br>
              <a:rPr lang="ru-RU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(Стадия 1)</a:t>
            </a:r>
            <a:endParaRPr lang="ru-RU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A9DC-85CC-4487-B0A6-0A4F14F920D1}" type="slidenum">
              <a:rPr lang="ru-RU" smtClean="0"/>
              <a:pPr/>
              <a:t>13</a:t>
            </a:fld>
            <a:endParaRPr lang="ru-RU"/>
          </a:p>
        </p:txBody>
      </p:sp>
      <p:graphicFrame>
        <p:nvGraphicFramePr>
          <p:cNvPr id="16" name="Объект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7309831"/>
              </p:ext>
            </p:extLst>
          </p:nvPr>
        </p:nvGraphicFramePr>
        <p:xfrm>
          <a:off x="763675" y="1601432"/>
          <a:ext cx="10902462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417"/>
                <a:gridCol w="6832880"/>
                <a:gridCol w="1085221"/>
                <a:gridCol w="2481944"/>
              </a:tblGrid>
              <a:tr h="57296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№ п/п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Мероприятие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Стоимость работ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млн.</a:t>
                      </a:r>
                      <a:r>
                        <a:rPr lang="ru-RU" sz="12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руб.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Примечание</a:t>
                      </a:r>
                      <a:endParaRPr lang="ru-RU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43503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Апробация технологии перевода ограниченного функционала САБС на СУБД Линтер 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За счет Разработчика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1741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Перевод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САБС на </a:t>
                      </a:r>
                      <a:r>
                        <a:rPr lang="ru-RU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СУБД </a:t>
                      </a:r>
                      <a:r>
                        <a:rPr lang="ru-RU" sz="14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Линтер с учетом результатов</a:t>
                      </a:r>
                      <a:r>
                        <a:rPr lang="ru-RU" sz="1400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апробации технологии  перевода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от</a:t>
                      </a:r>
                      <a:r>
                        <a:rPr lang="ru-RU" sz="1200" kern="1200" baseline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8,0 до 10,0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Стоимость уточняется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после выполнения п.1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193330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Ввод в действие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САБС на СУБД Линтер на опытном участке, состоящем из головного полевого учреждения (ПУ) и подчиненных ему ПУ: 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Установка и настройка САБС на промышленном оборудовании;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Обучение администраторов СУБД Линтер;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Проведение пускового решения;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Проведение  предварительных испытаний;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Проведение опытной эксплуатации;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Проведение приемочных испытаний;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Доработка документации техно-рабочего проекта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от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9,0 до 13,5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Стоимость уточняется в зависимости от количества ПУ опытного участка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(диапазон стоимости указан от 6-ти до 9-ти ПУ)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0543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Ввод в </a:t>
                      </a:r>
                      <a:r>
                        <a:rPr lang="ru-RU" sz="1400" dirty="0" smtClean="0"/>
                        <a:t>действие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САБС на СУБД Линтер в 17-ти головных ПУ и зарубежных ПУ,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аналогично п.3 по составу работ.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25,5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Ввод в действие САБС в остальных ПУ осуществляется силами персонала ПУ при консультационной поддержке Разработчика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</a:tr>
              <a:tr h="288446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/>
                        <a:t>5.</a:t>
                      </a:r>
                      <a:endParaRPr lang="ru-RU" sz="1400" dirty="0"/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/>
                        <a:t>Стоимость </a:t>
                      </a:r>
                      <a:r>
                        <a:rPr lang="ru-RU" sz="1400" dirty="0" smtClean="0"/>
                        <a:t>лицензии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СУБД Линтер</a:t>
                      </a:r>
                      <a:endParaRPr lang="ru-RU" sz="1400" dirty="0"/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094448"/>
              </p:ext>
            </p:extLst>
          </p:nvPr>
        </p:nvGraphicFramePr>
        <p:xfrm>
          <a:off x="2441748" y="770654"/>
          <a:ext cx="735066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555"/>
                <a:gridCol w="612555"/>
                <a:gridCol w="612555"/>
                <a:gridCol w="612555"/>
                <a:gridCol w="612555"/>
                <a:gridCol w="612555"/>
                <a:gridCol w="612555"/>
                <a:gridCol w="612555"/>
                <a:gridCol w="612555"/>
                <a:gridCol w="612555"/>
                <a:gridCol w="612555"/>
                <a:gridCol w="612555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2017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94937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95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273" y="2"/>
            <a:ext cx="11213960" cy="66318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Ориентировочная стоимость работ перевода </a:t>
            </a:r>
            <a:r>
              <a:rPr lang="ru-RU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САБС на  </a:t>
            </a:r>
            <a:r>
              <a:rPr lang="ru-RU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ОС </a:t>
            </a:r>
            <a:r>
              <a:rPr lang="ru-RU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/>
            </a:r>
            <a:br>
              <a:rPr lang="ru-RU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«</a:t>
            </a:r>
            <a:r>
              <a:rPr lang="ru-RU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Astra Linux Special </a:t>
            </a:r>
            <a:r>
              <a:rPr lang="ru-RU" sz="24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Edition</a:t>
            </a:r>
            <a:r>
              <a:rPr lang="ru-RU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» </a:t>
            </a:r>
            <a:r>
              <a:rPr lang="ru-RU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(Стадия 2)</a:t>
            </a:r>
            <a:endParaRPr lang="ru-RU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A9DC-85CC-4487-B0A6-0A4F14F920D1}" type="slidenum">
              <a:rPr lang="ru-RU" smtClean="0"/>
              <a:pPr/>
              <a:t>14</a:t>
            </a:fld>
            <a:endParaRPr lang="ru-RU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987813"/>
              </p:ext>
            </p:extLst>
          </p:nvPr>
        </p:nvGraphicFramePr>
        <p:xfrm>
          <a:off x="2240786" y="660017"/>
          <a:ext cx="739504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190"/>
                <a:gridCol w="462190"/>
                <a:gridCol w="462190"/>
                <a:gridCol w="462190"/>
                <a:gridCol w="462190"/>
                <a:gridCol w="462190"/>
                <a:gridCol w="462190"/>
                <a:gridCol w="462190"/>
                <a:gridCol w="462190"/>
                <a:gridCol w="462190"/>
                <a:gridCol w="462190"/>
                <a:gridCol w="462190"/>
                <a:gridCol w="462190"/>
                <a:gridCol w="462190"/>
                <a:gridCol w="462190"/>
                <a:gridCol w="462190"/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2018</a:t>
                      </a:r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2019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2020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2021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836853"/>
              </p:ext>
            </p:extLst>
          </p:nvPr>
        </p:nvGraphicFramePr>
        <p:xfrm>
          <a:off x="612950" y="1416817"/>
          <a:ext cx="10962752" cy="495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338"/>
                <a:gridCol w="6346783"/>
                <a:gridCol w="1195754"/>
                <a:gridCol w="2883877"/>
              </a:tblGrid>
              <a:tr h="499455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№ п/п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Мероприятие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Стоимость работ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млн.</a:t>
                      </a:r>
                      <a:r>
                        <a:rPr lang="ru-RU" sz="12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руб.</a:t>
                      </a:r>
                      <a:r>
                        <a:rPr lang="en-US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Примечание</a:t>
                      </a:r>
                      <a:endParaRPr lang="ru-RU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464570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Апробация  технологии разработки ограниченного функционала САБС на ОС «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Astra Linux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Special Edition»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За счет Подрядчика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86461"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Разработка САБС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на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ОС «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Astra Linux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Special Edition»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с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учетом результатов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апробации технологии  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разработки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от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34,0 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42,0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Стоимость уточняется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после выполнения п.1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</a:tr>
              <a:tr h="1869999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Ввод в действие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САБС на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ОС «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Astra Linux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Special Edition»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на опытном участке, состоящем из головного полевого учреждения (ПУ) и подчиненных ему ПУ: 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Установка и настройка САБС на промышленном оборудовании;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Обучение 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пользователей;</a:t>
                      </a:r>
                      <a:endParaRPr lang="ru-RU" sz="14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Проведение пускового решения;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Проведение  предварительных испытаний;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Проведение опытной эксплуатации;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Проведение приемочных испытаний;</a:t>
                      </a: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Доработка документации техно-рабочего проекта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от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10,0 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15,3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Стоимость уточняется в зависимости от количества ПУ опытного участка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(диапазон стоимости указан от 6-ти до 9-ти ПУ)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52659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Ввод в действие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САБС на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ОС «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Astra Linux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Special Edition»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в 17-ти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головных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ПУ и зарубежных ПУ,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аналогично п.3 по составу работ.</a:t>
                      </a:r>
                      <a:endParaRPr lang="ru-RU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28,9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Ввод в действие САБС в остальных ПУ осуществляется силами персонала ПУ при консультационной поддержке Разработчика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</a:tr>
              <a:tr h="367400"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/>
                        <a:t>5.</a:t>
                      </a:r>
                      <a:endParaRPr lang="ru-RU" sz="1400" dirty="0"/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400" dirty="0" smtClean="0"/>
                        <a:t>Стоимость лицензии 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ОС «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Astra Linux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Special Edition»</a:t>
                      </a:r>
                      <a:endParaRPr lang="ru-RU" sz="1400" dirty="0"/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???</a:t>
                      </a: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596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5028" y="1"/>
            <a:ext cx="10308771" cy="1266091"/>
          </a:xfrm>
        </p:spPr>
        <p:txBody>
          <a:bodyPr>
            <a:normAutofit/>
          </a:bodyPr>
          <a:lstStyle/>
          <a:p>
            <a:pPr algn="ctr"/>
            <a:r>
              <a:rPr lang="ru-RU" sz="3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Ожидаемый результат перевода САБС</a:t>
            </a:r>
            <a:br>
              <a:rPr lang="ru-RU" sz="3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ru-RU" sz="3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на отечественные системно-технические платформы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5028" y="1266092"/>
            <a:ext cx="10088546" cy="5090258"/>
          </a:xfrm>
        </p:spPr>
        <p:txBody>
          <a:bodyPr/>
          <a:lstStyle/>
          <a:p>
            <a:pPr algn="just"/>
            <a:r>
              <a:rPr lang="ru-RU" dirty="0" smtClean="0"/>
              <a:t>Устранение </a:t>
            </a:r>
            <a:r>
              <a:rPr lang="ru-RU" dirty="0"/>
              <a:t>рисков, связанных с возможными ограничениями использования </a:t>
            </a:r>
            <a:r>
              <a:rPr lang="ru-RU" dirty="0" smtClean="0"/>
              <a:t>ПО зарубежных поставщиков</a:t>
            </a:r>
          </a:p>
          <a:p>
            <a:pPr algn="just"/>
            <a:r>
              <a:rPr lang="ru-RU" dirty="0" smtClean="0"/>
              <a:t>Развитие </a:t>
            </a:r>
            <a:r>
              <a:rPr lang="ru-RU" dirty="0"/>
              <a:t>отечественной IT- индустрии отечественных системно-технических платформ, учитывающей потребности российской банковской </a:t>
            </a:r>
            <a:r>
              <a:rPr lang="ru-RU" dirty="0" smtClean="0"/>
              <a:t>системы</a:t>
            </a:r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4A9DC-85CC-4487-B0A6-0A4F14F920D1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76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64110" y="10123"/>
            <a:ext cx="10515600" cy="1259279"/>
          </a:xfrm>
        </p:spPr>
        <p:txBody>
          <a:bodyPr/>
          <a:lstStyle/>
          <a:p>
            <a:pPr algn="ctr"/>
            <a:r>
              <a:rPr lang="ru-RU" sz="3100" b="1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Существующая </a:t>
            </a:r>
            <a:r>
              <a:rPr lang="ru-RU" sz="3100" b="1" dirty="0" smtClean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реализация САБС</a:t>
            </a:r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84A9DC-85CC-4487-B0A6-0A4F14F920D1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7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828" y="1269402"/>
            <a:ext cx="7262129" cy="5040000"/>
          </a:xfrm>
        </p:spPr>
      </p:pic>
    </p:spTree>
    <p:extLst>
      <p:ext uri="{BB962C8B-B14F-4D97-AF65-F5344CB8AC3E}">
        <p14:creationId xmlns:p14="http://schemas.microsoft.com/office/powerpoint/2010/main" val="16701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14326" y="0"/>
            <a:ext cx="11553824" cy="1266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100" b="1" dirty="0">
                <a:solidFill>
                  <a:srgbClr val="5B9B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Перспективная</a:t>
            </a:r>
            <a:r>
              <a:rPr lang="ru-RU" sz="31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реализация САБС в рамках импортозамещения</a:t>
            </a:r>
            <a:endParaRPr lang="ru-RU" sz="31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84A9DC-85CC-4487-B0A6-0A4F14F920D1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65" y="1266940"/>
            <a:ext cx="716799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68636" y="0"/>
            <a:ext cx="10104190" cy="1277958"/>
          </a:xfrm>
        </p:spPr>
        <p:txBody>
          <a:bodyPr>
            <a:normAutofit/>
          </a:bodyPr>
          <a:lstStyle/>
          <a:p>
            <a:r>
              <a:rPr lang="ru-RU" sz="31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Системно-технические </a:t>
            </a:r>
            <a:r>
              <a:rPr lang="ru-RU" sz="3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и </a:t>
            </a:r>
            <a:r>
              <a:rPr lang="ru-RU" sz="31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прикладные платформы</a:t>
            </a:r>
            <a:endParaRPr lang="ru-RU" sz="31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68636" y="1825625"/>
            <a:ext cx="10285164" cy="4351338"/>
          </a:xfrm>
        </p:spPr>
        <p:txBody>
          <a:bodyPr>
            <a:normAutofit/>
          </a:bodyPr>
          <a:lstStyle/>
          <a:p>
            <a:pPr marL="0" indent="715963" algn="just">
              <a:buNone/>
            </a:pPr>
            <a:r>
              <a:rPr lang="ru-RU" dirty="0"/>
              <a:t>Операционные системы отечественного производства из реестра сертифицированных средств защиты информации*, а так же перспективные ОС</a:t>
            </a:r>
          </a:p>
          <a:p>
            <a:pPr marL="0" indent="715963" algn="just">
              <a:buNone/>
            </a:pPr>
            <a:r>
              <a:rPr lang="ru-RU" dirty="0" smtClean="0"/>
              <a:t>СУБД</a:t>
            </a:r>
            <a:endParaRPr lang="ru-RU" dirty="0"/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84A9DC-85CC-4487-B0A6-0A4F14F920D1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40" y="1705158"/>
            <a:ext cx="397267" cy="468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80" y="3009455"/>
            <a:ext cx="505785" cy="4680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068636" y="5018919"/>
            <a:ext cx="10104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*</a:t>
            </a:r>
            <a:r>
              <a:rPr lang="en-US" sz="1200" dirty="0"/>
              <a:t> http://fstec.ru/tekhnicheskaya-zashchita-informatsii/dokumenty-po-sertifikatsii/153-tekhnicheskaya-zashchita-informatsii/dokumenty-po-sertifikatsii/sistema-sertifikatsii/591-gosudarstvennyj-reestr-sertifitsirovannykh-sredstv-zashchity-informatsii-n-ross-ru-0001-01bi00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9347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57618" y="1"/>
            <a:ext cx="10296181" cy="1266940"/>
          </a:xfrm>
        </p:spPr>
        <p:txBody>
          <a:bodyPr>
            <a:normAutofit/>
          </a:bodyPr>
          <a:lstStyle/>
          <a:p>
            <a:r>
              <a:rPr lang="ru-RU" sz="3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Оцениваемые</a:t>
            </a:r>
            <a:r>
              <a:rPr lang="ru-RU" sz="3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о</a:t>
            </a:r>
            <a:r>
              <a:rPr lang="ru-RU" sz="31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перационные </a:t>
            </a:r>
            <a:r>
              <a:rPr lang="ru-RU" sz="3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системы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57618" y="1266940"/>
            <a:ext cx="10774498" cy="5089409"/>
          </a:xfrm>
        </p:spPr>
        <p:txBody>
          <a:bodyPr/>
          <a:lstStyle/>
          <a:p>
            <a:pPr marL="0" indent="0" algn="ctr">
              <a:buNone/>
            </a:pPr>
            <a:endParaRPr lang="ru-RU" u="sng" dirty="0"/>
          </a:p>
          <a:p>
            <a:pPr marL="0" indent="715963" algn="just">
              <a:buNone/>
            </a:pPr>
            <a:r>
              <a:rPr lang="ru-RU" dirty="0" smtClean="0"/>
              <a:t>ОС </a:t>
            </a:r>
            <a:r>
              <a:rPr lang="ru-RU" dirty="0"/>
              <a:t>специального назначения «Astra Linux Special Edition»</a:t>
            </a:r>
          </a:p>
          <a:p>
            <a:pPr marL="0" indent="715963" algn="just">
              <a:buNone/>
            </a:pPr>
            <a:r>
              <a:rPr lang="ru-RU" dirty="0" smtClean="0"/>
              <a:t>Клиентские </a:t>
            </a:r>
            <a:r>
              <a:rPr lang="ru-RU" dirty="0"/>
              <a:t>и серверные ОС МСВСфера</a:t>
            </a:r>
          </a:p>
          <a:p>
            <a:pPr marL="0" indent="715963" algn="just">
              <a:buNone/>
            </a:pPr>
            <a:r>
              <a:rPr lang="ru-RU" dirty="0" smtClean="0"/>
              <a:t>Клиентские </a:t>
            </a:r>
            <a:r>
              <a:rPr lang="ru-RU" dirty="0"/>
              <a:t>и серверные РОСА «ХРОМ», «КОБАЛЬТ»</a:t>
            </a:r>
          </a:p>
          <a:p>
            <a:pPr marL="0" indent="715963" algn="just">
              <a:buNone/>
            </a:pPr>
            <a:r>
              <a:rPr lang="ru-RU" dirty="0" smtClean="0"/>
              <a:t>ОС </a:t>
            </a:r>
            <a:r>
              <a:rPr lang="ru-RU" dirty="0"/>
              <a:t>RedOS-7</a:t>
            </a:r>
            <a:r>
              <a:rPr lang="en-US" dirty="0"/>
              <a:t>, </a:t>
            </a:r>
            <a:r>
              <a:rPr lang="ru-RU" dirty="0"/>
              <a:t>ГосЛинукс</a:t>
            </a:r>
          </a:p>
          <a:p>
            <a:pPr marL="0" indent="715963" algn="just">
              <a:buNone/>
            </a:pPr>
            <a:r>
              <a:rPr lang="ru-RU" dirty="0" smtClean="0"/>
              <a:t>Альт </a:t>
            </a:r>
            <a:r>
              <a:rPr lang="ru-RU" dirty="0"/>
              <a:t>Линукс СПТ 6.0 и Альт Линукс 7.0 </a:t>
            </a:r>
            <a:r>
              <a:rPr lang="ru-RU" dirty="0" smtClean="0"/>
              <a:t>Кентавр</a:t>
            </a:r>
          </a:p>
          <a:p>
            <a:pPr marL="0" indent="715963" algn="just">
              <a:buNone/>
            </a:pPr>
            <a:r>
              <a:rPr lang="ru-RU" dirty="0" smtClean="0"/>
              <a:t>ОС Эльбрус</a:t>
            </a:r>
            <a:endParaRPr lang="ru-RU" dirty="0"/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84A9DC-85CC-4487-B0A6-0A4F14F920D1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51" y="1795290"/>
            <a:ext cx="390145" cy="38100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875" y="2304800"/>
            <a:ext cx="414490" cy="36591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7" y="2792904"/>
            <a:ext cx="414490" cy="45431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70" y="3367742"/>
            <a:ext cx="380426" cy="33451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5" y="3822773"/>
            <a:ext cx="405693" cy="35836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03" y="4321861"/>
            <a:ext cx="474593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4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891675"/>
              </p:ext>
            </p:extLst>
          </p:nvPr>
        </p:nvGraphicFramePr>
        <p:xfrm>
          <a:off x="579646" y="572877"/>
          <a:ext cx="11063816" cy="468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721"/>
                <a:gridCol w="2320671"/>
                <a:gridCol w="1557548"/>
                <a:gridCol w="983107"/>
                <a:gridCol w="886142"/>
                <a:gridCol w="648018"/>
                <a:gridCol w="614680"/>
                <a:gridCol w="1336929"/>
              </a:tblGrid>
              <a:tr h="41530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Наименование</a:t>
                      </a:r>
                      <a:endParaRPr lang="ru-R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Разработчик</a:t>
                      </a:r>
                      <a:endParaRPr lang="ru-R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Актуальность кода</a:t>
                      </a:r>
                      <a:endParaRPr lang="ru-RU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Наличие сертификатов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СЗИ</a:t>
                      </a:r>
                      <a:endParaRPr lang="ru-R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Внедрения</a:t>
                      </a:r>
                      <a:endParaRPr lang="ru-RU" dirty="0"/>
                    </a:p>
                  </a:txBody>
                  <a:tcPr anchor="ctr"/>
                </a:tc>
              </a:tr>
              <a:tr h="415300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МО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ФСТЭК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ФСБ</a:t>
                      </a:r>
                      <a:endParaRPr lang="ru-RU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Astra Linux Special Edition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ОАО «НПО РусБИТех»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ОС МСВСфера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ООО «НЦПР»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ОС РОСА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ООО "НТЦ ИТ РОСА"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ОС RedOS-7</a:t>
                      </a:r>
                      <a:endParaRPr lang="ru-RU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компания Ред Софт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ГосЛинукс</a:t>
                      </a:r>
                      <a:endParaRPr lang="ru-RU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Альт Линукс СПТ 6.0</a:t>
                      </a:r>
                      <a:endParaRPr lang="ru-RU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компания </a:t>
                      </a:r>
                      <a:r>
                        <a:rPr lang="en-US" sz="1600" dirty="0" smtClean="0"/>
                        <a:t>ALT Linux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Альт Линукс 7.0 Кентавр</a:t>
                      </a:r>
                      <a:endParaRPr lang="ru-RU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</a:tr>
              <a:tr h="468000">
                <a:tc>
                  <a:txBody>
                    <a:bodyPr/>
                    <a:lstStyle/>
                    <a:p>
                      <a:r>
                        <a:rPr lang="ru-RU" b="1" dirty="0" smtClean="0"/>
                        <a:t>ОС</a:t>
                      </a:r>
                      <a:r>
                        <a:rPr lang="ru-RU" b="1" baseline="0" dirty="0" smtClean="0"/>
                        <a:t> Эльбрус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/>
                        <a:t>ЗАО «МЦСТ» и ПАО «ИНЭУМ им. И.С. Брука»</a:t>
                      </a:r>
                      <a:endParaRPr lang="ru-R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84A9DC-85CC-4487-B0A6-0A4F14F920D1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07" y="1557199"/>
            <a:ext cx="180000" cy="1800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24" y="2987028"/>
            <a:ext cx="180000" cy="180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24" y="4405692"/>
            <a:ext cx="180000" cy="18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05" y="2058836"/>
            <a:ext cx="180000" cy="180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24" y="3466158"/>
            <a:ext cx="180000" cy="180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24" y="3910544"/>
            <a:ext cx="180000" cy="18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960" y="1557199"/>
            <a:ext cx="180000" cy="18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869" y="1557199"/>
            <a:ext cx="180000" cy="18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639" y="1557199"/>
            <a:ext cx="180000" cy="180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77" y="3897489"/>
            <a:ext cx="180000" cy="18000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77" y="2058836"/>
            <a:ext cx="180000" cy="180000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77" y="2524460"/>
            <a:ext cx="180000" cy="1800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196" y="2524460"/>
            <a:ext cx="180000" cy="18000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753" y="2524460"/>
            <a:ext cx="180000" cy="18000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960" y="3479505"/>
            <a:ext cx="180000" cy="18000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714" y="3474262"/>
            <a:ext cx="180000" cy="18000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514" y="3938563"/>
            <a:ext cx="180000" cy="180000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714" y="3908032"/>
            <a:ext cx="180000" cy="18000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24" y="2524460"/>
            <a:ext cx="180000" cy="18000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960" y="4405692"/>
            <a:ext cx="180000" cy="18000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298" y="4405692"/>
            <a:ext cx="180000" cy="18000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714" y="4405692"/>
            <a:ext cx="180000" cy="18000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298" y="3438431"/>
            <a:ext cx="180000" cy="18000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070" y="2986461"/>
            <a:ext cx="180000" cy="180000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77" y="2986461"/>
            <a:ext cx="180000" cy="180000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505" y="2986461"/>
            <a:ext cx="180000" cy="18000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960" y="2058836"/>
            <a:ext cx="180000" cy="18000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669" y="2058836"/>
            <a:ext cx="180000" cy="18000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5" y="1557199"/>
            <a:ext cx="180000" cy="180000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306" y="1557199"/>
            <a:ext cx="180000" cy="180000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147" y="1557199"/>
            <a:ext cx="180000" cy="18000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5" y="2058836"/>
            <a:ext cx="180000" cy="180000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306" y="2058836"/>
            <a:ext cx="180000" cy="180000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5" y="2524460"/>
            <a:ext cx="180000" cy="180000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306" y="2524460"/>
            <a:ext cx="180000" cy="180000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5" y="2993122"/>
            <a:ext cx="180000" cy="180000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5" y="3452025"/>
            <a:ext cx="180000" cy="180000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5" y="3906306"/>
            <a:ext cx="180000" cy="180000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306" y="3906306"/>
            <a:ext cx="180000" cy="180000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147" y="3906306"/>
            <a:ext cx="180000" cy="180000"/>
          </a:xfrm>
          <a:prstGeom prst="rect">
            <a:avLst/>
          </a:prstGeom>
        </p:spPr>
      </p:pic>
      <p:pic>
        <p:nvPicPr>
          <p:cNvPr id="47" name="Рисунок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5" y="4394669"/>
            <a:ext cx="180000" cy="180000"/>
          </a:xfrm>
          <a:prstGeom prst="rect">
            <a:avLst/>
          </a:prstGeom>
        </p:spPr>
      </p:pic>
      <p:pic>
        <p:nvPicPr>
          <p:cNvPr id="48" name="Рисунок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669" y="2524460"/>
            <a:ext cx="180000" cy="180000"/>
          </a:xfrm>
          <a:prstGeom prst="rect">
            <a:avLst/>
          </a:prstGeom>
        </p:spPr>
      </p:pic>
      <p:sp>
        <p:nvSpPr>
          <p:cNvPr id="49" name="Прямоугольник 48"/>
          <p:cNvSpPr/>
          <p:nvPr/>
        </p:nvSpPr>
        <p:spPr>
          <a:xfrm>
            <a:off x="1070026" y="11560"/>
            <a:ext cx="6415411" cy="54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u="sng" dirty="0" smtClean="0"/>
              <a:t>Сравнительный анализ оцениваемых ОС</a:t>
            </a:r>
            <a:endParaRPr lang="ru-RU" sz="2800" u="sng" dirty="0"/>
          </a:p>
        </p:txBody>
      </p:sp>
      <p:pic>
        <p:nvPicPr>
          <p:cNvPr id="50" name="Рисунок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839" y="1557199"/>
            <a:ext cx="180000" cy="180000"/>
          </a:xfrm>
          <a:prstGeom prst="rect">
            <a:avLst/>
          </a:prstGeom>
        </p:spPr>
      </p:pic>
      <p:pic>
        <p:nvPicPr>
          <p:cNvPr id="51" name="Рисунок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203" y="2058836"/>
            <a:ext cx="180000" cy="180000"/>
          </a:xfrm>
          <a:prstGeom prst="rect">
            <a:avLst/>
          </a:prstGeom>
        </p:spPr>
      </p:pic>
      <p:pic>
        <p:nvPicPr>
          <p:cNvPr id="52" name="Рисунок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898" y="3467696"/>
            <a:ext cx="180000" cy="180000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898" y="3901466"/>
            <a:ext cx="180000" cy="180000"/>
          </a:xfrm>
          <a:prstGeom prst="rect">
            <a:avLst/>
          </a:prstGeom>
        </p:spPr>
      </p:pic>
      <p:pic>
        <p:nvPicPr>
          <p:cNvPr id="54" name="Рисунок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898" y="4399126"/>
            <a:ext cx="180000" cy="180000"/>
          </a:xfrm>
          <a:prstGeom prst="rect">
            <a:avLst/>
          </a:prstGeom>
        </p:spPr>
      </p:pic>
      <p:pic>
        <p:nvPicPr>
          <p:cNvPr id="55" name="Рисунок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853" y="2524460"/>
            <a:ext cx="180000" cy="180000"/>
          </a:xfrm>
          <a:prstGeom prst="rect">
            <a:avLst/>
          </a:prstGeom>
        </p:spPr>
      </p:pic>
      <p:pic>
        <p:nvPicPr>
          <p:cNvPr id="56" name="Рисунок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839" y="2986461"/>
            <a:ext cx="180000" cy="1800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14325" y="5386482"/>
            <a:ext cx="11039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	</a:t>
            </a:r>
            <a:r>
              <a:rPr lang="ru-RU" dirty="0" smtClean="0"/>
              <a:t>Все ОС могут быть интегрированы в </a:t>
            </a:r>
            <a:r>
              <a:rPr lang="ru-RU" dirty="0"/>
              <a:t>существующую архитектуру ИТС Банка </a:t>
            </a:r>
            <a:r>
              <a:rPr lang="ru-RU" dirty="0" smtClean="0"/>
              <a:t>России посредством организации сетевого файлового обмена как средствами самих рассматриваемых ОС, так и средствами ОС </a:t>
            </a:r>
            <a:r>
              <a:rPr lang="en-US" dirty="0" smtClean="0"/>
              <a:t>Windows™®</a:t>
            </a:r>
            <a:endParaRPr lang="ru-RU" dirty="0"/>
          </a:p>
        </p:txBody>
      </p:sp>
      <p:pic>
        <p:nvPicPr>
          <p:cNvPr id="58" name="Рисунок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24" y="4883796"/>
            <a:ext cx="180000" cy="180000"/>
          </a:xfrm>
          <a:prstGeom prst="rect">
            <a:avLst/>
          </a:prstGeom>
        </p:spPr>
      </p:pic>
      <p:pic>
        <p:nvPicPr>
          <p:cNvPr id="59" name="Рисунок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960" y="4891900"/>
            <a:ext cx="180000" cy="180000"/>
          </a:xfrm>
          <a:prstGeom prst="rect">
            <a:avLst/>
          </a:prstGeom>
        </p:spPr>
      </p:pic>
      <p:pic>
        <p:nvPicPr>
          <p:cNvPr id="60" name="Рисунок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298" y="4891900"/>
            <a:ext cx="180000" cy="180000"/>
          </a:xfrm>
          <a:prstGeom prst="rect">
            <a:avLst/>
          </a:prstGeom>
        </p:spPr>
      </p:pic>
      <p:pic>
        <p:nvPicPr>
          <p:cNvPr id="61" name="Рисунок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714" y="4891900"/>
            <a:ext cx="180000" cy="180000"/>
          </a:xfrm>
          <a:prstGeom prst="rect">
            <a:avLst/>
          </a:prstGeom>
        </p:spPr>
      </p:pic>
      <p:pic>
        <p:nvPicPr>
          <p:cNvPr id="62" name="Рисунок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898" y="4885334"/>
            <a:ext cx="180000" cy="180000"/>
          </a:xfrm>
          <a:prstGeom prst="rect">
            <a:avLst/>
          </a:prstGeom>
        </p:spPr>
      </p:pic>
      <p:pic>
        <p:nvPicPr>
          <p:cNvPr id="63" name="Рисунок 6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5" y="4891900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6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48214" y="1"/>
            <a:ext cx="10305585" cy="1260087"/>
          </a:xfrm>
        </p:spPr>
        <p:txBody>
          <a:bodyPr>
            <a:normAutofit/>
          </a:bodyPr>
          <a:lstStyle/>
          <a:p>
            <a:r>
              <a:rPr lang="ru-RU" sz="3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Оцениваемые СУБД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48214" y="1260089"/>
            <a:ext cx="10096036" cy="362038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ru-RU" u="sng" dirty="0"/>
          </a:p>
          <a:p>
            <a:pPr marL="0" indent="715963" algn="just">
              <a:buNone/>
            </a:pPr>
            <a:r>
              <a:rPr lang="ru-RU" dirty="0" smtClean="0"/>
              <a:t>PostgreSQL</a:t>
            </a:r>
            <a:r>
              <a:rPr lang="en-US" dirty="0"/>
              <a:t>.</a:t>
            </a:r>
            <a:r>
              <a:rPr lang="ru-RU" dirty="0"/>
              <a:t> Свободная объектно-реляционная СУБД, доработанная в соответствии требованием интеграции ОС Astra Linux в части разграничения доступа </a:t>
            </a:r>
            <a:r>
              <a:rPr lang="ru-RU" dirty="0" smtClean="0"/>
              <a:t>информации*</a:t>
            </a:r>
            <a:endParaRPr lang="ru-RU" dirty="0"/>
          </a:p>
          <a:p>
            <a:pPr marL="0" indent="715963" algn="just">
              <a:buNone/>
            </a:pPr>
            <a:r>
              <a:rPr lang="ru-RU" dirty="0" smtClean="0"/>
              <a:t>Ред </a:t>
            </a:r>
            <a:r>
              <a:rPr lang="ru-RU" dirty="0"/>
              <a:t>База Данных. Свободная объектно-реляционная СУБД на основе </a:t>
            </a:r>
            <a:r>
              <a:rPr lang="en-US" dirty="0"/>
              <a:t>Firebird</a:t>
            </a:r>
            <a:r>
              <a:rPr lang="ru-RU" dirty="0"/>
              <a:t>, поддерживаемая российской компаний Ред Софт</a:t>
            </a:r>
          </a:p>
          <a:p>
            <a:pPr marL="0" indent="715963" algn="just">
              <a:buNone/>
            </a:pPr>
            <a:r>
              <a:rPr lang="ru-RU" dirty="0"/>
              <a:t>Линтер. Российская СУБД разрабатываемая группой компанией </a:t>
            </a:r>
            <a:r>
              <a:rPr lang="ru-RU" dirty="0" smtClean="0"/>
              <a:t>РЕЛЭКС</a:t>
            </a:r>
          </a:p>
          <a:p>
            <a:pPr marL="0" indent="715963" algn="just">
              <a:buNone/>
            </a:pPr>
            <a:endParaRPr lang="ru-RU" dirty="0"/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84A9DC-85CC-4487-B0A6-0A4F14F920D1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31" y="2916765"/>
            <a:ext cx="380426" cy="33451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31" y="1731972"/>
            <a:ext cx="440744" cy="45450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25" y="3950413"/>
            <a:ext cx="431800" cy="469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48214" y="4880472"/>
            <a:ext cx="10096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*Включена в состав ОС </a:t>
            </a:r>
            <a:r>
              <a:rPr lang="en-US" dirty="0" smtClean="0"/>
              <a:t>Astra Linux.</a:t>
            </a:r>
            <a:endParaRPr lang="ru-RU" dirty="0" smtClean="0"/>
          </a:p>
          <a:p>
            <a:r>
              <a:rPr lang="ru-RU" dirty="0" smtClean="0"/>
              <a:t>Возможно </a:t>
            </a:r>
            <a:r>
              <a:rPr lang="ru-RU" dirty="0"/>
              <a:t>использовать Postgres </a:t>
            </a:r>
            <a:r>
              <a:rPr lang="ru-RU" dirty="0" err="1"/>
              <a:t>Pro</a:t>
            </a:r>
            <a:r>
              <a:rPr lang="ru-RU" dirty="0"/>
              <a:t> -  Российская СУБД, разработанная компанией Postgres </a:t>
            </a:r>
            <a:r>
              <a:rPr lang="ru-RU" dirty="0" err="1"/>
              <a:t>Professional</a:t>
            </a:r>
            <a:r>
              <a:rPr lang="ru-RU" dirty="0"/>
              <a:t> на основе свободно-распространяемой СУБД </a:t>
            </a:r>
            <a:r>
              <a:rPr lang="ru-RU" dirty="0" smtClean="0"/>
              <a:t>PostgreSQL.</a:t>
            </a:r>
          </a:p>
          <a:p>
            <a:r>
              <a:rPr lang="ru-RU" dirty="0" smtClean="0"/>
              <a:t>Postgres </a:t>
            </a:r>
            <a:r>
              <a:rPr lang="ru-RU" dirty="0" err="1"/>
              <a:t>Pro</a:t>
            </a:r>
            <a:r>
              <a:rPr lang="ru-RU" dirty="0"/>
              <a:t> входит в реестр российского ПО (см https://reestr.minsvyaz.ru/reestr/65273/)</a:t>
            </a:r>
          </a:p>
        </p:txBody>
      </p:sp>
    </p:spTree>
    <p:extLst>
      <p:ext uri="{BB962C8B-B14F-4D97-AF65-F5344CB8AC3E}">
        <p14:creationId xmlns:p14="http://schemas.microsoft.com/office/powerpoint/2010/main" val="42282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57618" y="-1"/>
            <a:ext cx="7205033" cy="540000"/>
          </a:xfrm>
        </p:spPr>
        <p:txBody>
          <a:bodyPr>
            <a:normAutofit/>
          </a:bodyPr>
          <a:lstStyle/>
          <a:p>
            <a:r>
              <a:rPr lang="ru-RU" sz="2800" u="sng" dirty="0">
                <a:latin typeface="+mn-lt"/>
                <a:ea typeface="+mn-ea"/>
                <a:cs typeface="+mn-cs"/>
              </a:rPr>
              <a:t>Сравнительный анализ оцениваемых СУБД</a:t>
            </a:r>
          </a:p>
        </p:txBody>
      </p:sp>
      <p:graphicFrame>
        <p:nvGraphicFramePr>
          <p:cNvPr id="6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305629"/>
              </p:ext>
            </p:extLst>
          </p:nvPr>
        </p:nvGraphicFramePr>
        <p:xfrm>
          <a:off x="1057620" y="539999"/>
          <a:ext cx="1008730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315"/>
                <a:gridCol w="2549885"/>
                <a:gridCol w="1242851"/>
                <a:gridCol w="2316388"/>
                <a:gridCol w="2269863"/>
              </a:tblGrid>
              <a:tr h="63888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Наименование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Разработчик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Интеграция</a:t>
                      </a:r>
                      <a:r>
                        <a:rPr lang="ru-RU" baseline="0" dirty="0" smtClean="0"/>
                        <a:t> в ОС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Уровень знаний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администратора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Уровень технической</a:t>
                      </a:r>
                      <a:r>
                        <a:rPr lang="ru-RU" sz="1800" b="1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пригодности</a:t>
                      </a:r>
                      <a:endParaRPr lang="ru-RU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PostgreSQL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ОАО «НПО РусБИТех»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Базовый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</a:tr>
              <a:tr h="612000">
                <a:tc>
                  <a:txBody>
                    <a:bodyPr/>
                    <a:lstStyle/>
                    <a:p>
                      <a:r>
                        <a:rPr lang="ru-RU" dirty="0" smtClean="0"/>
                        <a:t>Ред База Данных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компаний Ред Софт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Высокий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</a:tr>
              <a:tr h="612000">
                <a:tc>
                  <a:txBody>
                    <a:bodyPr/>
                    <a:lstStyle/>
                    <a:p>
                      <a:r>
                        <a:rPr lang="ru-RU" dirty="0" smtClean="0"/>
                        <a:t>Линтер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группа компанией РЕЛЭКС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Очень высокий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84A9DC-85CC-4487-B0A6-0A4F14F920D1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263166" y="3490940"/>
            <a:ext cx="10062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	</a:t>
            </a:r>
            <a:r>
              <a:rPr lang="ru-RU" dirty="0" smtClean="0"/>
              <a:t>Ввиду </a:t>
            </a:r>
            <a:r>
              <a:rPr lang="ru-RU" dirty="0"/>
              <a:t>того что в САБС применяется </a:t>
            </a:r>
            <a:r>
              <a:rPr lang="en-US" dirty="0"/>
              <a:t>MS SQL Server </a:t>
            </a:r>
            <a:r>
              <a:rPr lang="ru-RU" dirty="0"/>
              <a:t>качестве СУБД, прямой перенос структур таблиц и исполняемого кода хранимых процедур невозможен ни для одной из  рассматриваемых СУБД.</a:t>
            </a:r>
            <a:endParaRPr lang="en-US" dirty="0" smtClean="0"/>
          </a:p>
          <a:p>
            <a:pPr algn="just"/>
            <a:r>
              <a:rPr lang="en-US" dirty="0"/>
              <a:t>	</a:t>
            </a:r>
            <a:r>
              <a:rPr lang="ru-RU" dirty="0" smtClean="0"/>
              <a:t>Помимо </a:t>
            </a:r>
            <a:r>
              <a:rPr lang="ru-RU" dirty="0"/>
              <a:t>вышеперечисленных СУБД </a:t>
            </a:r>
            <a:r>
              <a:rPr lang="ru-RU" dirty="0" smtClean="0"/>
              <a:t>теоретически </a:t>
            </a:r>
            <a:r>
              <a:rPr lang="ru-RU" dirty="0"/>
              <a:t>возможно использовать любую СУБД работающую на дистрибутивах GNU/Linux, в том числе и Oracle </a:t>
            </a:r>
            <a:r>
              <a:rPr lang="ru-RU" dirty="0" smtClean="0"/>
              <a:t>RDBMS</a:t>
            </a:r>
            <a:r>
              <a:rPr lang="en-US" dirty="0" smtClean="0"/>
              <a:t>™</a:t>
            </a:r>
            <a:r>
              <a:rPr lang="en-US" dirty="0"/>
              <a:t>®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640" y="2650783"/>
            <a:ext cx="180000" cy="180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200" y="1539809"/>
            <a:ext cx="180000" cy="1800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200" y="2029412"/>
            <a:ext cx="180000" cy="180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37" y="1539809"/>
            <a:ext cx="180000" cy="18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640" y="1545969"/>
            <a:ext cx="184320" cy="18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643" y="2029412"/>
            <a:ext cx="204707" cy="18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200" y="2650783"/>
            <a:ext cx="180000" cy="180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337" y="202941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68636" y="2"/>
            <a:ext cx="10075614" cy="1266939"/>
          </a:xfrm>
        </p:spPr>
        <p:txBody>
          <a:bodyPr>
            <a:normAutofit/>
          </a:bodyPr>
          <a:lstStyle/>
          <a:p>
            <a:r>
              <a:rPr lang="ru-RU" sz="31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Общие выводы</a:t>
            </a:r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1068636" y="1266941"/>
            <a:ext cx="10285164" cy="4910022"/>
          </a:xfrm>
        </p:spPr>
        <p:txBody>
          <a:bodyPr/>
          <a:lstStyle/>
          <a:p>
            <a:pPr marL="0" indent="715963" algn="just">
              <a:buNone/>
            </a:pPr>
            <a:r>
              <a:rPr lang="ru-RU" dirty="0"/>
              <a:t>Наиболее приемлемая ОС – «Astra Linux Special Edition</a:t>
            </a:r>
            <a:r>
              <a:rPr lang="ru-RU" dirty="0" smtClean="0"/>
              <a:t>»</a:t>
            </a:r>
          </a:p>
          <a:p>
            <a:pPr marL="0" indent="715963" algn="just">
              <a:buNone/>
            </a:pPr>
            <a:r>
              <a:rPr lang="ru-RU" dirty="0" smtClean="0"/>
              <a:t>При выборе ОС Эльбрус необходимо переходить на аппаратные средства архитектуры Эльбрус. В таком случае из СУБД доступны Линтер и </a:t>
            </a:r>
            <a:r>
              <a:rPr lang="en-US" dirty="0" smtClean="0"/>
              <a:t>PostgreSQL</a:t>
            </a:r>
            <a:endParaRPr lang="ru-RU" dirty="0"/>
          </a:p>
          <a:p>
            <a:pPr marL="0" indent="715963" algn="just" fontAlgn="t">
              <a:buNone/>
            </a:pPr>
            <a:r>
              <a:rPr lang="ru-RU" dirty="0"/>
              <a:t>Приемлемые СУБД – PostgreSQL и </a:t>
            </a:r>
            <a:r>
              <a:rPr lang="ru-RU" dirty="0" smtClean="0"/>
              <a:t>Линтер</a:t>
            </a:r>
            <a:endParaRPr lang="ru-RU" dirty="0"/>
          </a:p>
        </p:txBody>
      </p:sp>
      <p:sp>
        <p:nvSpPr>
          <p:cNvPr id="7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F84A9DC-85CC-4487-B0A6-0A4F14F920D1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66" y="1413418"/>
            <a:ext cx="397267" cy="4680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11" y="2963896"/>
            <a:ext cx="505785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4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6845</TotalTime>
  <Words>915</Words>
  <Application>Microsoft Office PowerPoint</Application>
  <PresentationFormat>Произвольный</PresentationFormat>
  <Paragraphs>181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Необходимость проведения работ</vt:lpstr>
      <vt:lpstr>Существующая реализация САБС</vt:lpstr>
      <vt:lpstr>Презентация PowerPoint</vt:lpstr>
      <vt:lpstr> Системно-технические и прикладные платформы</vt:lpstr>
      <vt:lpstr>Оцениваемые операционные системы</vt:lpstr>
      <vt:lpstr>Презентация PowerPoint</vt:lpstr>
      <vt:lpstr>Оцениваемые СУБД</vt:lpstr>
      <vt:lpstr>Сравнительный анализ оцениваемых СУБД</vt:lpstr>
      <vt:lpstr>Общие выводы</vt:lpstr>
      <vt:lpstr>Стадии перевода САБС на отечественные системно-технические платформы</vt:lpstr>
      <vt:lpstr>Технология перевода САБС на СУБД Линтер (Стадия 1)</vt:lpstr>
      <vt:lpstr>Технология перевода САБС на  ОС «Astra Linux Special Edition» (Стадия 2)</vt:lpstr>
      <vt:lpstr>Ориентировочные сроки и  стоимость работ по переводу САБС на СУБД Линтер  (Стадия 1)</vt:lpstr>
      <vt:lpstr>Ориентировочная стоимость работ перевода САБС на  ОС  «Astra Linux Special Edition» (Стадия 2)</vt:lpstr>
      <vt:lpstr>Ожидаемый результат перевода САБС на отечественные системно-технические платформы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Eduard</dc:creator>
  <cp:lastModifiedBy>Kutilin Aleksandr</cp:lastModifiedBy>
  <cp:revision>360</cp:revision>
  <cp:lastPrinted>2015-08-05T12:09:23Z</cp:lastPrinted>
  <dcterms:created xsi:type="dcterms:W3CDTF">2015-04-17T07:22:36Z</dcterms:created>
  <dcterms:modified xsi:type="dcterms:W3CDTF">2016-10-04T15:07:23Z</dcterms:modified>
</cp:coreProperties>
</file>