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6" r:id="rId3"/>
  </p:sldMasterIdLst>
  <p:notesMasterIdLst>
    <p:notesMasterId r:id="rId49"/>
  </p:notesMasterIdLst>
  <p:handoutMasterIdLst>
    <p:handoutMasterId r:id="rId50"/>
  </p:handoutMasterIdLst>
  <p:sldIdLst>
    <p:sldId id="287" r:id="rId4"/>
    <p:sldId id="491" r:id="rId5"/>
    <p:sldId id="484" r:id="rId6"/>
    <p:sldId id="509" r:id="rId7"/>
    <p:sldId id="587" r:id="rId8"/>
    <p:sldId id="465" r:id="rId9"/>
    <p:sldId id="512" r:id="rId10"/>
    <p:sldId id="571" r:id="rId11"/>
    <p:sldId id="511" r:id="rId12"/>
    <p:sldId id="365" r:id="rId13"/>
    <p:sldId id="451" r:id="rId14"/>
    <p:sldId id="552" r:id="rId15"/>
    <p:sldId id="449" r:id="rId16"/>
    <p:sldId id="392" r:id="rId17"/>
    <p:sldId id="586" r:id="rId18"/>
    <p:sldId id="412" r:id="rId19"/>
    <p:sldId id="452" r:id="rId20"/>
    <p:sldId id="415" r:id="rId21"/>
    <p:sldId id="566" r:id="rId22"/>
    <p:sldId id="567" r:id="rId23"/>
    <p:sldId id="547" r:id="rId24"/>
    <p:sldId id="456" r:id="rId25"/>
    <p:sldId id="568" r:id="rId26"/>
    <p:sldId id="578" r:id="rId27"/>
    <p:sldId id="548" r:id="rId28"/>
    <p:sldId id="457" r:id="rId29"/>
    <p:sldId id="461" r:id="rId30"/>
    <p:sldId id="549" r:id="rId31"/>
    <p:sldId id="540" r:id="rId32"/>
    <p:sldId id="463" r:id="rId33"/>
    <p:sldId id="513" r:id="rId34"/>
    <p:sldId id="514" r:id="rId35"/>
    <p:sldId id="569" r:id="rId36"/>
    <p:sldId id="510" r:id="rId37"/>
    <p:sldId id="516" r:id="rId38"/>
    <p:sldId id="404" r:id="rId39"/>
    <p:sldId id="579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</p:sldIdLst>
  <p:sldSz cx="9906000" cy="6858000" type="A4"/>
  <p:notesSz cx="6724650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ищенко Максим Владимирович" initials="ТМВ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52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755D85-3EAB-1F49-A67E-9BC2E0C6C40E}" type="presOf" srcId="{22D4462D-5C5E-435D-A78F-B05A62A3F122}" destId="{36BC4DC5-1FAC-417E-8281-B4BF38E82C5D}" srcOrd="0" destOrd="0" presId="urn:microsoft.com/office/officeart/2005/8/layout/vList2"/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75CB97AE-45DC-A649-9C18-283B52734A5C}" type="presOf" srcId="{35A8836B-ECD8-4457-8B85-2BFF3D18E096}" destId="{7884DF3D-4DDB-4B9C-B1B9-01E068F47F82}" srcOrd="0" destOrd="0" presId="urn:microsoft.com/office/officeart/2005/8/layout/vList2"/>
    <dgm:cxn modelId="{03410A87-7398-3D49-A169-4985D17C5B08}" type="presOf" srcId="{9A70477A-31FF-4E2B-9D86-016832D84A30}" destId="{8436AB43-3E6E-4313-9E70-6F18BAA2BE0A}" srcOrd="0" destOrd="0" presId="urn:microsoft.com/office/officeart/2005/8/layout/vList2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EB2C786D-04D8-3D4D-BAFD-6CB906C6A631}" type="presOf" srcId="{93DB3FB9-5310-42DF-8150-57D6B71DBF30}" destId="{F29B564A-0B59-4F27-904F-90FDCD599C8A}" srcOrd="0" destOrd="0" presId="urn:microsoft.com/office/officeart/2005/8/layout/vList2"/>
    <dgm:cxn modelId="{F3C6B4EF-152B-2643-B110-6618488D3453}" type="presOf" srcId="{C09AAA9E-F137-45AB-8008-79FDE2ED3A74}" destId="{8A7E008C-BC35-4EC2-A757-A8079F675355}" srcOrd="0" destOrd="0" presId="urn:microsoft.com/office/officeart/2005/8/layout/vList2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6594E4E3-8EE4-3743-8857-698650FBF6CC}" type="presOf" srcId="{37984ABA-83FA-4FCD-8DEF-1E6A2E0B785B}" destId="{EE899A53-DA7F-4BEE-83DF-B272E8407EA7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27799BD5-CD3E-9C45-9A09-382E17900965}" type="presOf" srcId="{E10F972F-34DE-4C5B-9FF2-A458094B4B91}" destId="{A87E5715-C928-4A2D-8D6B-6707BAD20589}" srcOrd="0" destOrd="0" presId="urn:microsoft.com/office/officeart/2005/8/layout/vList2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B9AFEDD7-038D-214C-9BA1-C263A6101868}" type="presOf" srcId="{441BC958-91B2-403B-9939-3C9320499929}" destId="{CA179329-A9CD-47CE-BC20-736245857B0E}" srcOrd="0" destOrd="0" presId="urn:microsoft.com/office/officeart/2005/8/layout/vList2"/>
    <dgm:cxn modelId="{724C12FE-0197-1E4B-BA3F-358BF1AB8984}" type="presOf" srcId="{E7D9035D-A602-0C4E-AD95-60E77B13E805}" destId="{5102AADA-EB26-454B-8FF2-070B9E3B8663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4A72E9E4-BFFC-B64B-80A8-39DD51282A68}" type="presParOf" srcId="{CA179329-A9CD-47CE-BC20-736245857B0E}" destId="{7884DF3D-4DDB-4B9C-B1B9-01E068F47F82}" srcOrd="0" destOrd="0" presId="urn:microsoft.com/office/officeart/2005/8/layout/vList2"/>
    <dgm:cxn modelId="{EC7EE9D0-DAE6-B84C-8153-9EB6CEAF7BB7}" type="presParOf" srcId="{CA179329-A9CD-47CE-BC20-736245857B0E}" destId="{6CC57CEE-B998-4CF9-8FE1-E9D871567A4C}" srcOrd="1" destOrd="0" presId="urn:microsoft.com/office/officeart/2005/8/layout/vList2"/>
    <dgm:cxn modelId="{26C40EBB-17A8-5245-8D22-834C28877673}" type="presParOf" srcId="{CA179329-A9CD-47CE-BC20-736245857B0E}" destId="{8A7E008C-BC35-4EC2-A757-A8079F675355}" srcOrd="2" destOrd="0" presId="urn:microsoft.com/office/officeart/2005/8/layout/vList2"/>
    <dgm:cxn modelId="{CAA3B240-7537-3D4F-8E01-7196298F8428}" type="presParOf" srcId="{CA179329-A9CD-47CE-BC20-736245857B0E}" destId="{9DC52236-FD18-4B21-B12E-237C506D020C}" srcOrd="3" destOrd="0" presId="urn:microsoft.com/office/officeart/2005/8/layout/vList2"/>
    <dgm:cxn modelId="{AA68F6A5-4B95-974F-840C-4E8F54D31BDA}" type="presParOf" srcId="{CA179329-A9CD-47CE-BC20-736245857B0E}" destId="{F29B564A-0B59-4F27-904F-90FDCD599C8A}" srcOrd="4" destOrd="0" presId="urn:microsoft.com/office/officeart/2005/8/layout/vList2"/>
    <dgm:cxn modelId="{810E96D3-1EDF-9640-87F1-C167CD2FDCB6}" type="presParOf" srcId="{CA179329-A9CD-47CE-BC20-736245857B0E}" destId="{9EE5C2A2-5B5F-4E86-9723-929C2B119B2C}" srcOrd="5" destOrd="0" presId="urn:microsoft.com/office/officeart/2005/8/layout/vList2"/>
    <dgm:cxn modelId="{85073633-D22D-1F4D-AA40-A9504BB2410D}" type="presParOf" srcId="{CA179329-A9CD-47CE-BC20-736245857B0E}" destId="{A87E5715-C928-4A2D-8D6B-6707BAD20589}" srcOrd="6" destOrd="0" presId="urn:microsoft.com/office/officeart/2005/8/layout/vList2"/>
    <dgm:cxn modelId="{60E33326-D1AF-6441-BD67-B0B041056374}" type="presParOf" srcId="{CA179329-A9CD-47CE-BC20-736245857B0E}" destId="{68721EAD-120A-4BD9-8E3E-082282AAF1C8}" srcOrd="7" destOrd="0" presId="urn:microsoft.com/office/officeart/2005/8/layout/vList2"/>
    <dgm:cxn modelId="{FA3157AC-B181-E74B-B306-F48774A65F42}" type="presParOf" srcId="{CA179329-A9CD-47CE-BC20-736245857B0E}" destId="{8436AB43-3E6E-4313-9E70-6F18BAA2BE0A}" srcOrd="8" destOrd="0" presId="urn:microsoft.com/office/officeart/2005/8/layout/vList2"/>
    <dgm:cxn modelId="{E04BE18C-06BD-C841-BDC4-820CE7454189}" type="presParOf" srcId="{CA179329-A9CD-47CE-BC20-736245857B0E}" destId="{66A1DBB2-101F-4ED9-9EB5-FC4C95432150}" srcOrd="9" destOrd="0" presId="urn:microsoft.com/office/officeart/2005/8/layout/vList2"/>
    <dgm:cxn modelId="{4CCCD031-DCF5-7541-8C7B-50619BAE9C5C}" type="presParOf" srcId="{CA179329-A9CD-47CE-BC20-736245857B0E}" destId="{36BC4DC5-1FAC-417E-8281-B4BF38E82C5D}" srcOrd="10" destOrd="0" presId="urn:microsoft.com/office/officeart/2005/8/layout/vList2"/>
    <dgm:cxn modelId="{0366A0B4-A96C-3046-A91E-E16DFA620288}" type="presParOf" srcId="{CA179329-A9CD-47CE-BC20-736245857B0E}" destId="{1F27DA0A-CA86-4B08-A3E2-ACB57480468E}" srcOrd="11" destOrd="0" presId="urn:microsoft.com/office/officeart/2005/8/layout/vList2"/>
    <dgm:cxn modelId="{9DA4AD08-0E46-E547-B9B4-10E318D0E876}" type="presParOf" srcId="{CA179329-A9CD-47CE-BC20-736245857B0E}" destId="{EE899A53-DA7F-4BEE-83DF-B272E8407EA7}" srcOrd="12" destOrd="0" presId="urn:microsoft.com/office/officeart/2005/8/layout/vList2"/>
    <dgm:cxn modelId="{94D61BAD-50EF-4F49-A337-3E6F6A4852A0}" type="presParOf" srcId="{CA179329-A9CD-47CE-BC20-736245857B0E}" destId="{CCCC4075-8E73-3B4B-A335-B383DECCC637}" srcOrd="13" destOrd="0" presId="urn:microsoft.com/office/officeart/2005/8/layout/vList2"/>
    <dgm:cxn modelId="{69F4E86E-AA48-934E-8D2E-31894F2FFCD6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0070C0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2C4E74-3C5E-6C4E-83ED-E8D4E04F542F}" type="presOf" srcId="{441BC958-91B2-403B-9939-3C9320499929}" destId="{CA179329-A9CD-47CE-BC20-736245857B0E}" srcOrd="0" destOrd="0" presId="urn:microsoft.com/office/officeart/2005/8/layout/vList2"/>
    <dgm:cxn modelId="{00C895F9-3548-C94D-9A24-C4C8B8EF6ACA}" type="presOf" srcId="{E10F972F-34DE-4C5B-9FF2-A458094B4B91}" destId="{A87E5715-C928-4A2D-8D6B-6707BAD20589}" srcOrd="0" destOrd="0" presId="urn:microsoft.com/office/officeart/2005/8/layout/vList2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1B54C90B-9261-DC48-9C53-1523366E196A}" type="presOf" srcId="{35A8836B-ECD8-4457-8B85-2BFF3D18E096}" destId="{7884DF3D-4DDB-4B9C-B1B9-01E068F47F82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9A9E1B53-3839-B742-A5B0-CE9959801C99}" type="presOf" srcId="{93DB3FB9-5310-42DF-8150-57D6B71DBF30}" destId="{F29B564A-0B59-4F27-904F-90FDCD599C8A}" srcOrd="0" destOrd="0" presId="urn:microsoft.com/office/officeart/2005/8/layout/vList2"/>
    <dgm:cxn modelId="{56077CBC-A56C-904D-AC57-851E1E61A0AE}" type="presOf" srcId="{C09AAA9E-F137-45AB-8008-79FDE2ED3A74}" destId="{8A7E008C-BC35-4EC2-A757-A8079F675355}" srcOrd="0" destOrd="0" presId="urn:microsoft.com/office/officeart/2005/8/layout/vList2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36FC169F-D3C1-F041-8355-FECB5ACBFC59}" type="presOf" srcId="{E7D9035D-A602-0C4E-AD95-60E77B13E805}" destId="{5102AADA-EB26-454B-8FF2-070B9E3B8663}" srcOrd="0" destOrd="0" presId="urn:microsoft.com/office/officeart/2005/8/layout/vList2"/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1870A419-75FD-2E45-BAAE-5E0152F27566}" type="presOf" srcId="{37984ABA-83FA-4FCD-8DEF-1E6A2E0B785B}" destId="{EE899A53-DA7F-4BEE-83DF-B272E8407EA7}" srcOrd="0" destOrd="0" presId="urn:microsoft.com/office/officeart/2005/8/layout/vList2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148C1D2E-4673-894B-A455-DA20099703F4}" type="presOf" srcId="{9A70477A-31FF-4E2B-9D86-016832D84A30}" destId="{8436AB43-3E6E-4313-9E70-6F18BAA2BE0A}" srcOrd="0" destOrd="0" presId="urn:microsoft.com/office/officeart/2005/8/layout/vList2"/>
    <dgm:cxn modelId="{14E394E3-6BE8-5B4A-A40C-9F27ADC11BC0}" type="presOf" srcId="{22D4462D-5C5E-435D-A78F-B05A62A3F122}" destId="{36BC4DC5-1FAC-417E-8281-B4BF38E82C5D}" srcOrd="0" destOrd="0" presId="urn:microsoft.com/office/officeart/2005/8/layout/vList2"/>
    <dgm:cxn modelId="{DA3CE393-05B1-0441-AC10-23D03E9A9B80}" type="presParOf" srcId="{CA179329-A9CD-47CE-BC20-736245857B0E}" destId="{7884DF3D-4DDB-4B9C-B1B9-01E068F47F82}" srcOrd="0" destOrd="0" presId="urn:microsoft.com/office/officeart/2005/8/layout/vList2"/>
    <dgm:cxn modelId="{C9C24724-C5CA-AE4B-8153-5A4B290FAF09}" type="presParOf" srcId="{CA179329-A9CD-47CE-BC20-736245857B0E}" destId="{6CC57CEE-B998-4CF9-8FE1-E9D871567A4C}" srcOrd="1" destOrd="0" presId="urn:microsoft.com/office/officeart/2005/8/layout/vList2"/>
    <dgm:cxn modelId="{F00C2BA6-F129-B54A-8DEA-7C658EAEFAA0}" type="presParOf" srcId="{CA179329-A9CD-47CE-BC20-736245857B0E}" destId="{8A7E008C-BC35-4EC2-A757-A8079F675355}" srcOrd="2" destOrd="0" presId="urn:microsoft.com/office/officeart/2005/8/layout/vList2"/>
    <dgm:cxn modelId="{D4AB84CE-FA13-5D40-9377-8BB71B568728}" type="presParOf" srcId="{CA179329-A9CD-47CE-BC20-736245857B0E}" destId="{9DC52236-FD18-4B21-B12E-237C506D020C}" srcOrd="3" destOrd="0" presId="urn:microsoft.com/office/officeart/2005/8/layout/vList2"/>
    <dgm:cxn modelId="{6BC6151E-65DE-024E-A091-415787A8A956}" type="presParOf" srcId="{CA179329-A9CD-47CE-BC20-736245857B0E}" destId="{F29B564A-0B59-4F27-904F-90FDCD599C8A}" srcOrd="4" destOrd="0" presId="urn:microsoft.com/office/officeart/2005/8/layout/vList2"/>
    <dgm:cxn modelId="{E1B0657E-9936-B448-99B6-B42A0EC41CBE}" type="presParOf" srcId="{CA179329-A9CD-47CE-BC20-736245857B0E}" destId="{9EE5C2A2-5B5F-4E86-9723-929C2B119B2C}" srcOrd="5" destOrd="0" presId="urn:microsoft.com/office/officeart/2005/8/layout/vList2"/>
    <dgm:cxn modelId="{B027BA30-7152-AF4F-B03E-E88EA6112845}" type="presParOf" srcId="{CA179329-A9CD-47CE-BC20-736245857B0E}" destId="{A87E5715-C928-4A2D-8D6B-6707BAD20589}" srcOrd="6" destOrd="0" presId="urn:microsoft.com/office/officeart/2005/8/layout/vList2"/>
    <dgm:cxn modelId="{E4078F3B-1B5F-834C-ABC1-582DA46D4AF3}" type="presParOf" srcId="{CA179329-A9CD-47CE-BC20-736245857B0E}" destId="{68721EAD-120A-4BD9-8E3E-082282AAF1C8}" srcOrd="7" destOrd="0" presId="urn:microsoft.com/office/officeart/2005/8/layout/vList2"/>
    <dgm:cxn modelId="{206C309D-C5DF-D846-9A2C-18BFAEC182F0}" type="presParOf" srcId="{CA179329-A9CD-47CE-BC20-736245857B0E}" destId="{8436AB43-3E6E-4313-9E70-6F18BAA2BE0A}" srcOrd="8" destOrd="0" presId="urn:microsoft.com/office/officeart/2005/8/layout/vList2"/>
    <dgm:cxn modelId="{690F0DBC-15A1-774B-9405-766AD4C1A8B0}" type="presParOf" srcId="{CA179329-A9CD-47CE-BC20-736245857B0E}" destId="{66A1DBB2-101F-4ED9-9EB5-FC4C95432150}" srcOrd="9" destOrd="0" presId="urn:microsoft.com/office/officeart/2005/8/layout/vList2"/>
    <dgm:cxn modelId="{D448EED9-0E89-1E47-A435-6A0D2F176F77}" type="presParOf" srcId="{CA179329-A9CD-47CE-BC20-736245857B0E}" destId="{36BC4DC5-1FAC-417E-8281-B4BF38E82C5D}" srcOrd="10" destOrd="0" presId="urn:microsoft.com/office/officeart/2005/8/layout/vList2"/>
    <dgm:cxn modelId="{D52A7BCD-5AB3-814F-8ABD-52C83084993C}" type="presParOf" srcId="{CA179329-A9CD-47CE-BC20-736245857B0E}" destId="{1F27DA0A-CA86-4B08-A3E2-ACB57480468E}" srcOrd="11" destOrd="0" presId="urn:microsoft.com/office/officeart/2005/8/layout/vList2"/>
    <dgm:cxn modelId="{358D57E8-4EB5-F84A-A939-AD722019E9CE}" type="presParOf" srcId="{CA179329-A9CD-47CE-BC20-736245857B0E}" destId="{EE899A53-DA7F-4BEE-83DF-B272E8407EA7}" srcOrd="12" destOrd="0" presId="urn:microsoft.com/office/officeart/2005/8/layout/vList2"/>
    <dgm:cxn modelId="{009D7270-F659-C640-83A3-86DC324B35BF}" type="presParOf" srcId="{CA179329-A9CD-47CE-BC20-736245857B0E}" destId="{CCCC4075-8E73-3B4B-A335-B383DECCC637}" srcOrd="13" destOrd="0" presId="urn:microsoft.com/office/officeart/2005/8/layout/vList2"/>
    <dgm:cxn modelId="{552725F2-8FDD-2143-B290-ACD35351E2ED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0070C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35C0AC5D-02A2-0340-83FF-F9B08A1FD654}" type="presOf" srcId="{E7D9035D-A602-0C4E-AD95-60E77B13E805}" destId="{5102AADA-EB26-454B-8FF2-070B9E3B8663}" srcOrd="0" destOrd="0" presId="urn:microsoft.com/office/officeart/2005/8/layout/vList2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D56BDB03-3440-474B-9F30-554E6C18C59D}" type="presOf" srcId="{E10F972F-34DE-4C5B-9FF2-A458094B4B91}" destId="{A87E5715-C928-4A2D-8D6B-6707BAD20589}" srcOrd="0" destOrd="0" presId="urn:microsoft.com/office/officeart/2005/8/layout/vList2"/>
    <dgm:cxn modelId="{0635F275-DC89-424D-BCCC-B68816B95DD7}" type="presOf" srcId="{93DB3FB9-5310-42DF-8150-57D6B71DBF30}" destId="{F29B564A-0B59-4F27-904F-90FDCD599C8A}" srcOrd="0" destOrd="0" presId="urn:microsoft.com/office/officeart/2005/8/layout/vList2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01F9B54C-70C6-4544-87E2-2C182EE25763}" type="presOf" srcId="{35A8836B-ECD8-4457-8B85-2BFF3D18E096}" destId="{7884DF3D-4DDB-4B9C-B1B9-01E068F47F82}" srcOrd="0" destOrd="0" presId="urn:microsoft.com/office/officeart/2005/8/layout/vList2"/>
    <dgm:cxn modelId="{1570DF0B-5F67-442D-B8EA-BA6EC40D526C}" type="presOf" srcId="{37984ABA-83FA-4FCD-8DEF-1E6A2E0B785B}" destId="{EE899A53-DA7F-4BEE-83DF-B272E8407EA7}" srcOrd="0" destOrd="0" presId="urn:microsoft.com/office/officeart/2005/8/layout/vList2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2CD40869-099C-4138-82E9-88FE60BFAE62}" type="presOf" srcId="{9A70477A-31FF-4E2B-9D86-016832D84A30}" destId="{8436AB43-3E6E-4313-9E70-6F18BAA2BE0A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E93A3F73-BFF2-44D7-A38F-9E7122559211}" type="presOf" srcId="{C09AAA9E-F137-45AB-8008-79FDE2ED3A74}" destId="{8A7E008C-BC35-4EC2-A757-A8079F675355}" srcOrd="0" destOrd="0" presId="urn:microsoft.com/office/officeart/2005/8/layout/vList2"/>
    <dgm:cxn modelId="{E17B502D-098B-40B8-B663-289B27DBA8C9}" type="presOf" srcId="{22D4462D-5C5E-435D-A78F-B05A62A3F122}" destId="{36BC4DC5-1FAC-417E-8281-B4BF38E82C5D}" srcOrd="0" destOrd="0" presId="urn:microsoft.com/office/officeart/2005/8/layout/vList2"/>
    <dgm:cxn modelId="{47D4E3D7-ADF3-4FF7-A75B-1729F2E024D4}" type="presOf" srcId="{441BC958-91B2-403B-9939-3C9320499929}" destId="{CA179329-A9CD-47CE-BC20-736245857B0E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E350A4ED-7EB4-43E4-AAFD-BC94198292DC}" type="presParOf" srcId="{CA179329-A9CD-47CE-BC20-736245857B0E}" destId="{7884DF3D-4DDB-4B9C-B1B9-01E068F47F82}" srcOrd="0" destOrd="0" presId="urn:microsoft.com/office/officeart/2005/8/layout/vList2"/>
    <dgm:cxn modelId="{28BECC49-E61D-421C-A142-C7FAE37C563F}" type="presParOf" srcId="{CA179329-A9CD-47CE-BC20-736245857B0E}" destId="{6CC57CEE-B998-4CF9-8FE1-E9D871567A4C}" srcOrd="1" destOrd="0" presId="urn:microsoft.com/office/officeart/2005/8/layout/vList2"/>
    <dgm:cxn modelId="{2C55AFEF-69DA-4CD8-928C-0589735887D8}" type="presParOf" srcId="{CA179329-A9CD-47CE-BC20-736245857B0E}" destId="{8A7E008C-BC35-4EC2-A757-A8079F675355}" srcOrd="2" destOrd="0" presId="urn:microsoft.com/office/officeart/2005/8/layout/vList2"/>
    <dgm:cxn modelId="{9B54AEB4-B42A-4C42-80BF-818316F38A10}" type="presParOf" srcId="{CA179329-A9CD-47CE-BC20-736245857B0E}" destId="{9DC52236-FD18-4B21-B12E-237C506D020C}" srcOrd="3" destOrd="0" presId="urn:microsoft.com/office/officeart/2005/8/layout/vList2"/>
    <dgm:cxn modelId="{90181869-37C7-418A-81FB-8B71251FAB1F}" type="presParOf" srcId="{CA179329-A9CD-47CE-BC20-736245857B0E}" destId="{F29B564A-0B59-4F27-904F-90FDCD599C8A}" srcOrd="4" destOrd="0" presId="urn:microsoft.com/office/officeart/2005/8/layout/vList2"/>
    <dgm:cxn modelId="{F1AEB572-CFF0-4B9F-AEB2-300C0FF278F3}" type="presParOf" srcId="{CA179329-A9CD-47CE-BC20-736245857B0E}" destId="{9EE5C2A2-5B5F-4E86-9723-929C2B119B2C}" srcOrd="5" destOrd="0" presId="urn:microsoft.com/office/officeart/2005/8/layout/vList2"/>
    <dgm:cxn modelId="{247BB8D2-A1DF-4145-83E6-D0DA2A51A7D7}" type="presParOf" srcId="{CA179329-A9CD-47CE-BC20-736245857B0E}" destId="{A87E5715-C928-4A2D-8D6B-6707BAD20589}" srcOrd="6" destOrd="0" presId="urn:microsoft.com/office/officeart/2005/8/layout/vList2"/>
    <dgm:cxn modelId="{F4D51F44-B49B-4C4E-A184-C2FBA1474AFF}" type="presParOf" srcId="{CA179329-A9CD-47CE-BC20-736245857B0E}" destId="{68721EAD-120A-4BD9-8E3E-082282AAF1C8}" srcOrd="7" destOrd="0" presId="urn:microsoft.com/office/officeart/2005/8/layout/vList2"/>
    <dgm:cxn modelId="{6D9D4B91-E6FE-481C-BBF0-A5F5152840B6}" type="presParOf" srcId="{CA179329-A9CD-47CE-BC20-736245857B0E}" destId="{8436AB43-3E6E-4313-9E70-6F18BAA2BE0A}" srcOrd="8" destOrd="0" presId="urn:microsoft.com/office/officeart/2005/8/layout/vList2"/>
    <dgm:cxn modelId="{090CEFF2-3EAE-4F37-926D-61C4B5D12318}" type="presParOf" srcId="{CA179329-A9CD-47CE-BC20-736245857B0E}" destId="{66A1DBB2-101F-4ED9-9EB5-FC4C95432150}" srcOrd="9" destOrd="0" presId="urn:microsoft.com/office/officeart/2005/8/layout/vList2"/>
    <dgm:cxn modelId="{7D6936F4-D71E-4EA6-90E9-292158C241DD}" type="presParOf" srcId="{CA179329-A9CD-47CE-BC20-736245857B0E}" destId="{36BC4DC5-1FAC-417E-8281-B4BF38E82C5D}" srcOrd="10" destOrd="0" presId="urn:microsoft.com/office/officeart/2005/8/layout/vList2"/>
    <dgm:cxn modelId="{F37A128A-E7F5-4C5A-851A-35FDF850087B}" type="presParOf" srcId="{CA179329-A9CD-47CE-BC20-736245857B0E}" destId="{1F27DA0A-CA86-4B08-A3E2-ACB57480468E}" srcOrd="11" destOrd="0" presId="urn:microsoft.com/office/officeart/2005/8/layout/vList2"/>
    <dgm:cxn modelId="{6B53038A-ACF8-42A2-9A7F-6122C3E2A3BE}" type="presParOf" srcId="{CA179329-A9CD-47CE-BC20-736245857B0E}" destId="{EE899A53-DA7F-4BEE-83DF-B272E8407EA7}" srcOrd="12" destOrd="0" presId="urn:microsoft.com/office/officeart/2005/8/layout/vList2"/>
    <dgm:cxn modelId="{605D8A29-1EE7-6246-BF4B-8E6A4AE77D71}" type="presParOf" srcId="{CA179329-A9CD-47CE-BC20-736245857B0E}" destId="{CCCC4075-8E73-3B4B-A335-B383DECCC637}" srcOrd="13" destOrd="0" presId="urn:microsoft.com/office/officeart/2005/8/layout/vList2"/>
    <dgm:cxn modelId="{039CC5CD-5767-0047-9768-E6654253B1AC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0070C0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27317F3-92B2-0344-8B3A-ED27344FF8EC}" type="presOf" srcId="{E10F972F-34DE-4C5B-9FF2-A458094B4B91}" destId="{A87E5715-C928-4A2D-8D6B-6707BAD20589}" srcOrd="0" destOrd="0" presId="urn:microsoft.com/office/officeart/2005/8/layout/vList2"/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10586B2C-A837-CF44-850A-A41A6E3D144C}" type="presOf" srcId="{441BC958-91B2-403B-9939-3C9320499929}" destId="{CA179329-A9CD-47CE-BC20-736245857B0E}" srcOrd="0" destOrd="0" presId="urn:microsoft.com/office/officeart/2005/8/layout/vList2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72717296-2C47-C34E-A3FE-0109DEE3DA29}" type="presOf" srcId="{22D4462D-5C5E-435D-A78F-B05A62A3F122}" destId="{36BC4DC5-1FAC-417E-8281-B4BF38E82C5D}" srcOrd="0" destOrd="0" presId="urn:microsoft.com/office/officeart/2005/8/layout/vList2"/>
    <dgm:cxn modelId="{6F61C5BD-75E0-CE4B-9B1B-712A44E618F8}" type="presOf" srcId="{37984ABA-83FA-4FCD-8DEF-1E6A2E0B785B}" destId="{EE899A53-DA7F-4BEE-83DF-B272E8407EA7}" srcOrd="0" destOrd="0" presId="urn:microsoft.com/office/officeart/2005/8/layout/vList2"/>
    <dgm:cxn modelId="{C1CFB2F0-291B-5D45-8E83-A6EFBAA82B53}" type="presOf" srcId="{93DB3FB9-5310-42DF-8150-57D6B71DBF30}" destId="{F29B564A-0B59-4F27-904F-90FDCD599C8A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D0384ACB-C222-4641-90CC-9248755588E5}" type="presOf" srcId="{C09AAA9E-F137-45AB-8008-79FDE2ED3A74}" destId="{8A7E008C-BC35-4EC2-A757-A8079F675355}" srcOrd="0" destOrd="0" presId="urn:microsoft.com/office/officeart/2005/8/layout/vList2"/>
    <dgm:cxn modelId="{9259D978-25E7-DE48-97D0-D85BDF9365D2}" type="presOf" srcId="{9A70477A-31FF-4E2B-9D86-016832D84A30}" destId="{8436AB43-3E6E-4313-9E70-6F18BAA2BE0A}" srcOrd="0" destOrd="0" presId="urn:microsoft.com/office/officeart/2005/8/layout/vList2"/>
    <dgm:cxn modelId="{CCF7EBA4-8319-744C-94CC-6688A9099D81}" type="presOf" srcId="{35A8836B-ECD8-4457-8B85-2BFF3D18E096}" destId="{7884DF3D-4DDB-4B9C-B1B9-01E068F47F82}" srcOrd="0" destOrd="0" presId="urn:microsoft.com/office/officeart/2005/8/layout/vList2"/>
    <dgm:cxn modelId="{27571CBD-68B4-DA40-A4DB-9C9C497C7E25}" type="presOf" srcId="{E7D9035D-A602-0C4E-AD95-60E77B13E805}" destId="{5102AADA-EB26-454B-8FF2-070B9E3B8663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29BC8440-6A1C-4F48-B8E6-13E4D8F9E49D}" type="presParOf" srcId="{CA179329-A9CD-47CE-BC20-736245857B0E}" destId="{7884DF3D-4DDB-4B9C-B1B9-01E068F47F82}" srcOrd="0" destOrd="0" presId="urn:microsoft.com/office/officeart/2005/8/layout/vList2"/>
    <dgm:cxn modelId="{AFBDA01F-EF28-3546-9E54-DA8845E2D9DD}" type="presParOf" srcId="{CA179329-A9CD-47CE-BC20-736245857B0E}" destId="{6CC57CEE-B998-4CF9-8FE1-E9D871567A4C}" srcOrd="1" destOrd="0" presId="urn:microsoft.com/office/officeart/2005/8/layout/vList2"/>
    <dgm:cxn modelId="{CD6C3C5D-2901-B641-991D-EFA69B14109B}" type="presParOf" srcId="{CA179329-A9CD-47CE-BC20-736245857B0E}" destId="{8A7E008C-BC35-4EC2-A757-A8079F675355}" srcOrd="2" destOrd="0" presId="urn:microsoft.com/office/officeart/2005/8/layout/vList2"/>
    <dgm:cxn modelId="{B61DB60E-53A1-A648-AB10-B7114DF7183C}" type="presParOf" srcId="{CA179329-A9CD-47CE-BC20-736245857B0E}" destId="{9DC52236-FD18-4B21-B12E-237C506D020C}" srcOrd="3" destOrd="0" presId="urn:microsoft.com/office/officeart/2005/8/layout/vList2"/>
    <dgm:cxn modelId="{45B20DD8-8B2B-C344-B713-BAE17FCE8B42}" type="presParOf" srcId="{CA179329-A9CD-47CE-BC20-736245857B0E}" destId="{F29B564A-0B59-4F27-904F-90FDCD599C8A}" srcOrd="4" destOrd="0" presId="urn:microsoft.com/office/officeart/2005/8/layout/vList2"/>
    <dgm:cxn modelId="{7F2A0620-2901-E243-9E0F-E840AE155368}" type="presParOf" srcId="{CA179329-A9CD-47CE-BC20-736245857B0E}" destId="{9EE5C2A2-5B5F-4E86-9723-929C2B119B2C}" srcOrd="5" destOrd="0" presId="urn:microsoft.com/office/officeart/2005/8/layout/vList2"/>
    <dgm:cxn modelId="{100A3B86-3031-4945-8D1E-0B9F4B136059}" type="presParOf" srcId="{CA179329-A9CD-47CE-BC20-736245857B0E}" destId="{A87E5715-C928-4A2D-8D6B-6707BAD20589}" srcOrd="6" destOrd="0" presId="urn:microsoft.com/office/officeart/2005/8/layout/vList2"/>
    <dgm:cxn modelId="{8908DDF8-D4BF-D046-9A05-5EF02A14C009}" type="presParOf" srcId="{CA179329-A9CD-47CE-BC20-736245857B0E}" destId="{68721EAD-120A-4BD9-8E3E-082282AAF1C8}" srcOrd="7" destOrd="0" presId="urn:microsoft.com/office/officeart/2005/8/layout/vList2"/>
    <dgm:cxn modelId="{2F574288-81F1-5044-B336-BD8146377FD9}" type="presParOf" srcId="{CA179329-A9CD-47CE-BC20-736245857B0E}" destId="{8436AB43-3E6E-4313-9E70-6F18BAA2BE0A}" srcOrd="8" destOrd="0" presId="urn:microsoft.com/office/officeart/2005/8/layout/vList2"/>
    <dgm:cxn modelId="{82C57F8E-B903-3448-8531-51E40942BB92}" type="presParOf" srcId="{CA179329-A9CD-47CE-BC20-736245857B0E}" destId="{66A1DBB2-101F-4ED9-9EB5-FC4C95432150}" srcOrd="9" destOrd="0" presId="urn:microsoft.com/office/officeart/2005/8/layout/vList2"/>
    <dgm:cxn modelId="{AE11F9F8-EAD8-0442-BFEB-80CFFFE114CC}" type="presParOf" srcId="{CA179329-A9CD-47CE-BC20-736245857B0E}" destId="{36BC4DC5-1FAC-417E-8281-B4BF38E82C5D}" srcOrd="10" destOrd="0" presId="urn:microsoft.com/office/officeart/2005/8/layout/vList2"/>
    <dgm:cxn modelId="{8FC7E64E-F923-E648-B9CE-1451022C1509}" type="presParOf" srcId="{CA179329-A9CD-47CE-BC20-736245857B0E}" destId="{1F27DA0A-CA86-4B08-A3E2-ACB57480468E}" srcOrd="11" destOrd="0" presId="urn:microsoft.com/office/officeart/2005/8/layout/vList2"/>
    <dgm:cxn modelId="{65371293-45C5-5747-90A5-C52C5A1845E5}" type="presParOf" srcId="{CA179329-A9CD-47CE-BC20-736245857B0E}" destId="{EE899A53-DA7F-4BEE-83DF-B272E8407EA7}" srcOrd="12" destOrd="0" presId="urn:microsoft.com/office/officeart/2005/8/layout/vList2"/>
    <dgm:cxn modelId="{2111CA57-4E3A-0941-890E-4A95D905C2FA}" type="presParOf" srcId="{CA179329-A9CD-47CE-BC20-736245857B0E}" destId="{CCCC4075-8E73-3B4B-A335-B383DECCC637}" srcOrd="13" destOrd="0" presId="urn:microsoft.com/office/officeart/2005/8/layout/vList2"/>
    <dgm:cxn modelId="{A12040C7-41C1-5745-9DEA-3DB88FF5D875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0070C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r>
            <a:rPr lang="ru-RU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Обеспечение ИБ и 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7A72339B-B0C5-D24D-8426-AA941C47A4EA}" type="presOf" srcId="{35A8836B-ECD8-4457-8B85-2BFF3D18E096}" destId="{7884DF3D-4DDB-4B9C-B1B9-01E068F47F82}" srcOrd="0" destOrd="0" presId="urn:microsoft.com/office/officeart/2005/8/layout/vList2"/>
    <dgm:cxn modelId="{B846F813-DAC3-F242-9E59-825E0F0EA47F}" type="presOf" srcId="{9A70477A-31FF-4E2B-9D86-016832D84A30}" destId="{8436AB43-3E6E-4313-9E70-6F18BAA2BE0A}" srcOrd="0" destOrd="0" presId="urn:microsoft.com/office/officeart/2005/8/layout/vList2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03C39B81-6D7E-8B42-A396-4AF6AA116312}" type="presOf" srcId="{37984ABA-83FA-4FCD-8DEF-1E6A2E0B785B}" destId="{EE899A53-DA7F-4BEE-83DF-B272E8407EA7}" srcOrd="0" destOrd="0" presId="urn:microsoft.com/office/officeart/2005/8/layout/vList2"/>
    <dgm:cxn modelId="{0722E0AA-E63D-5E47-815B-5E78A5CFA25A}" type="presOf" srcId="{441BC958-91B2-403B-9939-3C9320499929}" destId="{CA179329-A9CD-47CE-BC20-736245857B0E}" srcOrd="0" destOrd="0" presId="urn:microsoft.com/office/officeart/2005/8/layout/vList2"/>
    <dgm:cxn modelId="{08B0E431-9031-A047-B23F-07F60B8FD669}" type="presOf" srcId="{E10F972F-34DE-4C5B-9FF2-A458094B4B91}" destId="{A87E5715-C928-4A2D-8D6B-6707BAD20589}" srcOrd="0" destOrd="0" presId="urn:microsoft.com/office/officeart/2005/8/layout/vList2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BA9FD9BC-12E1-6E49-B0FA-62DB2A4FB633}" type="presOf" srcId="{93DB3FB9-5310-42DF-8150-57D6B71DBF30}" destId="{F29B564A-0B59-4F27-904F-90FDCD599C8A}" srcOrd="0" destOrd="0" presId="urn:microsoft.com/office/officeart/2005/8/layout/vList2"/>
    <dgm:cxn modelId="{2CBD9383-93CB-5F42-9A4F-4F8AE8231AA8}" type="presOf" srcId="{22D4462D-5C5E-435D-A78F-B05A62A3F122}" destId="{36BC4DC5-1FAC-417E-8281-B4BF38E82C5D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6367F9BB-3894-694B-A89D-B20ED4029D58}" type="presOf" srcId="{E7D9035D-A602-0C4E-AD95-60E77B13E805}" destId="{5102AADA-EB26-454B-8FF2-070B9E3B8663}" srcOrd="0" destOrd="0" presId="urn:microsoft.com/office/officeart/2005/8/layout/vList2"/>
    <dgm:cxn modelId="{9090217D-3AA7-E047-8E86-24EE2720D0D3}" type="presOf" srcId="{C09AAA9E-F137-45AB-8008-79FDE2ED3A74}" destId="{8A7E008C-BC35-4EC2-A757-A8079F675355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A63DCAF3-FF05-0F47-8B95-2113876C9326}" type="presParOf" srcId="{CA179329-A9CD-47CE-BC20-736245857B0E}" destId="{7884DF3D-4DDB-4B9C-B1B9-01E068F47F82}" srcOrd="0" destOrd="0" presId="urn:microsoft.com/office/officeart/2005/8/layout/vList2"/>
    <dgm:cxn modelId="{5A66D50E-15E3-704C-A22D-DEE2E1E56057}" type="presParOf" srcId="{CA179329-A9CD-47CE-BC20-736245857B0E}" destId="{6CC57CEE-B998-4CF9-8FE1-E9D871567A4C}" srcOrd="1" destOrd="0" presId="urn:microsoft.com/office/officeart/2005/8/layout/vList2"/>
    <dgm:cxn modelId="{A5D57347-0625-B54C-8DB1-619B832614CB}" type="presParOf" srcId="{CA179329-A9CD-47CE-BC20-736245857B0E}" destId="{8A7E008C-BC35-4EC2-A757-A8079F675355}" srcOrd="2" destOrd="0" presId="urn:microsoft.com/office/officeart/2005/8/layout/vList2"/>
    <dgm:cxn modelId="{90F94F1B-7ED2-6E47-9DBC-C7166B2FC531}" type="presParOf" srcId="{CA179329-A9CD-47CE-BC20-736245857B0E}" destId="{9DC52236-FD18-4B21-B12E-237C506D020C}" srcOrd="3" destOrd="0" presId="urn:microsoft.com/office/officeart/2005/8/layout/vList2"/>
    <dgm:cxn modelId="{E24A6C5E-1177-6247-B777-2A73B2C7B0DE}" type="presParOf" srcId="{CA179329-A9CD-47CE-BC20-736245857B0E}" destId="{F29B564A-0B59-4F27-904F-90FDCD599C8A}" srcOrd="4" destOrd="0" presId="urn:microsoft.com/office/officeart/2005/8/layout/vList2"/>
    <dgm:cxn modelId="{EA6DA0C0-6E6C-C143-907F-37E0A34C81AA}" type="presParOf" srcId="{CA179329-A9CD-47CE-BC20-736245857B0E}" destId="{9EE5C2A2-5B5F-4E86-9723-929C2B119B2C}" srcOrd="5" destOrd="0" presId="urn:microsoft.com/office/officeart/2005/8/layout/vList2"/>
    <dgm:cxn modelId="{3F7475F6-F479-0248-BE32-BBE6D8A371A7}" type="presParOf" srcId="{CA179329-A9CD-47CE-BC20-736245857B0E}" destId="{A87E5715-C928-4A2D-8D6B-6707BAD20589}" srcOrd="6" destOrd="0" presId="urn:microsoft.com/office/officeart/2005/8/layout/vList2"/>
    <dgm:cxn modelId="{A3A5ADD8-59DC-5147-90FA-9CBD882FBD33}" type="presParOf" srcId="{CA179329-A9CD-47CE-BC20-736245857B0E}" destId="{68721EAD-120A-4BD9-8E3E-082282AAF1C8}" srcOrd="7" destOrd="0" presId="urn:microsoft.com/office/officeart/2005/8/layout/vList2"/>
    <dgm:cxn modelId="{60177BF9-CE09-CE4C-A464-B6AD20AF51B4}" type="presParOf" srcId="{CA179329-A9CD-47CE-BC20-736245857B0E}" destId="{8436AB43-3E6E-4313-9E70-6F18BAA2BE0A}" srcOrd="8" destOrd="0" presId="urn:microsoft.com/office/officeart/2005/8/layout/vList2"/>
    <dgm:cxn modelId="{5645E5CF-49ED-BE4A-A022-B35796FB71AA}" type="presParOf" srcId="{CA179329-A9CD-47CE-BC20-736245857B0E}" destId="{66A1DBB2-101F-4ED9-9EB5-FC4C95432150}" srcOrd="9" destOrd="0" presId="urn:microsoft.com/office/officeart/2005/8/layout/vList2"/>
    <dgm:cxn modelId="{523E2DA3-CE88-754E-A8F6-F8112FBD6946}" type="presParOf" srcId="{CA179329-A9CD-47CE-BC20-736245857B0E}" destId="{36BC4DC5-1FAC-417E-8281-B4BF38E82C5D}" srcOrd="10" destOrd="0" presId="urn:microsoft.com/office/officeart/2005/8/layout/vList2"/>
    <dgm:cxn modelId="{CA31B277-F12E-684F-86C6-4F8BC51D3800}" type="presParOf" srcId="{CA179329-A9CD-47CE-BC20-736245857B0E}" destId="{1F27DA0A-CA86-4B08-A3E2-ACB57480468E}" srcOrd="11" destOrd="0" presId="urn:microsoft.com/office/officeart/2005/8/layout/vList2"/>
    <dgm:cxn modelId="{05190082-021D-334D-B381-B19E06D59FD3}" type="presParOf" srcId="{CA179329-A9CD-47CE-BC20-736245857B0E}" destId="{EE899A53-DA7F-4BEE-83DF-B272E8407EA7}" srcOrd="12" destOrd="0" presId="urn:microsoft.com/office/officeart/2005/8/layout/vList2"/>
    <dgm:cxn modelId="{6819EE9C-F480-904A-9937-088D2CD531BF}" type="presParOf" srcId="{CA179329-A9CD-47CE-BC20-736245857B0E}" destId="{CCCC4075-8E73-3B4B-A335-B383DECCC637}" srcOrd="13" destOrd="0" presId="urn:microsoft.com/office/officeart/2005/8/layout/vList2"/>
    <dgm:cxn modelId="{AC3804D7-764B-CD44-9F32-F8A24A8E9DB3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Киберустойчивость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0070C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9.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4B6885-7E3B-7947-BC23-DE7743DEC4E2}" type="presOf" srcId="{35A8836B-ECD8-4457-8B85-2BFF3D18E096}" destId="{7884DF3D-4DDB-4B9C-B1B9-01E068F47F82}" srcOrd="0" destOrd="0" presId="urn:microsoft.com/office/officeart/2005/8/layout/vList2"/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F3409AA9-9D36-FC41-B6B9-050BC128DD7E}" type="presOf" srcId="{93DB3FB9-5310-42DF-8150-57D6B71DBF30}" destId="{F29B564A-0B59-4F27-904F-90FDCD599C8A}" srcOrd="0" destOrd="0" presId="urn:microsoft.com/office/officeart/2005/8/layout/vList2"/>
    <dgm:cxn modelId="{A4488340-5D3F-F64B-A30F-0D471D932D19}" type="presOf" srcId="{E10F972F-34DE-4C5B-9FF2-A458094B4B91}" destId="{A87E5715-C928-4A2D-8D6B-6707BAD20589}" srcOrd="0" destOrd="0" presId="urn:microsoft.com/office/officeart/2005/8/layout/vList2"/>
    <dgm:cxn modelId="{CD7DBE80-8693-0144-81B1-EFCBF51B7DF0}" type="presOf" srcId="{E7D9035D-A602-0C4E-AD95-60E77B13E805}" destId="{5102AADA-EB26-454B-8FF2-070B9E3B8663}" srcOrd="0" destOrd="0" presId="urn:microsoft.com/office/officeart/2005/8/layout/vList2"/>
    <dgm:cxn modelId="{A26138BF-12B0-6940-A012-E97ADC5F46AF}" type="presOf" srcId="{22D4462D-5C5E-435D-A78F-B05A62A3F122}" destId="{36BC4DC5-1FAC-417E-8281-B4BF38E82C5D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913E6218-8431-7440-87D1-1BE945D07AAC}" type="presOf" srcId="{37984ABA-83FA-4FCD-8DEF-1E6A2E0B785B}" destId="{EE899A53-DA7F-4BEE-83DF-B272E8407EA7}" srcOrd="0" destOrd="0" presId="urn:microsoft.com/office/officeart/2005/8/layout/vList2"/>
    <dgm:cxn modelId="{35D236A0-A53D-E84F-974D-F41CCAB370D1}" type="presOf" srcId="{9A70477A-31FF-4E2B-9D86-016832D84A30}" destId="{8436AB43-3E6E-4313-9E70-6F18BAA2BE0A}" srcOrd="0" destOrd="0" presId="urn:microsoft.com/office/officeart/2005/8/layout/vList2"/>
    <dgm:cxn modelId="{63F0BB20-F830-D04A-8C21-F086AE11D6EA}" type="presOf" srcId="{C09AAA9E-F137-45AB-8008-79FDE2ED3A74}" destId="{8A7E008C-BC35-4EC2-A757-A8079F675355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C1E55D52-1158-7C4E-B972-CA1E83771E17}" type="presOf" srcId="{441BC958-91B2-403B-9939-3C9320499929}" destId="{CA179329-A9CD-47CE-BC20-736245857B0E}" srcOrd="0" destOrd="0" presId="urn:microsoft.com/office/officeart/2005/8/layout/vList2"/>
    <dgm:cxn modelId="{ED3682EC-5F4F-1244-B431-515611CAC716}" type="presParOf" srcId="{CA179329-A9CD-47CE-BC20-736245857B0E}" destId="{7884DF3D-4DDB-4B9C-B1B9-01E068F47F82}" srcOrd="0" destOrd="0" presId="urn:microsoft.com/office/officeart/2005/8/layout/vList2"/>
    <dgm:cxn modelId="{7C0AD83A-73D9-1C4E-BCA7-B4FCE9518724}" type="presParOf" srcId="{CA179329-A9CD-47CE-BC20-736245857B0E}" destId="{6CC57CEE-B998-4CF9-8FE1-E9D871567A4C}" srcOrd="1" destOrd="0" presId="urn:microsoft.com/office/officeart/2005/8/layout/vList2"/>
    <dgm:cxn modelId="{3C1278CD-50E9-CB4A-A00C-7FACB332FE7C}" type="presParOf" srcId="{CA179329-A9CD-47CE-BC20-736245857B0E}" destId="{8A7E008C-BC35-4EC2-A757-A8079F675355}" srcOrd="2" destOrd="0" presId="urn:microsoft.com/office/officeart/2005/8/layout/vList2"/>
    <dgm:cxn modelId="{F849CA90-0DBD-7547-9D45-C48EF97AF7E6}" type="presParOf" srcId="{CA179329-A9CD-47CE-BC20-736245857B0E}" destId="{9DC52236-FD18-4B21-B12E-237C506D020C}" srcOrd="3" destOrd="0" presId="urn:microsoft.com/office/officeart/2005/8/layout/vList2"/>
    <dgm:cxn modelId="{A1A15C0C-F376-1549-AD7A-E4AA60EDAB81}" type="presParOf" srcId="{CA179329-A9CD-47CE-BC20-736245857B0E}" destId="{F29B564A-0B59-4F27-904F-90FDCD599C8A}" srcOrd="4" destOrd="0" presId="urn:microsoft.com/office/officeart/2005/8/layout/vList2"/>
    <dgm:cxn modelId="{749C5D1E-07E9-6C43-8549-7687B8212485}" type="presParOf" srcId="{CA179329-A9CD-47CE-BC20-736245857B0E}" destId="{9EE5C2A2-5B5F-4E86-9723-929C2B119B2C}" srcOrd="5" destOrd="0" presId="urn:microsoft.com/office/officeart/2005/8/layout/vList2"/>
    <dgm:cxn modelId="{3F3C3580-6BB4-F946-9995-D7EBD2632A11}" type="presParOf" srcId="{CA179329-A9CD-47CE-BC20-736245857B0E}" destId="{A87E5715-C928-4A2D-8D6B-6707BAD20589}" srcOrd="6" destOrd="0" presId="urn:microsoft.com/office/officeart/2005/8/layout/vList2"/>
    <dgm:cxn modelId="{113439ED-F38A-8044-A013-666AEEA78318}" type="presParOf" srcId="{CA179329-A9CD-47CE-BC20-736245857B0E}" destId="{68721EAD-120A-4BD9-8E3E-082282AAF1C8}" srcOrd="7" destOrd="0" presId="urn:microsoft.com/office/officeart/2005/8/layout/vList2"/>
    <dgm:cxn modelId="{3D0B17A6-B8B1-3D4C-A02B-3AF77EF06C90}" type="presParOf" srcId="{CA179329-A9CD-47CE-BC20-736245857B0E}" destId="{8436AB43-3E6E-4313-9E70-6F18BAA2BE0A}" srcOrd="8" destOrd="0" presId="urn:microsoft.com/office/officeart/2005/8/layout/vList2"/>
    <dgm:cxn modelId="{7A2A53B1-C745-EC4A-B84C-546CD66F9EBE}" type="presParOf" srcId="{CA179329-A9CD-47CE-BC20-736245857B0E}" destId="{66A1DBB2-101F-4ED9-9EB5-FC4C95432150}" srcOrd="9" destOrd="0" presId="urn:microsoft.com/office/officeart/2005/8/layout/vList2"/>
    <dgm:cxn modelId="{FB74D576-314C-DB44-AFF3-22D371F11096}" type="presParOf" srcId="{CA179329-A9CD-47CE-BC20-736245857B0E}" destId="{36BC4DC5-1FAC-417E-8281-B4BF38E82C5D}" srcOrd="10" destOrd="0" presId="urn:microsoft.com/office/officeart/2005/8/layout/vList2"/>
    <dgm:cxn modelId="{F18ECA5C-DFA4-9841-9C84-2B0A1E751AC4}" type="presParOf" srcId="{CA179329-A9CD-47CE-BC20-736245857B0E}" destId="{1F27DA0A-CA86-4B08-A3E2-ACB57480468E}" srcOrd="11" destOrd="0" presId="urn:microsoft.com/office/officeart/2005/8/layout/vList2"/>
    <dgm:cxn modelId="{D237579C-5759-A04F-80A1-F8A5DCCACD3D}" type="presParOf" srcId="{CA179329-A9CD-47CE-BC20-736245857B0E}" destId="{EE899A53-DA7F-4BEE-83DF-B272E8407EA7}" srcOrd="12" destOrd="0" presId="urn:microsoft.com/office/officeart/2005/8/layout/vList2"/>
    <dgm:cxn modelId="{51645923-12E2-AD4E-A9E0-FD82AB3A38EE}" type="presParOf" srcId="{CA179329-A9CD-47CE-BC20-736245857B0E}" destId="{CCCC4075-8E73-3B4B-A335-B383DECCC637}" srcOrd="13" destOrd="0" presId="urn:microsoft.com/office/officeart/2005/8/layout/vList2"/>
    <dgm:cxn modelId="{5B97D6F0-467D-DE40-BC27-E59EA522C9CA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0070C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5EB54250-0FE0-9E4D-9680-0F9BF8833826}" type="presOf" srcId="{E10F972F-34DE-4C5B-9FF2-A458094B4B91}" destId="{A87E5715-C928-4A2D-8D6B-6707BAD20589}" srcOrd="0" destOrd="0" presId="urn:microsoft.com/office/officeart/2005/8/layout/vList2"/>
    <dgm:cxn modelId="{836AF6B1-2177-034A-BA72-E43F4D7446F3}" type="presOf" srcId="{35A8836B-ECD8-4457-8B85-2BFF3D18E096}" destId="{7884DF3D-4DDB-4B9C-B1B9-01E068F47F82}" srcOrd="0" destOrd="0" presId="urn:microsoft.com/office/officeart/2005/8/layout/vList2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91B098AE-E562-AE4C-A35D-D223394C1286}" type="presOf" srcId="{22D4462D-5C5E-435D-A78F-B05A62A3F122}" destId="{36BC4DC5-1FAC-417E-8281-B4BF38E82C5D}" srcOrd="0" destOrd="0" presId="urn:microsoft.com/office/officeart/2005/8/layout/vList2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FB430D45-7F89-B74E-A95F-7E0B5D9661A2}" type="presOf" srcId="{E7D9035D-A602-0C4E-AD95-60E77B13E805}" destId="{5102AADA-EB26-454B-8FF2-070B9E3B8663}" srcOrd="0" destOrd="0" presId="urn:microsoft.com/office/officeart/2005/8/layout/vList2"/>
    <dgm:cxn modelId="{375D91D1-1AF9-5A45-8D18-D451EDC74C12}" type="presOf" srcId="{93DB3FB9-5310-42DF-8150-57D6B71DBF30}" destId="{F29B564A-0B59-4F27-904F-90FDCD599C8A}" srcOrd="0" destOrd="0" presId="urn:microsoft.com/office/officeart/2005/8/layout/vList2"/>
    <dgm:cxn modelId="{E85805D0-E81F-E748-8584-49225EF5C677}" type="presOf" srcId="{37984ABA-83FA-4FCD-8DEF-1E6A2E0B785B}" destId="{EE899A53-DA7F-4BEE-83DF-B272E8407EA7}" srcOrd="0" destOrd="0" presId="urn:microsoft.com/office/officeart/2005/8/layout/vList2"/>
    <dgm:cxn modelId="{C84B6F05-6343-054E-96E3-444FCF2EE68E}" type="presOf" srcId="{C09AAA9E-F137-45AB-8008-79FDE2ED3A74}" destId="{8A7E008C-BC35-4EC2-A757-A8079F675355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E0BD2399-AB77-2B48-92A2-55535C3161F1}" type="presOf" srcId="{441BC958-91B2-403B-9939-3C9320499929}" destId="{CA179329-A9CD-47CE-BC20-736245857B0E}" srcOrd="0" destOrd="0" presId="urn:microsoft.com/office/officeart/2005/8/layout/vList2"/>
    <dgm:cxn modelId="{D0D6A7C2-57C2-1E42-89DD-59BA390884B8}" type="presOf" srcId="{9A70477A-31FF-4E2B-9D86-016832D84A30}" destId="{8436AB43-3E6E-4313-9E70-6F18BAA2BE0A}" srcOrd="0" destOrd="0" presId="urn:microsoft.com/office/officeart/2005/8/layout/vList2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E85D5BE5-D10B-D440-B814-AD10E03A32D4}" type="presParOf" srcId="{CA179329-A9CD-47CE-BC20-736245857B0E}" destId="{7884DF3D-4DDB-4B9C-B1B9-01E068F47F82}" srcOrd="0" destOrd="0" presId="urn:microsoft.com/office/officeart/2005/8/layout/vList2"/>
    <dgm:cxn modelId="{E0092D0D-A951-524F-A581-2294F64F579A}" type="presParOf" srcId="{CA179329-A9CD-47CE-BC20-736245857B0E}" destId="{6CC57CEE-B998-4CF9-8FE1-E9D871567A4C}" srcOrd="1" destOrd="0" presId="urn:microsoft.com/office/officeart/2005/8/layout/vList2"/>
    <dgm:cxn modelId="{E45ABCFE-8434-6140-A11B-B542A3DC0F25}" type="presParOf" srcId="{CA179329-A9CD-47CE-BC20-736245857B0E}" destId="{8A7E008C-BC35-4EC2-A757-A8079F675355}" srcOrd="2" destOrd="0" presId="urn:microsoft.com/office/officeart/2005/8/layout/vList2"/>
    <dgm:cxn modelId="{89E115F0-5966-D749-BC47-83E3FECC2F31}" type="presParOf" srcId="{CA179329-A9CD-47CE-BC20-736245857B0E}" destId="{9DC52236-FD18-4B21-B12E-237C506D020C}" srcOrd="3" destOrd="0" presId="urn:microsoft.com/office/officeart/2005/8/layout/vList2"/>
    <dgm:cxn modelId="{94417CFB-D8E5-4E40-8492-614D1CFE8272}" type="presParOf" srcId="{CA179329-A9CD-47CE-BC20-736245857B0E}" destId="{F29B564A-0B59-4F27-904F-90FDCD599C8A}" srcOrd="4" destOrd="0" presId="urn:microsoft.com/office/officeart/2005/8/layout/vList2"/>
    <dgm:cxn modelId="{8093D440-189C-C24E-975F-269667264AF0}" type="presParOf" srcId="{CA179329-A9CD-47CE-BC20-736245857B0E}" destId="{9EE5C2A2-5B5F-4E86-9723-929C2B119B2C}" srcOrd="5" destOrd="0" presId="urn:microsoft.com/office/officeart/2005/8/layout/vList2"/>
    <dgm:cxn modelId="{B9447EB1-67AB-794A-B200-30C76A5DA0C1}" type="presParOf" srcId="{CA179329-A9CD-47CE-BC20-736245857B0E}" destId="{A87E5715-C928-4A2D-8D6B-6707BAD20589}" srcOrd="6" destOrd="0" presId="urn:microsoft.com/office/officeart/2005/8/layout/vList2"/>
    <dgm:cxn modelId="{D96E29CE-F60E-6740-9763-230DEF1C3670}" type="presParOf" srcId="{CA179329-A9CD-47CE-BC20-736245857B0E}" destId="{68721EAD-120A-4BD9-8E3E-082282AAF1C8}" srcOrd="7" destOrd="0" presId="urn:microsoft.com/office/officeart/2005/8/layout/vList2"/>
    <dgm:cxn modelId="{9392FAB0-4890-A343-AC8E-27EAA8FB297E}" type="presParOf" srcId="{CA179329-A9CD-47CE-BC20-736245857B0E}" destId="{8436AB43-3E6E-4313-9E70-6F18BAA2BE0A}" srcOrd="8" destOrd="0" presId="urn:microsoft.com/office/officeart/2005/8/layout/vList2"/>
    <dgm:cxn modelId="{B17D2EFB-0212-4949-A4F8-F5FB50F42D53}" type="presParOf" srcId="{CA179329-A9CD-47CE-BC20-736245857B0E}" destId="{66A1DBB2-101F-4ED9-9EB5-FC4C95432150}" srcOrd="9" destOrd="0" presId="urn:microsoft.com/office/officeart/2005/8/layout/vList2"/>
    <dgm:cxn modelId="{D130C6BD-16AD-DB4E-A94B-823B33FBBF59}" type="presParOf" srcId="{CA179329-A9CD-47CE-BC20-736245857B0E}" destId="{36BC4DC5-1FAC-417E-8281-B4BF38E82C5D}" srcOrd="10" destOrd="0" presId="urn:microsoft.com/office/officeart/2005/8/layout/vList2"/>
    <dgm:cxn modelId="{12B26F50-07F8-D746-9C06-3CDCE5082320}" type="presParOf" srcId="{CA179329-A9CD-47CE-BC20-736245857B0E}" destId="{1F27DA0A-CA86-4B08-A3E2-ACB57480468E}" srcOrd="11" destOrd="0" presId="urn:microsoft.com/office/officeart/2005/8/layout/vList2"/>
    <dgm:cxn modelId="{619A1248-2571-6545-915C-535944FC7C43}" type="presParOf" srcId="{CA179329-A9CD-47CE-BC20-736245857B0E}" destId="{EE899A53-DA7F-4BEE-83DF-B272E8407EA7}" srcOrd="12" destOrd="0" presId="urn:microsoft.com/office/officeart/2005/8/layout/vList2"/>
    <dgm:cxn modelId="{F6D5DE06-0367-C346-A491-1E194545FA49}" type="presParOf" srcId="{CA179329-A9CD-47CE-BC20-736245857B0E}" destId="{CCCC4075-8E73-3B4B-A335-B383DECCC637}" srcOrd="13" destOrd="0" presId="urn:microsoft.com/office/officeart/2005/8/layout/vList2"/>
    <dgm:cxn modelId="{74DE294E-F8EB-A946-AE11-4E773A96BC5E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1BC958-91B2-403B-9939-3C9320499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9AAA9E-F137-45AB-8008-79FDE2ED3A74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2. Целевой ИТ-ландшафт</a:t>
          </a:r>
          <a:endParaRPr lang="ru-RU" b="0" dirty="0">
            <a:solidFill>
              <a:schemeClr val="bg1"/>
            </a:solidFill>
          </a:endParaRPr>
        </a:p>
      </dgm:t>
    </dgm:pt>
    <dgm:pt modelId="{6A683004-16A7-4E9F-8C0A-576FA4EB0E87}" type="parTrans" cxnId="{2A31D781-6F4F-4094-A735-32441E550BC6}">
      <dgm:prSet/>
      <dgm:spPr/>
      <dgm:t>
        <a:bodyPr/>
        <a:lstStyle/>
        <a:p>
          <a:endParaRPr lang="ru-RU"/>
        </a:p>
      </dgm:t>
    </dgm:pt>
    <dgm:pt modelId="{EADBCD0A-193D-4A2E-9670-D6CEDE430370}" type="sibTrans" cxnId="{2A31D781-6F4F-4094-A735-32441E550BC6}">
      <dgm:prSet/>
      <dgm:spPr/>
      <dgm:t>
        <a:bodyPr/>
        <a:lstStyle/>
        <a:p>
          <a:endParaRPr lang="ru-RU"/>
        </a:p>
      </dgm:t>
    </dgm:pt>
    <dgm:pt modelId="{93DB3FB9-5310-42DF-8150-57D6B71DBF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dirty="0">
            <a:solidFill>
              <a:schemeClr val="bg1"/>
            </a:solidFill>
          </a:endParaRPr>
        </a:p>
      </dgm:t>
    </dgm:pt>
    <dgm:pt modelId="{915FE36F-52AD-428B-A3E2-BCF01BF59705}" type="parTrans" cxnId="{E786E60D-CE78-4647-8BC5-7EC96FD45781}">
      <dgm:prSet/>
      <dgm:spPr/>
      <dgm:t>
        <a:bodyPr/>
        <a:lstStyle/>
        <a:p>
          <a:endParaRPr lang="ru-RU"/>
        </a:p>
      </dgm:t>
    </dgm:pt>
    <dgm:pt modelId="{D2B2B29F-6983-4701-A231-71C91513A888}" type="sibTrans" cxnId="{E786E60D-CE78-4647-8BC5-7EC96FD45781}">
      <dgm:prSet/>
      <dgm:spPr/>
      <dgm:t>
        <a:bodyPr/>
        <a:lstStyle/>
        <a:p>
          <a:endParaRPr lang="ru-RU"/>
        </a:p>
      </dgm:t>
    </dgm:pt>
    <dgm:pt modelId="{E10F972F-34DE-4C5B-9FF2-A458094B4B91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4. Целевая ИТ-инфраструктура</a:t>
          </a:r>
          <a:endParaRPr lang="ru-RU" b="0" dirty="0">
            <a:solidFill>
              <a:schemeClr val="bg1"/>
            </a:solidFill>
          </a:endParaRPr>
        </a:p>
      </dgm:t>
    </dgm:pt>
    <dgm:pt modelId="{0FB2FC15-C7F5-4C82-8D54-73CDB8F584F7}" type="parTrans" cxnId="{B54DFF5C-BF17-4A02-856B-00215A985E55}">
      <dgm:prSet/>
      <dgm:spPr/>
      <dgm:t>
        <a:bodyPr/>
        <a:lstStyle/>
        <a:p>
          <a:endParaRPr lang="ru-RU"/>
        </a:p>
      </dgm:t>
    </dgm:pt>
    <dgm:pt modelId="{9CD48298-E6A9-4D61-9151-FC9714DD37DD}" type="sibTrans" cxnId="{B54DFF5C-BF17-4A02-856B-00215A985E55}">
      <dgm:prSet/>
      <dgm:spPr/>
      <dgm:t>
        <a:bodyPr/>
        <a:lstStyle/>
        <a:p>
          <a:endParaRPr lang="ru-RU"/>
        </a:p>
      </dgm:t>
    </dgm:pt>
    <dgm:pt modelId="{9A70477A-31FF-4E2B-9D86-016832D84A30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dirty="0">
            <a:solidFill>
              <a:schemeClr val="bg1"/>
            </a:solidFill>
          </a:endParaRPr>
        </a:p>
      </dgm:t>
    </dgm:pt>
    <dgm:pt modelId="{0883A39E-CB55-4D8B-B916-47A70970B016}" type="parTrans" cxnId="{F92F9D18-3736-4168-8E1F-48E5DEC02A67}">
      <dgm:prSet/>
      <dgm:spPr/>
      <dgm:t>
        <a:bodyPr/>
        <a:lstStyle/>
        <a:p>
          <a:endParaRPr lang="ru-RU"/>
        </a:p>
      </dgm:t>
    </dgm:pt>
    <dgm:pt modelId="{6E297CD0-0E3A-413B-AEF4-5ADC80DB7E7E}" type="sibTrans" cxnId="{F92F9D18-3736-4168-8E1F-48E5DEC02A67}">
      <dgm:prSet/>
      <dgm:spPr/>
      <dgm:t>
        <a:bodyPr/>
        <a:lstStyle/>
        <a:p>
          <a:endParaRPr lang="ru-RU"/>
        </a:p>
      </dgm:t>
    </dgm:pt>
    <dgm:pt modelId="{35A8836B-ECD8-4457-8B85-2BFF3D18E096}">
      <dgm:prSet phldrT="[Текст]"/>
      <dgm:spPr>
        <a:solidFill>
          <a:srgbClr val="5B97D3"/>
        </a:solidFill>
      </dgm:spPr>
      <dgm:t>
        <a:bodyPr/>
        <a:lstStyle/>
        <a:p>
          <a:r>
            <a:rPr lang="ru-RU" b="0" dirty="0" smtClean="0">
              <a:solidFill>
                <a:schemeClr val="bg1"/>
              </a:solidFill>
            </a:rPr>
            <a:t>1. Принципы преобразования ИТ</a:t>
          </a:r>
          <a:endParaRPr lang="ru-RU" b="0" dirty="0">
            <a:solidFill>
              <a:schemeClr val="bg1"/>
            </a:solidFill>
          </a:endParaRPr>
        </a:p>
      </dgm:t>
    </dgm:pt>
    <dgm:pt modelId="{D6FE859E-E62A-4D15-B682-B141BD797881}" type="sibTrans" cxnId="{761960AF-9F44-429E-96EE-DD7E0EF974E3}">
      <dgm:prSet/>
      <dgm:spPr/>
      <dgm:t>
        <a:bodyPr/>
        <a:lstStyle/>
        <a:p>
          <a:endParaRPr lang="ru-RU"/>
        </a:p>
      </dgm:t>
    </dgm:pt>
    <dgm:pt modelId="{FE7767E7-253E-4F69-B19E-7B14E48286B1}" type="parTrans" cxnId="{761960AF-9F44-429E-96EE-DD7E0EF974E3}">
      <dgm:prSet/>
      <dgm:spPr/>
      <dgm:t>
        <a:bodyPr/>
        <a:lstStyle/>
        <a:p>
          <a:endParaRPr lang="ru-RU"/>
        </a:p>
      </dgm:t>
    </dgm:pt>
    <dgm:pt modelId="{37984ABA-83FA-4FCD-8DEF-1E6A2E0B785B}">
      <dgm:prSet phldrT="[Текст]"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ru-RU" b="0" dirty="0">
            <a:solidFill>
              <a:schemeClr val="bg1"/>
            </a:solidFill>
          </a:endParaRPr>
        </a:p>
      </dgm:t>
    </dgm:pt>
    <dgm:pt modelId="{8123E88D-4797-41F0-B912-21AB9EC512A8}" type="parTrans" cxnId="{8CEF63C6-6FFB-4BE6-A20A-1995E4964D68}">
      <dgm:prSet/>
      <dgm:spPr/>
      <dgm:t>
        <a:bodyPr/>
        <a:lstStyle/>
        <a:p>
          <a:endParaRPr lang="ru-RU"/>
        </a:p>
      </dgm:t>
    </dgm:pt>
    <dgm:pt modelId="{0197A125-E454-4E81-BBD2-057F716D128D}" type="sibTrans" cxnId="{8CEF63C6-6FFB-4BE6-A20A-1995E4964D68}">
      <dgm:prSet/>
      <dgm:spPr/>
      <dgm:t>
        <a:bodyPr/>
        <a:lstStyle/>
        <a:p>
          <a:endParaRPr lang="ru-RU"/>
        </a:p>
      </dgm:t>
    </dgm:pt>
    <dgm:pt modelId="{22D4462D-5C5E-435D-A78F-B05A62A3F122}">
      <dgm:prSet/>
      <dgm:spPr>
        <a:solidFill>
          <a:srgbClr val="5B97D3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848B5E-D436-448D-8068-30F349FF5269}" type="parTrans" cxnId="{5E74BA46-33CC-4BC2-97BA-BB7E2AD6C730}">
      <dgm:prSet/>
      <dgm:spPr/>
      <dgm:t>
        <a:bodyPr/>
        <a:lstStyle/>
        <a:p>
          <a:endParaRPr lang="ru-RU"/>
        </a:p>
      </dgm:t>
    </dgm:pt>
    <dgm:pt modelId="{0814657E-55A2-4442-8098-A14C4333EFDE}" type="sibTrans" cxnId="{5E74BA46-33CC-4BC2-97BA-BB7E2AD6C730}">
      <dgm:prSet/>
      <dgm:spPr/>
      <dgm:t>
        <a:bodyPr/>
        <a:lstStyle/>
        <a:p>
          <a:endParaRPr lang="ru-RU"/>
        </a:p>
      </dgm:t>
    </dgm:pt>
    <dgm:pt modelId="{E7D9035D-A602-0C4E-AD95-60E77B13E805}">
      <dgm:prSet phldrT="[Текст]"/>
      <dgm:spPr>
        <a:solidFill>
          <a:srgbClr val="0070C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b="0" dirty="0">
            <a:solidFill>
              <a:schemeClr val="bg1"/>
            </a:solidFill>
          </a:endParaRPr>
        </a:p>
      </dgm:t>
    </dgm:pt>
    <dgm:pt modelId="{3F2ECA81-8472-E940-B6DF-58EF4FAE1917}" type="parTrans" cxnId="{233299E8-FA8A-1840-8E76-C89DB58118D4}">
      <dgm:prSet/>
      <dgm:spPr/>
      <dgm:t>
        <a:bodyPr/>
        <a:lstStyle/>
        <a:p>
          <a:endParaRPr lang="ru-RU"/>
        </a:p>
      </dgm:t>
    </dgm:pt>
    <dgm:pt modelId="{9AE91826-F37A-E04B-A496-4B066A936314}" type="sibTrans" cxnId="{233299E8-FA8A-1840-8E76-C89DB58118D4}">
      <dgm:prSet/>
      <dgm:spPr/>
      <dgm:t>
        <a:bodyPr/>
        <a:lstStyle/>
        <a:p>
          <a:endParaRPr lang="ru-RU"/>
        </a:p>
      </dgm:t>
    </dgm:pt>
    <dgm:pt modelId="{CA179329-A9CD-47CE-BC20-736245857B0E}" type="pres">
      <dgm:prSet presAssocID="{441BC958-91B2-403B-9939-3C9320499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84DF3D-4DDB-4B9C-B1B9-01E068F47F82}" type="pres">
      <dgm:prSet presAssocID="{35A8836B-ECD8-4457-8B85-2BFF3D18E096}" presName="parentText" presStyleLbl="node1" presStyleIdx="0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C57CEE-B998-4CF9-8FE1-E9D871567A4C}" type="pres">
      <dgm:prSet presAssocID="{D6FE859E-E62A-4D15-B682-B141BD797881}" presName="spacer" presStyleCnt="0"/>
      <dgm:spPr/>
      <dgm:t>
        <a:bodyPr/>
        <a:lstStyle/>
        <a:p>
          <a:endParaRPr lang="ru-RU"/>
        </a:p>
      </dgm:t>
    </dgm:pt>
    <dgm:pt modelId="{8A7E008C-BC35-4EC2-A757-A8079F675355}" type="pres">
      <dgm:prSet presAssocID="{C09AAA9E-F137-45AB-8008-79FDE2ED3A74}" presName="parentText" presStyleLbl="node1" presStyleIdx="1" presStyleCnt="8" custScaleY="2589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C52236-FD18-4B21-B12E-237C506D020C}" type="pres">
      <dgm:prSet presAssocID="{EADBCD0A-193D-4A2E-9670-D6CEDE430370}" presName="spacer" presStyleCnt="0"/>
      <dgm:spPr/>
      <dgm:t>
        <a:bodyPr/>
        <a:lstStyle/>
        <a:p>
          <a:endParaRPr lang="ru-RU"/>
        </a:p>
      </dgm:t>
    </dgm:pt>
    <dgm:pt modelId="{F29B564A-0B59-4F27-904F-90FDCD599C8A}" type="pres">
      <dgm:prSet presAssocID="{93DB3FB9-5310-42DF-8150-57D6B71DBF30}" presName="parentText" presStyleLbl="node1" presStyleIdx="2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E5C2A2-5B5F-4E86-9723-929C2B119B2C}" type="pres">
      <dgm:prSet presAssocID="{D2B2B29F-6983-4701-A231-71C91513A888}" presName="spacer" presStyleCnt="0"/>
      <dgm:spPr/>
      <dgm:t>
        <a:bodyPr/>
        <a:lstStyle/>
        <a:p>
          <a:endParaRPr lang="ru-RU"/>
        </a:p>
      </dgm:t>
    </dgm:pt>
    <dgm:pt modelId="{A87E5715-C928-4A2D-8D6B-6707BAD20589}" type="pres">
      <dgm:prSet presAssocID="{E10F972F-34DE-4C5B-9FF2-A458094B4B91}" presName="parentText" presStyleLbl="node1" presStyleIdx="3" presStyleCnt="8" custScaleY="26713" custLinFactNeighborX="104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21EAD-120A-4BD9-8E3E-082282AAF1C8}" type="pres">
      <dgm:prSet presAssocID="{9CD48298-E6A9-4D61-9151-FC9714DD37DD}" presName="spacer" presStyleCnt="0"/>
      <dgm:spPr/>
      <dgm:t>
        <a:bodyPr/>
        <a:lstStyle/>
        <a:p>
          <a:endParaRPr lang="ru-RU"/>
        </a:p>
      </dgm:t>
    </dgm:pt>
    <dgm:pt modelId="{8436AB43-3E6E-4313-9E70-6F18BAA2BE0A}" type="pres">
      <dgm:prSet presAssocID="{9A70477A-31FF-4E2B-9D86-016832D84A30}" presName="parentText" presStyleLbl="node1" presStyleIdx="4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A1DBB2-101F-4ED9-9EB5-FC4C95432150}" type="pres">
      <dgm:prSet presAssocID="{6E297CD0-0E3A-413B-AEF4-5ADC80DB7E7E}" presName="spacer" presStyleCnt="0"/>
      <dgm:spPr/>
      <dgm:t>
        <a:bodyPr/>
        <a:lstStyle/>
        <a:p>
          <a:endParaRPr lang="ru-RU"/>
        </a:p>
      </dgm:t>
    </dgm:pt>
    <dgm:pt modelId="{36BC4DC5-1FAC-417E-8281-B4BF38E82C5D}" type="pres">
      <dgm:prSet presAssocID="{22D4462D-5C5E-435D-A78F-B05A62A3F122}" presName="parentText" presStyleLbl="node1" presStyleIdx="5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27DA0A-CA86-4B08-A3E2-ACB57480468E}" type="pres">
      <dgm:prSet presAssocID="{0814657E-55A2-4442-8098-A14C4333EFDE}" presName="spacer" presStyleCnt="0"/>
      <dgm:spPr/>
    </dgm:pt>
    <dgm:pt modelId="{EE899A53-DA7F-4BEE-83DF-B272E8407EA7}" type="pres">
      <dgm:prSet presAssocID="{37984ABA-83FA-4FCD-8DEF-1E6A2E0B785B}" presName="parentText" presStyleLbl="node1" presStyleIdx="6" presStyleCnt="8" custScaleY="26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CC4075-8E73-3B4B-A335-B383DECCC637}" type="pres">
      <dgm:prSet presAssocID="{0197A125-E454-4E81-BBD2-057F716D128D}" presName="spacer" presStyleCnt="0"/>
      <dgm:spPr/>
    </dgm:pt>
    <dgm:pt modelId="{5102AADA-EB26-454B-8FF2-070B9E3B8663}" type="pres">
      <dgm:prSet presAssocID="{E7D9035D-A602-0C4E-AD95-60E77B13E805}" presName="parentText" presStyleLbl="node1" presStyleIdx="7" presStyleCnt="8" custScaleY="2664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69428A-CB93-4547-B0E9-79A20D10B886}" type="presOf" srcId="{441BC958-91B2-403B-9939-3C9320499929}" destId="{CA179329-A9CD-47CE-BC20-736245857B0E}" srcOrd="0" destOrd="0" presId="urn:microsoft.com/office/officeart/2005/8/layout/vList2"/>
    <dgm:cxn modelId="{E786E60D-CE78-4647-8BC5-7EC96FD45781}" srcId="{441BC958-91B2-403B-9939-3C9320499929}" destId="{93DB3FB9-5310-42DF-8150-57D6B71DBF30}" srcOrd="2" destOrd="0" parTransId="{915FE36F-52AD-428B-A3E2-BCF01BF59705}" sibTransId="{D2B2B29F-6983-4701-A231-71C91513A888}"/>
    <dgm:cxn modelId="{09AE7456-D802-E54E-B894-C1014D3D781B}" type="presOf" srcId="{E7D9035D-A602-0C4E-AD95-60E77B13E805}" destId="{5102AADA-EB26-454B-8FF2-070B9E3B8663}" srcOrd="0" destOrd="0" presId="urn:microsoft.com/office/officeart/2005/8/layout/vList2"/>
    <dgm:cxn modelId="{70C8973B-0F0B-794D-A1D5-17AE61DA3D4B}" type="presOf" srcId="{37984ABA-83FA-4FCD-8DEF-1E6A2E0B785B}" destId="{EE899A53-DA7F-4BEE-83DF-B272E8407EA7}" srcOrd="0" destOrd="0" presId="urn:microsoft.com/office/officeart/2005/8/layout/vList2"/>
    <dgm:cxn modelId="{8CEF63C6-6FFB-4BE6-A20A-1995E4964D68}" srcId="{441BC958-91B2-403B-9939-3C9320499929}" destId="{37984ABA-83FA-4FCD-8DEF-1E6A2E0B785B}" srcOrd="6" destOrd="0" parTransId="{8123E88D-4797-41F0-B912-21AB9EC512A8}" sibTransId="{0197A125-E454-4E81-BBD2-057F716D128D}"/>
    <dgm:cxn modelId="{34671E49-C8D7-D345-98D3-21AF29397379}" type="presOf" srcId="{93DB3FB9-5310-42DF-8150-57D6B71DBF30}" destId="{F29B564A-0B59-4F27-904F-90FDCD599C8A}" srcOrd="0" destOrd="0" presId="urn:microsoft.com/office/officeart/2005/8/layout/vList2"/>
    <dgm:cxn modelId="{5E74BA46-33CC-4BC2-97BA-BB7E2AD6C730}" srcId="{441BC958-91B2-403B-9939-3C9320499929}" destId="{22D4462D-5C5E-435D-A78F-B05A62A3F122}" srcOrd="5" destOrd="0" parTransId="{4D848B5E-D436-448D-8068-30F349FF5269}" sibTransId="{0814657E-55A2-4442-8098-A14C4333EFDE}"/>
    <dgm:cxn modelId="{F92F9D18-3736-4168-8E1F-48E5DEC02A67}" srcId="{441BC958-91B2-403B-9939-3C9320499929}" destId="{9A70477A-31FF-4E2B-9D86-016832D84A30}" srcOrd="4" destOrd="0" parTransId="{0883A39E-CB55-4D8B-B916-47A70970B016}" sibTransId="{6E297CD0-0E3A-413B-AEF4-5ADC80DB7E7E}"/>
    <dgm:cxn modelId="{233299E8-FA8A-1840-8E76-C89DB58118D4}" srcId="{441BC958-91B2-403B-9939-3C9320499929}" destId="{E7D9035D-A602-0C4E-AD95-60E77B13E805}" srcOrd="7" destOrd="0" parTransId="{3F2ECA81-8472-E940-B6DF-58EF4FAE1917}" sibTransId="{9AE91826-F37A-E04B-A496-4B066A936314}"/>
    <dgm:cxn modelId="{C62121A2-BCFF-4F48-91F2-8824F2B075EC}" type="presOf" srcId="{9A70477A-31FF-4E2B-9D86-016832D84A30}" destId="{8436AB43-3E6E-4313-9E70-6F18BAA2BE0A}" srcOrd="0" destOrd="0" presId="urn:microsoft.com/office/officeart/2005/8/layout/vList2"/>
    <dgm:cxn modelId="{A67C817E-95CB-874C-B4F6-5CBD9F6562AD}" type="presOf" srcId="{35A8836B-ECD8-4457-8B85-2BFF3D18E096}" destId="{7884DF3D-4DDB-4B9C-B1B9-01E068F47F82}" srcOrd="0" destOrd="0" presId="urn:microsoft.com/office/officeart/2005/8/layout/vList2"/>
    <dgm:cxn modelId="{791BC29C-915D-124C-A2B3-C2185F24AA7E}" type="presOf" srcId="{22D4462D-5C5E-435D-A78F-B05A62A3F122}" destId="{36BC4DC5-1FAC-417E-8281-B4BF38E82C5D}" srcOrd="0" destOrd="0" presId="urn:microsoft.com/office/officeart/2005/8/layout/vList2"/>
    <dgm:cxn modelId="{67BA0099-5EA0-0F41-856B-94A0C2CC5E14}" type="presOf" srcId="{C09AAA9E-F137-45AB-8008-79FDE2ED3A74}" destId="{8A7E008C-BC35-4EC2-A757-A8079F675355}" srcOrd="0" destOrd="0" presId="urn:microsoft.com/office/officeart/2005/8/layout/vList2"/>
    <dgm:cxn modelId="{2A31D781-6F4F-4094-A735-32441E550BC6}" srcId="{441BC958-91B2-403B-9939-3C9320499929}" destId="{C09AAA9E-F137-45AB-8008-79FDE2ED3A74}" srcOrd="1" destOrd="0" parTransId="{6A683004-16A7-4E9F-8C0A-576FA4EB0E87}" sibTransId="{EADBCD0A-193D-4A2E-9670-D6CEDE430370}"/>
    <dgm:cxn modelId="{B54DFF5C-BF17-4A02-856B-00215A985E55}" srcId="{441BC958-91B2-403B-9939-3C9320499929}" destId="{E10F972F-34DE-4C5B-9FF2-A458094B4B91}" srcOrd="3" destOrd="0" parTransId="{0FB2FC15-C7F5-4C82-8D54-73CDB8F584F7}" sibTransId="{9CD48298-E6A9-4D61-9151-FC9714DD37DD}"/>
    <dgm:cxn modelId="{761960AF-9F44-429E-96EE-DD7E0EF974E3}" srcId="{441BC958-91B2-403B-9939-3C9320499929}" destId="{35A8836B-ECD8-4457-8B85-2BFF3D18E096}" srcOrd="0" destOrd="0" parTransId="{FE7767E7-253E-4F69-B19E-7B14E48286B1}" sibTransId="{D6FE859E-E62A-4D15-B682-B141BD797881}"/>
    <dgm:cxn modelId="{508EA38B-63CC-8447-A699-9808487C5139}" type="presOf" srcId="{E10F972F-34DE-4C5B-9FF2-A458094B4B91}" destId="{A87E5715-C928-4A2D-8D6B-6707BAD20589}" srcOrd="0" destOrd="0" presId="urn:microsoft.com/office/officeart/2005/8/layout/vList2"/>
    <dgm:cxn modelId="{9FA18DB3-8277-6442-9C79-1A8C4475639B}" type="presParOf" srcId="{CA179329-A9CD-47CE-BC20-736245857B0E}" destId="{7884DF3D-4DDB-4B9C-B1B9-01E068F47F82}" srcOrd="0" destOrd="0" presId="urn:microsoft.com/office/officeart/2005/8/layout/vList2"/>
    <dgm:cxn modelId="{F7074674-71E6-9B4A-BC9E-092BEDCE51A0}" type="presParOf" srcId="{CA179329-A9CD-47CE-BC20-736245857B0E}" destId="{6CC57CEE-B998-4CF9-8FE1-E9D871567A4C}" srcOrd="1" destOrd="0" presId="urn:microsoft.com/office/officeart/2005/8/layout/vList2"/>
    <dgm:cxn modelId="{21D10912-08E1-8246-94AE-9E385A16E420}" type="presParOf" srcId="{CA179329-A9CD-47CE-BC20-736245857B0E}" destId="{8A7E008C-BC35-4EC2-A757-A8079F675355}" srcOrd="2" destOrd="0" presId="urn:microsoft.com/office/officeart/2005/8/layout/vList2"/>
    <dgm:cxn modelId="{47B7355D-E677-DF43-AF9D-91112881F7C7}" type="presParOf" srcId="{CA179329-A9CD-47CE-BC20-736245857B0E}" destId="{9DC52236-FD18-4B21-B12E-237C506D020C}" srcOrd="3" destOrd="0" presId="urn:microsoft.com/office/officeart/2005/8/layout/vList2"/>
    <dgm:cxn modelId="{AE0115A1-AF07-604D-BC2F-FCEC4259C72A}" type="presParOf" srcId="{CA179329-A9CD-47CE-BC20-736245857B0E}" destId="{F29B564A-0B59-4F27-904F-90FDCD599C8A}" srcOrd="4" destOrd="0" presId="urn:microsoft.com/office/officeart/2005/8/layout/vList2"/>
    <dgm:cxn modelId="{B0B56888-3D2D-DD46-86B5-0BFBB96F7810}" type="presParOf" srcId="{CA179329-A9CD-47CE-BC20-736245857B0E}" destId="{9EE5C2A2-5B5F-4E86-9723-929C2B119B2C}" srcOrd="5" destOrd="0" presId="urn:microsoft.com/office/officeart/2005/8/layout/vList2"/>
    <dgm:cxn modelId="{ACBB1C00-660B-164E-8D05-63FED34EBA82}" type="presParOf" srcId="{CA179329-A9CD-47CE-BC20-736245857B0E}" destId="{A87E5715-C928-4A2D-8D6B-6707BAD20589}" srcOrd="6" destOrd="0" presId="urn:microsoft.com/office/officeart/2005/8/layout/vList2"/>
    <dgm:cxn modelId="{F19338F2-D73E-774E-AED6-7B326A49034B}" type="presParOf" srcId="{CA179329-A9CD-47CE-BC20-736245857B0E}" destId="{68721EAD-120A-4BD9-8E3E-082282AAF1C8}" srcOrd="7" destOrd="0" presId="urn:microsoft.com/office/officeart/2005/8/layout/vList2"/>
    <dgm:cxn modelId="{EC213624-D835-D147-9E6D-D2D0CB36B9A1}" type="presParOf" srcId="{CA179329-A9CD-47CE-BC20-736245857B0E}" destId="{8436AB43-3E6E-4313-9E70-6F18BAA2BE0A}" srcOrd="8" destOrd="0" presId="urn:microsoft.com/office/officeart/2005/8/layout/vList2"/>
    <dgm:cxn modelId="{EC825831-FC28-D14E-853C-3D277FBF3836}" type="presParOf" srcId="{CA179329-A9CD-47CE-BC20-736245857B0E}" destId="{66A1DBB2-101F-4ED9-9EB5-FC4C95432150}" srcOrd="9" destOrd="0" presId="urn:microsoft.com/office/officeart/2005/8/layout/vList2"/>
    <dgm:cxn modelId="{6CCA3329-3954-0644-95D1-D33C29F5D223}" type="presParOf" srcId="{CA179329-A9CD-47CE-BC20-736245857B0E}" destId="{36BC4DC5-1FAC-417E-8281-B4BF38E82C5D}" srcOrd="10" destOrd="0" presId="urn:microsoft.com/office/officeart/2005/8/layout/vList2"/>
    <dgm:cxn modelId="{F53DB1B9-3E5C-DE45-85F5-D7BE4C59A7C5}" type="presParOf" srcId="{CA179329-A9CD-47CE-BC20-736245857B0E}" destId="{1F27DA0A-CA86-4B08-A3E2-ACB57480468E}" srcOrd="11" destOrd="0" presId="urn:microsoft.com/office/officeart/2005/8/layout/vList2"/>
    <dgm:cxn modelId="{BEF71564-6B82-B84E-A8D0-E6412B122BBD}" type="presParOf" srcId="{CA179329-A9CD-47CE-BC20-736245857B0E}" destId="{EE899A53-DA7F-4BEE-83DF-B272E8407EA7}" srcOrd="12" destOrd="0" presId="urn:microsoft.com/office/officeart/2005/8/layout/vList2"/>
    <dgm:cxn modelId="{0524D50A-9227-584B-8AB3-BAB4A763FCEB}" type="presParOf" srcId="{CA179329-A9CD-47CE-BC20-736245857B0E}" destId="{CCCC4075-8E73-3B4B-A335-B383DECCC637}" srcOrd="13" destOrd="0" presId="urn:microsoft.com/office/officeart/2005/8/layout/vList2"/>
    <dgm:cxn modelId="{264B10FE-6AD5-0B4E-81EA-0CC546B02EEE}" type="presParOf" srcId="{CA179329-A9CD-47CE-BC20-736245857B0E}" destId="{5102AADA-EB26-454B-8FF2-070B9E3B86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DF3D-4DDB-4B9C-B1B9-01E068F47F82}">
      <dsp:nvSpPr>
        <dsp:cNvPr id="0" name=""/>
        <dsp:cNvSpPr/>
      </dsp:nvSpPr>
      <dsp:spPr>
        <a:xfrm>
          <a:off x="0" y="23846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1. Принципы преобразования ИТ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45114"/>
        <a:ext cx="7257357" cy="393147"/>
      </dsp:txXfrm>
    </dsp:sp>
    <dsp:sp modelId="{8A7E008C-BC35-4EC2-A757-A8079F675355}">
      <dsp:nvSpPr>
        <dsp:cNvPr id="0" name=""/>
        <dsp:cNvSpPr/>
      </dsp:nvSpPr>
      <dsp:spPr>
        <a:xfrm>
          <a:off x="0" y="577610"/>
          <a:ext cx="7299893" cy="422277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2. Целевой ИТ-ландшафт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0614" y="598224"/>
        <a:ext cx="7258665" cy="381049"/>
      </dsp:txXfrm>
    </dsp:sp>
    <dsp:sp modelId="{F29B564A-0B59-4F27-904F-90FDCD599C8A}">
      <dsp:nvSpPr>
        <dsp:cNvPr id="0" name=""/>
        <dsp:cNvSpPr/>
      </dsp:nvSpPr>
      <dsp:spPr>
        <a:xfrm>
          <a:off x="0" y="1117967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1139235"/>
        <a:ext cx="7257357" cy="393147"/>
      </dsp:txXfrm>
    </dsp:sp>
    <dsp:sp modelId="{A87E5715-C928-4A2D-8D6B-6707BAD20589}">
      <dsp:nvSpPr>
        <dsp:cNvPr id="0" name=""/>
        <dsp:cNvSpPr/>
      </dsp:nvSpPr>
      <dsp:spPr>
        <a:xfrm>
          <a:off x="0" y="1671730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4. Целевая ИТ-инфраструктура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1692998"/>
        <a:ext cx="7257357" cy="393147"/>
      </dsp:txXfrm>
    </dsp:sp>
    <dsp:sp modelId="{8436AB43-3E6E-4313-9E70-6F18BAA2BE0A}">
      <dsp:nvSpPr>
        <dsp:cNvPr id="0" name=""/>
        <dsp:cNvSpPr/>
      </dsp:nvSpPr>
      <dsp:spPr>
        <a:xfrm>
          <a:off x="0" y="2225494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2246762"/>
        <a:ext cx="7257357" cy="393147"/>
      </dsp:txXfrm>
    </dsp:sp>
    <dsp:sp modelId="{36BC4DC5-1FAC-417E-8281-B4BF38E82C5D}">
      <dsp:nvSpPr>
        <dsp:cNvPr id="0" name=""/>
        <dsp:cNvSpPr/>
      </dsp:nvSpPr>
      <dsp:spPr>
        <a:xfrm>
          <a:off x="0" y="2779258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sz="17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68" y="2800526"/>
        <a:ext cx="7257357" cy="393147"/>
      </dsp:txXfrm>
    </dsp:sp>
    <dsp:sp modelId="{EE899A53-DA7F-4BEE-83DF-B272E8407EA7}">
      <dsp:nvSpPr>
        <dsp:cNvPr id="0" name=""/>
        <dsp:cNvSpPr/>
      </dsp:nvSpPr>
      <dsp:spPr>
        <a:xfrm>
          <a:off x="0" y="3333021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sz="17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3354289"/>
        <a:ext cx="7257357" cy="393147"/>
      </dsp:txXfrm>
    </dsp:sp>
    <dsp:sp modelId="{5102AADA-EB26-454B-8FF2-070B9E3B8663}">
      <dsp:nvSpPr>
        <dsp:cNvPr id="0" name=""/>
        <dsp:cNvSpPr/>
      </dsp:nvSpPr>
      <dsp:spPr>
        <a:xfrm>
          <a:off x="0" y="3886785"/>
          <a:ext cx="7299893" cy="43449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10" y="3907995"/>
        <a:ext cx="7257473" cy="392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DF3D-4DDB-4B9C-B1B9-01E068F47F82}">
      <dsp:nvSpPr>
        <dsp:cNvPr id="0" name=""/>
        <dsp:cNvSpPr/>
      </dsp:nvSpPr>
      <dsp:spPr>
        <a:xfrm>
          <a:off x="0" y="23846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1. Принципы преобразования ИТ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45114"/>
        <a:ext cx="7257357" cy="393147"/>
      </dsp:txXfrm>
    </dsp:sp>
    <dsp:sp modelId="{8A7E008C-BC35-4EC2-A757-A8079F675355}">
      <dsp:nvSpPr>
        <dsp:cNvPr id="0" name=""/>
        <dsp:cNvSpPr/>
      </dsp:nvSpPr>
      <dsp:spPr>
        <a:xfrm>
          <a:off x="0" y="577610"/>
          <a:ext cx="7299893" cy="422277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2. Целевой ИТ-ландшафт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0614" y="598224"/>
        <a:ext cx="7258665" cy="381049"/>
      </dsp:txXfrm>
    </dsp:sp>
    <dsp:sp modelId="{F29B564A-0B59-4F27-904F-90FDCD599C8A}">
      <dsp:nvSpPr>
        <dsp:cNvPr id="0" name=""/>
        <dsp:cNvSpPr/>
      </dsp:nvSpPr>
      <dsp:spPr>
        <a:xfrm>
          <a:off x="0" y="1117967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1139235"/>
        <a:ext cx="7257357" cy="393147"/>
      </dsp:txXfrm>
    </dsp:sp>
    <dsp:sp modelId="{A87E5715-C928-4A2D-8D6B-6707BAD20589}">
      <dsp:nvSpPr>
        <dsp:cNvPr id="0" name=""/>
        <dsp:cNvSpPr/>
      </dsp:nvSpPr>
      <dsp:spPr>
        <a:xfrm>
          <a:off x="0" y="1671730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4. Целевая ИТ-инфраструктура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1692998"/>
        <a:ext cx="7257357" cy="393147"/>
      </dsp:txXfrm>
    </dsp:sp>
    <dsp:sp modelId="{8436AB43-3E6E-4313-9E70-6F18BAA2BE0A}">
      <dsp:nvSpPr>
        <dsp:cNvPr id="0" name=""/>
        <dsp:cNvSpPr/>
      </dsp:nvSpPr>
      <dsp:spPr>
        <a:xfrm>
          <a:off x="0" y="2225494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2246762"/>
        <a:ext cx="7257357" cy="393147"/>
      </dsp:txXfrm>
    </dsp:sp>
    <dsp:sp modelId="{36BC4DC5-1FAC-417E-8281-B4BF38E82C5D}">
      <dsp:nvSpPr>
        <dsp:cNvPr id="0" name=""/>
        <dsp:cNvSpPr/>
      </dsp:nvSpPr>
      <dsp:spPr>
        <a:xfrm>
          <a:off x="0" y="2779258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sz="17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68" y="2800526"/>
        <a:ext cx="7257357" cy="393147"/>
      </dsp:txXfrm>
    </dsp:sp>
    <dsp:sp modelId="{EE899A53-DA7F-4BEE-83DF-B272E8407EA7}">
      <dsp:nvSpPr>
        <dsp:cNvPr id="0" name=""/>
        <dsp:cNvSpPr/>
      </dsp:nvSpPr>
      <dsp:spPr>
        <a:xfrm>
          <a:off x="0" y="3333021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sz="17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3354289"/>
        <a:ext cx="7257357" cy="393147"/>
      </dsp:txXfrm>
    </dsp:sp>
    <dsp:sp modelId="{5102AADA-EB26-454B-8FF2-070B9E3B8663}">
      <dsp:nvSpPr>
        <dsp:cNvPr id="0" name=""/>
        <dsp:cNvSpPr/>
      </dsp:nvSpPr>
      <dsp:spPr>
        <a:xfrm>
          <a:off x="0" y="3886785"/>
          <a:ext cx="7299893" cy="43449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10" y="3907995"/>
        <a:ext cx="7257473" cy="392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4DF3D-4DDB-4B9C-B1B9-01E068F47F82}">
      <dsp:nvSpPr>
        <dsp:cNvPr id="0" name=""/>
        <dsp:cNvSpPr/>
      </dsp:nvSpPr>
      <dsp:spPr>
        <a:xfrm>
          <a:off x="0" y="23846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1. Принципы преобразования ИТ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45114"/>
        <a:ext cx="7257357" cy="393147"/>
      </dsp:txXfrm>
    </dsp:sp>
    <dsp:sp modelId="{8A7E008C-BC35-4EC2-A757-A8079F675355}">
      <dsp:nvSpPr>
        <dsp:cNvPr id="0" name=""/>
        <dsp:cNvSpPr/>
      </dsp:nvSpPr>
      <dsp:spPr>
        <a:xfrm>
          <a:off x="0" y="577610"/>
          <a:ext cx="7299893" cy="422277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2. Целевой ИТ-ландшафт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0614" y="598224"/>
        <a:ext cx="7258665" cy="381049"/>
      </dsp:txXfrm>
    </dsp:sp>
    <dsp:sp modelId="{F29B564A-0B59-4F27-904F-90FDCD599C8A}">
      <dsp:nvSpPr>
        <dsp:cNvPr id="0" name=""/>
        <dsp:cNvSpPr/>
      </dsp:nvSpPr>
      <dsp:spPr>
        <a:xfrm>
          <a:off x="0" y="1117967"/>
          <a:ext cx="7299893" cy="43568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3. Управление данными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1139235"/>
        <a:ext cx="7257357" cy="393147"/>
      </dsp:txXfrm>
    </dsp:sp>
    <dsp:sp modelId="{A87E5715-C928-4A2D-8D6B-6707BAD20589}">
      <dsp:nvSpPr>
        <dsp:cNvPr id="0" name=""/>
        <dsp:cNvSpPr/>
      </dsp:nvSpPr>
      <dsp:spPr>
        <a:xfrm>
          <a:off x="0" y="1671730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0" kern="1200" dirty="0" smtClean="0">
              <a:solidFill>
                <a:schemeClr val="bg1"/>
              </a:solidFill>
            </a:rPr>
            <a:t>4. Целевая ИТ-инфраструктура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1692998"/>
        <a:ext cx="7257357" cy="393147"/>
      </dsp:txXfrm>
    </dsp:sp>
    <dsp:sp modelId="{8436AB43-3E6E-4313-9E70-6F18BAA2BE0A}">
      <dsp:nvSpPr>
        <dsp:cNvPr id="0" name=""/>
        <dsp:cNvSpPr/>
      </dsp:nvSpPr>
      <dsp:spPr>
        <a:xfrm>
          <a:off x="0" y="2225494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5. Новая операционная модель ИТ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21268" y="2246762"/>
        <a:ext cx="7257357" cy="393147"/>
      </dsp:txXfrm>
    </dsp:sp>
    <dsp:sp modelId="{36BC4DC5-1FAC-417E-8281-B4BF38E82C5D}">
      <dsp:nvSpPr>
        <dsp:cNvPr id="0" name=""/>
        <dsp:cNvSpPr/>
      </dsp:nvSpPr>
      <dsp:spPr>
        <a:xfrm>
          <a:off x="0" y="2779258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6. Система управления качеством (</a:t>
          </a:r>
          <a:r>
            <a:rPr lang="en-US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SLA/KPI</a:t>
          </a: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)</a:t>
          </a:r>
          <a:endParaRPr lang="ru-RU" sz="17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268" y="2800526"/>
        <a:ext cx="7257357" cy="393147"/>
      </dsp:txXfrm>
    </dsp:sp>
    <dsp:sp modelId="{EE899A53-DA7F-4BEE-83DF-B272E8407EA7}">
      <dsp:nvSpPr>
        <dsp:cNvPr id="0" name=""/>
        <dsp:cNvSpPr/>
      </dsp:nvSpPr>
      <dsp:spPr>
        <a:xfrm>
          <a:off x="0" y="3333021"/>
          <a:ext cx="7299893" cy="43568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7. Обеспечение ИБ и </a:t>
          </a:r>
          <a:r>
            <a:rPr lang="ru-RU" sz="17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киберустойчивость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68" y="3354289"/>
        <a:ext cx="7257357" cy="393147"/>
      </dsp:txXfrm>
    </dsp:sp>
    <dsp:sp modelId="{5102AADA-EB26-454B-8FF2-070B9E3B8663}">
      <dsp:nvSpPr>
        <dsp:cNvPr id="0" name=""/>
        <dsp:cNvSpPr/>
      </dsp:nvSpPr>
      <dsp:spPr>
        <a:xfrm>
          <a:off x="0" y="3886785"/>
          <a:ext cx="7299893" cy="434493"/>
        </a:xfrm>
        <a:prstGeom prst="roundRect">
          <a:avLst/>
        </a:prstGeom>
        <a:solidFill>
          <a:srgbClr val="5B97D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8. Риск-ориентированное управление</a:t>
          </a:r>
          <a:endParaRPr lang="ru-RU" sz="1700" b="0" kern="1200" dirty="0">
            <a:solidFill>
              <a:schemeClr val="bg1"/>
            </a:solidFill>
          </a:endParaRPr>
        </a:p>
      </dsp:txBody>
      <dsp:txXfrm>
        <a:off x="21210" y="3907995"/>
        <a:ext cx="7257473" cy="392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4748" cy="495799"/>
          </a:xfrm>
          <a:prstGeom prst="rect">
            <a:avLst/>
          </a:prstGeom>
        </p:spPr>
        <p:txBody>
          <a:bodyPr vert="horz" lIns="91390" tIns="45695" rIns="91390" bIns="4569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08335" y="2"/>
            <a:ext cx="2914748" cy="495799"/>
          </a:xfrm>
          <a:prstGeom prst="rect">
            <a:avLst/>
          </a:prstGeom>
        </p:spPr>
        <p:txBody>
          <a:bodyPr vert="horz" lIns="91390" tIns="45695" rIns="91390" bIns="45695" rtlCol="0"/>
          <a:lstStyle>
            <a:lvl1pPr algn="r">
              <a:defRPr sz="1200"/>
            </a:lvl1pPr>
          </a:lstStyle>
          <a:p>
            <a:fld id="{DBABD9D0-50A9-4E41-844A-48272F34397E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8453"/>
            <a:ext cx="2914748" cy="495799"/>
          </a:xfrm>
          <a:prstGeom prst="rect">
            <a:avLst/>
          </a:prstGeom>
        </p:spPr>
        <p:txBody>
          <a:bodyPr vert="horz" lIns="91390" tIns="45695" rIns="91390" bIns="4569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08335" y="9378453"/>
            <a:ext cx="2914748" cy="495799"/>
          </a:xfrm>
          <a:prstGeom prst="rect">
            <a:avLst/>
          </a:prstGeom>
        </p:spPr>
        <p:txBody>
          <a:bodyPr vert="horz" lIns="91390" tIns="45695" rIns="91390" bIns="45695" rtlCol="0" anchor="b"/>
          <a:lstStyle>
            <a:lvl1pPr algn="r">
              <a:defRPr sz="1200"/>
            </a:lvl1pPr>
          </a:lstStyle>
          <a:p>
            <a:fld id="{5C928724-62B5-423D-A613-4D9B683311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98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5" y="15"/>
            <a:ext cx="2914015" cy="495423"/>
          </a:xfrm>
          <a:prstGeom prst="rect">
            <a:avLst/>
          </a:prstGeom>
        </p:spPr>
        <p:txBody>
          <a:bodyPr vert="horz" lIns="90933" tIns="45464" rIns="90933" bIns="45464" rtlCol="0"/>
          <a:lstStyle>
            <a:lvl1pPr algn="l">
              <a:defRPr sz="11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09092" y="15"/>
            <a:ext cx="2914015" cy="495423"/>
          </a:xfrm>
          <a:prstGeom prst="rect">
            <a:avLst/>
          </a:prstGeom>
        </p:spPr>
        <p:txBody>
          <a:bodyPr vert="horz" lIns="90933" tIns="45464" rIns="90933" bIns="45464" rtlCol="0"/>
          <a:lstStyle>
            <a:lvl1pPr algn="r">
              <a:defRPr sz="1100"/>
            </a:lvl1pPr>
          </a:lstStyle>
          <a:p>
            <a:fld id="{55A0CA83-4B98-45B3-BEC9-93EF586E45ED}" type="datetimeFigureOut">
              <a:rPr lang="ru-RU" smtClean="0"/>
              <a:t>07.02.2017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235075"/>
            <a:ext cx="4806950" cy="3328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33" tIns="45464" rIns="90933" bIns="45464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2465" y="4751992"/>
            <a:ext cx="5379720" cy="3887987"/>
          </a:xfrm>
          <a:prstGeom prst="rect">
            <a:avLst/>
          </a:prstGeom>
        </p:spPr>
        <p:txBody>
          <a:bodyPr vert="horz" lIns="90933" tIns="45464" rIns="90933" bIns="4546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5" y="9378836"/>
            <a:ext cx="2914015" cy="495423"/>
          </a:xfrm>
          <a:prstGeom prst="rect">
            <a:avLst/>
          </a:prstGeom>
        </p:spPr>
        <p:txBody>
          <a:bodyPr vert="horz" lIns="90933" tIns="45464" rIns="90933" bIns="45464" rtlCol="0" anchor="b"/>
          <a:lstStyle>
            <a:lvl1pPr algn="l">
              <a:defRPr sz="11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09092" y="9378836"/>
            <a:ext cx="2914015" cy="495423"/>
          </a:xfrm>
          <a:prstGeom prst="rect">
            <a:avLst/>
          </a:prstGeom>
        </p:spPr>
        <p:txBody>
          <a:bodyPr vert="horz" lIns="90933" tIns="45464" rIns="90933" bIns="45464" rtlCol="0" anchor="b"/>
          <a:lstStyle>
            <a:lvl1pPr algn="r">
              <a:defRPr sz="1100"/>
            </a:lvl1pPr>
          </a:lstStyle>
          <a:p>
            <a:fld id="{023AD1E5-06B9-4FF7-9F29-1B1AF24EE68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34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58850" y="1235075"/>
            <a:ext cx="4806950" cy="3328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dirty="0" smtClean="0"/>
              <a:t>Операционная модель ЦР и ЦЭС ДИТ Банка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3CCB7B-F556-4D85-B04F-ECA95145F894}" type="slidenum">
              <a:rPr lang="ru-RU" smtClean="0"/>
              <a:t>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08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43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98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86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433513" y="1785938"/>
            <a:ext cx="6950075" cy="48133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CCB7B-F556-4D85-B04F-ECA95145F894}" type="slidenum">
              <a:rPr lang="ru-RU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Операционная модель ЦР и ЦЭС ДИТ Банка России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39514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433513" y="1785938"/>
            <a:ext cx="6950075" cy="48133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CCB7B-F556-4D85-B04F-ECA95145F894}" type="slidenum">
              <a:rPr lang="ru-RU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Операционная модель ЦР и ЦЭС ДИТ Банка России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</a:rPr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57983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35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17600" y="1087438"/>
            <a:ext cx="7826375" cy="5419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AB8-4631-477C-A5D2-E29D289E5B1D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4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17600" y="1087438"/>
            <a:ext cx="7826375" cy="5419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AB8-4631-477C-A5D2-E29D289E5B1D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3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849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17600" y="1087438"/>
            <a:ext cx="7826375" cy="54197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CDAB8-4631-477C-A5D2-E29D289E5B1D}" type="slidenum">
              <a:rPr lang="ru-RU" smtClean="0">
                <a:solidFill>
                  <a:prstClr val="black"/>
                </a:solidFill>
              </a:rPr>
              <a:pPr/>
              <a:t>35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7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073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AD1E5-06B9-4FF7-9F29-1B1AF24EE683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754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dirty="0" smtClean="0"/>
              <a:t>Операционная модель ЦР и ЦЭС ДИТ Банка России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B7B-F556-4D85-B04F-ECA95145F894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1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7263" y="1235075"/>
            <a:ext cx="4810125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06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7263" y="1235075"/>
            <a:ext cx="4810125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18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2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433513" y="1785938"/>
            <a:ext cx="6950075" cy="481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77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49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38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58850" y="1235075"/>
            <a:ext cx="4806950" cy="3328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396A9C91-A8DF-4C65-8643-ABF0DFC72B4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12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5623" r="8970" b="5650"/>
          <a:stretch/>
        </p:blipFill>
        <p:spPr>
          <a:xfrm>
            <a:off x="-1" y="1695563"/>
            <a:ext cx="9906001" cy="24305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05189"/>
            <a:ext cx="9906000" cy="275281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0691" y="5594867"/>
            <a:ext cx="4685269" cy="65902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02325" indent="0" algn="ctr">
              <a:buNone/>
              <a:defRPr sz="1800"/>
            </a:lvl2pPr>
            <a:lvl3pPr marL="804649" indent="0" algn="ctr">
              <a:buNone/>
              <a:defRPr sz="1600"/>
            </a:lvl3pPr>
            <a:lvl4pPr marL="1206974" indent="0" algn="ctr">
              <a:buNone/>
              <a:defRPr sz="1400"/>
            </a:lvl4pPr>
            <a:lvl5pPr marL="1609298" indent="0" algn="ctr">
              <a:buNone/>
              <a:defRPr sz="1400"/>
            </a:lvl5pPr>
            <a:lvl6pPr marL="2011623" indent="0" algn="ctr">
              <a:buNone/>
              <a:defRPr sz="1400"/>
            </a:lvl6pPr>
            <a:lvl7pPr marL="2413947" indent="0" algn="ctr">
              <a:buNone/>
              <a:defRPr sz="1400"/>
            </a:lvl7pPr>
            <a:lvl8pPr marL="2816272" indent="0" algn="ctr">
              <a:buNone/>
              <a:defRPr sz="1400"/>
            </a:lvl8pPr>
            <a:lvl9pPr marL="3218597" indent="0" algn="ctr">
              <a:buNone/>
              <a:defRPr sz="14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930691" y="4118919"/>
            <a:ext cx="4685270" cy="1359244"/>
          </a:xfrm>
        </p:spPr>
        <p:txBody>
          <a:bodyPr anchor="b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957462" y="6315165"/>
            <a:ext cx="23114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804649"/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46217" y="5594866"/>
            <a:ext cx="4396412" cy="665893"/>
          </a:xfrm>
        </p:spPr>
        <p:txBody>
          <a:bodyPr>
            <a:noAutofit/>
          </a:bodyPr>
          <a:lstStyle>
            <a:lvl1pPr marL="0" indent="0" algn="r">
              <a:buNone/>
              <a:defRPr sz="1800" baseline="0">
                <a:solidFill>
                  <a:srgbClr val="FFFFFF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3645835" cy="16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ы Н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1727" y="1125538"/>
            <a:ext cx="9362546" cy="518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724845" y="149825"/>
            <a:ext cx="6676547" cy="627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859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9509985" y="6486984"/>
            <a:ext cx="370223" cy="365125"/>
          </a:xfrm>
          <a:prstGeom prst="rect">
            <a:avLst/>
          </a:prstGeom>
        </p:spPr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7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9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9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7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9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4857" y="307975"/>
            <a:ext cx="6790511" cy="391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0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C01CC43-B044-4EE9-B06B-BFB4150BEC67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9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A78B2-EA14-4117-98F9-67016CEA072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3" name="Picture 12" descr="CBRF_titul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r="13049"/>
          <a:stretch/>
        </p:blipFill>
        <p:spPr>
          <a:xfrm>
            <a:off x="0" y="1367481"/>
            <a:ext cx="9906000" cy="2779776"/>
          </a:xfrm>
          <a:prstGeom prst="rect">
            <a:avLst/>
          </a:prstGeom>
        </p:spPr>
      </p:pic>
      <p:pic>
        <p:nvPicPr>
          <p:cNvPr id="14" name="Picture 13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03" y="-308917"/>
            <a:ext cx="3649287" cy="201583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05188"/>
            <a:ext cx="9906000" cy="2752812"/>
          </a:xfrm>
          <a:prstGeom prst="rect">
            <a:avLst/>
          </a:prstGeom>
          <a:solidFill>
            <a:schemeClr val="accent4"/>
          </a:solidFill>
          <a:ln>
            <a:solidFill>
              <a:srgbClr val="8586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0691" y="5594868"/>
            <a:ext cx="4685269" cy="6590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930690" y="4118919"/>
            <a:ext cx="4685270" cy="1359244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957462" y="6315165"/>
            <a:ext cx="23114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46217" y="5594867"/>
            <a:ext cx="4396412" cy="665893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30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>
                <a:solidFill>
                  <a:srgbClr val="8586C6"/>
                </a:solidFill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720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 descr="CBRF-Razdelite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9466"/>
          <a:stretch/>
        </p:blipFill>
        <p:spPr>
          <a:xfrm>
            <a:off x="0" y="1372973"/>
            <a:ext cx="9906000" cy="2755646"/>
          </a:xfrm>
          <a:prstGeom prst="rect">
            <a:avLst/>
          </a:prstGeom>
        </p:spPr>
      </p:pic>
      <p:pic>
        <p:nvPicPr>
          <p:cNvPr id="13" name="Picture 12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03" y="-308917"/>
            <a:ext cx="3649287" cy="2015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105188"/>
            <a:ext cx="9906000" cy="2752812"/>
          </a:xfrm>
          <a:prstGeom prst="rect">
            <a:avLst/>
          </a:prstGeom>
          <a:solidFill>
            <a:srgbClr val="8586C6"/>
          </a:solidFill>
          <a:ln>
            <a:solidFill>
              <a:srgbClr val="8586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1" y="4118921"/>
            <a:ext cx="4266803" cy="74140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1" y="4942706"/>
            <a:ext cx="4266803" cy="114694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7E6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7736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495071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>
                <a:solidFill>
                  <a:srgbClr val="8586C6"/>
                </a:solidFill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94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>
                <a:solidFill>
                  <a:srgbClr val="8586C6"/>
                </a:solidFill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248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>
                <a:solidFill>
                  <a:srgbClr val="8586C6"/>
                </a:solidFill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925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9811" y="1208216"/>
            <a:ext cx="5360173" cy="713946"/>
          </a:xfrm>
        </p:spPr>
        <p:txBody>
          <a:bodyPr anchor="t">
            <a:normAutofit/>
          </a:bodyPr>
          <a:lstStyle>
            <a:lvl1pPr>
              <a:defRPr sz="2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58344" y="1208218"/>
            <a:ext cx="3268359" cy="50372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49811" y="2114381"/>
            <a:ext cx="5360173" cy="41390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8"/>
            <a:ext cx="2899569" cy="521730"/>
          </a:xfrm>
        </p:spPr>
        <p:txBody>
          <a:bodyPr anchor="ctr">
            <a:normAutofit/>
          </a:bodyPr>
          <a:lstStyle>
            <a:lvl1pPr marL="0" indent="0">
              <a:buNone/>
              <a:defRPr sz="800" cap="all" baseline="0">
                <a:solidFill>
                  <a:srgbClr val="8586C6"/>
                </a:solidFill>
              </a:defRPr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77777A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832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3" t="5623" r="8970" b="5650"/>
          <a:stretch/>
        </p:blipFill>
        <p:spPr>
          <a:xfrm>
            <a:off x="-1" y="1695563"/>
            <a:ext cx="9906001" cy="243052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105189"/>
            <a:ext cx="9906000" cy="27528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0691" y="5594867"/>
            <a:ext cx="4685269" cy="65902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02325" indent="0" algn="ctr">
              <a:buNone/>
              <a:defRPr sz="1800"/>
            </a:lvl2pPr>
            <a:lvl3pPr marL="804649" indent="0" algn="ctr">
              <a:buNone/>
              <a:defRPr sz="1600"/>
            </a:lvl3pPr>
            <a:lvl4pPr marL="1206974" indent="0" algn="ctr">
              <a:buNone/>
              <a:defRPr sz="1400"/>
            </a:lvl4pPr>
            <a:lvl5pPr marL="1609298" indent="0" algn="ctr">
              <a:buNone/>
              <a:defRPr sz="1400"/>
            </a:lvl5pPr>
            <a:lvl6pPr marL="2011623" indent="0" algn="ctr">
              <a:buNone/>
              <a:defRPr sz="1400"/>
            </a:lvl6pPr>
            <a:lvl7pPr marL="2413947" indent="0" algn="ctr">
              <a:buNone/>
              <a:defRPr sz="1400"/>
            </a:lvl7pPr>
            <a:lvl8pPr marL="2816272" indent="0" algn="ctr">
              <a:buNone/>
              <a:defRPr sz="1400"/>
            </a:lvl8pPr>
            <a:lvl9pPr marL="3218597" indent="0" algn="ctr">
              <a:buNone/>
              <a:defRPr sz="14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930691" y="4118919"/>
            <a:ext cx="4685270" cy="1359244"/>
          </a:xfrm>
        </p:spPr>
        <p:txBody>
          <a:bodyPr anchor="b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957462" y="6315165"/>
            <a:ext cx="23114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defTabSz="804649"/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46217" y="5594866"/>
            <a:ext cx="4396412" cy="665893"/>
          </a:xfrm>
        </p:spPr>
        <p:txBody>
          <a:bodyPr>
            <a:noAutofit/>
          </a:bodyPr>
          <a:lstStyle>
            <a:lvl1pPr marL="0" indent="0" algn="r">
              <a:buNone/>
              <a:defRPr sz="1800" baseline="0">
                <a:solidFill>
                  <a:srgbClr val="FFFFFF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3645835" cy="16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105189"/>
            <a:ext cx="9906000" cy="2752812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4118921"/>
            <a:ext cx="4266804" cy="741405"/>
          </a:xfrm>
        </p:spPr>
        <p:txBody>
          <a:bodyPr anchor="b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0" y="4942706"/>
            <a:ext cx="4266804" cy="114694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02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04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069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9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1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139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16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185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2" name="Picture 11" descr="CBRF-Razdelite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1384" r="12041"/>
          <a:stretch/>
        </p:blipFill>
        <p:spPr>
          <a:xfrm>
            <a:off x="-1" y="1702009"/>
            <a:ext cx="9906001" cy="2410754"/>
          </a:xfrm>
          <a:prstGeom prst="rect">
            <a:avLst/>
          </a:prstGeom>
        </p:spPr>
      </p:pic>
      <p:pic>
        <p:nvPicPr>
          <p:cNvPr id="16" name="Picture 15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3645835" cy="16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6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9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105189"/>
            <a:ext cx="9906000" cy="2752812"/>
          </a:xfrm>
          <a:prstGeom prst="rect">
            <a:avLst/>
          </a:prstGeom>
          <a:solidFill>
            <a:srgbClr val="7777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9906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65" tIns="40232" rIns="80465" bIns="40232" rtlCol="0" anchor="ctr"/>
          <a:lstStyle/>
          <a:p>
            <a:pPr algn="ctr" defTabSz="80464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4118921"/>
            <a:ext cx="4266804" cy="741405"/>
          </a:xfrm>
        </p:spPr>
        <p:txBody>
          <a:bodyPr anchor="b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0" y="4942706"/>
            <a:ext cx="4266804" cy="114694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02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04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069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9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1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139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16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185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12" name="Picture 11" descr="CBRF-Razdelitel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11384" r="12041"/>
          <a:stretch/>
        </p:blipFill>
        <p:spPr>
          <a:xfrm>
            <a:off x="-1" y="1702009"/>
            <a:ext cx="9906001" cy="2410754"/>
          </a:xfrm>
          <a:prstGeom prst="rect">
            <a:avLst/>
          </a:prstGeom>
        </p:spPr>
      </p:pic>
      <p:pic>
        <p:nvPicPr>
          <p:cNvPr id="16" name="Picture 15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0"/>
            <a:ext cx="3645835" cy="16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495071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6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0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3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9811" y="1208218"/>
            <a:ext cx="5360173" cy="713947"/>
          </a:xfrm>
        </p:spPr>
        <p:txBody>
          <a:bodyPr anchor="t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58345" y="1208218"/>
            <a:ext cx="3268359" cy="5037267"/>
          </a:xfrm>
        </p:spPr>
        <p:txBody>
          <a:bodyPr/>
          <a:lstStyle>
            <a:lvl1pPr marL="0" indent="0">
              <a:buNone/>
              <a:defRPr sz="2800"/>
            </a:lvl1pPr>
            <a:lvl2pPr marL="402325" indent="0">
              <a:buNone/>
              <a:defRPr sz="2500"/>
            </a:lvl2pPr>
            <a:lvl3pPr marL="804649" indent="0">
              <a:buNone/>
              <a:defRPr sz="2100"/>
            </a:lvl3pPr>
            <a:lvl4pPr marL="1206974" indent="0">
              <a:buNone/>
              <a:defRPr sz="1800"/>
            </a:lvl4pPr>
            <a:lvl5pPr marL="1609298" indent="0">
              <a:buNone/>
              <a:defRPr sz="1800"/>
            </a:lvl5pPr>
            <a:lvl6pPr marL="2011623" indent="0">
              <a:buNone/>
              <a:defRPr sz="1800"/>
            </a:lvl6pPr>
            <a:lvl7pPr marL="2413947" indent="0">
              <a:buNone/>
              <a:defRPr sz="1800"/>
            </a:lvl7pPr>
            <a:lvl8pPr marL="2816272" indent="0">
              <a:buNone/>
              <a:defRPr sz="1800"/>
            </a:lvl8pPr>
            <a:lvl9pPr marL="3218597" indent="0">
              <a:buNone/>
              <a:defRPr sz="18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49811" y="2114381"/>
            <a:ext cx="5360173" cy="413904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 marL="402325" indent="0">
              <a:buNone/>
              <a:defRPr sz="1300"/>
            </a:lvl2pPr>
            <a:lvl3pPr marL="804649" indent="0">
              <a:buNone/>
              <a:defRPr sz="1100"/>
            </a:lvl3pPr>
            <a:lvl4pPr marL="1206974" indent="0">
              <a:buNone/>
              <a:defRPr sz="900"/>
            </a:lvl4pPr>
            <a:lvl5pPr marL="1609298" indent="0">
              <a:buNone/>
              <a:defRPr sz="900"/>
            </a:lvl5pPr>
            <a:lvl6pPr marL="2011623" indent="0">
              <a:buNone/>
              <a:defRPr sz="900"/>
            </a:lvl6pPr>
            <a:lvl7pPr marL="2413947" indent="0">
              <a:buNone/>
              <a:defRPr sz="900"/>
            </a:lvl7pPr>
            <a:lvl8pPr marL="2816272" indent="0">
              <a:buNone/>
              <a:defRPr sz="900"/>
            </a:lvl8pPr>
            <a:lvl9pPr marL="3218597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5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4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09985" y="6486984"/>
            <a:ext cx="370223" cy="365125"/>
          </a:xfrm>
          <a:prstGeom prst="rect">
            <a:avLst/>
          </a:prstGeom>
        </p:spPr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2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9509985" y="6486984"/>
            <a:ext cx="370223" cy="365125"/>
          </a:xfrm>
          <a:prstGeom prst="rect">
            <a:avLst/>
          </a:prstGeom>
        </p:spPr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8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3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495071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3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4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5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5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9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A78B2-EA14-4117-98F9-67016CEA072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7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9" y="850901"/>
            <a:ext cx="8829675" cy="8858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9" y="1736726"/>
            <a:ext cx="8829675" cy="4716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739141" y="336378"/>
            <a:ext cx="2899569" cy="5217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en-US" dirty="0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268288" y="400051"/>
            <a:ext cx="3889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2B170-09E3-4023-8EA1-C22785EF0AD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7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62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9811" y="1208218"/>
            <a:ext cx="5360173" cy="713947"/>
          </a:xfrm>
        </p:spPr>
        <p:txBody>
          <a:bodyPr anchor="t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58345" y="1208218"/>
            <a:ext cx="3268359" cy="5037267"/>
          </a:xfrm>
        </p:spPr>
        <p:txBody>
          <a:bodyPr/>
          <a:lstStyle>
            <a:lvl1pPr marL="0" indent="0">
              <a:buNone/>
              <a:defRPr sz="2800"/>
            </a:lvl1pPr>
            <a:lvl2pPr marL="402325" indent="0">
              <a:buNone/>
              <a:defRPr sz="2500"/>
            </a:lvl2pPr>
            <a:lvl3pPr marL="804649" indent="0">
              <a:buNone/>
              <a:defRPr sz="2100"/>
            </a:lvl3pPr>
            <a:lvl4pPr marL="1206974" indent="0">
              <a:buNone/>
              <a:defRPr sz="1800"/>
            </a:lvl4pPr>
            <a:lvl5pPr marL="1609298" indent="0">
              <a:buNone/>
              <a:defRPr sz="1800"/>
            </a:lvl5pPr>
            <a:lvl6pPr marL="2011623" indent="0">
              <a:buNone/>
              <a:defRPr sz="1800"/>
            </a:lvl6pPr>
            <a:lvl7pPr marL="2413947" indent="0">
              <a:buNone/>
              <a:defRPr sz="1800"/>
            </a:lvl7pPr>
            <a:lvl8pPr marL="2816272" indent="0">
              <a:buNone/>
              <a:defRPr sz="1800"/>
            </a:lvl8pPr>
            <a:lvl9pPr marL="3218597" indent="0">
              <a:buNone/>
              <a:defRPr sz="18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49811" y="2114381"/>
            <a:ext cx="5360173" cy="4139043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 marL="402325" indent="0">
              <a:buNone/>
              <a:defRPr sz="1300"/>
            </a:lvl2pPr>
            <a:lvl3pPr marL="804649" indent="0">
              <a:buNone/>
              <a:defRPr sz="1100"/>
            </a:lvl3pPr>
            <a:lvl4pPr marL="1206974" indent="0">
              <a:buNone/>
              <a:defRPr sz="900"/>
            </a:lvl4pPr>
            <a:lvl5pPr marL="1609298" indent="0">
              <a:buNone/>
              <a:defRPr sz="900"/>
            </a:lvl5pPr>
            <a:lvl6pPr marL="2011623" indent="0">
              <a:buNone/>
              <a:defRPr sz="900"/>
            </a:lvl6pPr>
            <a:lvl7pPr marL="2413947" indent="0">
              <a:buNone/>
              <a:defRPr sz="900"/>
            </a:lvl7pPr>
            <a:lvl8pPr marL="2816272" indent="0">
              <a:buNone/>
              <a:defRPr sz="900"/>
            </a:lvl8pPr>
            <a:lvl9pPr marL="3218597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EC4EB27-9ADE-42C2-9A98-47F5822B2EE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739140" y="336379"/>
            <a:ext cx="2899569" cy="521731"/>
          </a:xfrm>
        </p:spPr>
        <p:txBody>
          <a:bodyPr anchor="ctr">
            <a:normAutofit/>
          </a:bodyPr>
          <a:lstStyle>
            <a:lvl1pPr marL="0" indent="0">
              <a:buNone/>
              <a:defRPr sz="700" cap="all" baseline="0"/>
            </a:lvl1pPr>
          </a:lstStyle>
          <a:p>
            <a:pPr lvl="0"/>
            <a:r>
              <a:rPr lang="ru-RU" dirty="0" smtClean="0"/>
              <a:t>Название раздела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78297" y="1006480"/>
            <a:ext cx="9231687" cy="115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8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509985" y="6486984"/>
            <a:ext cx="370223" cy="365125"/>
          </a:xfrm>
          <a:prstGeom prst="rect">
            <a:avLst/>
          </a:prstGeom>
        </p:spPr>
        <p:txBody>
          <a:bodyPr/>
          <a:lstStyle/>
          <a:p>
            <a:fld id="{7C7EF2F0-26F4-4D35-A2F8-F543F415C322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5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7" y="851415"/>
            <a:ext cx="8828946" cy="8855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736981"/>
            <a:ext cx="8828946" cy="47159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67731" y="399781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defTabSz="804649"/>
            <a:fld id="{2EC4EB27-9ADE-42C2-9A98-47F5822B2EE7}" type="slidenum">
              <a:rPr lang="ru-RU" smtClean="0">
                <a:solidFill>
                  <a:srgbClr val="000000"/>
                </a:solidFill>
              </a:rPr>
              <a:pPr defTabSz="804649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7732" y="838028"/>
            <a:ext cx="39043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8171" y="847553"/>
            <a:ext cx="1991239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36441" y="838028"/>
            <a:ext cx="687354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0400" y="307977"/>
            <a:ext cx="0" cy="53975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46760" y="307977"/>
            <a:ext cx="0" cy="53975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848" y="480788"/>
            <a:ext cx="1852216" cy="2092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ru-RU" sz="800" i="1" baseline="0" dirty="0" smtClean="0">
                <a:solidFill>
                  <a:schemeClr val="tx1"/>
                </a:solidFill>
                <a:latin typeface="Georgia" pitchFamily="18" charset="0"/>
              </a:rPr>
              <a:t>Стратегия ИТ Банка России </a:t>
            </a:r>
          </a:p>
          <a:p>
            <a:pPr>
              <a:lnSpc>
                <a:spcPct val="85000"/>
              </a:lnSpc>
            </a:pPr>
            <a:r>
              <a:rPr lang="ru-RU" sz="800" i="1" baseline="0" dirty="0" smtClean="0">
                <a:solidFill>
                  <a:schemeClr val="tx1"/>
                </a:solidFill>
                <a:latin typeface="Georgia" pitchFamily="18" charset="0"/>
              </a:rPr>
              <a:t>на 2016-2020</a:t>
            </a:r>
            <a:endParaRPr lang="ru-RU" sz="800" i="1" baseline="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72" r:id="rId9"/>
    <p:sldLayoutId id="2147483674" r:id="rId10"/>
    <p:sldLayoutId id="2147483675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719" r:id="rId20"/>
    <p:sldLayoutId id="2147483720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4649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" indent="-78230" algn="l" defTabSz="804649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156460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236087" indent="-79627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314317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392546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12785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110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17434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759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25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49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6974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298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23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3947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6272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8597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7" y="851414"/>
            <a:ext cx="8828946" cy="8855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736981"/>
            <a:ext cx="8828946" cy="47159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7731" y="838028"/>
            <a:ext cx="390439" cy="0"/>
          </a:xfrm>
          <a:prstGeom prst="line">
            <a:avLst/>
          </a:prstGeom>
          <a:ln w="31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8171" y="847553"/>
            <a:ext cx="1991239" cy="0"/>
          </a:xfrm>
          <a:prstGeom prst="line">
            <a:avLst/>
          </a:prstGeom>
          <a:ln w="285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36441" y="838028"/>
            <a:ext cx="6873542" cy="0"/>
          </a:xfrm>
          <a:prstGeom prst="line">
            <a:avLst/>
          </a:prstGeom>
          <a:ln w="3175" cmpd="sng">
            <a:solidFill>
              <a:srgbClr val="8586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0400" y="307975"/>
            <a:ext cx="0" cy="539750"/>
          </a:xfrm>
          <a:prstGeom prst="line">
            <a:avLst/>
          </a:prstGeom>
          <a:ln w="3175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46759" y="307975"/>
            <a:ext cx="0" cy="539750"/>
          </a:xfrm>
          <a:prstGeom prst="line">
            <a:avLst/>
          </a:prstGeom>
          <a:ln w="3175" cmpd="sng">
            <a:solidFill>
              <a:srgbClr val="8586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848" y="462323"/>
            <a:ext cx="185221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sz="800" cap="all" dirty="0" smtClean="0">
                <a:solidFill>
                  <a:srgbClr val="8586C6"/>
                </a:solidFill>
              </a:rPr>
              <a:t>Видение</a:t>
            </a:r>
            <a:r>
              <a:rPr lang="en-US" sz="800" cap="all" dirty="0" smtClean="0">
                <a:solidFill>
                  <a:srgbClr val="8586C6"/>
                </a:solidFill>
              </a:rPr>
              <a:t>, </a:t>
            </a:r>
            <a:r>
              <a:rPr lang="ru-RU" sz="800" cap="all" dirty="0" smtClean="0">
                <a:solidFill>
                  <a:srgbClr val="8586C6"/>
                </a:solidFill>
              </a:rPr>
              <a:t>миссия и ценности Банка России</a:t>
            </a:r>
            <a:endParaRPr lang="en-US" sz="800" cap="all" dirty="0">
              <a:solidFill>
                <a:srgbClr val="8586C6"/>
              </a:solidFill>
            </a:endParaRP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24342" y="344615"/>
            <a:ext cx="390193" cy="46985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EC4EB27-9ADE-42C2-9A98-47F5822B2EE7}" type="slidenum">
              <a:rPr lang="ru-RU" smtClean="0">
                <a:solidFill>
                  <a:srgbClr val="8A8A8D"/>
                </a:solidFill>
              </a:rPr>
              <a:pPr/>
              <a:t>‹#›</a:t>
            </a:fld>
            <a:endParaRPr lang="ru-RU" dirty="0">
              <a:solidFill>
                <a:srgbClr val="8A8A8D"/>
              </a:solidFill>
            </a:endParaRPr>
          </a:p>
        </p:txBody>
      </p:sp>
      <p:pic>
        <p:nvPicPr>
          <p:cNvPr id="13" name="Picture 12" descr="CBRF-Logo_20m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71248" y="415928"/>
            <a:ext cx="325693" cy="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88900" indent="-88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177800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268288" indent="-904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357188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446088" indent="-88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7" y="851415"/>
            <a:ext cx="8828946" cy="8855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736981"/>
            <a:ext cx="8828946" cy="471599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67731" y="399781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pPr defTabSz="804649"/>
            <a:fld id="{2EC4EB27-9ADE-42C2-9A98-47F5822B2EE7}" type="slidenum">
              <a:rPr lang="ru-RU" smtClean="0">
                <a:solidFill>
                  <a:srgbClr val="000000"/>
                </a:solidFill>
              </a:rPr>
              <a:pPr defTabSz="804649"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67732" y="838028"/>
            <a:ext cx="390439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58171" y="847553"/>
            <a:ext cx="1991239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36441" y="838028"/>
            <a:ext cx="6873542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0400" y="307977"/>
            <a:ext cx="0" cy="53975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646760" y="307977"/>
            <a:ext cx="0" cy="539751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848" y="480788"/>
            <a:ext cx="1852216" cy="2092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ru-RU" sz="800" i="1" dirty="0" smtClean="0">
                <a:solidFill>
                  <a:schemeClr val="tx1"/>
                </a:solidFill>
                <a:latin typeface="Georgia" pitchFamily="18" charset="0"/>
              </a:rPr>
              <a:t>Стратегия ИТ Банка России </a:t>
            </a:r>
          </a:p>
          <a:p>
            <a:pPr>
              <a:lnSpc>
                <a:spcPct val="85000"/>
              </a:lnSpc>
            </a:pPr>
            <a:r>
              <a:rPr lang="ru-RU" sz="800" i="1" dirty="0" smtClean="0">
                <a:solidFill>
                  <a:schemeClr val="tx1"/>
                </a:solidFill>
                <a:latin typeface="Georgia" pitchFamily="18" charset="0"/>
              </a:rPr>
              <a:t>на 2016-2020</a:t>
            </a:r>
            <a:endParaRPr lang="ru-RU" sz="800" i="1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4" r:id="rId17"/>
    <p:sldLayoutId id="214748371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4649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0" indent="-78230" algn="l" defTabSz="804649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156460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236087" indent="-79627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314317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392546" indent="-78230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12785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110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17434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19759" indent="-201162" algn="l" defTabSz="804649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25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49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6974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298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23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3947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6272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8597" algn="l" defTabSz="8046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36" y="5216735"/>
            <a:ext cx="8254117" cy="414457"/>
          </a:xfrm>
        </p:spPr>
        <p:txBody>
          <a:bodyPr>
            <a:noAutofit/>
          </a:bodyPr>
          <a:lstStyle/>
          <a:p>
            <a:r>
              <a:rPr lang="ru-RU" sz="2800" b="1" dirty="0"/>
              <a:t>Стратегия ИТ Банка России на 2016-2020 годы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/>
        </p:nvSpPr>
        <p:spPr>
          <a:xfrm>
            <a:off x="179295" y="936171"/>
            <a:ext cx="6183405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90"/>
              </a:spcAft>
            </a:pPr>
            <a:r>
              <a:rPr lang="ru-RU" sz="1200" b="1" dirty="0" smtClean="0">
                <a:solidFill>
                  <a:srgbClr val="0070C0"/>
                </a:solidFill>
              </a:rPr>
              <a:t>Текущий ИТ-ландшафт: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676997" y="236314"/>
            <a:ext cx="6736427" cy="59892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ru-RU" sz="1600" b="1" cap="all" dirty="0" smtClean="0"/>
              <a:t>ИТ-ландшафт: Результаты анализа текущего состояния</a:t>
            </a:r>
            <a:endParaRPr lang="ru-RU" sz="1500" b="1" cap="all" dirty="0"/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10</a:t>
            </a:fld>
            <a:endParaRPr lang="ru-RU" sz="10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6288603" y="915866"/>
            <a:ext cx="3610569" cy="4574882"/>
            <a:chOff x="5831143" y="2035805"/>
            <a:chExt cx="3610569" cy="457488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879265" y="4242391"/>
              <a:ext cx="839972" cy="23682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292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879265" y="3880883"/>
              <a:ext cx="839972" cy="3615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879265" y="3168502"/>
              <a:ext cx="839972" cy="712381"/>
            </a:xfrm>
            <a:prstGeom prst="rect">
              <a:avLst/>
            </a:prstGeom>
            <a:solidFill>
              <a:srgbClr val="D0E1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58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879265" y="2810538"/>
              <a:ext cx="839972" cy="36150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" name="TextBox 52"/>
            <p:cNvSpPr txBox="1">
              <a:spLocks noChangeArrowheads="1"/>
            </p:cNvSpPr>
            <p:nvPr/>
          </p:nvSpPr>
          <p:spPr bwMode="auto">
            <a:xfrm>
              <a:off x="6700256" y="2035805"/>
              <a:ext cx="1093409" cy="72622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39559" rIns="0" bIns="39559">
              <a:spAutoFit/>
            </a:bodyPr>
            <a:lstStyle>
              <a:defPPr>
                <a:defRPr lang="ru-RU"/>
              </a:defPPr>
              <a:lvl1pPr marL="0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7434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4865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12297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9730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7162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24593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62027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99460" algn="l" defTabSz="1074865" rtl="0" eaLnBrk="1" latinLnBrk="0" hangingPunct="1">
                <a:defRPr sz="21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04782">
                <a:defRPr/>
              </a:pPr>
              <a:r>
                <a:rPr lang="en-US" altLang="ru-RU" sz="2000" b="1" kern="0" dirty="0">
                  <a:solidFill>
                    <a:srgbClr val="000000"/>
                  </a:solidFill>
                </a:rPr>
                <a:t>375</a:t>
              </a:r>
              <a:endParaRPr lang="ru-RU" altLang="ru-RU" sz="2000" b="1" kern="0" dirty="0">
                <a:solidFill>
                  <a:srgbClr val="000000"/>
                </a:solidFill>
              </a:endParaRPr>
            </a:p>
            <a:p>
              <a:pPr algn="ctr" defTabSz="1004782">
                <a:defRPr/>
              </a:pPr>
              <a:r>
                <a:rPr lang="ru-RU" altLang="ru-RU" sz="1100" kern="0" dirty="0">
                  <a:solidFill>
                    <a:srgbClr val="000000"/>
                  </a:solidFill>
                </a:rPr>
                <a:t>р</a:t>
              </a:r>
              <a:r>
                <a:rPr lang="ru-RU" altLang="ru-RU" sz="1100" kern="0" dirty="0" smtClean="0">
                  <a:solidFill>
                    <a:srgbClr val="000000"/>
                  </a:solidFill>
                </a:rPr>
                <a:t>азрозненных ИТ-решений</a:t>
              </a:r>
              <a:endParaRPr lang="ru-RU" altLang="ru-RU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4" name="Правая фигурная скобка 3"/>
            <p:cNvSpPr/>
            <p:nvPr/>
          </p:nvSpPr>
          <p:spPr>
            <a:xfrm rot="10800000">
              <a:off x="6390165" y="2810536"/>
              <a:ext cx="469585" cy="1070346"/>
            </a:xfrm>
            <a:prstGeom prst="rightBrace">
              <a:avLst>
                <a:gd name="adj1" fmla="val 3595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авая фигурная скобка 13"/>
            <p:cNvSpPr/>
            <p:nvPr/>
          </p:nvSpPr>
          <p:spPr>
            <a:xfrm rot="10800000">
              <a:off x="6268771" y="3888261"/>
              <a:ext cx="565274" cy="2722426"/>
            </a:xfrm>
            <a:prstGeom prst="rightBrace">
              <a:avLst>
                <a:gd name="adj1" fmla="val 3595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1254" y="3214576"/>
              <a:ext cx="446564" cy="3526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cap="none" baseline="0" dirty="0" smtClean="0">
                  <a:solidFill>
                    <a:schemeClr val="tx2"/>
                  </a:solidFill>
                </a:rPr>
                <a:t>64</a:t>
              </a:r>
              <a:endParaRPr lang="ru-RU" sz="2000" cap="none" baseline="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31143" y="5078889"/>
              <a:ext cx="446564" cy="3526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2"/>
                  </a:solidFill>
                </a:rPr>
                <a:t>311</a:t>
              </a:r>
              <a:endParaRPr lang="ru-RU" sz="2000" cap="none" baseline="0" dirty="0" smtClean="0">
                <a:solidFill>
                  <a:schemeClr val="tx2"/>
                </a:solidFill>
              </a:endParaRPr>
            </a:p>
          </p:txBody>
        </p:sp>
        <p:sp>
          <p:nvSpPr>
            <p:cNvPr id="18" name="Выноска 2 (с границей) 17"/>
            <p:cNvSpPr/>
            <p:nvPr/>
          </p:nvSpPr>
          <p:spPr>
            <a:xfrm>
              <a:off x="8300484" y="2654610"/>
              <a:ext cx="1141228" cy="471182"/>
            </a:xfrm>
            <a:prstGeom prst="accentCallout2">
              <a:avLst>
                <a:gd name="adj1" fmla="val 41607"/>
                <a:gd name="adj2" fmla="val -9047"/>
                <a:gd name="adj3" fmla="val 80179"/>
                <a:gd name="adj4" fmla="val -22381"/>
                <a:gd name="adj5" fmla="val 83165"/>
                <a:gd name="adj6" fmla="val -52257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chemeClr val="tx1"/>
                  </a:solidFill>
                </a:rPr>
                <a:t>Инициировано создание приложения</a:t>
              </a:r>
              <a:endParaRPr lang="ru-RU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Выноска 2 (с границей) 18"/>
            <p:cNvSpPr/>
            <p:nvPr/>
          </p:nvSpPr>
          <p:spPr>
            <a:xfrm>
              <a:off x="8300484" y="3599137"/>
              <a:ext cx="1141228" cy="406087"/>
            </a:xfrm>
            <a:prstGeom prst="accentCallout2">
              <a:avLst>
                <a:gd name="adj1" fmla="val 41607"/>
                <a:gd name="adj2" fmla="val -9047"/>
                <a:gd name="adj3" fmla="val 4465"/>
                <a:gd name="adj4" fmla="val -26108"/>
                <a:gd name="adj5" fmla="val -30305"/>
                <a:gd name="adj6" fmla="val -52256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chemeClr val="tx1"/>
                  </a:solidFill>
                </a:rPr>
                <a:t>В разработке</a:t>
              </a:r>
              <a:endParaRPr lang="ru-RU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Выноска 2 (с границей) 19"/>
            <p:cNvSpPr/>
            <p:nvPr/>
          </p:nvSpPr>
          <p:spPr>
            <a:xfrm>
              <a:off x="8300484" y="4254809"/>
              <a:ext cx="1141228" cy="406087"/>
            </a:xfrm>
            <a:prstGeom prst="accentCallout2">
              <a:avLst>
                <a:gd name="adj1" fmla="val 41607"/>
                <a:gd name="adj2" fmla="val -9047"/>
                <a:gd name="adj3" fmla="val 4465"/>
                <a:gd name="adj4" fmla="val -26108"/>
                <a:gd name="adj5" fmla="val -27686"/>
                <a:gd name="adj6" fmla="val -52256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chemeClr val="tx1"/>
                  </a:solidFill>
                </a:rPr>
                <a:t>Опытная эксплуатация</a:t>
              </a:r>
              <a:endParaRPr lang="ru-RU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Выноска 2 (с границей) 20"/>
            <p:cNvSpPr/>
            <p:nvPr/>
          </p:nvSpPr>
          <p:spPr>
            <a:xfrm>
              <a:off x="8300484" y="5587421"/>
              <a:ext cx="1141228" cy="406087"/>
            </a:xfrm>
            <a:prstGeom prst="accentCallout2">
              <a:avLst>
                <a:gd name="adj1" fmla="val 41607"/>
                <a:gd name="adj2" fmla="val -9047"/>
                <a:gd name="adj3" fmla="val 4465"/>
                <a:gd name="adj4" fmla="val -26108"/>
                <a:gd name="adj5" fmla="val -27686"/>
                <a:gd name="adj6" fmla="val -52256"/>
              </a:avLst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chemeClr val="tx1"/>
                  </a:solidFill>
                </a:rPr>
                <a:t>Промышленная эксплуатация</a:t>
              </a:r>
              <a:endParaRPr lang="ru-RU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9"/>
          <p:cNvSpPr/>
          <p:nvPr/>
        </p:nvSpPr>
        <p:spPr>
          <a:xfrm>
            <a:off x="179295" y="4840912"/>
            <a:ext cx="6216566" cy="1407912"/>
          </a:xfrm>
          <a:prstGeom prst="rect">
            <a:avLst/>
          </a:prstGeom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1504" indent="-351504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Необходимость быстрого расширения функциональности ИТ-решений</a:t>
            </a:r>
          </a:p>
          <a:p>
            <a:pPr marL="351504" indent="-351504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Требование к созданию гибких и удобных интерфейсов</a:t>
            </a:r>
          </a:p>
          <a:p>
            <a:pPr marL="351504" indent="-351504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Необходимость унификации форматов и интерфейсов взаимодействия с клиентами Банка России</a:t>
            </a:r>
          </a:p>
          <a:p>
            <a:pPr marL="351504" indent="-351504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Необходимость управления большими данными и предоставления инструментов аналитики подразделениям Банка России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9294" y="1233804"/>
            <a:ext cx="6216567" cy="261610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51504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Состоит из большого количества (375</a:t>
            </a:r>
            <a:r>
              <a:rPr lang="en-US" sz="1200" dirty="0" smtClean="0"/>
              <a:t>)</a:t>
            </a:r>
            <a:r>
              <a:rPr lang="ru-RU" sz="1200" dirty="0" smtClean="0"/>
              <a:t> разрозненных ИТ-решений</a:t>
            </a:r>
          </a:p>
          <a:p>
            <a:pPr marL="351504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Продолжает усложняться, в ближайшей перспективе ожидается рост количества ИТ-решений на 17% (64) </a:t>
            </a:r>
          </a:p>
          <a:p>
            <a:pPr marL="351504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Высокая степень децентрализации: более 3000 экземпляров ИТ-решений</a:t>
            </a:r>
          </a:p>
          <a:p>
            <a:pPr marL="351504" lvl="0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Отсутствует возможность </a:t>
            </a:r>
            <a:r>
              <a:rPr lang="ru-RU" sz="1200" dirty="0"/>
              <a:t>быстро создавать/расширять функциональность ИТ – решений;</a:t>
            </a:r>
          </a:p>
          <a:p>
            <a:pPr marL="351504" lvl="0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Отсутствуют инструменты </a:t>
            </a:r>
            <a:r>
              <a:rPr lang="ru-RU" sz="1200" dirty="0"/>
              <a:t>для реализации кросс – функциональных процессов;</a:t>
            </a:r>
          </a:p>
          <a:p>
            <a:pPr marL="351504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Не унифицировано взаимодействие с участниками финансового рынка, государственными учреждениями и гражданами</a:t>
            </a:r>
          </a:p>
          <a:p>
            <a:pPr marL="351504" indent="-351504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Отсутствует </a:t>
            </a:r>
            <a:r>
              <a:rPr lang="ru-RU" sz="1200" dirty="0"/>
              <a:t>единый подход к сбору, хранению и организации доступа к </a:t>
            </a:r>
            <a:r>
              <a:rPr lang="ru-RU" sz="1200" dirty="0" smtClean="0"/>
              <a:t>информации</a:t>
            </a:r>
            <a:endParaRPr lang="ru-RU" sz="1200" dirty="0"/>
          </a:p>
        </p:txBody>
      </p:sp>
      <p:sp>
        <p:nvSpPr>
          <p:cNvPr id="28" name="Rectangle 9"/>
          <p:cNvSpPr/>
          <p:nvPr/>
        </p:nvSpPr>
        <p:spPr>
          <a:xfrm>
            <a:off x="162346" y="4502852"/>
            <a:ext cx="6183405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defTabSz="1074865">
              <a:spcAft>
                <a:spcPts val="290"/>
              </a:spcAft>
            </a:pPr>
            <a:r>
              <a:rPr lang="ru-RU" sz="1200" b="1" dirty="0" smtClean="0">
                <a:solidFill>
                  <a:srgbClr val="0070C0"/>
                </a:solidFill>
              </a:rPr>
              <a:t>Выявленные области для улучшений: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24" name="Isosceles Triangle 147"/>
          <p:cNvSpPr>
            <a:spLocks noChangeArrowheads="1"/>
          </p:cNvSpPr>
          <p:nvPr/>
        </p:nvSpPr>
        <p:spPr bwMode="auto">
          <a:xfrm flipV="1">
            <a:off x="3270997" y="4026882"/>
            <a:ext cx="1462532" cy="30529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5" rIns="91410" bIns="45705" anchor="ctr"/>
          <a:lstStyle/>
          <a:p>
            <a:pPr algn="ctr">
              <a:defRPr/>
            </a:pPr>
            <a:endParaRPr lang="en-US" sz="12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5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2"/>
          <p:cNvSpPr/>
          <p:nvPr/>
        </p:nvSpPr>
        <p:spPr>
          <a:xfrm>
            <a:off x="310537" y="4143852"/>
            <a:ext cx="1420307" cy="428147"/>
          </a:xfrm>
          <a:prstGeom prst="rect">
            <a:avLst/>
          </a:prstGeom>
          <a:solidFill>
            <a:srgbClr val="3EA742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  <a:defRPr/>
            </a:pPr>
            <a:r>
              <a:rPr lang="ru-RU" sz="1100" b="1" kern="0" dirty="0" smtClean="0">
                <a:solidFill>
                  <a:schemeClr val="bg1"/>
                </a:solidFill>
              </a:rPr>
              <a:t>29</a:t>
            </a:r>
            <a:endParaRPr lang="ru-RU" sz="900" kern="0" dirty="0" smtClean="0">
              <a:solidFill>
                <a:schemeClr val="bg1"/>
              </a:solidFill>
            </a:endParaRP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  <a:defRPr/>
            </a:pPr>
            <a:r>
              <a:rPr lang="ru-RU" sz="900" kern="0" dirty="0" smtClean="0">
                <a:solidFill>
                  <a:schemeClr val="bg1"/>
                </a:solidFill>
              </a:rPr>
              <a:t>(целевые решения)</a:t>
            </a:r>
            <a:endParaRPr lang="ru-RU" sz="900" kern="0" dirty="0">
              <a:solidFill>
                <a:schemeClr val="bg1"/>
              </a:solidFill>
            </a:endParaRPr>
          </a:p>
        </p:txBody>
      </p:sp>
      <p:sp>
        <p:nvSpPr>
          <p:cNvPr id="49" name="TextBox 52"/>
          <p:cNvSpPr txBox="1">
            <a:spLocks noChangeArrowheads="1"/>
          </p:cNvSpPr>
          <p:nvPr/>
        </p:nvSpPr>
        <p:spPr bwMode="auto">
          <a:xfrm>
            <a:off x="2595322" y="5834829"/>
            <a:ext cx="1033905" cy="32017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defRPr/>
            </a:pPr>
            <a:r>
              <a:rPr lang="ru-RU" altLang="ru-RU" sz="1100" b="1" kern="0" dirty="0">
                <a:solidFill>
                  <a:srgbClr val="000000"/>
                </a:solidFill>
              </a:rPr>
              <a:t>Целевая ИТ-архитектура</a:t>
            </a:r>
          </a:p>
        </p:txBody>
      </p:sp>
      <p:sp>
        <p:nvSpPr>
          <p:cNvPr id="50" name="TextBox 52"/>
          <p:cNvSpPr txBox="1">
            <a:spLocks noChangeArrowheads="1"/>
          </p:cNvSpPr>
          <p:nvPr/>
        </p:nvSpPr>
        <p:spPr bwMode="auto">
          <a:xfrm>
            <a:off x="429056" y="1068870"/>
            <a:ext cx="1046453" cy="66466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9559" rIns="0" bIns="39559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defRPr/>
            </a:pPr>
            <a:r>
              <a:rPr lang="en-US" altLang="ru-RU" sz="1600" b="1" kern="0" dirty="0">
                <a:solidFill>
                  <a:srgbClr val="000000"/>
                </a:solidFill>
              </a:rPr>
              <a:t>375</a:t>
            </a:r>
            <a:endParaRPr lang="ru-RU" altLang="ru-RU" sz="1600" b="1" kern="0" dirty="0">
              <a:solidFill>
                <a:srgbClr val="000000"/>
              </a:solidFill>
            </a:endParaRPr>
          </a:p>
          <a:p>
            <a:pPr algn="ctr" defTabSz="1004782">
              <a:defRPr/>
            </a:pPr>
            <a:r>
              <a:rPr lang="ru-RU" altLang="ru-RU" sz="1100" kern="0" dirty="0">
                <a:solidFill>
                  <a:srgbClr val="000000"/>
                </a:solidFill>
              </a:rPr>
              <a:t>р</a:t>
            </a:r>
            <a:r>
              <a:rPr lang="ru-RU" altLang="ru-RU" sz="1100" kern="0" dirty="0" smtClean="0">
                <a:solidFill>
                  <a:srgbClr val="000000"/>
                </a:solidFill>
              </a:rPr>
              <a:t>азрозненных ИТ-решений</a:t>
            </a:r>
            <a:endParaRPr lang="ru-RU" altLang="ru-RU" sz="1100" kern="0" dirty="0">
              <a:solidFill>
                <a:srgbClr val="000000"/>
              </a:solidFill>
            </a:endParaRPr>
          </a:p>
        </p:txBody>
      </p:sp>
      <p:sp>
        <p:nvSpPr>
          <p:cNvPr id="55" name="Rectangle 40"/>
          <p:cNvSpPr/>
          <p:nvPr/>
        </p:nvSpPr>
        <p:spPr>
          <a:xfrm>
            <a:off x="310537" y="1885951"/>
            <a:ext cx="1420307" cy="2257902"/>
          </a:xfrm>
          <a:prstGeom prst="rect">
            <a:avLst/>
          </a:prstGeom>
          <a:solidFill>
            <a:srgbClr val="FF9A05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r>
              <a:rPr lang="ru-RU" sz="1100" b="1" kern="0" dirty="0" smtClean="0">
                <a:solidFill>
                  <a:schemeClr val="bg1"/>
                </a:solidFill>
              </a:rPr>
              <a:t>263</a:t>
            </a: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endParaRPr lang="ru-RU" sz="1100" b="1" kern="0" dirty="0" smtClean="0">
              <a:solidFill>
                <a:schemeClr val="bg1"/>
              </a:solidFill>
            </a:endParaRP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r>
              <a:rPr lang="ru-RU" sz="1000" b="1" kern="0" dirty="0" smtClean="0">
                <a:solidFill>
                  <a:schemeClr val="bg1"/>
                </a:solidFill>
              </a:rPr>
              <a:t>(функциональность будет перенесена на целевую платформу)</a:t>
            </a:r>
            <a:endParaRPr lang="ru-RU" sz="1000" b="1" kern="0" dirty="0">
              <a:solidFill>
                <a:schemeClr val="bg1"/>
              </a:solidFill>
            </a:endParaRPr>
          </a:p>
        </p:txBody>
      </p:sp>
      <p:sp>
        <p:nvSpPr>
          <p:cNvPr id="58" name="Rectangle 40"/>
          <p:cNvSpPr/>
          <p:nvPr/>
        </p:nvSpPr>
        <p:spPr>
          <a:xfrm>
            <a:off x="310537" y="4572000"/>
            <a:ext cx="1420307" cy="765767"/>
          </a:xfrm>
          <a:prstGeom prst="rect">
            <a:avLst/>
          </a:prstGeom>
          <a:solidFill>
            <a:srgbClr val="9D9BCD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r>
              <a:rPr lang="ru-RU" sz="900" b="1" kern="0" dirty="0" smtClean="0">
                <a:solidFill>
                  <a:schemeClr val="bg1"/>
                </a:solidFill>
              </a:rPr>
              <a:t>60</a:t>
            </a: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r>
              <a:rPr lang="ru-RU" sz="900" kern="0" dirty="0">
                <a:solidFill>
                  <a:schemeClr val="bg1"/>
                </a:solidFill>
              </a:rPr>
              <a:t>(функциональность будет перенесена в</a:t>
            </a:r>
            <a:r>
              <a:rPr lang="ru-RU" sz="900" kern="0" dirty="0" smtClean="0">
                <a:solidFill>
                  <a:schemeClr val="bg1"/>
                </a:solidFill>
              </a:rPr>
              <a:t> специализированные решения</a:t>
            </a:r>
            <a:r>
              <a:rPr lang="ru-RU" sz="900" b="1" kern="0" dirty="0" smtClean="0">
                <a:solidFill>
                  <a:schemeClr val="bg1"/>
                </a:solidFill>
              </a:rPr>
              <a:t>)</a:t>
            </a:r>
            <a:endParaRPr lang="ru-RU" sz="900" b="1" kern="0" dirty="0">
              <a:solidFill>
                <a:schemeClr val="bg1"/>
              </a:solidFill>
            </a:endParaRPr>
          </a:p>
        </p:txBody>
      </p:sp>
      <p:sp>
        <p:nvSpPr>
          <p:cNvPr id="59" name="Rectangle 44"/>
          <p:cNvSpPr/>
          <p:nvPr/>
        </p:nvSpPr>
        <p:spPr>
          <a:xfrm>
            <a:off x="310537" y="5295851"/>
            <a:ext cx="1420307" cy="438923"/>
          </a:xfrm>
          <a:prstGeom prst="rect">
            <a:avLst/>
          </a:prstGeom>
          <a:solidFill>
            <a:srgbClr val="FF0000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  <a:defRPr/>
            </a:pPr>
            <a:r>
              <a:rPr lang="ru-RU" sz="1100" b="1" kern="0" dirty="0" smtClean="0">
                <a:solidFill>
                  <a:schemeClr val="bg1"/>
                </a:solidFill>
              </a:rPr>
              <a:t>23</a:t>
            </a: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  <a:defRPr/>
            </a:pPr>
            <a:r>
              <a:rPr lang="ru-RU" sz="900" kern="0" dirty="0" smtClean="0">
                <a:solidFill>
                  <a:schemeClr val="bg1"/>
                </a:solidFill>
              </a:rPr>
              <a:t>(вывод из эксплуатации)</a:t>
            </a:r>
            <a:endParaRPr lang="ru-RU" sz="900" kern="0" dirty="0">
              <a:solidFill>
                <a:schemeClr val="bg1"/>
              </a:solidFill>
            </a:endParaRPr>
          </a:p>
        </p:txBody>
      </p:sp>
      <p:sp>
        <p:nvSpPr>
          <p:cNvPr id="64" name="Rectangle 42"/>
          <p:cNvSpPr/>
          <p:nvPr/>
        </p:nvSpPr>
        <p:spPr>
          <a:xfrm>
            <a:off x="2325921" y="5362993"/>
            <a:ext cx="1420307" cy="371785"/>
          </a:xfrm>
          <a:prstGeom prst="rect">
            <a:avLst/>
          </a:prstGeom>
          <a:solidFill>
            <a:srgbClr val="3EA742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  <a:defRPr/>
            </a:pPr>
            <a:r>
              <a:rPr lang="ru-RU" sz="1100" b="1" kern="0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65" name="Rectangle 40"/>
          <p:cNvSpPr/>
          <p:nvPr/>
        </p:nvSpPr>
        <p:spPr>
          <a:xfrm>
            <a:off x="2325921" y="1885951"/>
            <a:ext cx="1420307" cy="3484578"/>
          </a:xfrm>
          <a:prstGeom prst="rect">
            <a:avLst/>
          </a:prstGeom>
          <a:solidFill>
            <a:srgbClr val="FF9A05"/>
          </a:solidFill>
          <a:ln w="6350" algn="ctr">
            <a:noFill/>
            <a:miter lim="800000"/>
            <a:headEnd/>
            <a:tailEnd type="none" w="sm" len="med"/>
          </a:ln>
          <a:effectLst/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r>
              <a:rPr lang="ru-RU" sz="1100" b="1" kern="0" dirty="0" smtClean="0">
                <a:solidFill>
                  <a:schemeClr val="bg1"/>
                </a:solidFill>
              </a:rPr>
              <a:t>9</a:t>
            </a:r>
          </a:p>
          <a:p>
            <a:pPr algn="ctr" defTabSz="1004782">
              <a:lnSpc>
                <a:spcPct val="90000"/>
              </a:lnSpc>
              <a:tabLst>
                <a:tab pos="2156720" algn="l"/>
              </a:tabLst>
            </a:pPr>
            <a:endParaRPr lang="ru-RU" sz="1100" b="1" kern="0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"/>
          <p:cNvCxnSpPr>
            <a:stCxn id="58" idx="3"/>
            <a:endCxn id="64" idx="1"/>
          </p:cNvCxnSpPr>
          <p:nvPr/>
        </p:nvCxnSpPr>
        <p:spPr>
          <a:xfrm>
            <a:off x="1730844" y="4954884"/>
            <a:ext cx="595077" cy="594002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6"/>
          <p:cNvCxnSpPr>
            <a:stCxn id="44" idx="3"/>
            <a:endCxn id="64" idx="1"/>
          </p:cNvCxnSpPr>
          <p:nvPr/>
        </p:nvCxnSpPr>
        <p:spPr>
          <a:xfrm>
            <a:off x="1730844" y="4357926"/>
            <a:ext cx="595077" cy="119096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69"/>
          <p:cNvCxnSpPr>
            <a:stCxn id="55" idx="3"/>
            <a:endCxn id="65" idx="1"/>
          </p:cNvCxnSpPr>
          <p:nvPr/>
        </p:nvCxnSpPr>
        <p:spPr>
          <a:xfrm>
            <a:off x="1730844" y="3014902"/>
            <a:ext cx="595077" cy="613338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29"/>
          <p:cNvCxnSpPr/>
          <p:nvPr/>
        </p:nvCxnSpPr>
        <p:spPr>
          <a:xfrm flipH="1">
            <a:off x="274272" y="5728588"/>
            <a:ext cx="3471956" cy="6186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sm" len="lg"/>
            <a:tailEnd type="none" w="med" len="med"/>
          </a:ln>
          <a:effectLst/>
        </p:spPr>
      </p:cxnSp>
      <p:sp>
        <p:nvSpPr>
          <p:cNvPr id="73" name="TextBox 52"/>
          <p:cNvSpPr txBox="1">
            <a:spLocks noChangeArrowheads="1"/>
          </p:cNvSpPr>
          <p:nvPr/>
        </p:nvSpPr>
        <p:spPr bwMode="auto">
          <a:xfrm>
            <a:off x="2124919" y="861121"/>
            <a:ext cx="1822309" cy="10801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39559" rIns="0" bIns="39559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4782">
              <a:defRPr/>
            </a:pPr>
            <a:r>
              <a:rPr lang="ru-RU" altLang="ru-RU" sz="1600" b="1" kern="0" dirty="0" smtClean="0">
                <a:solidFill>
                  <a:srgbClr val="000000"/>
                </a:solidFill>
              </a:rPr>
              <a:t>9</a:t>
            </a:r>
            <a:endParaRPr lang="ru-RU" altLang="ru-RU" sz="1600" b="1" kern="0" dirty="0">
              <a:solidFill>
                <a:srgbClr val="000000"/>
              </a:solidFill>
            </a:endParaRPr>
          </a:p>
          <a:p>
            <a:pPr algn="ctr" defTabSz="1004782">
              <a:defRPr/>
            </a:pPr>
            <a:r>
              <a:rPr lang="ru-RU" altLang="ru-RU" sz="1100" kern="0" dirty="0" smtClean="0">
                <a:solidFill>
                  <a:srgbClr val="000000"/>
                </a:solidFill>
              </a:rPr>
              <a:t>Прикладных платформ* </a:t>
            </a:r>
            <a:r>
              <a:rPr lang="ru-RU" altLang="ru-RU" sz="1100" kern="0" dirty="0">
                <a:solidFill>
                  <a:srgbClr val="000000"/>
                </a:solidFill>
              </a:rPr>
              <a:t>и </a:t>
            </a:r>
            <a:endParaRPr lang="ru-RU" altLang="ru-RU" sz="1100" kern="0" dirty="0" smtClean="0">
              <a:solidFill>
                <a:srgbClr val="000000"/>
              </a:solidFill>
            </a:endParaRPr>
          </a:p>
          <a:p>
            <a:pPr algn="ctr" defTabSz="1004782">
              <a:defRPr/>
            </a:pPr>
            <a:r>
              <a:rPr lang="ru-RU" altLang="ru-RU" sz="1600" b="1" kern="0" dirty="0">
                <a:solidFill>
                  <a:srgbClr val="000000"/>
                </a:solidFill>
              </a:rPr>
              <a:t>32</a:t>
            </a:r>
          </a:p>
          <a:p>
            <a:pPr algn="ctr" defTabSz="1004782">
              <a:defRPr/>
            </a:pPr>
            <a:r>
              <a:rPr lang="ru-RU" altLang="ru-RU" sz="1100" kern="0" dirty="0" smtClean="0">
                <a:solidFill>
                  <a:srgbClr val="000000"/>
                </a:solidFill>
              </a:rPr>
              <a:t>специализированных ИТ-решения</a:t>
            </a:r>
            <a:endParaRPr lang="ru-RU" altLang="ru-RU" sz="1100" kern="0" dirty="0">
              <a:solidFill>
                <a:srgbClr val="000000"/>
              </a:solidFill>
            </a:endParaRPr>
          </a:p>
        </p:txBody>
      </p:sp>
      <p:sp>
        <p:nvSpPr>
          <p:cNvPr id="74" name="Заголовок 1"/>
          <p:cNvSpPr>
            <a:spLocks noGrp="1"/>
          </p:cNvSpPr>
          <p:nvPr>
            <p:ph type="title"/>
          </p:nvPr>
        </p:nvSpPr>
        <p:spPr>
          <a:xfrm>
            <a:off x="2744857" y="307975"/>
            <a:ext cx="6765127" cy="391132"/>
          </a:xfrm>
        </p:spPr>
        <p:txBody>
          <a:bodyPr>
            <a:normAutofit/>
          </a:bodyPr>
          <a:lstStyle/>
          <a:p>
            <a:r>
              <a:rPr lang="ru-RU" sz="1600" b="1" cap="all" dirty="0" smtClean="0">
                <a:latin typeface="+mn-lt"/>
              </a:rPr>
              <a:t>целевой ИТ-ландшафт</a:t>
            </a:r>
            <a:endParaRPr lang="ru-RU" sz="1600" b="1" cap="all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3300" y="6469718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11</a:t>
            </a:fld>
            <a:endParaRPr lang="ru-RU" sz="1000" dirty="0"/>
          </a:p>
        </p:txBody>
      </p:sp>
      <p:sp>
        <p:nvSpPr>
          <p:cNvPr id="28" name="Rectangle 17"/>
          <p:cNvSpPr/>
          <p:nvPr/>
        </p:nvSpPr>
        <p:spPr>
          <a:xfrm>
            <a:off x="24492" y="6382525"/>
            <a:ext cx="3956574" cy="338554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ru-RU" sz="800" b="1" dirty="0" smtClean="0"/>
              <a:t>Прикладная платформа* </a:t>
            </a:r>
            <a:r>
              <a:rPr lang="ru-RU" sz="800" kern="0" dirty="0">
                <a:solidFill>
                  <a:srgbClr val="000000"/>
                </a:solidFill>
              </a:rPr>
              <a:t>– </a:t>
            </a:r>
            <a:r>
              <a:rPr lang="ru-RU" sz="800" kern="0" dirty="0" smtClean="0">
                <a:solidFill>
                  <a:srgbClr val="000000"/>
                </a:solidFill>
              </a:rPr>
              <a:t>это совокупность взаимоувязанных технологических инструментов для предоставления сервисов</a:t>
            </a:r>
            <a:endParaRPr lang="ru-RU" sz="800" kern="0" dirty="0">
              <a:solidFill>
                <a:srgbClr val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0537" y="5834829"/>
            <a:ext cx="1435029" cy="43088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ctr" defTabSz="1004782"/>
            <a:r>
              <a:rPr lang="ru-RU" altLang="ru-RU" sz="1100" b="1" kern="0" dirty="0">
                <a:solidFill>
                  <a:srgbClr val="000000"/>
                </a:solidFill>
              </a:rPr>
              <a:t>Текущая ИТ-архитектура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47134" y="1468781"/>
            <a:ext cx="5600217" cy="98180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marL="363538" lvl="1" indent="-17145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100" dirty="0" smtClean="0"/>
              <a:t>Создание ИТ </a:t>
            </a:r>
            <a:r>
              <a:rPr lang="ru-RU" sz="1100" dirty="0"/>
              <a:t>решений на базе </a:t>
            </a:r>
            <a:r>
              <a:rPr lang="ru-RU" sz="1100" b="1" dirty="0"/>
              <a:t>открытых, модульных платформ</a:t>
            </a:r>
          </a:p>
          <a:p>
            <a:pPr marL="363538" lvl="1" indent="-17145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100" dirty="0" smtClean="0"/>
              <a:t>Внедрение </a:t>
            </a:r>
            <a:r>
              <a:rPr lang="ru-RU" sz="1100" dirty="0"/>
              <a:t>современных </a:t>
            </a:r>
            <a:r>
              <a:rPr lang="ru-RU" sz="1100" b="1" dirty="0"/>
              <a:t>интеграционных ИТ решений</a:t>
            </a:r>
          </a:p>
          <a:p>
            <a:pPr marL="363538" lvl="1" indent="-17145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100" kern="0" dirty="0" smtClean="0">
                <a:solidFill>
                  <a:srgbClr val="000000"/>
                </a:solidFill>
              </a:rPr>
              <a:t>Развитие каналов электронного взаимодействия, </a:t>
            </a:r>
            <a:r>
              <a:rPr lang="ru-RU" sz="1100" b="1" kern="0" dirty="0" smtClean="0">
                <a:solidFill>
                  <a:srgbClr val="000000"/>
                </a:solidFill>
              </a:rPr>
              <a:t>унификация форматов </a:t>
            </a:r>
            <a:r>
              <a:rPr lang="ru-RU" sz="1100" kern="0" dirty="0" smtClean="0">
                <a:solidFill>
                  <a:srgbClr val="000000"/>
                </a:solidFill>
              </a:rPr>
              <a:t>и интерфейсов</a:t>
            </a:r>
          </a:p>
        </p:txBody>
      </p:sp>
      <p:sp>
        <p:nvSpPr>
          <p:cNvPr id="40" name="Rectangle 9"/>
          <p:cNvSpPr/>
          <p:nvPr/>
        </p:nvSpPr>
        <p:spPr>
          <a:xfrm>
            <a:off x="4147134" y="1045298"/>
            <a:ext cx="5600218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defTabSz="1074865">
              <a:spcAft>
                <a:spcPts val="290"/>
              </a:spcAft>
            </a:pPr>
            <a:r>
              <a:rPr lang="ru-RU" sz="1200" b="1" dirty="0">
                <a:solidFill>
                  <a:srgbClr val="0070C0"/>
                </a:solidFill>
              </a:rPr>
              <a:t>Целевой  ИТ-ландшафт:</a:t>
            </a:r>
          </a:p>
        </p:txBody>
      </p:sp>
      <p:sp>
        <p:nvSpPr>
          <p:cNvPr id="25" name="Rectangle 9"/>
          <p:cNvSpPr/>
          <p:nvPr/>
        </p:nvSpPr>
        <p:spPr>
          <a:xfrm>
            <a:off x="4147133" y="4016978"/>
            <a:ext cx="5600218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defTabSz="1074865">
              <a:spcAft>
                <a:spcPts val="290"/>
              </a:spcAft>
            </a:pPr>
            <a:r>
              <a:rPr lang="ru-RU" sz="1200" b="1" dirty="0">
                <a:solidFill>
                  <a:srgbClr val="0070C0"/>
                </a:solidFill>
              </a:rPr>
              <a:t>Основные результаты перехода к целевому ИТ-ландшафту:</a:t>
            </a:r>
          </a:p>
        </p:txBody>
      </p:sp>
      <p:sp>
        <p:nvSpPr>
          <p:cNvPr id="26" name="Rectangle 9"/>
          <p:cNvSpPr/>
          <p:nvPr/>
        </p:nvSpPr>
        <p:spPr>
          <a:xfrm>
            <a:off x="4147133" y="4415519"/>
            <a:ext cx="5600218" cy="1613097"/>
          </a:xfrm>
          <a:prstGeom prst="rect">
            <a:avLst/>
          </a:prstGeom>
          <a:noFill/>
          <a:effectLst/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dirty="0" smtClean="0"/>
              <a:t>Удобные интерфейсы, быстро адаптируемые под изменяемые процессы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b="1" dirty="0" smtClean="0"/>
              <a:t>Оперативный </a:t>
            </a:r>
            <a:r>
              <a:rPr lang="ru-RU" sz="1100" b="1" dirty="0"/>
              <a:t>анализ данных</a:t>
            </a:r>
            <a:r>
              <a:rPr lang="ru-RU" sz="1100" dirty="0"/>
              <a:t> на базе единых систем управления </a:t>
            </a:r>
            <a:r>
              <a:rPr lang="ru-RU" sz="1100" dirty="0" smtClean="0"/>
              <a:t>данными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dirty="0"/>
              <a:t>Использование унифицированных каналов </a:t>
            </a:r>
            <a:r>
              <a:rPr lang="ru-RU" sz="1100" dirty="0" smtClean="0"/>
              <a:t>взаимодействия с участниками рынка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b="1" dirty="0"/>
              <a:t>Повышение </a:t>
            </a:r>
            <a:r>
              <a:rPr lang="ru-RU" sz="1100" b="1" dirty="0" smtClean="0"/>
              <a:t>скорости </a:t>
            </a:r>
            <a:r>
              <a:rPr lang="ru-RU" sz="1100" dirty="0" smtClean="0"/>
              <a:t>предоставления новой </a:t>
            </a:r>
            <a:r>
              <a:rPr lang="ru-RU" sz="1100" b="1" dirty="0" smtClean="0"/>
              <a:t>функциональности</a:t>
            </a:r>
            <a:r>
              <a:rPr lang="ru-RU" sz="1100" dirty="0" smtClean="0"/>
              <a:t> </a:t>
            </a:r>
            <a:r>
              <a:rPr lang="ru-RU" sz="1100" dirty="0"/>
              <a:t>за счет гибкости и настройки прикладных платформ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b="1" dirty="0" smtClean="0"/>
              <a:t>Сокращение издержек </a:t>
            </a:r>
            <a:r>
              <a:rPr lang="ru-RU" sz="1100" dirty="0" smtClean="0"/>
              <a:t>на развитие и сопровождение систем</a:t>
            </a:r>
          </a:p>
        </p:txBody>
      </p:sp>
      <p:sp>
        <p:nvSpPr>
          <p:cNvPr id="30" name="Isosceles Triangle 147"/>
          <p:cNvSpPr>
            <a:spLocks noChangeArrowheads="1"/>
          </p:cNvSpPr>
          <p:nvPr/>
        </p:nvSpPr>
        <p:spPr bwMode="auto">
          <a:xfrm flipV="1">
            <a:off x="5906728" y="3043229"/>
            <a:ext cx="1462532" cy="305292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5" rIns="91410" bIns="45705" anchor="ctr"/>
          <a:lstStyle/>
          <a:p>
            <a:pPr algn="ctr">
              <a:defRPr/>
            </a:pPr>
            <a:endParaRPr lang="en-US" sz="12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6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13</a:t>
            </a:fld>
            <a:endParaRPr lang="ru-RU" sz="1000" dirty="0"/>
          </a:p>
        </p:txBody>
      </p:sp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275912727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Рисунок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489" y="2595702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>
          <a:xfrm>
            <a:off x="9497543" y="6475506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14</a:t>
            </a:fld>
            <a:endParaRPr lang="ru-RU" sz="1000" dirty="0"/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2640226" y="146646"/>
            <a:ext cx="6840000" cy="4231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Управление данными:</a:t>
            </a:r>
          </a:p>
          <a:p>
            <a:pPr marL="87313"/>
            <a:r>
              <a:rPr lang="ru-RU" sz="1600" b="1" cap="all" dirty="0" smtClean="0"/>
              <a:t>Подходы к ИТ-Архитектуре единого хранилища и </a:t>
            </a:r>
          </a:p>
          <a:p>
            <a:pPr marL="87313"/>
            <a:r>
              <a:rPr lang="ru-RU" sz="1600" b="1" cap="all" dirty="0" smtClean="0"/>
              <a:t>Больших данных (</a:t>
            </a:r>
            <a:r>
              <a:rPr lang="en-US" sz="1600" b="1" cap="all" dirty="0" smtClean="0"/>
              <a:t>bigdata)</a:t>
            </a:r>
            <a:endParaRPr lang="ru-RU" sz="1600" b="1" cap="all" dirty="0"/>
          </a:p>
        </p:txBody>
      </p:sp>
      <p:sp>
        <p:nvSpPr>
          <p:cNvPr id="49" name="Rectangle 196"/>
          <p:cNvSpPr>
            <a:spLocks/>
          </p:cNvSpPr>
          <p:nvPr/>
        </p:nvSpPr>
        <p:spPr bwMode="auto">
          <a:xfrm>
            <a:off x="277600" y="844167"/>
            <a:ext cx="9354080" cy="1709489"/>
          </a:xfrm>
          <a:prstGeom prst="rect">
            <a:avLst/>
          </a:prstGeom>
          <a:noFill/>
        </p:spPr>
        <p:txBody>
          <a:bodyPr wrap="square" lIns="36000" tIns="72000" rIns="36000" bIns="36000">
            <a:noAutofit/>
          </a:bodyPr>
          <a:lstStyle/>
          <a:p>
            <a:pPr marL="192088" lvl="1">
              <a:lnSpc>
                <a:spcPct val="120000"/>
              </a:lnSpc>
              <a:spcAft>
                <a:spcPts val="300"/>
              </a:spcAft>
            </a:pPr>
            <a:r>
              <a:rPr lang="ru-RU" sz="1200" dirty="0" smtClean="0"/>
              <a:t>Система управления данными включает в себя Единое хранилище </a:t>
            </a:r>
            <a:r>
              <a:rPr lang="ru-RU" sz="1200" dirty="0"/>
              <a:t>данных Банка </a:t>
            </a:r>
            <a:r>
              <a:rPr lang="ru-RU" sz="1200" dirty="0" smtClean="0"/>
              <a:t>России и инструменты анализа неструктурированных данных (</a:t>
            </a:r>
            <a:r>
              <a:rPr lang="en-US" sz="1200" dirty="0" smtClean="0"/>
              <a:t>BigData</a:t>
            </a:r>
            <a:r>
              <a:rPr lang="ru-RU" sz="1200" dirty="0" smtClean="0"/>
              <a:t>), в том числе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Организацию области структурированных  и не структурированных  данных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Создание средств обработки и интеграции различных типов данных (</a:t>
            </a:r>
            <a:r>
              <a:rPr lang="en-US" sz="1050" dirty="0" err="1" smtClean="0"/>
              <a:t>BigData</a:t>
            </a:r>
            <a:r>
              <a:rPr lang="en-US" sz="1050" dirty="0" smtClean="0"/>
              <a:t>/</a:t>
            </a:r>
            <a:r>
              <a:rPr lang="en-US" sz="1050" dirty="0" err="1" smtClean="0"/>
              <a:t>SmartData</a:t>
            </a:r>
            <a:r>
              <a:rPr lang="ru-RU" sz="1050" dirty="0" smtClean="0"/>
              <a:t> и </a:t>
            </a:r>
            <a:r>
              <a:rPr lang="en-US" sz="1050" dirty="0"/>
              <a:t>Machine </a:t>
            </a:r>
            <a:r>
              <a:rPr lang="en-US" sz="1050" dirty="0" smtClean="0"/>
              <a:t>Learning</a:t>
            </a:r>
            <a:r>
              <a:rPr lang="ru-RU" sz="1050" dirty="0" smtClean="0"/>
              <a:t>)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/>
              <a:t>Развитие инструментов ведения  НСИ, </a:t>
            </a:r>
            <a:r>
              <a:rPr lang="ru-RU" sz="1050" dirty="0" smtClean="0"/>
              <a:t>метаданных и </a:t>
            </a:r>
            <a:r>
              <a:rPr lang="ru-RU" sz="1050" dirty="0"/>
              <a:t>обеспечения качества </a:t>
            </a:r>
            <a:r>
              <a:rPr lang="ru-RU" sz="1050" dirty="0" smtClean="0"/>
              <a:t>данных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Разработку аналитических витрин и аналитических приложений по требованиям пользователей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Предоставление пользователям сервисов самообслуживания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Создание гибких инструментов для оперативной аналитики</a:t>
            </a:r>
            <a:r>
              <a:rPr lang="en-US" sz="1050" dirty="0" smtClean="0"/>
              <a:t> </a:t>
            </a:r>
            <a:r>
              <a:rPr lang="ru-RU" sz="1050" dirty="0" smtClean="0"/>
              <a:t>неструктурированных данных</a:t>
            </a:r>
          </a:p>
          <a:p>
            <a:pPr marL="765862" lvl="2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050" dirty="0" smtClean="0"/>
              <a:t>Использование современных технологий хранения данных (</a:t>
            </a:r>
            <a:r>
              <a:rPr lang="en-US" sz="1050" dirty="0" smtClean="0"/>
              <a:t>In-Memory Data Grid</a:t>
            </a:r>
            <a:r>
              <a:rPr lang="ru-RU" sz="1050" dirty="0" smtClean="0"/>
              <a:t>)</a:t>
            </a:r>
          </a:p>
          <a:p>
            <a:pPr marL="594412" lvl="2">
              <a:spcAft>
                <a:spcPts val="600"/>
              </a:spcAft>
            </a:pPr>
            <a:endParaRPr lang="ru-RU" sz="1050" dirty="0"/>
          </a:p>
          <a:p>
            <a:pPr marL="594412" lvl="2"/>
            <a:endParaRPr lang="ru-RU" sz="1050" b="1" dirty="0"/>
          </a:p>
        </p:txBody>
      </p:sp>
      <p:sp>
        <p:nvSpPr>
          <p:cNvPr id="46" name="Rounded Rectangle 10"/>
          <p:cNvSpPr/>
          <p:nvPr/>
        </p:nvSpPr>
        <p:spPr bwMode="auto">
          <a:xfrm>
            <a:off x="209791" y="3636049"/>
            <a:ext cx="9577827" cy="2000744"/>
          </a:xfrm>
          <a:prstGeom prst="roundRect">
            <a:avLst>
              <a:gd name="adj" fmla="val 912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Rounded Rectangle 11"/>
          <p:cNvSpPr/>
          <p:nvPr/>
        </p:nvSpPr>
        <p:spPr bwMode="auto">
          <a:xfrm>
            <a:off x="209790" y="2771371"/>
            <a:ext cx="9577827" cy="831452"/>
          </a:xfrm>
          <a:prstGeom prst="roundRect">
            <a:avLst>
              <a:gd name="adj" fmla="val 1527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Rounded Rectangle 9"/>
          <p:cNvSpPr/>
          <p:nvPr/>
        </p:nvSpPr>
        <p:spPr bwMode="auto">
          <a:xfrm>
            <a:off x="209791" y="5670018"/>
            <a:ext cx="9577827" cy="862381"/>
          </a:xfrm>
          <a:prstGeom prst="roundRect">
            <a:avLst>
              <a:gd name="adj" fmla="val 14468"/>
            </a:avLst>
          </a:prstGeom>
          <a:solidFill>
            <a:srgbClr val="F2F2F2"/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Rounded Rectangle 15"/>
          <p:cNvSpPr/>
          <p:nvPr/>
        </p:nvSpPr>
        <p:spPr bwMode="auto">
          <a:xfrm>
            <a:off x="962025" y="5830450"/>
            <a:ext cx="3028209" cy="636892"/>
          </a:xfrm>
          <a:prstGeom prst="roundRect">
            <a:avLst>
              <a:gd name="adj" fmla="val 14468"/>
            </a:avLst>
          </a:prstGeom>
          <a:solidFill>
            <a:srgbClr val="FFE6CD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defTabSz="1218831"/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Внутренние 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внешние структурированные данные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Down Arrow 43"/>
          <p:cNvSpPr/>
          <p:nvPr/>
        </p:nvSpPr>
        <p:spPr bwMode="auto">
          <a:xfrm rot="16200000" flipV="1">
            <a:off x="4018705" y="4582108"/>
            <a:ext cx="227818" cy="896749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" name="Picture 14" descr="https://d30y9cdsu7xlg0.cloudfront.net/png/50661-200.png"/>
          <p:cNvPicPr>
            <a:picLocks noChangeAspect="1" noChangeArrowheads="1"/>
          </p:cNvPicPr>
          <p:nvPr/>
        </p:nvPicPr>
        <p:blipFill>
          <a:blip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30" y="5867270"/>
            <a:ext cx="357516" cy="3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72"/>
          <p:cNvSpPr/>
          <p:nvPr/>
        </p:nvSpPr>
        <p:spPr bwMode="auto">
          <a:xfrm>
            <a:off x="382809" y="2897561"/>
            <a:ext cx="2710911" cy="549440"/>
          </a:xfrm>
          <a:prstGeom prst="roundRect">
            <a:avLst>
              <a:gd name="adj" fmla="val 14468"/>
            </a:avLst>
          </a:prstGeom>
          <a:solidFill>
            <a:srgbClr val="B6DF89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831"/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Отчетность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ounded Rectangle 73"/>
          <p:cNvSpPr/>
          <p:nvPr/>
        </p:nvSpPr>
        <p:spPr bwMode="auto">
          <a:xfrm>
            <a:off x="3172534" y="2891902"/>
            <a:ext cx="6459146" cy="549440"/>
          </a:xfrm>
          <a:prstGeom prst="roundRect">
            <a:avLst>
              <a:gd name="adj" fmla="val 14468"/>
            </a:avLst>
          </a:prstGeom>
          <a:solidFill>
            <a:srgbClr val="FEF5B0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831"/>
            <a:r>
              <a:rPr lang="ru-RU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Аналитика</a:t>
            </a:r>
            <a:endParaRPr lang="ru-RU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tangle 76"/>
          <p:cNvSpPr/>
          <p:nvPr/>
        </p:nvSpPr>
        <p:spPr bwMode="auto">
          <a:xfrm>
            <a:off x="382809" y="3193535"/>
            <a:ext cx="26347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31"/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Традиционная управленческая отчетность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 77"/>
          <p:cNvSpPr/>
          <p:nvPr/>
        </p:nvSpPr>
        <p:spPr bwMode="auto">
          <a:xfrm>
            <a:off x="3896632" y="3082660"/>
            <a:ext cx="499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31"/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Предиктивная аналитика, сложное 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математическое моделирование, </a:t>
            </a:r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прогнозирование </a:t>
            </a:r>
            <a:r>
              <a:rPr lang="ru-RU" sz="9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режиме реального </a:t>
            </a:r>
            <a:r>
              <a:rPr lang="ru-RU" sz="9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времени</a:t>
            </a:r>
            <a:endParaRPr lang="ru-RU" sz="9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Down Arrow 22"/>
          <p:cNvSpPr/>
          <p:nvPr/>
        </p:nvSpPr>
        <p:spPr bwMode="auto">
          <a:xfrm flipV="1">
            <a:off x="1813693" y="5479659"/>
            <a:ext cx="208304" cy="367217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Rounded Rectangle 44"/>
          <p:cNvSpPr/>
          <p:nvPr/>
        </p:nvSpPr>
        <p:spPr bwMode="auto">
          <a:xfrm>
            <a:off x="858473" y="3835447"/>
            <a:ext cx="5385091" cy="299405"/>
          </a:xfrm>
          <a:prstGeom prst="roundRect">
            <a:avLst>
              <a:gd name="adj" fmla="val 144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31"/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Аналитические 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витрины данных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Group 60"/>
          <p:cNvGrpSpPr/>
          <p:nvPr/>
        </p:nvGrpSpPr>
        <p:grpSpPr bwMode="auto">
          <a:xfrm>
            <a:off x="1084830" y="3865037"/>
            <a:ext cx="324000" cy="240223"/>
            <a:chOff x="2267039" y="2575966"/>
            <a:chExt cx="309591" cy="290455"/>
          </a:xfrm>
        </p:grpSpPr>
        <p:pic>
          <p:nvPicPr>
            <p:cNvPr id="63" name="Picture 20" descr="https://d30y9cdsu7xlg0.cloudfront.net/png/62470-200.png"/>
            <p:cNvPicPr>
              <a:picLocks noChangeAspect="1" noChangeArrowheads="1"/>
            </p:cNvPicPr>
            <p:nvPr/>
          </p:nvPicPr>
          <p:blipFill>
            <a:blip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039" y="2701410"/>
              <a:ext cx="165011" cy="165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0" descr="https://d30y9cdsu7xlg0.cloudfront.net/png/62470-200.png"/>
            <p:cNvPicPr>
              <a:picLocks noChangeAspect="1" noChangeArrowheads="1"/>
            </p:cNvPicPr>
            <p:nvPr/>
          </p:nvPicPr>
          <p:blipFill>
            <a:blip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619" y="2701409"/>
              <a:ext cx="165011" cy="165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0" descr="https://d30y9cdsu7xlg0.cloudfront.net/png/62470-200.png"/>
            <p:cNvPicPr>
              <a:picLocks noChangeAspect="1" noChangeArrowheads="1"/>
            </p:cNvPicPr>
            <p:nvPr/>
          </p:nvPicPr>
          <p:blipFill>
            <a:blip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329" y="2575966"/>
              <a:ext cx="165011" cy="165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Down Arrow 56"/>
          <p:cNvSpPr/>
          <p:nvPr/>
        </p:nvSpPr>
        <p:spPr bwMode="auto">
          <a:xfrm flipV="1">
            <a:off x="1813693" y="4134850"/>
            <a:ext cx="208304" cy="382276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Down Arrow 97"/>
          <p:cNvSpPr/>
          <p:nvPr/>
        </p:nvSpPr>
        <p:spPr bwMode="auto">
          <a:xfrm flipV="1">
            <a:off x="5242383" y="4134850"/>
            <a:ext cx="216027" cy="562097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Down Arrow 93"/>
          <p:cNvSpPr/>
          <p:nvPr/>
        </p:nvSpPr>
        <p:spPr bwMode="auto">
          <a:xfrm flipV="1">
            <a:off x="1790833" y="3458947"/>
            <a:ext cx="208304" cy="386110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Down Arrow 94"/>
          <p:cNvSpPr/>
          <p:nvPr/>
        </p:nvSpPr>
        <p:spPr bwMode="auto">
          <a:xfrm flipV="1">
            <a:off x="5237381" y="3452142"/>
            <a:ext cx="208304" cy="388513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0" name="Picture 8" descr="database, preferences, setup icon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78" y="4466742"/>
            <a:ext cx="3098467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34"/>
          <p:cNvSpPr/>
          <p:nvPr/>
        </p:nvSpPr>
        <p:spPr bwMode="auto">
          <a:xfrm>
            <a:off x="6347408" y="4743429"/>
            <a:ext cx="2618894" cy="2547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31"/>
            <a:r>
              <a:rPr lang="ru-RU" sz="1000" b="1" dirty="0" smtClean="0">
                <a:solidFill>
                  <a:schemeClr val="tx1"/>
                </a:solidFill>
              </a:rPr>
              <a:t>Слабоструктурированные и неструктурированные внутренние данные  </a:t>
            </a:r>
            <a:r>
              <a:rPr lang="ru-RU" sz="1050" b="1" dirty="0" smtClean="0">
                <a:solidFill>
                  <a:schemeClr val="tx1"/>
                </a:solidFill>
              </a:rPr>
              <a:t>(</a:t>
            </a:r>
            <a:r>
              <a:rPr lang="en-US" sz="1050" b="1" dirty="0" smtClean="0">
                <a:solidFill>
                  <a:schemeClr val="tx1"/>
                </a:solidFill>
              </a:rPr>
              <a:t>BigData</a:t>
            </a:r>
            <a:r>
              <a:rPr lang="ru-RU" sz="1050" b="1" dirty="0" smtClean="0">
                <a:solidFill>
                  <a:schemeClr val="tx1"/>
                </a:solidFill>
              </a:rPr>
              <a:t>)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 defTabSz="1218831"/>
            <a:endParaRPr lang="ru-RU" sz="1000" b="1" dirty="0">
              <a:solidFill>
                <a:schemeClr val="tx1"/>
              </a:solidFill>
            </a:endParaRPr>
          </a:p>
        </p:txBody>
      </p:sp>
      <p:pic>
        <p:nvPicPr>
          <p:cNvPr id="72" name="Picture 8" descr="database, preferences, setup icon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22" y="4466742"/>
            <a:ext cx="3131409" cy="10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 bwMode="auto">
          <a:xfrm>
            <a:off x="458227" y="4517127"/>
            <a:ext cx="3646709" cy="3994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algn="ctr" defTabSz="1218831">
              <a:lnSpc>
                <a:spcPts val="900"/>
              </a:lnSpc>
              <a:defRPr sz="1000" b="1">
                <a:solidFill>
                  <a:srgbClr val="336699"/>
                </a:solidFill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Структурированные данные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Down Arrow 49"/>
          <p:cNvSpPr/>
          <p:nvPr/>
        </p:nvSpPr>
        <p:spPr bwMode="auto">
          <a:xfrm flipV="1">
            <a:off x="6621470" y="5479659"/>
            <a:ext cx="213562" cy="356166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Rounded Rectangle 16"/>
          <p:cNvSpPr/>
          <p:nvPr/>
        </p:nvSpPr>
        <p:spPr bwMode="auto">
          <a:xfrm>
            <a:off x="7228920" y="5836402"/>
            <a:ext cx="2402760" cy="616771"/>
          </a:xfrm>
          <a:prstGeom prst="roundRect">
            <a:avLst>
              <a:gd name="adj" fmla="val 14468"/>
            </a:avLst>
          </a:prstGeom>
          <a:solidFill>
            <a:srgbClr val="FFE6CD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defTabSz="1218831"/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Внешние неструктурированные данные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Down Arrow 49"/>
          <p:cNvSpPr/>
          <p:nvPr/>
        </p:nvSpPr>
        <p:spPr bwMode="auto">
          <a:xfrm flipV="1">
            <a:off x="8517394" y="5487823"/>
            <a:ext cx="208304" cy="349124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Rounded Rectangle 16"/>
          <p:cNvSpPr/>
          <p:nvPr/>
        </p:nvSpPr>
        <p:spPr bwMode="auto">
          <a:xfrm>
            <a:off x="4732017" y="5840372"/>
            <a:ext cx="2352270" cy="626970"/>
          </a:xfrm>
          <a:prstGeom prst="roundRect">
            <a:avLst>
              <a:gd name="adj" fmla="val 14468"/>
            </a:avLst>
          </a:prstGeom>
          <a:solidFill>
            <a:srgbClr val="FFE6CD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defTabSz="1218831"/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Внутренние и 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внешние слабо-структурированные </a:t>
            </a:r>
            <a:r>
              <a:rPr lang="ru-RU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</a:t>
            </a:r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анные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8" name="Group 53"/>
          <p:cNvGrpSpPr/>
          <p:nvPr/>
        </p:nvGrpSpPr>
        <p:grpSpPr bwMode="auto">
          <a:xfrm>
            <a:off x="4832169" y="5991146"/>
            <a:ext cx="330200" cy="325421"/>
            <a:chOff x="-1905000" y="-1069160"/>
            <a:chExt cx="1905000" cy="1905000"/>
          </a:xfrm>
        </p:grpSpPr>
        <p:pic>
          <p:nvPicPr>
            <p:cNvPr id="79" name="Picture 16" descr="https://d30y9cdsu7xlg0.cloudfront.net/png/53820-200.png"/>
            <p:cNvPicPr>
              <a:picLocks noChangeAspect="1" noChangeArrowheads="1"/>
            </p:cNvPicPr>
            <p:nvPr/>
          </p:nvPicPr>
          <p:blipFill>
            <a:blip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05000" y="-106916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8" descr="https://d30y9cdsu7xlg0.cloudfront.net/png/93983-200.png"/>
            <p:cNvPicPr>
              <a:picLocks noChangeAspect="1" noChangeArrowheads="1"/>
            </p:cNvPicPr>
            <p:nvPr/>
          </p:nvPicPr>
          <p:blipFill>
            <a:blip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9363" y="-385763"/>
              <a:ext cx="7715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Рисунок 80"/>
          <p:cNvPicPr>
            <a:picLocks noChangeAspect="1"/>
          </p:cNvPicPr>
          <p:nvPr/>
        </p:nvPicPr>
        <p:blipFill>
          <a:blip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74" y="6021831"/>
            <a:ext cx="501999" cy="264052"/>
          </a:xfrm>
          <a:prstGeom prst="rect">
            <a:avLst/>
          </a:prstGeom>
        </p:spPr>
      </p:pic>
      <p:sp>
        <p:nvSpPr>
          <p:cNvPr id="82" name="Rounded Rectangle 65"/>
          <p:cNvSpPr/>
          <p:nvPr/>
        </p:nvSpPr>
        <p:spPr>
          <a:xfrm>
            <a:off x="4425043" y="4687880"/>
            <a:ext cx="1555902" cy="706879"/>
          </a:xfrm>
          <a:prstGeom prst="roundRect">
            <a:avLst>
              <a:gd name="adj" fmla="val 14468"/>
            </a:avLst>
          </a:prstGeom>
          <a:solidFill>
            <a:schemeClr val="accent2">
              <a:lumMod val="75000"/>
              <a:alpha val="99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algn="ctr" defTabSz="1218831"/>
            <a:r>
              <a:rPr lang="ru-RU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и очистка </a:t>
            </a:r>
          </a:p>
          <a:p>
            <a:pPr marL="360000" algn="ctr" defTabSz="1218831"/>
            <a:r>
              <a:rPr lang="ru-RU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данных</a:t>
            </a:r>
            <a:endParaRPr lang="ru-RU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3" name="Picture 2" descr="https://d30y9cdsu7xlg0.cloudfront.net/png/73806-200.png"/>
          <p:cNvPicPr>
            <a:picLocks noChangeAspect="1" noChangeArrowheads="1"/>
          </p:cNvPicPr>
          <p:nvPr/>
        </p:nvPicPr>
        <p:blipFill>
          <a:blip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91" y="5018286"/>
            <a:ext cx="368832" cy="36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Down Arrow 43"/>
          <p:cNvSpPr/>
          <p:nvPr/>
        </p:nvSpPr>
        <p:spPr bwMode="auto">
          <a:xfrm rot="16200000" flipV="1">
            <a:off x="6008102" y="4913964"/>
            <a:ext cx="208304" cy="262619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26430" y="4654861"/>
            <a:ext cx="914400" cy="2699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900" dirty="0" smtClean="0">
                <a:solidFill>
                  <a:schemeClr val="tx2"/>
                </a:solidFill>
              </a:rPr>
              <a:t>Очищенные</a:t>
            </a:r>
          </a:p>
          <a:p>
            <a:pPr algn="ctr">
              <a:lnSpc>
                <a:spcPct val="90000"/>
              </a:lnSpc>
            </a:pPr>
            <a:r>
              <a:rPr lang="ru-RU" sz="900" cap="none" baseline="0" dirty="0" smtClean="0">
                <a:solidFill>
                  <a:schemeClr val="tx2"/>
                </a:solidFill>
              </a:rPr>
              <a:t>данные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00288" y="4268697"/>
            <a:ext cx="914400" cy="411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900" cap="none" baseline="0" dirty="0" smtClean="0">
                <a:solidFill>
                  <a:schemeClr val="tx2"/>
                </a:solidFill>
              </a:rPr>
              <a:t>Данные не </a:t>
            </a:r>
          </a:p>
          <a:p>
            <a:pPr>
              <a:lnSpc>
                <a:spcPct val="90000"/>
              </a:lnSpc>
            </a:pPr>
            <a:r>
              <a:rPr lang="ru-RU" sz="900" cap="none" baseline="0" dirty="0" smtClean="0">
                <a:solidFill>
                  <a:schemeClr val="tx2"/>
                </a:solidFill>
              </a:rPr>
              <a:t>требующие</a:t>
            </a:r>
            <a:r>
              <a:rPr lang="ru-RU" sz="900" cap="none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 sz="900" cap="none" dirty="0" smtClean="0">
                <a:solidFill>
                  <a:schemeClr val="tx2"/>
                </a:solidFill>
              </a:rPr>
              <a:t>очистки</a:t>
            </a:r>
            <a:endParaRPr lang="ru-RU" sz="900" cap="none" baseline="0" dirty="0" smtClean="0">
              <a:solidFill>
                <a:schemeClr val="tx2"/>
              </a:solidFill>
            </a:endParaRPr>
          </a:p>
        </p:txBody>
      </p:sp>
      <p:sp>
        <p:nvSpPr>
          <p:cNvPr id="87" name="Rounded Rectangle 44"/>
          <p:cNvSpPr/>
          <p:nvPr/>
        </p:nvSpPr>
        <p:spPr bwMode="auto">
          <a:xfrm>
            <a:off x="6271208" y="3835447"/>
            <a:ext cx="3360472" cy="299405"/>
          </a:xfrm>
          <a:prstGeom prst="roundRect">
            <a:avLst>
              <a:gd name="adj" fmla="val 144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31"/>
            <a:r>
              <a:rPr lang="ru-R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Инструменты оперативного анализа неструктурированных данных</a:t>
            </a:r>
            <a:endParaRPr lang="ru-RU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Down Arrow 94"/>
          <p:cNvSpPr/>
          <p:nvPr/>
        </p:nvSpPr>
        <p:spPr bwMode="auto">
          <a:xfrm flipV="1">
            <a:off x="7811727" y="3445838"/>
            <a:ext cx="208304" cy="388513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Down Arrow 56"/>
          <p:cNvSpPr/>
          <p:nvPr/>
        </p:nvSpPr>
        <p:spPr bwMode="auto">
          <a:xfrm flipV="1">
            <a:off x="7811727" y="4134850"/>
            <a:ext cx="208304" cy="382276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Down Arrow 49"/>
          <p:cNvSpPr/>
          <p:nvPr/>
        </p:nvSpPr>
        <p:spPr bwMode="auto">
          <a:xfrm flipV="1">
            <a:off x="9285589" y="4143014"/>
            <a:ext cx="208304" cy="1693933"/>
          </a:xfrm>
          <a:prstGeom prst="downArrow">
            <a:avLst/>
          </a:prstGeom>
          <a:solidFill>
            <a:srgbClr val="5577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-370349" y="4417719"/>
            <a:ext cx="1854516" cy="430211"/>
          </a:xfrm>
          <a:prstGeom prst="rect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Единое хранилище данных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8386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60309" y="1757996"/>
            <a:ext cx="2981427" cy="4622417"/>
          </a:xfrm>
          <a:prstGeom prst="rect">
            <a:avLst/>
          </a:prstGeom>
          <a:solidFill>
            <a:srgbClr val="E9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320" y="1230852"/>
            <a:ext cx="9078815" cy="581282"/>
          </a:xfrm>
          <a:prstGeom prst="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8400" y="1784841"/>
            <a:ext cx="2106355" cy="20080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900" b="1" dirty="0">
                <a:solidFill>
                  <a:prstClr val="black"/>
                </a:solidFill>
              </a:rPr>
              <a:t>Основная деятельность</a:t>
            </a:r>
          </a:p>
        </p:txBody>
      </p:sp>
      <p:sp>
        <p:nvSpPr>
          <p:cNvPr id="77" name="Rectangle 76"/>
          <p:cNvSpPr/>
          <p:nvPr/>
        </p:nvSpPr>
        <p:spPr>
          <a:xfrm rot="16200000">
            <a:off x="5713224" y="-744415"/>
            <a:ext cx="1106362" cy="6219459"/>
          </a:xfrm>
          <a:prstGeom prst="rect">
            <a:avLst/>
          </a:prstGeom>
          <a:solidFill>
            <a:srgbClr val="E9F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72942" y="1400369"/>
            <a:ext cx="8248238" cy="293749"/>
          </a:xfrm>
          <a:prstGeom prst="rect">
            <a:avLst/>
          </a:prstGeom>
          <a:solidFill>
            <a:srgbClr val="FF9A05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defTabSz="737620">
              <a:lnSpc>
                <a:spcPct val="80000"/>
              </a:lnSpc>
              <a:spcBef>
                <a:spcPct val="0"/>
              </a:spcBef>
            </a:pPr>
            <a:endParaRPr lang="ru-RU" sz="8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72942" y="1981952"/>
            <a:ext cx="8270465" cy="567573"/>
          </a:xfrm>
          <a:prstGeom prst="rect">
            <a:avLst/>
          </a:prstGeom>
          <a:solidFill>
            <a:srgbClr val="FF9A05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defTabSz="737620">
              <a:lnSpc>
                <a:spcPct val="80000"/>
              </a:lnSpc>
              <a:spcBef>
                <a:spcPct val="0"/>
              </a:spcBef>
            </a:pPr>
            <a:endParaRPr lang="ru-RU" sz="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890314" y="2211451"/>
            <a:ext cx="572702" cy="260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Меры и инструменты ДКП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174280" y="2209386"/>
            <a:ext cx="416044" cy="265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Отчётность КО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45828" y="2209386"/>
            <a:ext cx="398125" cy="265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Отчётность НФО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059996" y="2209386"/>
            <a:ext cx="437509" cy="262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Обращения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505822" y="2211451"/>
            <a:ext cx="1056291" cy="260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Макро-</a:t>
            </a:r>
          </a:p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пруденциальная политика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099457" y="2209386"/>
            <a:ext cx="424766" cy="265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Отчетность ТУ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579726" y="2209386"/>
            <a:ext cx="424766" cy="262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Отчетность ОПС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8604920" y="2211451"/>
            <a:ext cx="506629" cy="264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500" dirty="0">
                <a:solidFill>
                  <a:prstClr val="black"/>
                </a:solidFill>
              </a:rPr>
              <a:t>Финансовая грамотность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539501" y="2210389"/>
            <a:ext cx="476877" cy="261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ru-RU"/>
            </a:defPPr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defTabSz="777594"/>
            <a:r>
              <a:rPr lang="ru-RU" sz="500" dirty="0" smtClean="0">
                <a:solidFill>
                  <a:prstClr val="black"/>
                </a:solidFill>
              </a:rPr>
              <a:t>Данные </a:t>
            </a:r>
          </a:p>
          <a:p>
            <a:pPr defTabSz="777594"/>
            <a:r>
              <a:rPr lang="ru-RU" sz="500" dirty="0" smtClean="0">
                <a:solidFill>
                  <a:prstClr val="black"/>
                </a:solidFill>
              </a:rPr>
              <a:t>реальногоо </a:t>
            </a:r>
          </a:p>
          <a:p>
            <a:pPr defTabSz="777594"/>
            <a:r>
              <a:rPr lang="ru-RU" sz="500" dirty="0" smtClean="0">
                <a:solidFill>
                  <a:prstClr val="black"/>
                </a:solidFill>
              </a:rPr>
              <a:t>сектора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668774" y="2199299"/>
            <a:ext cx="1088196" cy="2826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ru-RU"/>
            </a:defPPr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defTabSz="777594"/>
            <a:r>
              <a:rPr lang="ru-RU" sz="500" dirty="0" smtClean="0">
                <a:solidFill>
                  <a:prstClr val="black"/>
                </a:solidFill>
              </a:rPr>
              <a:t>Взаимодейтсвия (регистрация, предписания, МВ, </a:t>
            </a:r>
          </a:p>
          <a:p>
            <a:pPr defTabSz="777594"/>
            <a:r>
              <a:rPr lang="ru-RU" sz="500" dirty="0" smtClean="0">
                <a:solidFill>
                  <a:prstClr val="black"/>
                </a:solidFill>
              </a:rPr>
              <a:t>админ. производство)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 rot="16200000">
            <a:off x="4343411" y="1368102"/>
            <a:ext cx="3730448" cy="6335003"/>
          </a:xfrm>
          <a:prstGeom prst="rect">
            <a:avLst/>
          </a:prstGeom>
          <a:solidFill>
            <a:srgbClr val="FAD0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t"/>
          <a:lstStyle/>
          <a:p>
            <a:pPr algn="ctr" defTabSz="777594"/>
            <a:endParaRPr lang="ru-RU" sz="800" b="1" dirty="0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551982" y="2665407"/>
            <a:ext cx="2954553" cy="20080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900" b="1" dirty="0">
                <a:solidFill>
                  <a:prstClr val="black"/>
                </a:solidFill>
              </a:rPr>
              <a:t>Аналитическая деятельность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149822" y="2856235"/>
            <a:ext cx="3812391" cy="347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74590" tIns="25970" rIns="0" bIns="25970" numCol="1" spcCol="995" rtlCol="0" anchor="t" anchorCtr="0">
            <a:noAutofit/>
          </a:bodyPr>
          <a:lstStyle/>
          <a:p>
            <a:pPr defTabSz="737620">
              <a:lnSpc>
                <a:spcPct val="80000"/>
              </a:lnSpc>
              <a:spcBef>
                <a:spcPct val="0"/>
              </a:spcBef>
              <a:spcAft>
                <a:spcPts val="415"/>
              </a:spcAft>
              <a:defRPr/>
            </a:pPr>
            <a:r>
              <a:rPr lang="ru-RU" sz="900" b="1" kern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rPr>
              <a:t>Управление данными (ЕХД)</a:t>
            </a:r>
            <a:endParaRPr lang="ru-RU" sz="9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221627" y="3469413"/>
            <a:ext cx="561357" cy="1703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 defTabSz="777594"/>
            <a:endParaRPr lang="ru-RU" sz="600" dirty="0">
              <a:solidFill>
                <a:prstClr val="black"/>
              </a:solidFill>
            </a:endParaRPr>
          </a:p>
          <a:p>
            <a:pPr algn="ctr" defTabSz="777594"/>
            <a:endParaRPr lang="ru-RU" sz="600" dirty="0">
              <a:solidFill>
                <a:prstClr val="black"/>
              </a:solidFill>
            </a:endParaRPr>
          </a:p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Область</a:t>
            </a:r>
          </a:p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загрузки</a:t>
            </a:r>
            <a:r>
              <a:rPr lang="en-US" sz="600" dirty="0">
                <a:solidFill>
                  <a:prstClr val="black"/>
                </a:solidFill>
              </a:rPr>
              <a:t> </a:t>
            </a:r>
            <a:r>
              <a:rPr lang="ru-RU" sz="600" dirty="0">
                <a:solidFill>
                  <a:prstClr val="black"/>
                </a:solidFill>
              </a:rPr>
              <a:t>реляционных данных</a:t>
            </a:r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221627" y="5198762"/>
            <a:ext cx="561357" cy="806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 defTabSz="777594"/>
            <a:endParaRPr lang="ru-RU" sz="600" dirty="0">
              <a:solidFill>
                <a:prstClr val="black"/>
              </a:solidFill>
            </a:endParaRPr>
          </a:p>
          <a:p>
            <a:pPr algn="ctr" defTabSz="777594"/>
            <a:endParaRPr lang="ru-RU" sz="600" dirty="0">
              <a:solidFill>
                <a:prstClr val="black"/>
              </a:solidFill>
            </a:endParaRPr>
          </a:p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Область загрузки больших </a:t>
            </a:r>
            <a:r>
              <a:rPr lang="ru-RU" sz="600" dirty="0" smtClean="0">
                <a:solidFill>
                  <a:prstClr val="black"/>
                </a:solidFill>
              </a:rPr>
              <a:t>данных</a:t>
            </a:r>
          </a:p>
          <a:p>
            <a:pPr algn="ctr" defTabSz="777594"/>
            <a:r>
              <a:rPr lang="ru-RU" sz="600" dirty="0" smtClean="0">
                <a:solidFill>
                  <a:prstClr val="black"/>
                </a:solidFill>
              </a:rPr>
              <a:t>(</a:t>
            </a:r>
            <a:r>
              <a:rPr lang="en-US" sz="600" dirty="0" smtClean="0">
                <a:solidFill>
                  <a:prstClr val="black"/>
                </a:solidFill>
              </a:rPr>
              <a:t>BigData</a:t>
            </a:r>
            <a:r>
              <a:rPr lang="ru-RU" sz="600" dirty="0" smtClean="0">
                <a:solidFill>
                  <a:prstClr val="black"/>
                </a:solidFill>
              </a:rPr>
              <a:t>)</a:t>
            </a:r>
            <a:endParaRPr lang="en-US" sz="600" dirty="0">
              <a:solidFill>
                <a:prstClr val="black"/>
              </a:solidFill>
            </a:endParaRPr>
          </a:p>
          <a:p>
            <a:pPr algn="ctr" defTabSz="777594"/>
            <a:endParaRPr lang="en-US" sz="600" dirty="0">
              <a:solidFill>
                <a:prstClr val="black"/>
              </a:solidFill>
            </a:endParaRPr>
          </a:p>
          <a:p>
            <a:pPr algn="ctr" defTabSz="777594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7113353" y="2533399"/>
            <a:ext cx="2130086" cy="1464038"/>
          </a:xfrm>
          <a:prstGeom prst="rect">
            <a:avLst/>
          </a:prstGeom>
          <a:solidFill>
            <a:srgbClr val="FF9A05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defTabSz="737620">
              <a:lnSpc>
                <a:spcPct val="80000"/>
              </a:lnSpc>
              <a:spcBef>
                <a:spcPct val="0"/>
              </a:spcBef>
            </a:pPr>
            <a:endParaRPr lang="ru-RU" sz="6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192993" y="2868203"/>
            <a:ext cx="1976194" cy="1023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t"/>
          <a:lstStyle/>
          <a:p>
            <a:pPr algn="ctr" defTabSz="777594"/>
            <a:r>
              <a:rPr lang="ru-RU" sz="1100" b="1" dirty="0">
                <a:solidFill>
                  <a:prstClr val="black"/>
                </a:solidFill>
              </a:rPr>
              <a:t>Аналитические </a:t>
            </a:r>
            <a:r>
              <a:rPr lang="ru-RU" sz="1100" b="1" dirty="0" smtClean="0">
                <a:solidFill>
                  <a:prstClr val="black"/>
                </a:solidFill>
              </a:rPr>
              <a:t>приложения</a:t>
            </a:r>
          </a:p>
          <a:p>
            <a:pPr algn="ctr" defTabSz="777594"/>
            <a:r>
              <a:rPr lang="ru-RU" sz="1100" b="1" dirty="0" smtClean="0">
                <a:solidFill>
                  <a:prstClr val="black"/>
                </a:solidFill>
              </a:rPr>
              <a:t>платформы поддержки основной деятельности</a:t>
            </a:r>
          </a:p>
          <a:p>
            <a:pPr algn="ctr" defTabSz="777594"/>
            <a:endParaRPr lang="ru-RU" sz="1200" b="1" dirty="0" smtClean="0">
              <a:solidFill>
                <a:prstClr val="black"/>
              </a:solidFill>
            </a:endParaRPr>
          </a:p>
        </p:txBody>
      </p:sp>
      <p:sp>
        <p:nvSpPr>
          <p:cNvPr id="297" name="Right Arrow 296"/>
          <p:cNvSpPr/>
          <p:nvPr/>
        </p:nvSpPr>
        <p:spPr>
          <a:xfrm>
            <a:off x="6854929" y="3606924"/>
            <a:ext cx="272353" cy="369121"/>
          </a:xfrm>
          <a:prstGeom prst="rightArrow">
            <a:avLst>
              <a:gd name="adj1" fmla="val 50000"/>
              <a:gd name="adj2" fmla="val 29955"/>
            </a:avLst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946890" y="4106814"/>
            <a:ext cx="2299871" cy="2229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spcFirstLastPara="0" vert="horz" wrap="square" lIns="74590" tIns="25970" rIns="0" bIns="25970" numCol="1" spcCol="995" rtlCol="0" anchor="t" anchorCtr="0">
            <a:noAutofit/>
          </a:bodyPr>
          <a:lstStyle>
            <a:defPPr>
              <a:defRPr lang="ru-RU"/>
            </a:defPPr>
            <a:lvl1pPr defTabSz="985859">
              <a:lnSpc>
                <a:spcPct val="80000"/>
              </a:lnSpc>
              <a:spcBef>
                <a:spcPct val="0"/>
              </a:spcBef>
              <a:spcAft>
                <a:spcPts val="554"/>
              </a:spcAft>
              <a:defRPr sz="1292" b="1" ker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defRPr>
            </a:lvl1pPr>
          </a:lstStyle>
          <a:p>
            <a:pPr algn="ctr"/>
            <a:endParaRPr lang="ru-RU" sz="1200" dirty="0" smtClean="0"/>
          </a:p>
        </p:txBody>
      </p:sp>
      <p:sp>
        <p:nvSpPr>
          <p:cNvPr id="299" name="Rectangle 298"/>
          <p:cNvSpPr/>
          <p:nvPr/>
        </p:nvSpPr>
        <p:spPr>
          <a:xfrm>
            <a:off x="7144634" y="4134417"/>
            <a:ext cx="1955398" cy="20869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t"/>
          <a:lstStyle/>
          <a:p>
            <a:pPr algn="ctr" defTabSz="777594"/>
            <a:r>
              <a:rPr lang="ru-RU" sz="800" b="1" dirty="0">
                <a:solidFill>
                  <a:prstClr val="black"/>
                </a:solidFill>
              </a:rPr>
              <a:t>Аналитика подразделений:</a:t>
            </a:r>
            <a:br>
              <a:rPr lang="ru-RU" sz="800" b="1" dirty="0">
                <a:solidFill>
                  <a:prstClr val="black"/>
                </a:solidFill>
              </a:rPr>
            </a:br>
            <a:r>
              <a:rPr lang="ru-RU" sz="800" b="1" dirty="0" smtClean="0">
                <a:solidFill>
                  <a:prstClr val="black"/>
                </a:solidFill>
              </a:rPr>
              <a:t>Самообслуживание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7232770" y="5076401"/>
            <a:ext cx="1777813" cy="12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Прогноз показателей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7232770" y="5404474"/>
            <a:ext cx="1777813" cy="123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Оптимизация решений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7232770" y="5243577"/>
            <a:ext cx="1777813" cy="120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Моделирование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7232770" y="5561860"/>
            <a:ext cx="1777813" cy="123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Надзор рынков НФО</a:t>
            </a:r>
          </a:p>
        </p:txBody>
      </p:sp>
      <p:sp>
        <p:nvSpPr>
          <p:cNvPr id="304" name="Right Arrow 303"/>
          <p:cNvSpPr/>
          <p:nvPr/>
        </p:nvSpPr>
        <p:spPr>
          <a:xfrm>
            <a:off x="6867602" y="4592575"/>
            <a:ext cx="283159" cy="369121"/>
          </a:xfrm>
          <a:prstGeom prst="rightArrow">
            <a:avLst>
              <a:gd name="adj1" fmla="val 50000"/>
              <a:gd name="adj2" fmla="val 32327"/>
            </a:avLst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7222118" y="5941433"/>
            <a:ext cx="873169" cy="220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Стратегия </a:t>
            </a:r>
          </a:p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надзора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172734" y="5941699"/>
            <a:ext cx="835132" cy="2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Стратегия </a:t>
            </a:r>
            <a:endParaRPr lang="en-US" sz="600" dirty="0">
              <a:solidFill>
                <a:prstClr val="black"/>
              </a:solidFill>
            </a:endParaRPr>
          </a:p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ДКП 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4056651" y="2207927"/>
            <a:ext cx="1445362" cy="26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Данные внешних поставщиков: Росстат, информ. агентства</a:t>
            </a:r>
          </a:p>
        </p:txBody>
      </p:sp>
      <p:sp>
        <p:nvSpPr>
          <p:cNvPr id="176" name="Right Arrow 175"/>
          <p:cNvSpPr/>
          <p:nvPr/>
        </p:nvSpPr>
        <p:spPr>
          <a:xfrm rot="10800000">
            <a:off x="3789335" y="4112410"/>
            <a:ext cx="3355297" cy="353312"/>
          </a:xfrm>
          <a:prstGeom prst="rightArrow">
            <a:avLst>
              <a:gd name="adj1" fmla="val 47589"/>
              <a:gd name="adj2" fmla="val 23478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992573" y="4425282"/>
            <a:ext cx="875029" cy="925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t"/>
          <a:lstStyle/>
          <a:p>
            <a:pPr algn="ctr" defTabSz="777594"/>
            <a:r>
              <a:rPr lang="ru-RU" sz="600" b="1" dirty="0">
                <a:solidFill>
                  <a:prstClr val="black"/>
                </a:solidFill>
              </a:rPr>
              <a:t>Спец. витрины 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6088035" y="4872172"/>
            <a:ext cx="706784" cy="150043"/>
          </a:xfrm>
          <a:prstGeom prst="roundRect">
            <a:avLst>
              <a:gd name="adj" fmla="val 725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Статистические показатели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6089178" y="4569082"/>
            <a:ext cx="706784" cy="248440"/>
          </a:xfrm>
          <a:prstGeom prst="roundRect">
            <a:avLst>
              <a:gd name="adj" fmla="val 725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Показатели деятельности поднадзорных</a:t>
            </a:r>
          </a:p>
        </p:txBody>
      </p:sp>
      <p:sp>
        <p:nvSpPr>
          <p:cNvPr id="245" name="Rounded Rectangle 244"/>
          <p:cNvSpPr/>
          <p:nvPr/>
        </p:nvSpPr>
        <p:spPr>
          <a:xfrm>
            <a:off x="6080179" y="5076012"/>
            <a:ext cx="706784" cy="96581"/>
          </a:xfrm>
          <a:prstGeom prst="roundRect">
            <a:avLst>
              <a:gd name="adj" fmla="val 725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992573" y="3019116"/>
            <a:ext cx="862356" cy="1145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t"/>
          <a:lstStyle/>
          <a:p>
            <a:pPr algn="ctr" defTabSz="777594"/>
            <a:r>
              <a:rPr lang="ru-RU" sz="600" b="1" dirty="0">
                <a:solidFill>
                  <a:prstClr val="black"/>
                </a:solidFill>
              </a:rPr>
              <a:t>Корпоративные витрины</a:t>
            </a:r>
          </a:p>
        </p:txBody>
      </p:sp>
      <p:sp>
        <p:nvSpPr>
          <p:cNvPr id="184" name="Right Arrow 183"/>
          <p:cNvSpPr/>
          <p:nvPr/>
        </p:nvSpPr>
        <p:spPr>
          <a:xfrm rot="5400000" flipV="1">
            <a:off x="4312658" y="1575081"/>
            <a:ext cx="157136" cy="463438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 rot="16200000">
            <a:off x="8378833" y="1587278"/>
            <a:ext cx="157136" cy="463438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86" name="Right Arrow 185"/>
          <p:cNvSpPr/>
          <p:nvPr/>
        </p:nvSpPr>
        <p:spPr>
          <a:xfrm>
            <a:off x="2920957" y="3608518"/>
            <a:ext cx="145756" cy="365467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90" name="Right Arrow 189"/>
          <p:cNvSpPr/>
          <p:nvPr/>
        </p:nvSpPr>
        <p:spPr>
          <a:xfrm rot="5400000" flipV="1">
            <a:off x="8063134" y="5618685"/>
            <a:ext cx="111654" cy="463438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200425" y="3019549"/>
            <a:ext cx="2613391" cy="3707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6935" tIns="34208" rIns="26935" bIns="34208" rtlCol="0" anchor="t"/>
          <a:lstStyle/>
          <a:p>
            <a:pPr algn="ctr" defTabSz="777594"/>
            <a:r>
              <a:rPr lang="ru-RU" sz="600" b="1" dirty="0">
                <a:solidFill>
                  <a:schemeClr val="tx1"/>
                </a:solidFill>
              </a:rPr>
              <a:t>Мета- и мастер-данные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249169" y="3125054"/>
            <a:ext cx="557249" cy="223524"/>
          </a:xfrm>
          <a:prstGeom prst="rect">
            <a:avLst/>
          </a:prstGeom>
          <a:solidFill>
            <a:srgbClr val="E7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НСИ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963046" y="3125054"/>
            <a:ext cx="817101" cy="222704"/>
          </a:xfrm>
          <a:prstGeom prst="rect">
            <a:avLst/>
          </a:prstGeom>
          <a:solidFill>
            <a:srgbClr val="E7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Бизнес-глоссарий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943755" y="3125116"/>
            <a:ext cx="731240" cy="222642"/>
          </a:xfrm>
          <a:prstGeom prst="rect">
            <a:avLst/>
          </a:prstGeom>
          <a:solidFill>
            <a:srgbClr val="E7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Бизнес-правила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31821" y="1997287"/>
            <a:ext cx="2955332" cy="185921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800" b="1" dirty="0">
                <a:solidFill>
                  <a:prstClr val="black"/>
                </a:solidFill>
              </a:rPr>
              <a:t>Платформа поддержки основной деятельности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96898" y="1428316"/>
            <a:ext cx="2955332" cy="305013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800" b="1" kern="0" dirty="0">
                <a:solidFill>
                  <a:srgbClr val="000000"/>
                </a:solidFill>
              </a:rPr>
              <a:t>Единая платформа Внешнего взаимодействия</a:t>
            </a:r>
          </a:p>
          <a:p>
            <a:pPr algn="ctr"/>
            <a:endParaRPr lang="ru-RU" sz="800" b="1" dirty="0">
              <a:solidFill>
                <a:prstClr val="black"/>
              </a:solidFill>
            </a:endParaRPr>
          </a:p>
        </p:txBody>
      </p:sp>
      <p:sp>
        <p:nvSpPr>
          <p:cNvPr id="165" name="Right Arrow 164"/>
          <p:cNvSpPr/>
          <p:nvPr/>
        </p:nvSpPr>
        <p:spPr>
          <a:xfrm rot="5400000">
            <a:off x="4352068" y="3141954"/>
            <a:ext cx="89616" cy="562196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66" name="Right Arrow 165"/>
          <p:cNvSpPr/>
          <p:nvPr/>
        </p:nvSpPr>
        <p:spPr>
          <a:xfrm rot="5400000" flipV="1">
            <a:off x="4312658" y="2403430"/>
            <a:ext cx="157136" cy="463438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67" name="Right Arrow 166"/>
          <p:cNvSpPr/>
          <p:nvPr/>
        </p:nvSpPr>
        <p:spPr>
          <a:xfrm rot="16200000">
            <a:off x="6145223" y="2407851"/>
            <a:ext cx="157136" cy="463438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72320" y="3358753"/>
            <a:ext cx="1785653" cy="420539"/>
          </a:xfrm>
          <a:prstGeom prst="rect">
            <a:avLst/>
          </a:prstGeom>
          <a:solidFill>
            <a:srgbClr val="FFE2B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algn="ctr" defTabSz="737620">
              <a:lnSpc>
                <a:spcPct val="80000"/>
              </a:lnSpc>
              <a:spcBef>
                <a:spcPct val="0"/>
              </a:spcBef>
            </a:pPr>
            <a:r>
              <a:rPr lang="ru-RU" sz="600" b="1" kern="0" dirty="0">
                <a:solidFill>
                  <a:srgbClr val="000000"/>
                </a:solidFill>
                <a:latin typeface="Arial"/>
              </a:rPr>
              <a:t>Платформа банковских операций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054356" y="3589479"/>
            <a:ext cx="1631606" cy="1024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white"/>
                </a:solidFill>
              </a:rPr>
              <a:t>Банковские операции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972320" y="5370686"/>
            <a:ext cx="1785653" cy="315471"/>
          </a:xfrm>
          <a:prstGeom prst="rect">
            <a:avLst/>
          </a:prstGeom>
          <a:solidFill>
            <a:srgbClr val="FFE2B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algn="ctr" defTabSz="737620">
              <a:lnSpc>
                <a:spcPct val="80000"/>
              </a:lnSpc>
              <a:spcBef>
                <a:spcPct val="0"/>
              </a:spcBef>
            </a:pPr>
            <a:r>
              <a:rPr lang="ru-RU" sz="600" b="1" kern="0" dirty="0">
                <a:solidFill>
                  <a:srgbClr val="000000"/>
                </a:solidFill>
                <a:latin typeface="Arial"/>
              </a:rPr>
              <a:t>Платформа корпоративного взаимодействия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080209" y="5541655"/>
            <a:ext cx="1583056" cy="102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700" dirty="0">
                <a:solidFill>
                  <a:prstClr val="black"/>
                </a:solidFill>
              </a:rPr>
              <a:t>Документы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972320" y="4465155"/>
            <a:ext cx="1785653" cy="644492"/>
          </a:xfrm>
          <a:prstGeom prst="rect">
            <a:avLst/>
          </a:prstGeom>
          <a:solidFill>
            <a:srgbClr val="FFE2B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algn="ctr" defTabSz="737620">
              <a:lnSpc>
                <a:spcPct val="80000"/>
              </a:lnSpc>
              <a:spcBef>
                <a:spcPct val="0"/>
              </a:spcBef>
            </a:pPr>
            <a:r>
              <a:rPr lang="ru-RU" sz="600" b="1" kern="0" dirty="0">
                <a:solidFill>
                  <a:srgbClr val="000000"/>
                </a:solidFill>
                <a:latin typeface="Arial"/>
              </a:rPr>
              <a:t>Платформа  автоматизации ведения бухгалтерского учета и внутрихозяйственной деятельности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1047806" y="4959332"/>
            <a:ext cx="1623517" cy="1024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white"/>
                </a:solidFill>
              </a:rPr>
              <a:t>Внутрихозяйственная деятельность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972320" y="3896467"/>
            <a:ext cx="1785653" cy="420539"/>
          </a:xfrm>
          <a:prstGeom prst="rect">
            <a:avLst/>
          </a:prstGeom>
          <a:solidFill>
            <a:srgbClr val="FFE2B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algn="ctr" defTabSz="737620">
              <a:lnSpc>
                <a:spcPct val="80000"/>
              </a:lnSpc>
              <a:spcBef>
                <a:spcPct val="0"/>
              </a:spcBef>
            </a:pPr>
            <a:r>
              <a:rPr lang="ru-RU" sz="600" b="1" kern="0" dirty="0">
                <a:solidFill>
                  <a:srgbClr val="000000"/>
                </a:solidFill>
                <a:latin typeface="Arial"/>
              </a:rPr>
              <a:t>Платформа Операции на финансовых рынках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058664" y="4134849"/>
            <a:ext cx="1623517" cy="1024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white"/>
                </a:solidFill>
              </a:rPr>
              <a:t>Операции на финансовых рынках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72320" y="2852879"/>
            <a:ext cx="1785653" cy="301252"/>
          </a:xfrm>
          <a:prstGeom prst="rect">
            <a:avLst/>
          </a:prstGeom>
          <a:solidFill>
            <a:srgbClr val="FFE2B7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25970" tIns="25970" rIns="25970" bIns="25970" numCol="1" spcCol="995" rtlCol="0" anchor="t" anchorCtr="0">
            <a:noAutofit/>
          </a:bodyPr>
          <a:lstStyle/>
          <a:p>
            <a:pPr algn="ctr" defTabSz="737620">
              <a:lnSpc>
                <a:spcPct val="80000"/>
              </a:lnSpc>
              <a:spcBef>
                <a:spcPct val="0"/>
              </a:spcBef>
            </a:pPr>
            <a:r>
              <a:rPr lang="ru-RU" sz="600" b="1" kern="0" dirty="0">
                <a:solidFill>
                  <a:srgbClr val="000000"/>
                </a:solidFill>
                <a:latin typeface="Arial"/>
              </a:rPr>
              <a:t>Перспективная платежная система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059213" y="2993297"/>
            <a:ext cx="1622487" cy="102463"/>
          </a:xfrm>
          <a:prstGeom prst="roundRect">
            <a:avLst>
              <a:gd name="adj" fmla="val 725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Платежные операции</a:t>
            </a:r>
          </a:p>
        </p:txBody>
      </p:sp>
      <p:sp>
        <p:nvSpPr>
          <p:cNvPr id="202" name="Right Arrow 201"/>
          <p:cNvSpPr/>
          <p:nvPr/>
        </p:nvSpPr>
        <p:spPr>
          <a:xfrm rot="16200000">
            <a:off x="1815131" y="2989801"/>
            <a:ext cx="114214" cy="463438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33759" y="5541656"/>
            <a:ext cx="2933843" cy="765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900" b="1" dirty="0">
                <a:solidFill>
                  <a:prstClr val="black"/>
                </a:solidFill>
              </a:rPr>
              <a:t>Ядро нереляционного хранилища </a:t>
            </a:r>
            <a:r>
              <a:rPr lang="ru-RU" sz="900" b="1" dirty="0" smtClean="0">
                <a:solidFill>
                  <a:prstClr val="black"/>
                </a:solidFill>
              </a:rPr>
              <a:t>данных (</a:t>
            </a:r>
            <a:r>
              <a:rPr lang="en-US" sz="900" b="1" dirty="0" err="1" smtClean="0">
                <a:solidFill>
                  <a:prstClr val="black"/>
                </a:solidFill>
              </a:rPr>
              <a:t>BigData</a:t>
            </a:r>
            <a:r>
              <a:rPr lang="ru-RU" sz="900" b="1" dirty="0" smtClean="0">
                <a:solidFill>
                  <a:prstClr val="black"/>
                </a:solidFill>
              </a:rPr>
              <a:t>)</a:t>
            </a:r>
            <a:endParaRPr lang="ru-RU" sz="900" b="1" dirty="0">
              <a:solidFill>
                <a:prstClr val="black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4240987" y="5864112"/>
            <a:ext cx="829238" cy="122722"/>
          </a:xfrm>
          <a:prstGeom prst="roundRect">
            <a:avLst>
              <a:gd name="adj" fmla="val 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Исходные данные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825076" y="5851565"/>
            <a:ext cx="829238" cy="122722"/>
          </a:xfrm>
          <a:prstGeom prst="roundRect">
            <a:avLst>
              <a:gd name="adj" fmla="val 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Очищенные данные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016378" y="6057311"/>
            <a:ext cx="2779584" cy="221041"/>
          </a:xfrm>
          <a:prstGeom prst="roundRect">
            <a:avLst>
              <a:gd name="adj" fmla="val 453"/>
            </a:avLst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700" b="1" dirty="0">
                <a:solidFill>
                  <a:prstClr val="black"/>
                </a:solidFill>
              </a:rPr>
              <a:t>Распределенная вычислительная платформа </a:t>
            </a:r>
            <a:r>
              <a:rPr lang="ru-RU" sz="700" b="1" dirty="0" smtClean="0">
                <a:solidFill>
                  <a:prstClr val="black"/>
                </a:solidFill>
              </a:rPr>
              <a:t>(РВП)</a:t>
            </a:r>
            <a:endParaRPr lang="ru-RU" sz="700" b="1" dirty="0">
              <a:solidFill>
                <a:prstClr val="black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3791395" y="5691844"/>
            <a:ext cx="145756" cy="36546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17" name="Right Arrow 116"/>
          <p:cNvSpPr/>
          <p:nvPr/>
        </p:nvSpPr>
        <p:spPr>
          <a:xfrm>
            <a:off x="6940538" y="5647086"/>
            <a:ext cx="182871" cy="3691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 rot="10800000" flipV="1">
            <a:off x="6909348" y="5937732"/>
            <a:ext cx="178349" cy="369121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33759" y="3465614"/>
            <a:ext cx="1880057" cy="188492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b="1" dirty="0">
                <a:solidFill>
                  <a:prstClr val="black"/>
                </a:solidFill>
              </a:rPr>
              <a:t>Ядро реляционного хранилища данных</a:t>
            </a:r>
          </a:p>
        </p:txBody>
      </p:sp>
      <p:sp>
        <p:nvSpPr>
          <p:cNvPr id="133" name="Right Arrow 132"/>
          <p:cNvSpPr/>
          <p:nvPr/>
        </p:nvSpPr>
        <p:spPr>
          <a:xfrm>
            <a:off x="5741006" y="3606925"/>
            <a:ext cx="246319" cy="369121"/>
          </a:xfrm>
          <a:prstGeom prst="rightArrow">
            <a:avLst>
              <a:gd name="adj1" fmla="val 50000"/>
              <a:gd name="adj2" fmla="val 31531"/>
            </a:avLst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3987152" y="3602276"/>
            <a:ext cx="829238" cy="1247953"/>
          </a:xfrm>
          <a:prstGeom prst="roundRect">
            <a:avLst>
              <a:gd name="adj" fmla="val 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600" dirty="0">
                <a:solidFill>
                  <a:prstClr val="black"/>
                </a:solidFill>
              </a:rPr>
              <a:t>Исходные данные</a:t>
            </a:r>
          </a:p>
        </p:txBody>
      </p:sp>
      <p:sp>
        <p:nvSpPr>
          <p:cNvPr id="138" name="Right Arrow 137"/>
          <p:cNvSpPr/>
          <p:nvPr/>
        </p:nvSpPr>
        <p:spPr>
          <a:xfrm>
            <a:off x="3782618" y="3601907"/>
            <a:ext cx="145756" cy="369121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>
            <a:off x="4821410" y="3608753"/>
            <a:ext cx="145756" cy="369121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4030181" y="3784992"/>
            <a:ext cx="695372" cy="379885"/>
          </a:xfrm>
          <a:prstGeom prst="roundRect">
            <a:avLst>
              <a:gd name="adj" fmla="val 2311"/>
            </a:avLst>
          </a:prstGeom>
          <a:solidFill>
            <a:srgbClr val="D1E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Все загруженные данные в неизменяемой форме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153769" y="1433378"/>
            <a:ext cx="731240" cy="22264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Участники фин. рынков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590866" y="1433378"/>
            <a:ext cx="1168342" cy="22264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Федеральные органы исполнтельной власти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849472" y="1433378"/>
            <a:ext cx="574067" cy="22264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Росстат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052337" y="1433378"/>
            <a:ext cx="731240" cy="22264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Торговые площадки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950905" y="1433378"/>
            <a:ext cx="731240" cy="22264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Информ. агентства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3839" y="2173629"/>
            <a:ext cx="4423091" cy="329713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/>
          </a:p>
        </p:txBody>
      </p:sp>
      <p:sp>
        <p:nvSpPr>
          <p:cNvPr id="157" name="Rectangle 156"/>
          <p:cNvSpPr/>
          <p:nvPr/>
        </p:nvSpPr>
        <p:spPr>
          <a:xfrm>
            <a:off x="5637899" y="2174075"/>
            <a:ext cx="1131662" cy="3297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/>
          </a:p>
        </p:txBody>
      </p:sp>
      <p:sp>
        <p:nvSpPr>
          <p:cNvPr id="163" name="Rectangle 162"/>
          <p:cNvSpPr/>
          <p:nvPr/>
        </p:nvSpPr>
        <p:spPr>
          <a:xfrm>
            <a:off x="5656184" y="2191476"/>
            <a:ext cx="1096733" cy="29868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/>
          </a:p>
        </p:txBody>
      </p:sp>
      <p:sp>
        <p:nvSpPr>
          <p:cNvPr id="177" name="Rectangle 176"/>
          <p:cNvSpPr/>
          <p:nvPr/>
        </p:nvSpPr>
        <p:spPr>
          <a:xfrm>
            <a:off x="6847071" y="2173629"/>
            <a:ext cx="2322116" cy="3297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65967" y="1986048"/>
            <a:ext cx="933898" cy="15614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600" b="1" dirty="0">
                <a:solidFill>
                  <a:prstClr val="black"/>
                </a:solidFill>
              </a:rPr>
              <a:t>Входящие данные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488613" y="1975665"/>
            <a:ext cx="1056291" cy="15614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600" b="1" dirty="0">
                <a:solidFill>
                  <a:prstClr val="black"/>
                </a:solidFill>
              </a:rPr>
              <a:t>Исходящие данные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668774" y="1937165"/>
            <a:ext cx="1027178" cy="245467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pPr algn="ctr"/>
            <a:r>
              <a:rPr lang="ru-RU" sz="600" b="1" dirty="0">
                <a:solidFill>
                  <a:prstClr val="black"/>
                </a:solidFill>
              </a:rPr>
              <a:t>Входящие</a:t>
            </a:r>
          </a:p>
          <a:p>
            <a:pPr algn="ctr"/>
            <a:r>
              <a:rPr lang="en-US" sz="600" b="1" dirty="0">
                <a:solidFill>
                  <a:prstClr val="black"/>
                </a:solidFill>
              </a:rPr>
              <a:t>/ </a:t>
            </a:r>
            <a:r>
              <a:rPr lang="ru-RU" sz="600" b="1" dirty="0">
                <a:solidFill>
                  <a:prstClr val="black"/>
                </a:solidFill>
              </a:rPr>
              <a:t>исходящие данные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3539500" y="904137"/>
            <a:ext cx="5836636" cy="305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779198" y="940132"/>
            <a:ext cx="882006" cy="16175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ru-RU" sz="300" dirty="0">
                <a:solidFill>
                  <a:prstClr val="black"/>
                </a:solidFill>
              </a:rPr>
              <a:t>Входящий поток данных </a:t>
            </a:r>
            <a:r>
              <a:rPr lang="en-US" sz="300" dirty="0">
                <a:solidFill>
                  <a:prstClr val="black"/>
                </a:solidFill>
              </a:rPr>
              <a:t>/ </a:t>
            </a:r>
            <a:r>
              <a:rPr lang="ru-RU" sz="300" dirty="0">
                <a:solidFill>
                  <a:prstClr val="black"/>
                </a:solidFill>
              </a:rPr>
              <a:t>Исходные данные для анализа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777044" y="1031839"/>
            <a:ext cx="882006" cy="161758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ru-RU" sz="300" dirty="0">
                <a:solidFill>
                  <a:prstClr val="black"/>
                </a:solidFill>
              </a:rPr>
              <a:t>Исходящий поток данных</a:t>
            </a:r>
            <a:r>
              <a:rPr lang="en-US" sz="300" dirty="0">
                <a:solidFill>
                  <a:prstClr val="black"/>
                </a:solidFill>
              </a:rPr>
              <a:t>/</a:t>
            </a:r>
            <a:r>
              <a:rPr lang="ru-RU" sz="300" dirty="0">
                <a:solidFill>
                  <a:prstClr val="black"/>
                </a:solidFill>
              </a:rPr>
              <a:t>Результат анализа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6670166" y="928772"/>
            <a:ext cx="959299" cy="258266"/>
          </a:xfrm>
          <a:prstGeom prst="roundRect">
            <a:avLst>
              <a:gd name="adj" fmla="val 42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/>
          <a:lstStyle/>
          <a:p>
            <a:pPr algn="ctr" defTabSz="777594"/>
            <a:r>
              <a:rPr lang="ru-RU" sz="300" b="1" dirty="0">
                <a:solidFill>
                  <a:prstClr val="black"/>
                </a:solidFill>
              </a:rPr>
              <a:t>Технологический компонент фабрики данных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6829706" y="1042523"/>
            <a:ext cx="640216" cy="109760"/>
          </a:xfrm>
          <a:prstGeom prst="roundRect">
            <a:avLst>
              <a:gd name="adj" fmla="val 445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 defTabSz="777594"/>
            <a:r>
              <a:rPr lang="ru-RU" sz="300" dirty="0">
                <a:solidFill>
                  <a:prstClr val="black"/>
                </a:solidFill>
              </a:rPr>
              <a:t>Выделенные области хранения данных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7652137" y="920343"/>
            <a:ext cx="1785536" cy="290127"/>
          </a:xfrm>
          <a:prstGeom prst="rect">
            <a:avLst/>
          </a:prstGeom>
        </p:spPr>
        <p:txBody>
          <a:bodyPr wrap="square" lIns="68415" tIns="34208" rIns="68415" bIns="34208">
            <a:spAutoFit/>
          </a:bodyPr>
          <a:lstStyle/>
          <a:p>
            <a:pPr defTabSz="777594"/>
            <a:r>
              <a:rPr lang="ru-RU" sz="500" b="1" dirty="0">
                <a:solidFill>
                  <a:prstClr val="black"/>
                </a:solidFill>
              </a:rPr>
              <a:t>Область данных</a:t>
            </a:r>
            <a:r>
              <a:rPr lang="ru-RU" sz="500" dirty="0">
                <a:solidFill>
                  <a:prstClr val="black"/>
                </a:solidFill>
              </a:rPr>
              <a:t> - совокупность информационных сущностей, используемых для выполнения определённой бизнес-задачи</a:t>
            </a:r>
            <a:endParaRPr lang="en-US" sz="500" b="1" dirty="0">
              <a:solidFill>
                <a:prstClr val="black"/>
              </a:solidFill>
            </a:endParaRPr>
          </a:p>
        </p:txBody>
      </p:sp>
      <p:sp>
        <p:nvSpPr>
          <p:cNvPr id="221" name="Right Arrow 220"/>
          <p:cNvSpPr/>
          <p:nvPr/>
        </p:nvSpPr>
        <p:spPr>
          <a:xfrm>
            <a:off x="4652307" y="931976"/>
            <a:ext cx="94242" cy="191331"/>
          </a:xfrm>
          <a:prstGeom prst="rightArrow">
            <a:avLst/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223" name="Right Arrow 222"/>
          <p:cNvSpPr/>
          <p:nvPr/>
        </p:nvSpPr>
        <p:spPr>
          <a:xfrm flipH="1">
            <a:off x="5670729" y="1011683"/>
            <a:ext cx="94242" cy="191331"/>
          </a:xfrm>
          <a:prstGeom prst="rightArrow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698280" y="918819"/>
            <a:ext cx="882006" cy="111489"/>
          </a:xfrm>
          <a:prstGeom prst="rect">
            <a:avLst/>
          </a:prstGeom>
          <a:noFill/>
        </p:spPr>
        <p:txBody>
          <a:bodyPr wrap="square" lIns="68415" tIns="34208" rIns="68415" bIns="34208" rtlCol="0">
            <a:spAutoFit/>
          </a:bodyPr>
          <a:lstStyle/>
          <a:p>
            <a:r>
              <a:rPr lang="ru-RU" sz="300" dirty="0">
                <a:solidFill>
                  <a:prstClr val="black"/>
                </a:solidFill>
              </a:rPr>
              <a:t>Входящий поток </a:t>
            </a:r>
            <a:r>
              <a:rPr lang="en-US" sz="300" dirty="0">
                <a:solidFill>
                  <a:prstClr val="black"/>
                </a:solidFill>
              </a:rPr>
              <a:t>Big Data</a:t>
            </a:r>
            <a:endParaRPr lang="ru-RU" sz="300" dirty="0">
              <a:solidFill>
                <a:prstClr val="black"/>
              </a:solidFill>
            </a:endParaRPr>
          </a:p>
        </p:txBody>
      </p:sp>
      <p:sp>
        <p:nvSpPr>
          <p:cNvPr id="228" name="Right Arrow 227"/>
          <p:cNvSpPr/>
          <p:nvPr/>
        </p:nvSpPr>
        <p:spPr>
          <a:xfrm>
            <a:off x="5571390" y="910664"/>
            <a:ext cx="94242" cy="191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011961" y="926294"/>
            <a:ext cx="574067" cy="25869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schemeClr val="tx1"/>
                </a:solidFill>
              </a:rPr>
              <a:t>Контрагент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3552048" y="907375"/>
            <a:ext cx="511400" cy="141261"/>
          </a:xfrm>
          <a:prstGeom prst="rect">
            <a:avLst/>
          </a:prstGeom>
        </p:spPr>
        <p:txBody>
          <a:bodyPr wrap="square" lIns="68415" tIns="34208" rIns="68415" bIns="34208">
            <a:spAutoFit/>
          </a:bodyPr>
          <a:lstStyle/>
          <a:p>
            <a:pPr defTabSz="777594"/>
            <a:r>
              <a:rPr lang="ru-RU" sz="500" b="1" dirty="0">
                <a:solidFill>
                  <a:prstClr val="black"/>
                </a:solidFill>
              </a:rPr>
              <a:t>Легенда</a:t>
            </a:r>
            <a:endParaRPr lang="en-US" sz="500" b="1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058401" y="4829557"/>
            <a:ext cx="1623516" cy="1024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77594"/>
            <a:r>
              <a:rPr lang="ru-RU" sz="600" dirty="0">
                <a:solidFill>
                  <a:prstClr val="white"/>
                </a:solidFill>
              </a:rPr>
              <a:t>Главная книга</a:t>
            </a:r>
          </a:p>
        </p:txBody>
      </p:sp>
      <p:sp>
        <p:nvSpPr>
          <p:cNvPr id="123" name="Заголовок 1"/>
          <p:cNvSpPr txBox="1">
            <a:spLocks/>
          </p:cNvSpPr>
          <p:nvPr/>
        </p:nvSpPr>
        <p:spPr>
          <a:xfrm>
            <a:off x="2640226" y="146646"/>
            <a:ext cx="6840000" cy="4231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Управление данными:</a:t>
            </a:r>
          </a:p>
          <a:p>
            <a:pPr marL="87313"/>
            <a:r>
              <a:rPr lang="ru-RU" sz="1600" b="1" cap="all" dirty="0" smtClean="0"/>
              <a:t>Основные принципы ИТ-архитектуры</a:t>
            </a:r>
            <a:endParaRPr lang="ru-RU" sz="1600" b="1" cap="all" dirty="0"/>
          </a:p>
        </p:txBody>
      </p:sp>
      <p:sp>
        <p:nvSpPr>
          <p:cNvPr id="168" name="Slide Number Placeholder 89"/>
          <p:cNvSpPr>
            <a:spLocks noGrp="1"/>
          </p:cNvSpPr>
          <p:nvPr>
            <p:ph type="sldNum" sz="quarter" idx="12"/>
          </p:nvPr>
        </p:nvSpPr>
        <p:spPr>
          <a:xfrm>
            <a:off x="9514019" y="6492056"/>
            <a:ext cx="390193" cy="365125"/>
          </a:xfrm>
        </p:spPr>
        <p:txBody>
          <a:bodyPr/>
          <a:lstStyle/>
          <a:p>
            <a:r>
              <a:rPr lang="ru-RU" sz="1000" dirty="0" smtClean="0"/>
              <a:t>15</a:t>
            </a:r>
          </a:p>
        </p:txBody>
      </p:sp>
      <p:sp>
        <p:nvSpPr>
          <p:cNvPr id="118" name="Rounded Rectangle 16"/>
          <p:cNvSpPr/>
          <p:nvPr/>
        </p:nvSpPr>
        <p:spPr bwMode="auto">
          <a:xfrm>
            <a:off x="360309" y="6497814"/>
            <a:ext cx="9015826" cy="286219"/>
          </a:xfrm>
          <a:prstGeom prst="roundRect">
            <a:avLst>
              <a:gd name="adj" fmla="val 14468"/>
            </a:avLst>
          </a:prstGeom>
          <a:solidFill>
            <a:srgbClr val="FFE6CD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ctr" defTabSz="1218831"/>
            <a:r>
              <a:rPr lang="ru-RU" sz="900" b="1" dirty="0" smtClean="0">
                <a:solidFill>
                  <a:schemeClr val="tx1"/>
                </a:solidFill>
              </a:rPr>
              <a:t>Внешние </a:t>
            </a:r>
            <a:r>
              <a:rPr lang="en-US" sz="900" b="1" dirty="0" smtClean="0">
                <a:solidFill>
                  <a:prstClr val="black"/>
                </a:solidFill>
              </a:rPr>
              <a:t>BigData</a:t>
            </a:r>
            <a:endParaRPr lang="ru-RU" sz="900" b="1" dirty="0" smtClean="0">
              <a:solidFill>
                <a:prstClr val="black"/>
              </a:solidFill>
            </a:endParaRPr>
          </a:p>
          <a:p>
            <a:pPr marL="449263" algn="ctr" defTabSz="1218831"/>
            <a:r>
              <a:rPr lang="ru-RU" sz="700" b="1" dirty="0" smtClean="0">
                <a:solidFill>
                  <a:schemeClr val="tx1"/>
                </a:solidFill>
              </a:rPr>
              <a:t>(пример, система аналитического поиска данных </a:t>
            </a:r>
            <a:r>
              <a:rPr lang="en-US" sz="700" b="1" dirty="0" err="1" smtClean="0">
                <a:solidFill>
                  <a:schemeClr val="tx1"/>
                </a:solidFill>
              </a:rPr>
              <a:t>Yandex</a:t>
            </a:r>
            <a:r>
              <a:rPr lang="ru-RU" sz="700" b="1" dirty="0" smtClean="0">
                <a:solidFill>
                  <a:schemeClr val="tx1"/>
                </a:solidFill>
              </a:rPr>
              <a:t>)</a:t>
            </a:r>
            <a:endParaRPr lang="ru-RU" sz="700" b="1" dirty="0">
              <a:solidFill>
                <a:schemeClr val="tx1"/>
              </a:solidFill>
            </a:endParaRPr>
          </a:p>
        </p:txBody>
      </p:sp>
      <p:pic>
        <p:nvPicPr>
          <p:cNvPr id="120" name="Рисунок 119"/>
          <p:cNvPicPr>
            <a:picLocks noChangeAspect="1"/>
          </p:cNvPicPr>
          <p:nvPr/>
        </p:nvPicPr>
        <p:blipFill>
          <a:blip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98" y="6508897"/>
            <a:ext cx="501999" cy="264052"/>
          </a:xfrm>
          <a:prstGeom prst="rect">
            <a:avLst/>
          </a:prstGeom>
        </p:spPr>
      </p:pic>
      <p:sp>
        <p:nvSpPr>
          <p:cNvPr id="122" name="Right Arrow 124"/>
          <p:cNvSpPr/>
          <p:nvPr/>
        </p:nvSpPr>
        <p:spPr>
          <a:xfrm rot="16200000" flipV="1">
            <a:off x="3206301" y="6107066"/>
            <a:ext cx="468633" cy="36912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400" dirty="0">
              <a:solidFill>
                <a:prstClr val="white"/>
              </a:solidFill>
            </a:endParaRPr>
          </a:p>
        </p:txBody>
      </p:sp>
      <p:sp>
        <p:nvSpPr>
          <p:cNvPr id="158" name="Right Arrow 145"/>
          <p:cNvSpPr/>
          <p:nvPr/>
        </p:nvSpPr>
        <p:spPr>
          <a:xfrm>
            <a:off x="4822651" y="4422544"/>
            <a:ext cx="1164674" cy="369121"/>
          </a:xfrm>
          <a:prstGeom prst="rightArrow">
            <a:avLst>
              <a:gd name="adj1" fmla="val 50000"/>
              <a:gd name="adj2" fmla="val 17956"/>
            </a:avLst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967169" y="3602278"/>
            <a:ext cx="778160" cy="1632759"/>
            <a:chOff x="4967169" y="3602278"/>
            <a:chExt cx="778160" cy="1632759"/>
          </a:xfrm>
        </p:grpSpPr>
        <p:sp>
          <p:nvSpPr>
            <p:cNvPr id="134" name="Rectangle 133"/>
            <p:cNvSpPr/>
            <p:nvPr/>
          </p:nvSpPr>
          <p:spPr>
            <a:xfrm>
              <a:off x="4967169" y="3602278"/>
              <a:ext cx="778160" cy="16327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defTabSz="777594"/>
              <a:r>
                <a:rPr lang="ru-RU" sz="600" dirty="0">
                  <a:solidFill>
                    <a:prstClr val="black"/>
                  </a:solidFill>
                </a:rPr>
                <a:t>Очищенные </a:t>
              </a:r>
            </a:p>
            <a:p>
              <a:pPr algn="ctr" defTabSz="777594"/>
              <a:r>
                <a:rPr lang="ru-RU" sz="600" dirty="0">
                  <a:solidFill>
                    <a:prstClr val="black"/>
                  </a:solidFill>
                </a:rPr>
                <a:t>данные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5003021" y="4627009"/>
              <a:ext cx="695372" cy="287949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Доп. связи, агрегаты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5002334" y="4942954"/>
              <a:ext cx="702133" cy="267601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Результаты аналитики подразделений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5003021" y="3779390"/>
              <a:ext cx="702133" cy="128426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Отчетность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5003021" y="3940779"/>
              <a:ext cx="702133" cy="128426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Платежи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5003021" y="4293852"/>
              <a:ext cx="702133" cy="128426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ВХД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4995960" y="4117313"/>
              <a:ext cx="702133" cy="128426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Операции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5003025" y="4470397"/>
              <a:ext cx="702133" cy="128426"/>
            </a:xfrm>
            <a:prstGeom prst="roundRect">
              <a:avLst>
                <a:gd name="adj" fmla="val 7255"/>
              </a:avLst>
            </a:prstGeom>
            <a:solidFill>
              <a:srgbClr val="D1E2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777594"/>
              <a:r>
                <a:rPr lang="ru-RU" sz="600" dirty="0">
                  <a:solidFill>
                    <a:schemeClr val="tx1"/>
                  </a:solidFill>
                </a:rPr>
                <a:t>Главная книга</a:t>
              </a: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5748454" y="4850228"/>
            <a:ext cx="242276" cy="365467"/>
          </a:xfrm>
          <a:prstGeom prst="rightArrow">
            <a:avLst>
              <a:gd name="adj1" fmla="val 50000"/>
              <a:gd name="adj2" fmla="val 34978"/>
            </a:avLst>
          </a:prstGeom>
          <a:solidFill>
            <a:srgbClr val="F28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rgbClr val="92D050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 flipH="1">
            <a:off x="3781516" y="4788179"/>
            <a:ext cx="758233" cy="748215"/>
          </a:xfrm>
          <a:prstGeom prst="bentArrow">
            <a:avLst>
              <a:gd name="adj1" fmla="val 25011"/>
              <a:gd name="adj2" fmla="val 24906"/>
              <a:gd name="adj3" fmla="val 10877"/>
              <a:gd name="adj4" fmla="val 41694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94" y="1894691"/>
            <a:ext cx="2028306" cy="1521230"/>
          </a:xfrm>
          <a:prstGeom prst="rect">
            <a:avLst/>
          </a:prstGeom>
        </p:spPr>
      </p:pic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16</a:t>
            </a:fld>
            <a:endParaRPr lang="ru-RU" sz="1000" dirty="0"/>
          </a:p>
        </p:txBody>
      </p:sp>
      <p:sp>
        <p:nvSpPr>
          <p:cNvPr id="91" name="Заголовок 1"/>
          <p:cNvSpPr txBox="1">
            <a:spLocks/>
          </p:cNvSpPr>
          <p:nvPr/>
        </p:nvSpPr>
        <p:spPr>
          <a:xfrm>
            <a:off x="2646593" y="385109"/>
            <a:ext cx="6840000" cy="4231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Управление данными:</a:t>
            </a:r>
            <a:r>
              <a:rPr lang="en-US" sz="1600" b="1" cap="all" dirty="0" smtClean="0"/>
              <a:t> </a:t>
            </a:r>
            <a:endParaRPr lang="ru-RU" sz="1600" b="1" cap="all" dirty="0" smtClean="0"/>
          </a:p>
          <a:p>
            <a:pPr marL="87313"/>
            <a:r>
              <a:rPr lang="ru-RU" sz="1600" b="1" cap="all" dirty="0" smtClean="0"/>
              <a:t>целевое состояние и результаты</a:t>
            </a:r>
          </a:p>
        </p:txBody>
      </p:sp>
      <p:sp>
        <p:nvSpPr>
          <p:cNvPr id="5" name="Rectangle 9"/>
          <p:cNvSpPr/>
          <p:nvPr/>
        </p:nvSpPr>
        <p:spPr>
          <a:xfrm>
            <a:off x="193226" y="4023371"/>
            <a:ext cx="7484439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defTabSz="1074865">
              <a:spcAft>
                <a:spcPts val="290"/>
              </a:spcAft>
            </a:pPr>
            <a:r>
              <a:rPr lang="ru-RU" sz="1200" b="1" dirty="0">
                <a:solidFill>
                  <a:srgbClr val="0070C0"/>
                </a:solidFill>
              </a:rPr>
              <a:t>Основные результаты перехода к эффективному управлению данными: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295" y="1099128"/>
            <a:ext cx="7498370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/>
          <a:p>
            <a:pPr defTabSz="1074865">
              <a:spcAft>
                <a:spcPts val="290"/>
              </a:spcAft>
            </a:pPr>
            <a:r>
              <a:rPr lang="ru-RU" sz="1200" b="1" dirty="0">
                <a:solidFill>
                  <a:srgbClr val="0070C0"/>
                </a:solidFill>
              </a:rPr>
              <a:t>Целевое состояние: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4287" y="1523899"/>
            <a:ext cx="8212491" cy="14157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Единые методология, классификатор, термины, описание показателей и параметров</a:t>
            </a:r>
          </a:p>
          <a:p>
            <a:pPr marL="285750" indent="-285750" defTabSz="914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Определены владельцы каждого источника данных и правила получения к ним доступа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Единая методика определения качества данных, очистки и выявления дубликатов, сертификации</a:t>
            </a:r>
            <a:endParaRPr lang="en-US" sz="11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Единое </a:t>
            </a:r>
            <a:r>
              <a:rPr lang="ru-RU" sz="1100" dirty="0"/>
              <a:t>хранилище данных, включающее интеграцию с областью неструктурированных данных </a:t>
            </a:r>
            <a:r>
              <a:rPr lang="en-US" sz="1100" dirty="0"/>
              <a:t>(</a:t>
            </a:r>
            <a:r>
              <a:rPr lang="en-US" sz="1100" dirty="0" err="1"/>
              <a:t>BigData</a:t>
            </a:r>
            <a:r>
              <a:rPr lang="en-US" sz="1100" dirty="0" smtClean="0"/>
              <a:t>)</a:t>
            </a:r>
            <a:endParaRPr lang="ru-RU" sz="11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Современные принципы </a:t>
            </a:r>
            <a:r>
              <a:rPr lang="ru-RU" sz="1100" dirty="0" err="1" smtClean="0"/>
              <a:t>киберустойчивости</a:t>
            </a:r>
            <a:r>
              <a:rPr lang="ru-RU" sz="1100" dirty="0" smtClean="0"/>
              <a:t> хранения и анализа данны</a:t>
            </a:r>
            <a:r>
              <a:rPr lang="ru-RU" sz="1100" dirty="0"/>
              <a:t>х</a:t>
            </a:r>
            <a:endParaRPr lang="en-US" sz="1100" dirty="0"/>
          </a:p>
        </p:txBody>
      </p:sp>
      <p:sp>
        <p:nvSpPr>
          <p:cNvPr id="23" name="Rectangle 9"/>
          <p:cNvSpPr/>
          <p:nvPr/>
        </p:nvSpPr>
        <p:spPr>
          <a:xfrm>
            <a:off x="404286" y="4420799"/>
            <a:ext cx="7331043" cy="2300464"/>
          </a:xfrm>
          <a:prstGeom prst="rect">
            <a:avLst/>
          </a:prstGeom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marL="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434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865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229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973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7162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4593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2027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9460" algn="l" defTabSz="1074865" rtl="0" eaLnBrk="1" latinLnBrk="0" hangingPunct="1">
              <a:defRPr sz="21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dirty="0" smtClean="0"/>
              <a:t>Единое информационное пространство и оптимальные сквозные процессы управления данными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dirty="0" smtClean="0"/>
              <a:t>Существенное повышение скорости получения достоверных и качественных данных</a:t>
            </a:r>
            <a:endParaRPr lang="en-US" sz="1100" dirty="0" smtClean="0"/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sz="1100" dirty="0"/>
              <a:t>Возможность использования средств оперативного анализа области неструктурированных данных</a:t>
            </a:r>
            <a:endParaRPr lang="ru-RU" altLang="ru-RU" sz="1100" dirty="0" smtClean="0"/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altLang="ru-RU" sz="1100" dirty="0" smtClean="0"/>
              <a:t>Снижение </a:t>
            </a:r>
            <a:r>
              <a:rPr lang="ru-RU" altLang="ru-RU" sz="1100" dirty="0"/>
              <a:t>стоимости </a:t>
            </a:r>
            <a:r>
              <a:rPr lang="ru-RU" altLang="ru-RU" sz="1100" dirty="0" smtClean="0"/>
              <a:t>развития и сопровождения за </a:t>
            </a:r>
            <a:r>
              <a:rPr lang="ru-RU" altLang="ru-RU" sz="1100" dirty="0"/>
              <a:t>счет </a:t>
            </a:r>
            <a:r>
              <a:rPr lang="ru-RU" altLang="ru-RU" sz="1100" dirty="0" smtClean="0"/>
              <a:t>уменьшения количества </a:t>
            </a:r>
            <a:r>
              <a:rPr lang="ru-RU" altLang="ru-RU" sz="1100" dirty="0"/>
              <a:t>ненужных, избыточных или дублирующих </a:t>
            </a:r>
            <a:r>
              <a:rPr lang="ru-RU" altLang="ru-RU" sz="1100" dirty="0" smtClean="0"/>
              <a:t>данных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altLang="ru-RU" sz="1100" dirty="0" smtClean="0"/>
              <a:t>Наличие специализированных аналитических инструментов самообслуживания для создания отчетов и витрин без запросов на доработку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altLang="ru-RU" sz="1100" dirty="0" smtClean="0"/>
              <a:t>Ускорение процесса оформления требований за счет разработанных и используемых централизованных сервисов</a:t>
            </a:r>
          </a:p>
          <a:p>
            <a:pPr marL="171450" indent="-171450">
              <a:spcAft>
                <a:spcPts val="659"/>
              </a:spcAft>
              <a:buFont typeface="Wingdings" panose="05000000000000000000" pitchFamily="2" charset="2"/>
              <a:buChar char="§"/>
            </a:pPr>
            <a:r>
              <a:rPr lang="ru-RU" altLang="ru-RU" sz="1100" dirty="0" smtClean="0"/>
              <a:t>Минимизированы риски несанкционированного использования данных</a:t>
            </a:r>
            <a:endParaRPr lang="ru-RU" altLang="ru-RU" sz="1100" dirty="0"/>
          </a:p>
        </p:txBody>
      </p:sp>
      <p:sp>
        <p:nvSpPr>
          <p:cNvPr id="24" name="Isosceles Triangle 147"/>
          <p:cNvSpPr>
            <a:spLocks noChangeArrowheads="1"/>
          </p:cNvSpPr>
          <p:nvPr/>
        </p:nvSpPr>
        <p:spPr bwMode="auto">
          <a:xfrm flipV="1">
            <a:off x="4085969" y="3488597"/>
            <a:ext cx="1462532" cy="30529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7DC425"/>
              </a:gs>
              <a:gs pos="20000">
                <a:srgbClr val="7CC027"/>
              </a:gs>
              <a:gs pos="100000">
                <a:srgbClr val="5D921B"/>
              </a:gs>
            </a:gsLst>
            <a:lin ang="5400000"/>
          </a:gradFill>
          <a:ln w="9525">
            <a:solidFill>
              <a:srgbClr val="7BB336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5" rIns="91410" bIns="45705" anchor="ctr"/>
          <a:lstStyle/>
          <a:p>
            <a:pPr algn="ctr">
              <a:defRPr/>
            </a:pPr>
            <a:endParaRPr lang="en-US" sz="12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2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3584904643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96489" y="3128375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Slide Number Placeholder 89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17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9043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37566" y="4014253"/>
            <a:ext cx="8996236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Выявленные </a:t>
            </a:r>
            <a:r>
              <a:rPr lang="ru-RU" dirty="0" smtClean="0">
                <a:solidFill>
                  <a:srgbClr val="0070C0"/>
                </a:solidFill>
              </a:rPr>
              <a:t>области для улучшений: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3" name="Slide Number Placeholder 89"/>
          <p:cNvSpPr txBox="1">
            <a:spLocks/>
          </p:cNvSpPr>
          <p:nvPr/>
        </p:nvSpPr>
        <p:spPr>
          <a:xfrm>
            <a:off x="9433802" y="6492875"/>
            <a:ext cx="472198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C4EB27-9ADE-42C2-9A98-47F5822B2EE7}" type="slidenum">
              <a:rPr lang="ru-RU" sz="1000" smtClean="0"/>
              <a:pPr algn="ctr"/>
              <a:t>18</a:t>
            </a:fld>
            <a:endParaRPr lang="ru-RU" sz="1000" dirty="0"/>
          </a:p>
        </p:txBody>
      </p:sp>
      <p:sp>
        <p:nvSpPr>
          <p:cNvPr id="76" name="Заголовок 1"/>
          <p:cNvSpPr txBox="1">
            <a:spLocks/>
          </p:cNvSpPr>
          <p:nvPr/>
        </p:nvSpPr>
        <p:spPr>
          <a:xfrm>
            <a:off x="2646593" y="358439"/>
            <a:ext cx="5920758" cy="423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ИТ-инфраструктура: </a:t>
            </a:r>
          </a:p>
          <a:p>
            <a:pPr marL="87313"/>
            <a:r>
              <a:rPr lang="ru-RU" sz="1600" b="1" cap="all" dirty="0" smtClean="0"/>
              <a:t>Результаты Анализа текущего состояния</a:t>
            </a:r>
            <a:endParaRPr lang="ru-RU" sz="1600" b="1" cap="all" dirty="0"/>
          </a:p>
        </p:txBody>
      </p:sp>
      <p:sp>
        <p:nvSpPr>
          <p:cNvPr id="78" name="TextBox 77"/>
          <p:cNvSpPr txBox="1"/>
          <p:nvPr/>
        </p:nvSpPr>
        <p:spPr>
          <a:xfrm>
            <a:off x="395452" y="1447273"/>
            <a:ext cx="8866354" cy="14157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rgbClr val="000000"/>
                </a:solidFill>
              </a:rPr>
              <a:t>Слабая унифи­кация технических и программных средств, разнородность ИТ-инфраструктуры </a:t>
            </a:r>
            <a:endParaRPr lang="en-US" sz="11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rgbClr val="000000"/>
                </a:solidFill>
              </a:rPr>
              <a:t>Фрагментарное применение технологий виртуализации, невысокая степень утилизации (использования)  аппаратных ресурсов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rgbClr val="000000"/>
                </a:solidFill>
              </a:rPr>
              <a:t>Большое количество ИТ оборудования и </a:t>
            </a:r>
            <a:r>
              <a:rPr lang="ru-RU" sz="1100" dirty="0">
                <a:solidFill>
                  <a:srgbClr val="000000"/>
                </a:solidFill>
              </a:rPr>
              <a:t>систем инженерного обеспечения  в каждом </a:t>
            </a:r>
            <a:r>
              <a:rPr lang="ru-RU" sz="1100" dirty="0" smtClean="0">
                <a:solidFill>
                  <a:srgbClr val="000000"/>
                </a:solidFill>
              </a:rPr>
              <a:t>ТУ  (91 центр обработки данных, 81 точка доступа)</a:t>
            </a:r>
            <a:endParaRPr lang="ru-RU" sz="11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rgbClr val="000000"/>
                </a:solidFill>
              </a:rPr>
              <a:t>Недостаточная надёжность и оперативность функционирования корпоративных приложений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rgbClr val="000000"/>
                </a:solidFill>
              </a:rPr>
              <a:t>Децентрализованная обработка информации информационно-аналитическими системами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5452" y="4441155"/>
            <a:ext cx="9038350" cy="1661993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rgbClr val="000000"/>
                </a:solidFill>
              </a:rPr>
              <a:t>Необходимость сокращения эксплуатационных </a:t>
            </a:r>
            <a:r>
              <a:rPr lang="ru-RU" sz="1100" dirty="0" smtClean="0"/>
              <a:t>затрат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rgbClr val="000000"/>
                </a:solidFill>
              </a:rPr>
              <a:t>Необходимость </a:t>
            </a:r>
            <a:r>
              <a:rPr lang="ru-RU" sz="1100" dirty="0"/>
              <a:t>о</a:t>
            </a:r>
            <a:r>
              <a:rPr lang="ru-RU" sz="1100" dirty="0" smtClean="0"/>
              <a:t>птимизации </a:t>
            </a:r>
            <a:r>
              <a:rPr lang="ru-RU" sz="1100" dirty="0"/>
              <a:t>эксплуатирующего </a:t>
            </a:r>
            <a:r>
              <a:rPr lang="ru-RU" sz="1100" dirty="0" smtClean="0"/>
              <a:t>персонала</a:t>
            </a:r>
            <a:endParaRPr lang="en-US" sz="11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/>
              <a:t>Необходимость исключения рассинхронизации </a:t>
            </a:r>
            <a:r>
              <a:rPr lang="ru-RU" sz="1100" dirty="0"/>
              <a:t>информации на уровнях ЦА и ТУ и, как следствие, </a:t>
            </a:r>
            <a:r>
              <a:rPr lang="ru-RU" sz="1100" dirty="0" smtClean="0"/>
              <a:t>получение непротиворечивых </a:t>
            </a:r>
            <a:r>
              <a:rPr lang="ru-RU" sz="1100" dirty="0"/>
              <a:t>результатов обработки </a:t>
            </a:r>
            <a:r>
              <a:rPr lang="ru-RU" sz="1100" dirty="0" smtClean="0"/>
              <a:t>данных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rgbClr val="000000"/>
                </a:solidFill>
              </a:rPr>
              <a:t>Упрощение процедур организации оперативного доступа </a:t>
            </a:r>
            <a:r>
              <a:rPr lang="ru-RU" sz="1100" dirty="0">
                <a:solidFill>
                  <a:srgbClr val="000000"/>
                </a:solidFill>
              </a:rPr>
              <a:t>к </a:t>
            </a:r>
            <a:r>
              <a:rPr lang="ru-RU" sz="1100" dirty="0" smtClean="0">
                <a:solidFill>
                  <a:srgbClr val="000000"/>
                </a:solidFill>
              </a:rPr>
              <a:t>информации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 smtClean="0">
                <a:solidFill>
                  <a:srgbClr val="000000"/>
                </a:solidFill>
              </a:rPr>
              <a:t>Унификация каналов доступа клиентов Банка России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100" dirty="0"/>
              <a:t>Необходимость обеспечения </a:t>
            </a:r>
            <a:r>
              <a:rPr lang="ru-RU" sz="1100" dirty="0" err="1" smtClean="0"/>
              <a:t>киберустойчивости</a:t>
            </a:r>
            <a:endParaRPr lang="ru-RU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95452" y="1043629"/>
            <a:ext cx="9038350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Текущая ИТ-инфраструктура:</a:t>
            </a:r>
          </a:p>
        </p:txBody>
      </p:sp>
      <p:sp>
        <p:nvSpPr>
          <p:cNvPr id="49" name="Isosceles Triangle 147"/>
          <p:cNvSpPr>
            <a:spLocks noChangeArrowheads="1"/>
          </p:cNvSpPr>
          <p:nvPr/>
        </p:nvSpPr>
        <p:spPr bwMode="auto">
          <a:xfrm flipV="1">
            <a:off x="4262423" y="3498385"/>
            <a:ext cx="1462532" cy="305292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91410" tIns="45705" rIns="91410" bIns="45705" anchor="ctr"/>
          <a:lstStyle/>
          <a:p>
            <a:pPr algn="ctr">
              <a:defRPr/>
            </a:pPr>
            <a:endParaRPr lang="en-US" sz="12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60807" y="5874656"/>
            <a:ext cx="255499" cy="2527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91</a:t>
            </a:r>
            <a:endParaRPr lang="ru-RU" sz="1400" cap="none" baseline="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53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89"/>
          <p:cNvSpPr txBox="1">
            <a:spLocks/>
          </p:cNvSpPr>
          <p:nvPr/>
        </p:nvSpPr>
        <p:spPr>
          <a:xfrm>
            <a:off x="9424324" y="6425722"/>
            <a:ext cx="472198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C4EB27-9ADE-42C2-9A98-47F5822B2EE7}" type="slidenum">
              <a:rPr lang="ru-RU" sz="1000" smtClean="0"/>
              <a:pPr algn="ctr"/>
              <a:t>19</a:t>
            </a:fld>
            <a:endParaRPr lang="ru-RU" sz="1000" dirty="0"/>
          </a:p>
        </p:txBody>
      </p:sp>
      <p:sp>
        <p:nvSpPr>
          <p:cNvPr id="191" name="Заголовок 1"/>
          <p:cNvSpPr txBox="1">
            <a:spLocks/>
          </p:cNvSpPr>
          <p:nvPr/>
        </p:nvSpPr>
        <p:spPr>
          <a:xfrm>
            <a:off x="2646593" y="358439"/>
            <a:ext cx="6851634" cy="423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Целевая ИТ-инфраструктура: трансформация</a:t>
            </a:r>
            <a:endParaRPr lang="ru-RU" sz="1600" b="1" cap="all" dirty="0"/>
          </a:p>
        </p:txBody>
      </p:sp>
      <p:sp>
        <p:nvSpPr>
          <p:cNvPr id="192" name="TextBox 191"/>
          <p:cNvSpPr txBox="1"/>
          <p:nvPr/>
        </p:nvSpPr>
        <p:spPr>
          <a:xfrm>
            <a:off x="224397" y="920994"/>
            <a:ext cx="9273830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Целевая ИТ-инфраструктура: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65940" y="1236254"/>
            <a:ext cx="9546643" cy="1131079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spcBef>
                <a:spcPts val="600"/>
              </a:spcBef>
              <a:buFont typeface="Wingdings" panose="05000000000000000000" pitchFamily="2" charset="2"/>
              <a:buChar char="Ø"/>
              <a:defRPr sz="1000"/>
            </a:lvl1pPr>
          </a:lstStyle>
          <a:p>
            <a:pPr marL="171450" lvl="1" indent="-171450" algn="just" defTabSz="80464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</a:rPr>
              <a:t>Создание </a:t>
            </a:r>
            <a:r>
              <a:rPr lang="ru-RU" sz="1200" b="1" dirty="0">
                <a:solidFill>
                  <a:srgbClr val="000000"/>
                </a:solidFill>
              </a:rPr>
              <a:t>централизованных точек доступа клиентов </a:t>
            </a:r>
            <a:r>
              <a:rPr lang="ru-RU" sz="1200" dirty="0">
                <a:solidFill>
                  <a:srgbClr val="000000"/>
                </a:solidFill>
              </a:rPr>
              <a:t>в режиме 24х7 </a:t>
            </a:r>
            <a:r>
              <a:rPr lang="ru-RU" sz="1200" dirty="0" smtClean="0">
                <a:solidFill>
                  <a:srgbClr val="000000"/>
                </a:solidFill>
              </a:rPr>
              <a:t>(</a:t>
            </a:r>
            <a:r>
              <a:rPr lang="ru-RU" sz="1200" dirty="0">
                <a:solidFill>
                  <a:srgbClr val="000000"/>
                </a:solidFill>
              </a:rPr>
              <a:t>сокращение с 83-х до 2-х)</a:t>
            </a:r>
          </a:p>
          <a:p>
            <a:pPr marL="628650" lvl="3" indent="-171450" defTabSz="80464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050" b="1" dirty="0">
                <a:solidFill>
                  <a:srgbClr val="000000"/>
                </a:solidFill>
              </a:rPr>
              <a:t>Централизация </a:t>
            </a:r>
            <a:r>
              <a:rPr lang="ru-RU" sz="1050" dirty="0">
                <a:solidFill>
                  <a:srgbClr val="000000"/>
                </a:solidFill>
              </a:rPr>
              <a:t>канала</a:t>
            </a:r>
            <a:r>
              <a:rPr lang="ru-RU" sz="1050" b="1" dirty="0">
                <a:solidFill>
                  <a:srgbClr val="000000"/>
                </a:solidFill>
              </a:rPr>
              <a:t> обмена платежной информацией</a:t>
            </a:r>
          </a:p>
          <a:p>
            <a:pPr marL="628650" lvl="3" indent="-171450" defTabSz="80464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050" b="1" dirty="0">
                <a:solidFill>
                  <a:srgbClr val="000000"/>
                </a:solidFill>
              </a:rPr>
              <a:t>Централизация </a:t>
            </a:r>
            <a:r>
              <a:rPr lang="ru-RU" sz="1050" dirty="0">
                <a:solidFill>
                  <a:srgbClr val="000000"/>
                </a:solidFill>
              </a:rPr>
              <a:t>канала</a:t>
            </a:r>
            <a:r>
              <a:rPr lang="ru-RU" sz="1050" b="1" dirty="0">
                <a:solidFill>
                  <a:srgbClr val="000000"/>
                </a:solidFill>
              </a:rPr>
              <a:t> обмена информационным трафиком</a:t>
            </a:r>
            <a:endParaRPr lang="ru-RU" dirty="0"/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rgbClr val="000000"/>
                </a:solidFill>
              </a:rPr>
              <a:t>Централизация, унификация и виртуализация вычислительной инфраструктуры </a:t>
            </a:r>
            <a:r>
              <a:rPr lang="ru-RU" sz="1200" b="1" dirty="0">
                <a:solidFill>
                  <a:srgbClr val="000000"/>
                </a:solidFill>
              </a:rPr>
              <a:t>в 7-ми ЦОД </a:t>
            </a:r>
            <a:r>
              <a:rPr lang="ru-RU" sz="1200" dirty="0">
                <a:solidFill>
                  <a:srgbClr val="000000"/>
                </a:solidFill>
              </a:rPr>
              <a:t>(двух основных и пяти </a:t>
            </a:r>
            <a:r>
              <a:rPr lang="ru-RU" sz="1200" dirty="0" smtClean="0">
                <a:solidFill>
                  <a:srgbClr val="000000"/>
                </a:solidFill>
              </a:rPr>
              <a:t>резервных)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817198" y="5014800"/>
            <a:ext cx="411510" cy="372493"/>
            <a:chOff x="4281776" y="2091408"/>
            <a:chExt cx="411510" cy="372493"/>
          </a:xfrm>
        </p:grpSpPr>
        <p:sp>
          <p:nvSpPr>
            <p:cNvPr id="91" name="Овал 90"/>
            <p:cNvSpPr/>
            <p:nvPr/>
          </p:nvSpPr>
          <p:spPr>
            <a:xfrm>
              <a:off x="4281776" y="2091408"/>
              <a:ext cx="314037" cy="3140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500" dirty="0">
                <a:solidFill>
                  <a:prstClr val="white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97149" y="2173332"/>
              <a:ext cx="296137" cy="29056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defTabSz="804649">
                <a:lnSpc>
                  <a:spcPct val="90000"/>
                </a:lnSpc>
              </a:pPr>
              <a:r>
                <a:rPr lang="ru-RU" sz="1400" dirty="0">
                  <a:solidFill>
                    <a:prstClr val="white"/>
                  </a:solidFill>
                </a:rPr>
                <a:t>7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6293452" y="4522775"/>
            <a:ext cx="2587644" cy="1634086"/>
            <a:chOff x="5451187" y="2454680"/>
            <a:chExt cx="2879214" cy="1769971"/>
          </a:xfrm>
        </p:grpSpPr>
        <p:pic>
          <p:nvPicPr>
            <p:cNvPr id="96" name="Picture 73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 bwMode="auto">
            <a:xfrm>
              <a:off x="5451187" y="2454680"/>
              <a:ext cx="2879214" cy="1769971"/>
            </a:xfrm>
            <a:prstGeom prst="rect">
              <a:avLst/>
            </a:prstGeom>
          </p:spPr>
        </p:pic>
        <p:sp>
          <p:nvSpPr>
            <p:cNvPr id="97" name="Овал 96"/>
            <p:cNvSpPr/>
            <p:nvPr/>
          </p:nvSpPr>
          <p:spPr>
            <a:xfrm>
              <a:off x="5763702" y="3398791"/>
              <a:ext cx="124249" cy="1053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0" name="Овал 99"/>
            <p:cNvSpPr/>
            <p:nvPr/>
          </p:nvSpPr>
          <p:spPr>
            <a:xfrm>
              <a:off x="5814020" y="3429850"/>
              <a:ext cx="119176" cy="1054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5850986" y="3293389"/>
              <a:ext cx="119176" cy="1054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2" name="Овал 101"/>
            <p:cNvSpPr/>
            <p:nvPr/>
          </p:nvSpPr>
          <p:spPr>
            <a:xfrm>
              <a:off x="5897637" y="3321657"/>
              <a:ext cx="119176" cy="1054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5965674" y="3538411"/>
              <a:ext cx="124249" cy="1053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6015992" y="3569470"/>
              <a:ext cx="119176" cy="1054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  <p:sp>
          <p:nvSpPr>
            <p:cNvPr id="106" name="Овал 105"/>
            <p:cNvSpPr/>
            <p:nvPr/>
          </p:nvSpPr>
          <p:spPr>
            <a:xfrm>
              <a:off x="6708070" y="3728851"/>
              <a:ext cx="119176" cy="1054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>
                <a:solidFill>
                  <a:prstClr val="white"/>
                </a:solidFill>
              </a:endParaRPr>
            </a:p>
          </p:txBody>
        </p:sp>
      </p:grpSp>
      <p:cxnSp>
        <p:nvCxnSpPr>
          <p:cNvPr id="133" name="Straight Connector 51"/>
          <p:cNvCxnSpPr/>
          <p:nvPr/>
        </p:nvCxnSpPr>
        <p:spPr bwMode="auto">
          <a:xfrm flipV="1">
            <a:off x="472877" y="4356285"/>
            <a:ext cx="8648197" cy="75736"/>
          </a:xfrm>
          <a:prstGeom prst="line">
            <a:avLst/>
          </a:prstGeom>
          <a:noFill/>
          <a:ln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37" name="Picture 65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 bwMode="auto">
          <a:xfrm>
            <a:off x="2677933" y="4700488"/>
            <a:ext cx="2623209" cy="1456466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 bwMode="auto">
          <a:xfrm>
            <a:off x="2827466" y="4830648"/>
            <a:ext cx="384792" cy="21646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804649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</a:rPr>
              <a:t>2015</a:t>
            </a:r>
          </a:p>
        </p:txBody>
      </p:sp>
      <p:sp>
        <p:nvSpPr>
          <p:cNvPr id="142" name="TextBox 141"/>
          <p:cNvSpPr txBox="1"/>
          <p:nvPr/>
        </p:nvSpPr>
        <p:spPr bwMode="auto">
          <a:xfrm>
            <a:off x="5997569" y="4824453"/>
            <a:ext cx="839747" cy="21646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804649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</a:rPr>
              <a:t>202</a:t>
            </a:r>
            <a:r>
              <a:rPr lang="ru-RU" sz="1100" b="1" dirty="0">
                <a:solidFill>
                  <a:srgbClr val="000000"/>
                </a:solidFill>
              </a:rPr>
              <a:t>0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43" name="Content Placeholder 2"/>
          <p:cNvSpPr>
            <a:spLocks/>
          </p:cNvSpPr>
          <p:nvPr/>
        </p:nvSpPr>
        <p:spPr bwMode="auto">
          <a:xfrm>
            <a:off x="5322464" y="4424366"/>
            <a:ext cx="449011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/>
            <a:r>
              <a:rPr lang="ru-RU" sz="1100" dirty="0" smtClean="0">
                <a:solidFill>
                  <a:srgbClr val="000000"/>
                </a:solidFill>
                <a:cs typeface="Calibri" panose="020F0502020204030204" pitchFamily="34" charset="0"/>
              </a:rPr>
              <a:t>Консолидация в семи ЦОД</a:t>
            </a:r>
            <a:endParaRPr lang="ru-RU" sz="11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146" name="Picture 2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 bwMode="auto">
          <a:xfrm>
            <a:off x="2722586" y="3029979"/>
            <a:ext cx="2420644" cy="1345697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 bwMode="auto">
          <a:xfrm>
            <a:off x="2827466" y="3131812"/>
            <a:ext cx="384792" cy="21646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804649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</a:rPr>
              <a:t>2015</a:t>
            </a:r>
          </a:p>
        </p:txBody>
      </p:sp>
      <p:sp>
        <p:nvSpPr>
          <p:cNvPr id="148" name="Content Placeholder 2"/>
          <p:cNvSpPr>
            <a:spLocks/>
          </p:cNvSpPr>
          <p:nvPr/>
        </p:nvSpPr>
        <p:spPr bwMode="auto">
          <a:xfrm>
            <a:off x="2236279" y="2790615"/>
            <a:ext cx="2439159" cy="17953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>
              <a:lnSpc>
                <a:spcPts val="1400"/>
              </a:lnSpc>
            </a:pPr>
            <a:r>
              <a:rPr lang="ru-RU" sz="1100" dirty="0">
                <a:solidFill>
                  <a:srgbClr val="000000"/>
                </a:solidFill>
                <a:cs typeface="Calibri" panose="020F0502020204030204" pitchFamily="34" charset="0"/>
              </a:rPr>
              <a:t>Распределённая инфраструктура</a:t>
            </a:r>
          </a:p>
        </p:txBody>
      </p:sp>
      <p:grpSp>
        <p:nvGrpSpPr>
          <p:cNvPr id="149" name="Group 37"/>
          <p:cNvGrpSpPr/>
          <p:nvPr/>
        </p:nvGrpSpPr>
        <p:grpSpPr bwMode="auto">
          <a:xfrm>
            <a:off x="6370122" y="2898290"/>
            <a:ext cx="2414008" cy="1444514"/>
            <a:chOff x="6601795" y="4622245"/>
            <a:chExt cx="2847789" cy="1440000"/>
          </a:xfrm>
        </p:grpSpPr>
        <p:pic>
          <p:nvPicPr>
            <p:cNvPr id="151" name="Picture 38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 bwMode="auto">
            <a:xfrm>
              <a:off x="6601795" y="4622245"/>
              <a:ext cx="2847789" cy="1440000"/>
            </a:xfrm>
            <a:prstGeom prst="rect">
              <a:avLst/>
            </a:prstGeom>
          </p:spPr>
        </p:pic>
        <p:sp>
          <p:nvSpPr>
            <p:cNvPr id="152" name="Oval 39"/>
            <p:cNvSpPr/>
            <p:nvPr/>
          </p:nvSpPr>
          <p:spPr bwMode="auto">
            <a:xfrm>
              <a:off x="7000875" y="5332256"/>
              <a:ext cx="79375" cy="76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4649"/>
              <a:endParaRPr lang="ru-RU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3" name="TextBox 152"/>
          <p:cNvSpPr txBox="1"/>
          <p:nvPr/>
        </p:nvSpPr>
        <p:spPr bwMode="auto">
          <a:xfrm>
            <a:off x="5817198" y="3076362"/>
            <a:ext cx="1247980" cy="356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 defTabSz="804649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</a:rPr>
              <a:t>2017</a:t>
            </a:r>
          </a:p>
        </p:txBody>
      </p:sp>
      <p:sp>
        <p:nvSpPr>
          <p:cNvPr id="154" name="Content Placeholder 2"/>
          <p:cNvSpPr>
            <a:spLocks/>
          </p:cNvSpPr>
          <p:nvPr/>
        </p:nvSpPr>
        <p:spPr bwMode="auto">
          <a:xfrm>
            <a:off x="5817198" y="2793267"/>
            <a:ext cx="368102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/>
            <a:r>
              <a:rPr lang="ru-RU" sz="1100" dirty="0">
                <a:solidFill>
                  <a:srgbClr val="000000"/>
                </a:solidFill>
                <a:cs typeface="Calibri" panose="020F0502020204030204" pitchFamily="34" charset="0"/>
              </a:rPr>
              <a:t>Централизация </a:t>
            </a:r>
            <a:r>
              <a:rPr lang="ru-RU" sz="1100" dirty="0" smtClean="0">
                <a:solidFill>
                  <a:srgbClr val="000000"/>
                </a:solidFill>
                <a:cs typeface="Calibri" panose="020F0502020204030204" pitchFamily="34" charset="0"/>
              </a:rPr>
              <a:t>в двух городах – Москва, Н-Новгород</a:t>
            </a:r>
            <a:endParaRPr lang="ru-RU" sz="11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55" name="Content Placeholder 2"/>
          <p:cNvSpPr>
            <a:spLocks/>
          </p:cNvSpPr>
          <p:nvPr/>
        </p:nvSpPr>
        <p:spPr bwMode="auto">
          <a:xfrm>
            <a:off x="2386828" y="4454430"/>
            <a:ext cx="2288116" cy="18318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>
              <a:lnSpc>
                <a:spcPts val="1400"/>
              </a:lnSpc>
            </a:pPr>
            <a:r>
              <a:rPr lang="ru-RU" sz="1100" dirty="0">
                <a:solidFill>
                  <a:srgbClr val="000000"/>
                </a:solidFill>
                <a:cs typeface="Calibri" panose="020F0502020204030204" pitchFamily="34" charset="0"/>
              </a:rPr>
              <a:t>Распределённая инфраструктура</a:t>
            </a:r>
          </a:p>
        </p:txBody>
      </p:sp>
      <p:sp>
        <p:nvSpPr>
          <p:cNvPr id="156" name="Content Placeholder 2"/>
          <p:cNvSpPr>
            <a:spLocks/>
          </p:cNvSpPr>
          <p:nvPr/>
        </p:nvSpPr>
        <p:spPr bwMode="auto">
          <a:xfrm>
            <a:off x="486603" y="4805302"/>
            <a:ext cx="1749676" cy="77559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>
              <a:lnSpc>
                <a:spcPct val="120000"/>
              </a:lnSpc>
              <a:spcBef>
                <a:spcPts val="600"/>
              </a:spcBef>
            </a:pPr>
            <a:r>
              <a:rPr lang="ru-RU" sz="1400" b="1" dirty="0">
                <a:solidFill>
                  <a:srgbClr val="0070C0"/>
                </a:solidFill>
                <a:cs typeface="Calibri" panose="020F0502020204030204" pitchFamily="34" charset="0"/>
              </a:rPr>
              <a:t>Консолидация вычислительных ресурсов в ЦОД</a:t>
            </a:r>
          </a:p>
        </p:txBody>
      </p:sp>
      <p:sp>
        <p:nvSpPr>
          <p:cNvPr id="157" name="Content Placeholder 2"/>
          <p:cNvSpPr>
            <a:spLocks/>
          </p:cNvSpPr>
          <p:nvPr/>
        </p:nvSpPr>
        <p:spPr bwMode="auto">
          <a:xfrm>
            <a:off x="486603" y="3255876"/>
            <a:ext cx="1749676" cy="77559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 defTabSz="804649">
              <a:lnSpc>
                <a:spcPct val="120000"/>
              </a:lnSpc>
              <a:spcBef>
                <a:spcPts val="600"/>
              </a:spcBef>
            </a:pPr>
            <a:r>
              <a:rPr lang="ru-RU" sz="1400" b="1" dirty="0">
                <a:solidFill>
                  <a:srgbClr val="0070C0"/>
                </a:solidFill>
                <a:cs typeface="Calibri" panose="020F0502020204030204" pitchFamily="34" charset="0"/>
              </a:rPr>
              <a:t>Централизация каналов доступа клиентов</a:t>
            </a:r>
          </a:p>
        </p:txBody>
      </p:sp>
      <p:sp>
        <p:nvSpPr>
          <p:cNvPr id="161" name="Овал 160"/>
          <p:cNvSpPr/>
          <p:nvPr/>
        </p:nvSpPr>
        <p:spPr>
          <a:xfrm>
            <a:off x="2540384" y="4999166"/>
            <a:ext cx="269927" cy="30248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49"/>
            <a:endParaRPr lang="ru-RU" sz="500" dirty="0">
              <a:solidFill>
                <a:prstClr val="white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91621" y="5066718"/>
            <a:ext cx="235845" cy="2527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defTabSz="804649">
              <a:lnSpc>
                <a:spcPct val="90000"/>
              </a:lnSpc>
            </a:pPr>
            <a:r>
              <a:rPr lang="ru-RU" sz="1400" dirty="0">
                <a:solidFill>
                  <a:prstClr val="white"/>
                </a:solidFill>
              </a:rPr>
              <a:t>91</a:t>
            </a:r>
          </a:p>
        </p:txBody>
      </p:sp>
      <p:sp>
        <p:nvSpPr>
          <p:cNvPr id="165" name="Овал 164"/>
          <p:cNvSpPr/>
          <p:nvPr/>
        </p:nvSpPr>
        <p:spPr>
          <a:xfrm>
            <a:off x="5849612" y="3275954"/>
            <a:ext cx="295914" cy="30248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49"/>
            <a:endParaRPr lang="ru-RU" sz="500" dirty="0">
              <a:solidFill>
                <a:prstClr val="white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960548" y="3348305"/>
            <a:ext cx="211794" cy="2527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defTabSz="804649">
              <a:lnSpc>
                <a:spcPct val="90000"/>
              </a:lnSpc>
            </a:pPr>
            <a:r>
              <a:rPr lang="ru-RU" sz="14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72" name="Oval 74"/>
          <p:cNvSpPr/>
          <p:nvPr/>
        </p:nvSpPr>
        <p:spPr bwMode="auto">
          <a:xfrm>
            <a:off x="2910387" y="3908609"/>
            <a:ext cx="39854" cy="46513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49"/>
            <a:endParaRPr lang="ru-RU" sz="1600" dirty="0">
              <a:solidFill>
                <a:prstClr val="white"/>
              </a:solidFill>
            </a:endParaRPr>
          </a:p>
        </p:txBody>
      </p:sp>
      <p:sp>
        <p:nvSpPr>
          <p:cNvPr id="190" name="Овал 189"/>
          <p:cNvSpPr/>
          <p:nvPr/>
        </p:nvSpPr>
        <p:spPr>
          <a:xfrm>
            <a:off x="2441275" y="3255876"/>
            <a:ext cx="306996" cy="2912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49"/>
            <a:endParaRPr lang="ru-RU" sz="500" dirty="0">
              <a:solidFill>
                <a:prstClr val="white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494088" y="3317243"/>
            <a:ext cx="268234" cy="24338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defTabSz="804649">
              <a:lnSpc>
                <a:spcPct val="90000"/>
              </a:lnSpc>
            </a:pPr>
            <a:r>
              <a:rPr lang="ru-RU" sz="1400" dirty="0">
                <a:solidFill>
                  <a:prstClr val="white"/>
                </a:solidFill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28639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1"/>
          <p:cNvSpPr>
            <a:spLocks noGrp="1"/>
          </p:cNvSpPr>
          <p:nvPr>
            <p:ph type="title"/>
          </p:nvPr>
        </p:nvSpPr>
        <p:spPr bwMode="auto">
          <a:xfrm>
            <a:off x="2744418" y="279021"/>
            <a:ext cx="6494832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>
                <a:solidFill>
                  <a:schemeClr val="bg2">
                    <a:lumMod val="25000"/>
                  </a:schemeClr>
                </a:solidFill>
              </a:rPr>
              <a:t>Миссия. Видение. Стратегические цели</a:t>
            </a:r>
            <a:br>
              <a:rPr lang="ru-RU" sz="1600" b="1" cap="all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1600" b="1" cap="all" dirty="0" smtClean="0">
                <a:solidFill>
                  <a:schemeClr val="bg2">
                    <a:lumMod val="25000"/>
                  </a:schemeClr>
                </a:solidFill>
              </a:rPr>
              <a:t>Банка России</a:t>
            </a:r>
            <a:r>
              <a:rPr lang="en-US" sz="1600" b="1" cap="all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sz="1600" b="1" cap="all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ru-RU" sz="1200" b="1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515807" y="6489748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2</a:t>
            </a:fld>
            <a:endParaRPr lang="ru-RU" sz="10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9755" y="2664612"/>
            <a:ext cx="9649908" cy="1727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35081" y="4758862"/>
            <a:ext cx="9649908" cy="17271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135081" y="1171498"/>
            <a:ext cx="2408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070C0"/>
                </a:solidFill>
              </a:rPr>
              <a:t>МИССИЯ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9495" y="1231244"/>
            <a:ext cx="6824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</a:rPr>
              <a:t>Обеспечение финансовой и ценовой </a:t>
            </a:r>
            <a:r>
              <a:rPr lang="ru-RU" dirty="0" smtClean="0">
                <a:solidFill>
                  <a:srgbClr val="0070C0"/>
                </a:solidFill>
              </a:rPr>
              <a:t>стабильности</a:t>
            </a:r>
            <a:endParaRPr lang="ru-RU" dirty="0">
              <a:solidFill>
                <a:srgbClr val="0070C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</a:rPr>
              <a:t>Содействие развитию конкурентоспособного финансового </a:t>
            </a:r>
            <a:r>
              <a:rPr lang="ru-RU" dirty="0" smtClean="0">
                <a:solidFill>
                  <a:srgbClr val="0070C0"/>
                </a:solidFill>
              </a:rPr>
              <a:t>рынка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5081" y="2909708"/>
            <a:ext cx="2646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ВИДЕНИЕ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06193" y="2985907"/>
            <a:ext cx="679998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Высокий уровень доверия населения и бизнеса к политике  Банка России и финансовой системе РФ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Проактивный и риск-ориентированный надзор и регулирование на финансовом </a:t>
            </a:r>
            <a:r>
              <a:rPr lang="ru-RU" sz="1600" dirty="0" smtClean="0">
                <a:solidFill>
                  <a:srgbClr val="0070C0"/>
                </a:solidFill>
              </a:rPr>
              <a:t>рынке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П</a:t>
            </a:r>
            <a:r>
              <a:rPr lang="ru-RU" sz="1600" dirty="0" smtClean="0">
                <a:solidFill>
                  <a:srgbClr val="0070C0"/>
                </a:solidFill>
              </a:rPr>
              <a:t>ервоклассно </a:t>
            </a:r>
            <a:r>
              <a:rPr lang="ru-RU" sz="1600" dirty="0">
                <a:solidFill>
                  <a:srgbClr val="0070C0"/>
                </a:solidFill>
              </a:rPr>
              <a:t>подготовленный персонал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0070C0"/>
                </a:solidFill>
              </a:rPr>
              <a:t>Банк России - высокотехнологичный регулятор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5081" y="4915029"/>
            <a:ext cx="2035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</a:rPr>
              <a:t>ЦЕЛИ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22378" y="4920088"/>
            <a:ext cx="7089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Ценовая стабильность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Обеспечение устойчивости финансового рынка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70C0"/>
                </a:solidFill>
              </a:rPr>
              <a:t>Доступность </a:t>
            </a:r>
            <a:r>
              <a:rPr lang="ru-RU" sz="1600" dirty="0">
                <a:solidFill>
                  <a:srgbClr val="0070C0"/>
                </a:solidFill>
              </a:rPr>
              <a:t>финансовых продуктов/услуг для населения и бизнеса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70C0"/>
                </a:solidFill>
              </a:rPr>
              <a:t>Развитие национальной платежной системы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rgbClr val="0070C0"/>
                </a:solidFill>
              </a:rPr>
              <a:t>Развитие технологий и поддержка инноваций на финансовом рынке</a:t>
            </a:r>
          </a:p>
        </p:txBody>
      </p:sp>
    </p:spTree>
    <p:extLst>
      <p:ext uri="{BB962C8B-B14F-4D97-AF65-F5344CB8AC3E}">
        <p14:creationId xmlns:p14="http://schemas.microsoft.com/office/powerpoint/2010/main" val="23926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949313" y="218061"/>
            <a:ext cx="5347685" cy="551050"/>
          </a:xfrm>
        </p:spPr>
        <p:txBody>
          <a:bodyPr vert="horz" lIns="0" tIns="0" rIns="0" bIns="0" rtlCol="0" anchor="ctr">
            <a:noAutofit/>
          </a:bodyPr>
          <a:lstStyle/>
          <a:p>
            <a:pPr marL="87313"/>
            <a:r>
              <a:rPr lang="ru-RU" sz="1600" b="1" cap="all" dirty="0"/>
              <a:t>Целевая </a:t>
            </a:r>
            <a:r>
              <a:rPr lang="ru-RU" sz="1600" b="1" cap="all" dirty="0" smtClean="0"/>
              <a:t>ИТ-инфраструктура: </a:t>
            </a:r>
            <a:br>
              <a:rPr lang="ru-RU" sz="1600" b="1" cap="all" dirty="0" smtClean="0"/>
            </a:br>
            <a:r>
              <a:rPr lang="ru-RU" sz="1600" b="1" cap="all" dirty="0" smtClean="0"/>
              <a:t>Центры обработки данных</a:t>
            </a:r>
            <a:endParaRPr lang="ru-RU" sz="1600" b="1" cap="all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136702" y="1010927"/>
            <a:ext cx="2481708" cy="1687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28157" y="1012788"/>
            <a:ext cx="1991943" cy="2134697"/>
            <a:chOff x="321881" y="2325188"/>
            <a:chExt cx="1778854" cy="1232082"/>
          </a:xfrm>
        </p:grpSpPr>
        <p:sp>
          <p:nvSpPr>
            <p:cNvPr id="47" name="Двойная стрелка влево/вправо 46"/>
            <p:cNvSpPr/>
            <p:nvPr/>
          </p:nvSpPr>
          <p:spPr>
            <a:xfrm rot="10800000" flipH="1">
              <a:off x="329090" y="2770307"/>
              <a:ext cx="300652" cy="133490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6282" y="2503556"/>
              <a:ext cx="1291321" cy="21642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800" dirty="0">
                  <a:solidFill>
                    <a:schemeClr val="tx2"/>
                  </a:solidFill>
                </a:rPr>
                <a:t>Прикладные </a:t>
              </a:r>
              <a:r>
                <a:rPr lang="ru-RU" sz="800" dirty="0" smtClean="0">
                  <a:solidFill>
                    <a:schemeClr val="tx2"/>
                  </a:solidFill>
                </a:rPr>
                <a:t>платформы (ПП)</a:t>
              </a:r>
              <a:endParaRPr lang="ru-RU" sz="800" dirty="0">
                <a:solidFill>
                  <a:schemeClr val="tx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894" y="2794337"/>
              <a:ext cx="1200450" cy="1172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800" dirty="0">
                  <a:solidFill>
                    <a:schemeClr val="tx2"/>
                  </a:solidFill>
                </a:rPr>
                <a:t>Платежная система (ПС)</a:t>
              </a:r>
            </a:p>
          </p:txBody>
        </p:sp>
        <p:sp>
          <p:nvSpPr>
            <p:cNvPr id="53" name="Двойная стрелка влево/вправо 52"/>
            <p:cNvSpPr/>
            <p:nvPr/>
          </p:nvSpPr>
          <p:spPr>
            <a:xfrm rot="10800000">
              <a:off x="321881" y="2522390"/>
              <a:ext cx="298051" cy="142585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4424" y="2325188"/>
              <a:ext cx="1291321" cy="14218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800" b="1" dirty="0" smtClean="0">
                  <a:solidFill>
                    <a:schemeClr val="tx2"/>
                  </a:solidFill>
                </a:rPr>
                <a:t>Условные обозначения</a:t>
              </a:r>
              <a:endParaRPr lang="ru-RU" sz="800" b="1" dirty="0">
                <a:solidFill>
                  <a:schemeClr val="tx2"/>
                </a:solidFill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809414" y="2956397"/>
              <a:ext cx="1291321" cy="60087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ru-RU" sz="800" dirty="0" smtClean="0">
                  <a:solidFill>
                    <a:schemeClr val="tx2"/>
                  </a:solidFill>
                </a:rPr>
                <a:t>Режим</a:t>
              </a:r>
              <a:r>
                <a:rPr lang="ru-RU" sz="800" dirty="0">
                  <a:solidFill>
                    <a:schemeClr val="tx2"/>
                  </a:solidFill>
                </a:rPr>
                <a:t>ы</a:t>
              </a:r>
              <a:r>
                <a:rPr lang="ru-RU" sz="800" dirty="0" smtClean="0">
                  <a:solidFill>
                    <a:schemeClr val="tx2"/>
                  </a:solidFill>
                </a:rPr>
                <a:t> взаимодействия</a:t>
              </a:r>
              <a:r>
                <a:rPr lang="en-US" sz="800" dirty="0" smtClean="0">
                  <a:solidFill>
                    <a:schemeClr val="tx2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800" dirty="0" smtClean="0">
                  <a:solidFill>
                    <a:schemeClr val="tx2"/>
                  </a:solidFill>
                </a:rPr>
                <a:t>Активный - Активный</a:t>
              </a:r>
              <a:endParaRPr lang="en-US" sz="800" dirty="0" smtClean="0">
                <a:solidFill>
                  <a:schemeClr val="tx2"/>
                </a:solidFill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800" dirty="0" smtClean="0">
                  <a:solidFill>
                    <a:schemeClr val="tx2"/>
                  </a:solidFill>
                </a:rPr>
                <a:t>Активный - Пассивный</a:t>
              </a:r>
              <a:endParaRPr lang="en-US" sz="800" dirty="0" smtClean="0">
                <a:solidFill>
                  <a:schemeClr val="tx2"/>
                </a:solidFill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</a:pPr>
              <a:r>
                <a:rPr lang="ru-RU" sz="800" dirty="0" smtClean="0">
                  <a:solidFill>
                    <a:schemeClr val="tx2"/>
                  </a:solidFill>
                </a:rPr>
                <a:t>Активный - Ожидающий</a:t>
              </a:r>
              <a:endParaRPr lang="ru-RU" sz="8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5" name="Овал 244"/>
          <p:cNvSpPr/>
          <p:nvPr/>
        </p:nvSpPr>
        <p:spPr>
          <a:xfrm>
            <a:off x="7567201" y="2397952"/>
            <a:ext cx="324281" cy="179669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</a:rPr>
              <a:t>A-P</a:t>
            </a:r>
            <a:endParaRPr lang="ru-RU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6" name="Овал 245"/>
          <p:cNvSpPr/>
          <p:nvPr/>
        </p:nvSpPr>
        <p:spPr>
          <a:xfrm>
            <a:off x="7561126" y="2225204"/>
            <a:ext cx="324281" cy="179669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</a:rPr>
              <a:t>A-</a:t>
            </a:r>
            <a:r>
              <a:rPr lang="en-US" sz="1000" b="1" dirty="0">
                <a:solidFill>
                  <a:sysClr val="windowText" lastClr="000000"/>
                </a:solidFill>
              </a:rPr>
              <a:t>A</a:t>
            </a:r>
            <a:endParaRPr lang="ru-RU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7" name="Овал 246"/>
          <p:cNvSpPr/>
          <p:nvPr/>
        </p:nvSpPr>
        <p:spPr>
          <a:xfrm>
            <a:off x="7566121" y="2555586"/>
            <a:ext cx="324281" cy="179669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 smtClean="0">
                <a:solidFill>
                  <a:sysClr val="windowText" lastClr="000000"/>
                </a:solidFill>
              </a:rPr>
              <a:t>A-</a:t>
            </a:r>
            <a:r>
              <a:rPr lang="en-US" sz="900" b="1" dirty="0">
                <a:solidFill>
                  <a:sysClr val="windowText" lastClr="000000"/>
                </a:solidFill>
              </a:rPr>
              <a:t>S</a:t>
            </a:r>
            <a:endParaRPr lang="ru-RU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05" name="Рисунок 204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32" y="2222735"/>
            <a:ext cx="193643" cy="165740"/>
          </a:xfrm>
          <a:prstGeom prst="rect">
            <a:avLst/>
          </a:prstGeom>
        </p:spPr>
      </p:pic>
      <p:pic>
        <p:nvPicPr>
          <p:cNvPr id="206" name="Рисунок 205"/>
          <p:cNvPicPr>
            <a:picLocks noChangeAspect="1"/>
          </p:cNvPicPr>
          <p:nvPr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45" y="2402589"/>
            <a:ext cx="185381" cy="158497"/>
          </a:xfrm>
          <a:prstGeom prst="rect">
            <a:avLst/>
          </a:prstGeom>
        </p:spPr>
      </p:pic>
      <p:pic>
        <p:nvPicPr>
          <p:cNvPr id="217" name="Рисунок 216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32" y="2395843"/>
            <a:ext cx="193643" cy="165740"/>
          </a:xfrm>
          <a:prstGeom prst="rect">
            <a:avLst/>
          </a:prstGeom>
        </p:spPr>
      </p:pic>
      <p:pic>
        <p:nvPicPr>
          <p:cNvPr id="218" name="Рисунок 217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3" y="2563692"/>
            <a:ext cx="193643" cy="165740"/>
          </a:xfrm>
          <a:prstGeom prst="rect">
            <a:avLst/>
          </a:prstGeom>
        </p:spPr>
      </p:pic>
      <p:pic>
        <p:nvPicPr>
          <p:cNvPr id="263" name="Рисунок 262"/>
          <p:cNvPicPr>
            <a:picLocks noChangeAspect="1"/>
          </p:cNvPicPr>
          <p:nvPr/>
        </p:nvPicPr>
        <p:blipFill>
          <a:blip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45" y="2562445"/>
            <a:ext cx="185381" cy="158497"/>
          </a:xfrm>
          <a:prstGeom prst="rect">
            <a:avLst/>
          </a:prstGeom>
        </p:spPr>
      </p:pic>
      <p:pic>
        <p:nvPicPr>
          <p:cNvPr id="267" name="Рисунок 266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14" y="2223448"/>
            <a:ext cx="193643" cy="165740"/>
          </a:xfrm>
          <a:prstGeom prst="rect">
            <a:avLst/>
          </a:prstGeom>
        </p:spPr>
      </p:pic>
      <p:sp>
        <p:nvSpPr>
          <p:cNvPr id="75" name="Slide Number Placeholder 89"/>
          <p:cNvSpPr txBox="1">
            <a:spLocks/>
          </p:cNvSpPr>
          <p:nvPr/>
        </p:nvSpPr>
        <p:spPr>
          <a:xfrm>
            <a:off x="9424324" y="6450214"/>
            <a:ext cx="472198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C4EB27-9ADE-42C2-9A98-47F5822B2EE7}" type="slidenum">
              <a:rPr lang="ru-RU" sz="1000" smtClean="0"/>
              <a:pPr algn="ctr"/>
              <a:t>20</a:t>
            </a:fld>
            <a:endParaRPr lang="ru-RU" sz="1000" dirty="0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82354" y="940353"/>
            <a:ext cx="2668316" cy="17583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1000" b="1" dirty="0" smtClean="0">
                <a:solidFill>
                  <a:schemeClr val="tx2"/>
                </a:solidFill>
              </a:rPr>
              <a:t>Обеспечение доступности </a:t>
            </a:r>
          </a:p>
          <a:p>
            <a:pPr>
              <a:lnSpc>
                <a:spcPct val="90000"/>
              </a:lnSpc>
            </a:pPr>
            <a:r>
              <a:rPr lang="ru-RU" sz="1000" dirty="0" smtClean="0">
                <a:solidFill>
                  <a:schemeClr val="tx2"/>
                </a:solidFill>
              </a:rPr>
              <a:t>ППС </a:t>
            </a:r>
            <a:r>
              <a:rPr lang="ru-RU" sz="1000" dirty="0">
                <a:solidFill>
                  <a:schemeClr val="tx1"/>
                </a:solidFill>
                <a:cs typeface="Times New Roman" pitchFamily="18" charset="0"/>
              </a:rPr>
              <a:t>не менее </a:t>
            </a:r>
            <a:r>
              <a:rPr lang="ru-RU" sz="1000" dirty="0" smtClean="0">
                <a:solidFill>
                  <a:schemeClr val="tx1"/>
                </a:solidFill>
                <a:cs typeface="Times New Roman" pitchFamily="18" charset="0"/>
              </a:rPr>
              <a:t>              – 99,99</a:t>
            </a:r>
          </a:p>
          <a:p>
            <a:pPr>
              <a:lnSpc>
                <a:spcPct val="90000"/>
              </a:lnSpc>
            </a:pPr>
            <a:r>
              <a:rPr lang="ru-RU" sz="1000" dirty="0" smtClean="0">
                <a:solidFill>
                  <a:schemeClr val="tx1"/>
                </a:solidFill>
                <a:cs typeface="Times New Roman" pitchFamily="18" charset="0"/>
              </a:rPr>
              <a:t>Платформы</a:t>
            </a:r>
            <a:r>
              <a:rPr lang="ru-RU" sz="1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1000" dirty="0" smtClean="0">
                <a:solidFill>
                  <a:schemeClr val="tx1"/>
                </a:solidFill>
                <a:cs typeface="Times New Roman" pitchFamily="18" charset="0"/>
              </a:rPr>
              <a:t>не менее  – 99,00-99,75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000" b="1" dirty="0">
                <a:solidFill>
                  <a:schemeClr val="tx2"/>
                </a:solidFill>
              </a:rPr>
              <a:t>Требования </a:t>
            </a:r>
            <a:r>
              <a:rPr lang="ru-RU" sz="1000" dirty="0">
                <a:solidFill>
                  <a:schemeClr val="tx2"/>
                </a:solidFill>
              </a:rPr>
              <a:t>к зданиям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ru-RU" sz="1000" dirty="0">
                <a:solidFill>
                  <a:schemeClr val="tx2"/>
                </a:solidFill>
              </a:rPr>
              <a:t>ЦОД: уровень </a:t>
            </a:r>
            <a:r>
              <a:rPr lang="en-US" sz="1000" dirty="0">
                <a:solidFill>
                  <a:schemeClr val="tx2"/>
                </a:solidFill>
              </a:rPr>
              <a:t>Tier III</a:t>
            </a:r>
            <a:r>
              <a:rPr lang="ru-RU" sz="1000" dirty="0">
                <a:solidFill>
                  <a:schemeClr val="tx2"/>
                </a:solidFill>
              </a:rPr>
              <a:t> по</a:t>
            </a:r>
            <a:r>
              <a:rPr lang="en-US" sz="1000" dirty="0">
                <a:solidFill>
                  <a:schemeClr val="tx2"/>
                </a:solidFill>
              </a:rPr>
              <a:t> </a:t>
            </a:r>
            <a:r>
              <a:rPr lang="ru-RU" sz="1000" dirty="0">
                <a:solidFill>
                  <a:schemeClr val="tx2"/>
                </a:solidFill>
              </a:rPr>
              <a:t>стандарту  </a:t>
            </a:r>
            <a:r>
              <a:rPr lang="en-US" sz="1000" dirty="0">
                <a:solidFill>
                  <a:schemeClr val="tx2"/>
                </a:solidFill>
              </a:rPr>
              <a:t>TIA-942</a:t>
            </a:r>
            <a:endParaRPr lang="ru-RU" sz="10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chemeClr val="tx2"/>
                </a:solidFill>
              </a:rPr>
              <a:t>Максимальное </a:t>
            </a:r>
            <a:r>
              <a:rPr lang="ru-RU" sz="1000" b="1" dirty="0">
                <a:solidFill>
                  <a:schemeClr val="tx2"/>
                </a:solidFill>
              </a:rPr>
              <a:t>расстояние </a:t>
            </a:r>
            <a:r>
              <a:rPr lang="ru-RU" sz="1000" dirty="0">
                <a:solidFill>
                  <a:schemeClr val="tx2"/>
                </a:solidFill>
              </a:rPr>
              <a:t>между ЦОД </a:t>
            </a:r>
            <a:r>
              <a:rPr lang="ru-RU" sz="1000" dirty="0" smtClean="0">
                <a:solidFill>
                  <a:schemeClr val="tx2"/>
                </a:solidFill>
              </a:rPr>
              <a:t> для АС ППС - 35км</a:t>
            </a:r>
            <a:endParaRPr lang="ru-RU" sz="1000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1027" y="6022023"/>
            <a:ext cx="3547904" cy="65867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>
              <a:lnSpc>
                <a:spcPct val="90000"/>
              </a:lnSpc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ru-RU" b="0" dirty="0"/>
              <a:t>Выбор зданий осуществлялся с учетом заключений производителей программного обеспечения, наличия достаточных площадей и инженерно-технической инфраструктуры для построения ЦОД-</a:t>
            </a:r>
            <a:r>
              <a:rPr lang="ru-RU" b="0" dirty="0" err="1"/>
              <a:t>ов</a:t>
            </a:r>
            <a:endParaRPr lang="ru-RU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7687245" y="6022023"/>
            <a:ext cx="1824755" cy="65867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>
              <a:lnSpc>
                <a:spcPct val="90000"/>
              </a:lnSpc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Согласовано с ГУБиЗИ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00557" y="1365459"/>
            <a:ext cx="8427793" cy="4365613"/>
            <a:chOff x="789127" y="1456899"/>
            <a:chExt cx="8427793" cy="4365613"/>
          </a:xfrm>
        </p:grpSpPr>
        <p:sp>
          <p:nvSpPr>
            <p:cNvPr id="82" name="Двойная стрелка влево/вправо 81"/>
            <p:cNvSpPr/>
            <p:nvPr/>
          </p:nvSpPr>
          <p:spPr>
            <a:xfrm rot="16200000" flipH="1">
              <a:off x="4365562" y="4175691"/>
              <a:ext cx="1049789" cy="21630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1" name="Двойная стрелка влево/вправо 80"/>
            <p:cNvSpPr/>
            <p:nvPr/>
          </p:nvSpPr>
          <p:spPr>
            <a:xfrm rot="16200000" flipH="1">
              <a:off x="4836856" y="4181158"/>
              <a:ext cx="1069132" cy="216299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891" y="4624223"/>
              <a:ext cx="940433" cy="847798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4490468" y="5393223"/>
              <a:ext cx="1359566" cy="4292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1200" b="1" cap="none" baseline="0" dirty="0" smtClean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Красноярск</a:t>
              </a:r>
              <a:endParaRPr lang="en-US" sz="1200" b="1" cap="none" baseline="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4" name="Двойная стрелка влево/вправо 63"/>
            <p:cNvSpPr/>
            <p:nvPr/>
          </p:nvSpPr>
          <p:spPr>
            <a:xfrm rot="8395449">
              <a:off x="2769877" y="3243337"/>
              <a:ext cx="503974" cy="215385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7" name="Двойная стрелка влево/вправо 66"/>
            <p:cNvSpPr/>
            <p:nvPr/>
          </p:nvSpPr>
          <p:spPr>
            <a:xfrm rot="13466695" flipH="1">
              <a:off x="6640803" y="3243427"/>
              <a:ext cx="495292" cy="204081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3024969" y="1456899"/>
              <a:ext cx="3768356" cy="2306729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92071" y="1490085"/>
              <a:ext cx="1116378" cy="46178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1200" b="1" cap="none" baseline="0" dirty="0" smtClean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Москва</a:t>
              </a:r>
              <a:endParaRPr lang="ru-RU" b="1" cap="none" baseline="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3275490" y="2134644"/>
              <a:ext cx="3013355" cy="895462"/>
              <a:chOff x="1823272" y="1271903"/>
              <a:chExt cx="3615505" cy="688034"/>
            </a:xfrm>
          </p:grpSpPr>
          <p:pic>
            <p:nvPicPr>
              <p:cNvPr id="77" name="Рисунок 76"/>
              <p:cNvPicPr>
                <a:picLocks noChangeAspect="1"/>
              </p:cNvPicPr>
              <p:nvPr/>
            </p:nvPicPr>
            <p:blipFill>
              <a:blip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3272" y="1271903"/>
                <a:ext cx="924565" cy="650582"/>
              </a:xfrm>
              <a:prstGeom prst="rect">
                <a:avLst/>
              </a:prstGeom>
            </p:spPr>
          </p:pic>
          <p:pic>
            <p:nvPicPr>
              <p:cNvPr id="78" name="Рисунок 77"/>
              <p:cNvPicPr>
                <a:picLocks noChangeAspect="1"/>
              </p:cNvPicPr>
              <p:nvPr/>
            </p:nvPicPr>
            <p:blipFill>
              <a:blip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1682" y="1349793"/>
                <a:ext cx="867095" cy="610144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2531527" y="2996488"/>
              <a:ext cx="24721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>
                <a:defRPr/>
              </a:pPr>
              <a:r>
                <a:rPr lang="ru-RU" sz="1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Основной ЦОД </a:t>
              </a:r>
              <a:r>
                <a:rPr lang="en-US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789127" y="3594289"/>
              <a:ext cx="3364674" cy="2132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1110" y="3797117"/>
              <a:ext cx="1547448" cy="46178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ru-RU" sz="1200" b="1" dirty="0" smtClean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Санкт Петербург</a:t>
              </a:r>
              <a:endParaRPr lang="ru-RU" sz="1200" b="1" cap="none" baseline="0" dirty="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76" name="Рисунок 7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894" y="4234321"/>
              <a:ext cx="742181" cy="815511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011235" y="5021209"/>
              <a:ext cx="13391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Резервный ЦОД 3</a:t>
              </a:r>
              <a:endParaRPr lang="en-US" sz="1000" dirty="0">
                <a:solidFill>
                  <a:srgbClr val="000000"/>
                </a:solidFill>
                <a:ea typeface="Yu Gothic UI Light" panose="020B0300000000000000" pitchFamily="34" charset="-128"/>
                <a:cs typeface="Times New Roman" panose="02020603050405020304" pitchFamily="18" charset="0"/>
              </a:endParaRPr>
            </a:p>
            <a:p>
              <a:pPr algn="ctr" fontAlgn="b"/>
              <a:endParaRPr lang="ru-RU" sz="1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5970877" y="3623404"/>
              <a:ext cx="3246043" cy="21321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35608" y="3822198"/>
              <a:ext cx="1732920" cy="3961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ru-RU" sz="1200" b="1" cap="none" baseline="0" dirty="0" smtClean="0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Нижний Новгород</a:t>
              </a:r>
            </a:p>
          </p:txBody>
        </p:sp>
        <p:pic>
          <p:nvPicPr>
            <p:cNvPr id="73" name="Рисунок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264" y="4289983"/>
              <a:ext cx="738770" cy="811767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406" y="4311441"/>
              <a:ext cx="690366" cy="758575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6187214" y="4135381"/>
              <a:ext cx="2881738" cy="3787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1050" b="1" i="1" dirty="0">
                  <a:solidFill>
                    <a:schemeClr val="accent5">
                      <a:lumMod val="75000"/>
                    </a:schemeClr>
                  </a:solidFill>
                  <a:latin typeface="Arial Narrow" panose="020B0606020202030204" pitchFamily="34" charset="0"/>
                </a:rPr>
                <a:t>Платежная система </a:t>
              </a:r>
              <a:endParaRPr lang="ru-RU" sz="1050" b="1" i="1" cap="none" baseline="0" dirty="0" smtClean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11" name="Двойная стрелка влево/вправо 110"/>
            <p:cNvSpPr/>
            <p:nvPr/>
          </p:nvSpPr>
          <p:spPr>
            <a:xfrm rot="10800000" flipH="1">
              <a:off x="7150598" y="4628347"/>
              <a:ext cx="915819" cy="211030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Двойная стрелка влево/вправо 111"/>
            <p:cNvSpPr/>
            <p:nvPr/>
          </p:nvSpPr>
          <p:spPr>
            <a:xfrm rot="10800000" flipH="1">
              <a:off x="2114344" y="4660355"/>
              <a:ext cx="736326" cy="21410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3" name="Двойная стрелка влево/вправо 112"/>
            <p:cNvSpPr/>
            <p:nvPr/>
          </p:nvSpPr>
          <p:spPr>
            <a:xfrm rot="10800000" flipH="1">
              <a:off x="3974622" y="2814083"/>
              <a:ext cx="1716782" cy="211030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4" name="Двойная стрелка влево/вправо 113"/>
            <p:cNvSpPr/>
            <p:nvPr/>
          </p:nvSpPr>
          <p:spPr>
            <a:xfrm rot="10800000" flipH="1">
              <a:off x="3995809" y="2493267"/>
              <a:ext cx="1748418" cy="211030"/>
            </a:xfrm>
            <a:prstGeom prst="left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2" name="Группа 21"/>
            <p:cNvGrpSpPr/>
            <p:nvPr/>
          </p:nvGrpSpPr>
          <p:grpSpPr>
            <a:xfrm>
              <a:off x="4698219" y="2766200"/>
              <a:ext cx="473713" cy="430729"/>
              <a:chOff x="3646643" y="4108099"/>
              <a:chExt cx="320245" cy="214721"/>
            </a:xfrm>
          </p:grpSpPr>
          <p:sp>
            <p:nvSpPr>
              <p:cNvPr id="20" name="Овал 19"/>
              <p:cNvSpPr/>
              <p:nvPr/>
            </p:nvSpPr>
            <p:spPr>
              <a:xfrm>
                <a:off x="3646643" y="4108099"/>
                <a:ext cx="268706" cy="1524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724274" y="4157157"/>
                <a:ext cx="242614" cy="16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ru-RU" sz="1000" b="1" cap="none" baseline="0" dirty="0" smtClean="0">
                    <a:solidFill>
                      <a:schemeClr val="tx2"/>
                    </a:solidFill>
                  </a:rPr>
                  <a:t>А-А</a:t>
                </a:r>
              </a:p>
            </p:txBody>
          </p:sp>
        </p:grpSp>
        <p:grpSp>
          <p:nvGrpSpPr>
            <p:cNvPr id="115" name="Группа 114"/>
            <p:cNvGrpSpPr/>
            <p:nvPr/>
          </p:nvGrpSpPr>
          <p:grpSpPr>
            <a:xfrm>
              <a:off x="4698097" y="2445051"/>
              <a:ext cx="456872" cy="419776"/>
              <a:chOff x="3646643" y="4113559"/>
              <a:chExt cx="308860" cy="209261"/>
            </a:xfrm>
          </p:grpSpPr>
          <p:sp>
            <p:nvSpPr>
              <p:cNvPr id="116" name="Овал 115"/>
              <p:cNvSpPr/>
              <p:nvPr/>
            </p:nvSpPr>
            <p:spPr>
              <a:xfrm>
                <a:off x="3646643" y="4113559"/>
                <a:ext cx="268706" cy="1524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712889" y="4157157"/>
                <a:ext cx="242614" cy="16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ru-RU" sz="1000" b="1" cap="none" baseline="0" dirty="0" smtClean="0">
                    <a:solidFill>
                      <a:schemeClr val="tx2"/>
                    </a:solidFill>
                  </a:rPr>
                  <a:t>А-А</a:t>
                </a:r>
              </a:p>
            </p:txBody>
          </p:sp>
        </p:grpSp>
        <p:grpSp>
          <p:nvGrpSpPr>
            <p:cNvPr id="118" name="Группа 117"/>
            <p:cNvGrpSpPr/>
            <p:nvPr/>
          </p:nvGrpSpPr>
          <p:grpSpPr>
            <a:xfrm>
              <a:off x="7383263" y="4581183"/>
              <a:ext cx="434426" cy="419772"/>
              <a:chOff x="3331646" y="4116289"/>
              <a:chExt cx="293686" cy="209261"/>
            </a:xfrm>
          </p:grpSpPr>
          <p:sp>
            <p:nvSpPr>
              <p:cNvPr id="119" name="Овал 118"/>
              <p:cNvSpPr/>
              <p:nvPr/>
            </p:nvSpPr>
            <p:spPr>
              <a:xfrm>
                <a:off x="3331646" y="4116289"/>
                <a:ext cx="268706" cy="1524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382718" y="4159887"/>
                <a:ext cx="242614" cy="16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ru-RU" sz="1000" b="1" cap="none" baseline="0" dirty="0" smtClean="0">
                    <a:solidFill>
                      <a:schemeClr val="tx2"/>
                    </a:solidFill>
                  </a:rPr>
                  <a:t>А-А</a:t>
                </a:r>
              </a:p>
            </p:txBody>
          </p:sp>
        </p:grpSp>
        <p:grpSp>
          <p:nvGrpSpPr>
            <p:cNvPr id="121" name="Группа 120"/>
            <p:cNvGrpSpPr/>
            <p:nvPr/>
          </p:nvGrpSpPr>
          <p:grpSpPr>
            <a:xfrm>
              <a:off x="2286770" y="4614550"/>
              <a:ext cx="456881" cy="408820"/>
              <a:chOff x="3331646" y="4116289"/>
              <a:chExt cx="308866" cy="203801"/>
            </a:xfrm>
          </p:grpSpPr>
          <p:sp>
            <p:nvSpPr>
              <p:cNvPr id="122" name="Овал 121"/>
              <p:cNvSpPr/>
              <p:nvPr/>
            </p:nvSpPr>
            <p:spPr>
              <a:xfrm>
                <a:off x="3331646" y="4116289"/>
                <a:ext cx="268706" cy="1524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397898" y="4154427"/>
                <a:ext cx="242614" cy="16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ru-RU" sz="1000" b="1" cap="none" baseline="0" dirty="0" smtClean="0">
                    <a:solidFill>
                      <a:schemeClr val="tx2"/>
                    </a:solidFill>
                  </a:rPr>
                  <a:t>А-</a:t>
                </a:r>
                <a:r>
                  <a:rPr lang="en-US" sz="1000" b="1" cap="none" baseline="0" dirty="0" smtClean="0">
                    <a:solidFill>
                      <a:schemeClr val="tx2"/>
                    </a:solidFill>
                  </a:rPr>
                  <a:t>P</a:t>
                </a:r>
                <a:endParaRPr lang="ru-RU" sz="1000" b="1" cap="none" baseline="0" dirty="0" smtClean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7" name="Овал 16"/>
            <p:cNvSpPr/>
            <p:nvPr/>
          </p:nvSpPr>
          <p:spPr>
            <a:xfrm>
              <a:off x="6330658" y="3345467"/>
              <a:ext cx="479683" cy="3604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b="1" dirty="0" smtClean="0">
                  <a:solidFill>
                    <a:sysClr val="windowText" lastClr="000000"/>
                  </a:solidFill>
                </a:rPr>
                <a:t>A-P</a:t>
              </a:r>
              <a:endParaRPr lang="ru-RU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3" name="Овал 252"/>
            <p:cNvSpPr/>
            <p:nvPr/>
          </p:nvSpPr>
          <p:spPr>
            <a:xfrm>
              <a:off x="4624466" y="4110702"/>
              <a:ext cx="479683" cy="3604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 smtClean="0">
                  <a:solidFill>
                    <a:sysClr val="windowText" lastClr="000000"/>
                  </a:solidFill>
                </a:rPr>
                <a:t>A-</a:t>
              </a:r>
              <a:r>
                <a:rPr lang="en-US" sz="900" b="1" dirty="0">
                  <a:solidFill>
                    <a:sysClr val="windowText" lastClr="000000"/>
                  </a:solidFill>
                </a:rPr>
                <a:t>S</a:t>
              </a:r>
              <a:endParaRPr lang="ru-RU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011235" y="4144115"/>
              <a:ext cx="2881738" cy="3787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defRPr sz="1200" b="1" i="1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lnSpc>
                  <a:spcPct val="60000"/>
                </a:lnSpc>
              </a:pPr>
              <a:r>
                <a:rPr lang="ru-RU" sz="1000" dirty="0"/>
                <a:t>Прикладные </a:t>
              </a:r>
              <a:r>
                <a:rPr lang="ru-RU" sz="1000" dirty="0" smtClean="0"/>
                <a:t>платформы</a:t>
              </a:r>
              <a:endParaRPr lang="ru-RU" sz="10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581115" y="1868867"/>
              <a:ext cx="2881738" cy="3787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defRPr sz="1200" b="1" i="1">
                  <a:solidFill>
                    <a:schemeClr val="accent2">
                      <a:lumMod val="50000"/>
                    </a:schemeClr>
                  </a:solidFill>
                  <a:latin typeface="Arial Narrow" panose="020B0606020202030204" pitchFamily="34" charset="0"/>
                </a:defRPr>
              </a:lvl1pPr>
            </a:lstStyle>
            <a:p>
              <a:pPr>
                <a:lnSpc>
                  <a:spcPct val="60000"/>
                </a:lnSpc>
              </a:pPr>
              <a:r>
                <a:rPr lang="ru-RU" sz="1000" dirty="0">
                  <a:solidFill>
                    <a:schemeClr val="accent5">
                      <a:lumMod val="75000"/>
                    </a:schemeClr>
                  </a:solidFill>
                </a:rPr>
                <a:t>Платежная </a:t>
              </a:r>
              <a:r>
                <a:rPr lang="ru-RU" sz="1000" dirty="0" smtClean="0">
                  <a:solidFill>
                    <a:schemeClr val="accent5">
                      <a:lumMod val="75000"/>
                    </a:schemeClr>
                  </a:solidFill>
                </a:rPr>
                <a:t>система</a:t>
              </a:r>
            </a:p>
            <a:p>
              <a:pPr>
                <a:lnSpc>
                  <a:spcPct val="60000"/>
                </a:lnSpc>
              </a:pPr>
              <a:endParaRPr lang="ru-RU" sz="1000" dirty="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60000"/>
                </a:lnSpc>
              </a:pPr>
              <a:r>
                <a:rPr lang="ru-RU" sz="1000" dirty="0" smtClean="0"/>
                <a:t>Прикладные платформы</a:t>
              </a:r>
              <a:endParaRPr lang="ru-RU" sz="1000" dirty="0"/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5324996" y="3004397"/>
              <a:ext cx="14144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Основной ЦОД 2</a:t>
              </a:r>
            </a:p>
          </p:txBody>
        </p:sp>
        <p:pic>
          <p:nvPicPr>
            <p:cNvPr id="79" name="Рисунок 78"/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762" y="4206335"/>
              <a:ext cx="770582" cy="846720"/>
            </a:xfrm>
            <a:prstGeom prst="rect">
              <a:avLst/>
            </a:prstGeom>
          </p:spPr>
        </p:pic>
        <p:sp>
          <p:nvSpPr>
            <p:cNvPr id="80" name="Овал 79"/>
            <p:cNvSpPr/>
            <p:nvPr/>
          </p:nvSpPr>
          <p:spPr>
            <a:xfrm>
              <a:off x="5124051" y="4116900"/>
              <a:ext cx="479683" cy="3604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 smtClean="0">
                  <a:solidFill>
                    <a:sysClr val="windowText" lastClr="000000"/>
                  </a:solidFill>
                </a:rPr>
                <a:t>A-</a:t>
              </a:r>
              <a:r>
                <a:rPr lang="en-US" sz="900" b="1" dirty="0">
                  <a:solidFill>
                    <a:sysClr val="windowText" lastClr="000000"/>
                  </a:solidFill>
                </a:rPr>
                <a:t>S</a:t>
              </a:r>
              <a:endParaRPr lang="ru-RU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2660555" y="5021209"/>
              <a:ext cx="13352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Резервный ЦОД 4</a:t>
              </a: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6032238" y="5070016"/>
              <a:ext cx="13799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Резервный ЦОД 5</a:t>
              </a: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7722304" y="5053056"/>
              <a:ext cx="13466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10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Резервный ЦОД 6</a:t>
              </a: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4567345" y="5499347"/>
              <a:ext cx="119016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ru-RU" sz="7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Резервный ЦОД 7</a:t>
              </a:r>
            </a:p>
          </p:txBody>
        </p:sp>
        <p:sp>
          <p:nvSpPr>
            <p:cNvPr id="236" name="Овал 235"/>
            <p:cNvSpPr/>
            <p:nvPr/>
          </p:nvSpPr>
          <p:spPr>
            <a:xfrm>
              <a:off x="3112697" y="3345467"/>
              <a:ext cx="479683" cy="3604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b="1" dirty="0" smtClean="0">
                  <a:solidFill>
                    <a:sysClr val="windowText" lastClr="000000"/>
                  </a:solidFill>
                </a:rPr>
                <a:t>A-P</a:t>
              </a:r>
              <a:endParaRPr lang="ru-RU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Двойная стрелка влево/вправо 67"/>
            <p:cNvSpPr/>
            <p:nvPr/>
          </p:nvSpPr>
          <p:spPr>
            <a:xfrm rot="12780423" flipH="1">
              <a:off x="4011523" y="5058023"/>
              <a:ext cx="787348" cy="243768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4" name="Овал 253"/>
            <p:cNvSpPr/>
            <p:nvPr/>
          </p:nvSpPr>
          <p:spPr>
            <a:xfrm>
              <a:off x="4076490" y="5138499"/>
              <a:ext cx="479683" cy="36041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b="1" dirty="0" smtClean="0">
                  <a:solidFill>
                    <a:sysClr val="windowText" lastClr="000000"/>
                  </a:solidFill>
                </a:rPr>
                <a:t>A-</a:t>
              </a:r>
              <a:r>
                <a:rPr lang="en-US" sz="900" b="1" dirty="0">
                  <a:solidFill>
                    <a:sysClr val="windowText" lastClr="000000"/>
                  </a:solidFill>
                </a:rPr>
                <a:t>S</a:t>
              </a:r>
              <a:endParaRPr lang="ru-RU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82797" y="6022023"/>
            <a:ext cx="3462073" cy="65867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>
              <a:lnSpc>
                <a:spcPct val="90000"/>
              </a:lnSpc>
              <a:defRPr sz="1000" b="1">
                <a:solidFill>
                  <a:schemeClr val="tx2"/>
                </a:solidFill>
              </a:defRPr>
            </a:lvl1pPr>
          </a:lstStyle>
          <a:p>
            <a:r>
              <a:rPr lang="ru-RU" b="0" dirty="0" smtClean="0"/>
              <a:t>Вариант </a:t>
            </a:r>
            <a:r>
              <a:rPr lang="ru-RU" dirty="0" smtClean="0"/>
              <a:t>5 ЦОД</a:t>
            </a:r>
            <a:r>
              <a:rPr lang="ru-RU" b="0" dirty="0" smtClean="0"/>
              <a:t>: стоимость: 	</a:t>
            </a:r>
            <a:r>
              <a:rPr lang="ru-RU" dirty="0" smtClean="0"/>
              <a:t>4,5 млрд </a:t>
            </a:r>
            <a:r>
              <a:rPr lang="ru-RU" dirty="0" err="1" smtClean="0"/>
              <a:t>руб</a:t>
            </a:r>
            <a:endParaRPr lang="ru-RU" dirty="0" smtClean="0"/>
          </a:p>
          <a:p>
            <a:r>
              <a:rPr lang="ru-RU" b="0" dirty="0"/>
              <a:t>	 </a:t>
            </a:r>
            <a:r>
              <a:rPr lang="ru-RU" b="0" dirty="0" smtClean="0"/>
              <a:t> сроки:	первая половина </a:t>
            </a:r>
            <a:r>
              <a:rPr lang="ru-RU" dirty="0" smtClean="0"/>
              <a:t>2019</a:t>
            </a:r>
          </a:p>
          <a:p>
            <a:r>
              <a:rPr lang="ru-RU" b="0" dirty="0" smtClean="0"/>
              <a:t>Вариант </a:t>
            </a:r>
            <a:r>
              <a:rPr lang="ru-RU" dirty="0" smtClean="0"/>
              <a:t>7 ЦОД</a:t>
            </a:r>
            <a:r>
              <a:rPr lang="ru-RU" b="0" dirty="0" smtClean="0"/>
              <a:t>: стоимость:	</a:t>
            </a:r>
            <a:r>
              <a:rPr lang="ru-RU" dirty="0" smtClean="0"/>
              <a:t>3,7 млрд </a:t>
            </a:r>
            <a:r>
              <a:rPr lang="ru-RU" dirty="0" err="1" smtClean="0"/>
              <a:t>руб</a:t>
            </a:r>
            <a:r>
              <a:rPr lang="ru-RU" b="0" dirty="0" smtClean="0"/>
              <a:t> </a:t>
            </a:r>
          </a:p>
          <a:p>
            <a:r>
              <a:rPr lang="ru-RU" b="0" dirty="0"/>
              <a:t>	</a:t>
            </a:r>
            <a:r>
              <a:rPr lang="ru-RU" b="0" dirty="0" smtClean="0"/>
              <a:t>  сроки:	конец 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63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Заголовок 1"/>
          <p:cNvSpPr txBox="1">
            <a:spLocks/>
          </p:cNvSpPr>
          <p:nvPr/>
        </p:nvSpPr>
        <p:spPr>
          <a:xfrm>
            <a:off x="2646593" y="358439"/>
            <a:ext cx="6851634" cy="423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313"/>
            <a:r>
              <a:rPr lang="ru-RU" sz="1600" b="1" cap="all" dirty="0" smtClean="0"/>
              <a:t>Целевая ИТ-инфраструктура: результаты</a:t>
            </a:r>
            <a:endParaRPr lang="ru-RU" sz="1600" b="1" cap="all" dirty="0"/>
          </a:p>
        </p:txBody>
      </p:sp>
      <p:sp>
        <p:nvSpPr>
          <p:cNvPr id="45" name="TextBox 44"/>
          <p:cNvSpPr txBox="1"/>
          <p:nvPr/>
        </p:nvSpPr>
        <p:spPr>
          <a:xfrm>
            <a:off x="422990" y="919694"/>
            <a:ext cx="9075237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Основные результаты перехода к целевой ИТ - инфраструктуре: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2280" y="3627279"/>
            <a:ext cx="4268626" cy="84809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ru-RU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4602" y="1248957"/>
            <a:ext cx="8893625" cy="109260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 marL="285750" indent="-28575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100"/>
            </a:lvl1pPr>
          </a:lstStyle>
          <a:p>
            <a:r>
              <a:rPr lang="ru-RU" dirty="0" smtClean="0"/>
              <a:t>Повышение </a:t>
            </a:r>
            <a:r>
              <a:rPr lang="ru-RU" dirty="0"/>
              <a:t>производительности и </a:t>
            </a:r>
            <a:r>
              <a:rPr lang="ru-RU" dirty="0" smtClean="0"/>
              <a:t>масштабируемость </a:t>
            </a:r>
            <a:r>
              <a:rPr lang="ru-RU" dirty="0"/>
              <a:t>инфраструктуры</a:t>
            </a:r>
          </a:p>
          <a:p>
            <a:r>
              <a:rPr lang="ru-RU" dirty="0"/>
              <a:t>Снижение</a:t>
            </a:r>
            <a:r>
              <a:rPr lang="en-US" dirty="0"/>
              <a:t> </a:t>
            </a:r>
            <a:r>
              <a:rPr lang="ru-RU" dirty="0"/>
              <a:t>стоимости эксплуатации и сопровождения, оптимизация штата эксплуатации ИТ подразделений</a:t>
            </a:r>
          </a:p>
          <a:p>
            <a:r>
              <a:rPr lang="ru-RU" dirty="0"/>
              <a:t>Повышение эффективности работ по реализации требований информационной безопасности</a:t>
            </a:r>
          </a:p>
          <a:p>
            <a:r>
              <a:rPr lang="ru-RU" dirty="0"/>
              <a:t>Повышение надежности, безопасности и доступности приложений Банка России</a:t>
            </a:r>
          </a:p>
          <a:p>
            <a:r>
              <a:rPr lang="ru-RU" dirty="0"/>
              <a:t>Унификация и развитие механизмов электронного взаимодействия Банка России с участниками финансового рынка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12281" y="1934933"/>
            <a:ext cx="4268625" cy="63888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ru-RU" sz="1200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512280" y="2573815"/>
            <a:ext cx="4268626" cy="504117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2281" y="3099534"/>
            <a:ext cx="4268626" cy="48913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ru-RU" sz="1200" dirty="0"/>
          </a:p>
        </p:txBody>
      </p:sp>
      <p:sp>
        <p:nvSpPr>
          <p:cNvPr id="26" name="Штриховая стрелка вправо 25"/>
          <p:cNvSpPr/>
          <p:nvPr/>
        </p:nvSpPr>
        <p:spPr>
          <a:xfrm>
            <a:off x="4720494" y="2980446"/>
            <a:ext cx="473921" cy="2904211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Picture 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00" y="3933800"/>
            <a:ext cx="2890185" cy="27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97" y="2508536"/>
            <a:ext cx="2914480" cy="133243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45" y="6115923"/>
            <a:ext cx="999391" cy="54361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42" y="2483822"/>
            <a:ext cx="3080240" cy="1466828"/>
          </a:xfrm>
          <a:prstGeom prst="rect">
            <a:avLst/>
          </a:prstGeom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29" y="3922914"/>
            <a:ext cx="3576465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Slide Number Placeholder 89"/>
          <p:cNvSpPr txBox="1">
            <a:spLocks/>
          </p:cNvSpPr>
          <p:nvPr/>
        </p:nvSpPr>
        <p:spPr>
          <a:xfrm>
            <a:off x="9424324" y="6450214"/>
            <a:ext cx="472198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C4EB27-9ADE-42C2-9A98-47F5822B2EE7}" type="slidenum">
              <a:rPr lang="ru-RU" sz="1000" smtClean="0"/>
              <a:pPr algn="ctr"/>
              <a:t>21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8320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83599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22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227466089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96489" y="3671709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25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2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0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12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27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90212234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96489" y="4241557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8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2707605" y="332956"/>
            <a:ext cx="6639143" cy="4476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1800" b="1" cap="all" dirty="0"/>
              <a:t>Внедрение системы </a:t>
            </a:r>
            <a:r>
              <a:rPr lang="en-US" sz="1800" b="1" cap="all" dirty="0" smtClean="0"/>
              <a:t>SLA</a:t>
            </a:r>
            <a:endParaRPr lang="ru-RU" altLang="ru-RU" sz="1800" b="1" cap="al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9505378" y="6489005"/>
            <a:ext cx="390193" cy="365125"/>
          </a:xfrm>
        </p:spPr>
        <p:txBody>
          <a:bodyPr vert="horz" lIns="0" tIns="0" rIns="0" bIns="0" rtlCol="0" anchor="ctr"/>
          <a:lstStyle/>
          <a:p>
            <a:fld id="{084A78B2-EA14-4117-98F9-67016CEA0725}" type="slidenum">
              <a:rPr lang="ru-RU" sz="1000">
                <a:solidFill>
                  <a:srgbClr val="000000"/>
                </a:solidFill>
              </a:rPr>
              <a:pPr/>
              <a:t>28</a:t>
            </a:fld>
            <a:endParaRPr lang="ru-RU" sz="10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61" y="954362"/>
            <a:ext cx="4691910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Текущее состояние: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5137" y="1292088"/>
            <a:ext cx="4414013" cy="1827075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marL="171450" indent="-17145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900" b="0">
                <a:cs typeface="Times New Roman" pitchFamily="18" charset="0"/>
              </a:defRPr>
            </a:lvl1pPr>
          </a:lstStyle>
          <a:p>
            <a:pPr>
              <a:buFont typeface="Wingdings" panose="05000000000000000000" pitchFamily="2" charset="2"/>
              <a:buChar char="ü"/>
            </a:pPr>
            <a:r>
              <a:rPr lang="ru-RU" sz="1000" dirty="0" smtClean="0"/>
              <a:t>Внедрены новые инструменты управления инцидентами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000" b="1" dirty="0" smtClean="0"/>
              <a:t>Сокращено</a:t>
            </a:r>
            <a:r>
              <a:rPr lang="ru-RU" sz="1000" dirty="0" smtClean="0"/>
              <a:t> количество </a:t>
            </a:r>
            <a:r>
              <a:rPr lang="ru-RU" sz="1000" b="1" dirty="0" smtClean="0">
                <a:solidFill>
                  <a:prstClr val="black"/>
                </a:solidFill>
              </a:rPr>
              <a:t>НШС</a:t>
            </a:r>
            <a:r>
              <a:rPr lang="ru-RU" sz="1000" dirty="0" smtClean="0">
                <a:solidFill>
                  <a:prstClr val="black"/>
                </a:solidFill>
              </a:rPr>
              <a:t> </a:t>
            </a:r>
            <a:r>
              <a:rPr lang="ru-RU" sz="1000" b="1" dirty="0" smtClean="0">
                <a:solidFill>
                  <a:prstClr val="black"/>
                </a:solidFill>
              </a:rPr>
              <a:t>на </a:t>
            </a:r>
            <a:r>
              <a:rPr lang="ru-RU" sz="1000" b="1" dirty="0">
                <a:solidFill>
                  <a:prstClr val="black"/>
                </a:solidFill>
              </a:rPr>
              <a:t>56% </a:t>
            </a:r>
            <a:r>
              <a:rPr lang="ru-RU" sz="1000" dirty="0" smtClean="0">
                <a:solidFill>
                  <a:prstClr val="black"/>
                </a:solidFill>
              </a:rPr>
              <a:t>и </a:t>
            </a:r>
            <a:r>
              <a:rPr lang="ru-RU" sz="1000" dirty="0">
                <a:solidFill>
                  <a:prstClr val="black"/>
                </a:solidFill>
              </a:rPr>
              <a:t>среднее время их устранения </a:t>
            </a:r>
            <a:r>
              <a:rPr lang="ru-RU" sz="1000" dirty="0" smtClean="0">
                <a:solidFill>
                  <a:prstClr val="black"/>
                </a:solidFill>
              </a:rPr>
              <a:t>на 18%</a:t>
            </a:r>
            <a:endParaRPr lang="ru-RU" sz="1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1000" dirty="0" smtClean="0"/>
              <a:t>Сформирован Перечень критичных прикладных ИТ-систем, содержащий </a:t>
            </a:r>
            <a:r>
              <a:rPr lang="ru-RU" sz="1000" b="1" dirty="0" smtClean="0"/>
              <a:t>85</a:t>
            </a:r>
            <a:r>
              <a:rPr lang="ru-RU" sz="1000" dirty="0" smtClean="0"/>
              <a:t> ИТ-систем, из них</a:t>
            </a:r>
          </a:p>
          <a:p>
            <a:pPr marL="0" indent="0">
              <a:buNone/>
            </a:pPr>
            <a:r>
              <a:rPr lang="ru-RU" sz="1000" dirty="0"/>
              <a:t> </a:t>
            </a:r>
            <a:r>
              <a:rPr lang="ru-RU" sz="1000" dirty="0" smtClean="0"/>
              <a:t>        1-й уровень – </a:t>
            </a:r>
            <a:r>
              <a:rPr lang="ru-RU" sz="1000" b="1" dirty="0" smtClean="0"/>
              <a:t>28 </a:t>
            </a:r>
            <a:r>
              <a:rPr lang="ru-RU" sz="1000" dirty="0" smtClean="0"/>
              <a:t>(время </a:t>
            </a:r>
            <a:r>
              <a:rPr lang="ru-RU" sz="1000" dirty="0"/>
              <a:t>восстановления </a:t>
            </a:r>
            <a:r>
              <a:rPr lang="ru-RU" sz="1000" dirty="0" smtClean="0"/>
              <a:t>доступности- до 1 часа)</a:t>
            </a:r>
          </a:p>
          <a:p>
            <a:pPr marL="0" indent="0">
              <a:buNone/>
            </a:pPr>
            <a:r>
              <a:rPr lang="ru-RU" sz="1000" dirty="0"/>
              <a:t> </a:t>
            </a:r>
            <a:r>
              <a:rPr lang="ru-RU" sz="1000" dirty="0" smtClean="0"/>
              <a:t>        2-й уровень – </a:t>
            </a:r>
            <a:r>
              <a:rPr lang="ru-RU" sz="1000" b="1" dirty="0" smtClean="0"/>
              <a:t>36 </a:t>
            </a:r>
            <a:r>
              <a:rPr lang="ru-RU" sz="1000" dirty="0"/>
              <a:t>(время восстановления доступности- до </a:t>
            </a:r>
            <a:r>
              <a:rPr lang="ru-RU" sz="1000" dirty="0" smtClean="0"/>
              <a:t>4 часов)</a:t>
            </a:r>
          </a:p>
          <a:p>
            <a:pPr marL="0" indent="0">
              <a:buNone/>
            </a:pPr>
            <a:r>
              <a:rPr lang="ru-RU" sz="1000" dirty="0"/>
              <a:t> </a:t>
            </a:r>
            <a:r>
              <a:rPr lang="ru-RU" sz="1000" dirty="0" smtClean="0"/>
              <a:t>        3-й уровень </a:t>
            </a:r>
            <a:r>
              <a:rPr lang="ru-RU" sz="1000" dirty="0"/>
              <a:t>– </a:t>
            </a:r>
            <a:r>
              <a:rPr lang="ru-RU" sz="1000" b="1" dirty="0" smtClean="0"/>
              <a:t>21</a:t>
            </a:r>
            <a:r>
              <a:rPr lang="ru-RU" sz="1000" dirty="0" smtClean="0"/>
              <a:t> </a:t>
            </a:r>
            <a:r>
              <a:rPr lang="ru-RU" sz="1000" dirty="0"/>
              <a:t>(время восстановления доступности- до </a:t>
            </a:r>
            <a:r>
              <a:rPr lang="ru-RU" sz="1000" dirty="0" smtClean="0"/>
              <a:t>8 часов)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000" dirty="0" smtClean="0"/>
              <a:t>Подписаны </a:t>
            </a:r>
            <a:r>
              <a:rPr lang="en-US" sz="1000" dirty="0" smtClean="0"/>
              <a:t>SLA</a:t>
            </a:r>
            <a:r>
              <a:rPr lang="ru-RU" sz="1000" dirty="0" smtClean="0"/>
              <a:t> с большинством функциональных департаментов</a:t>
            </a:r>
            <a:endParaRPr lang="ru-RU" sz="10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283984" y="3220620"/>
            <a:ext cx="9537444" cy="12302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71450" lvl="1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000" dirty="0">
                <a:cs typeface="Times New Roman" pitchFamily="18" charset="0"/>
              </a:rPr>
              <a:t>Внедрение  сквозных  процессов контроля качества и совершенствования ИТ-услуг</a:t>
            </a:r>
          </a:p>
          <a:p>
            <a:pPr marL="171450" lvl="1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000" dirty="0">
                <a:cs typeface="Times New Roman" pitchFamily="18" charset="0"/>
              </a:rPr>
              <a:t>Внедрение </a:t>
            </a:r>
            <a:r>
              <a:rPr lang="ru-RU" sz="1000" dirty="0" smtClean="0">
                <a:cs typeface="Times New Roman" pitchFamily="18" charset="0"/>
              </a:rPr>
              <a:t>единых требований </a:t>
            </a:r>
            <a:r>
              <a:rPr lang="ru-RU" sz="1000" dirty="0">
                <a:cs typeface="Times New Roman" pitchFamily="18" charset="0"/>
              </a:rPr>
              <a:t>к целевым показателям качества </a:t>
            </a:r>
            <a:r>
              <a:rPr lang="ru-RU" sz="1000" dirty="0" smtClean="0">
                <a:cs typeface="Times New Roman" pitchFamily="18" charset="0"/>
              </a:rPr>
              <a:t>ИТ-услуг по доступности, позволяющих:</a:t>
            </a:r>
          </a:p>
          <a:p>
            <a:pPr marL="457200" lvl="2">
              <a:lnSpc>
                <a:spcPct val="114000"/>
              </a:lnSpc>
            </a:pPr>
            <a:r>
              <a:rPr lang="ru-RU" sz="1000" dirty="0" smtClean="0">
                <a:cs typeface="Times New Roman" pitchFamily="18" charset="0"/>
              </a:rPr>
              <a:t>повысить доступность</a:t>
            </a:r>
          </a:p>
          <a:p>
            <a:pPr marL="457200" lvl="2">
              <a:lnSpc>
                <a:spcPct val="114000"/>
              </a:lnSpc>
            </a:pPr>
            <a:r>
              <a:rPr lang="ru-RU" sz="1000" dirty="0" smtClean="0">
                <a:cs typeface="Times New Roman" pitchFamily="18" charset="0"/>
              </a:rPr>
              <a:t>сократить время </a:t>
            </a:r>
            <a:r>
              <a:rPr lang="ru-RU" sz="1000" dirty="0">
                <a:cs typeface="Times New Roman" pitchFamily="18" charset="0"/>
              </a:rPr>
              <a:t>восстановления </a:t>
            </a:r>
            <a:r>
              <a:rPr lang="ru-RU" sz="1000" dirty="0" smtClean="0">
                <a:cs typeface="Times New Roman" pitchFamily="18" charset="0"/>
              </a:rPr>
              <a:t>(</a:t>
            </a:r>
            <a:r>
              <a:rPr lang="en-US" sz="1000" dirty="0" smtClean="0">
                <a:cs typeface="Times New Roman" pitchFamily="18" charset="0"/>
              </a:rPr>
              <a:t>RTO</a:t>
            </a:r>
            <a:r>
              <a:rPr lang="ru-RU" sz="1000" dirty="0" smtClean="0">
                <a:cs typeface="Times New Roman" pitchFamily="18" charset="0"/>
              </a:rPr>
              <a:t>) </a:t>
            </a:r>
          </a:p>
          <a:p>
            <a:pPr marL="0" lvl="1">
              <a:lnSpc>
                <a:spcPct val="114000"/>
              </a:lnSpc>
            </a:pPr>
            <a:r>
              <a:rPr lang="ru-RU" sz="1000" dirty="0" smtClean="0">
                <a:cs typeface="Times New Roman" pitchFamily="18" charset="0"/>
              </a:rPr>
              <a:t>             сократить интервал </a:t>
            </a:r>
            <a:r>
              <a:rPr lang="ru-RU" sz="1000" dirty="0">
                <a:cs typeface="Times New Roman" pitchFamily="18" charset="0"/>
              </a:rPr>
              <a:t>потери данных </a:t>
            </a:r>
            <a:r>
              <a:rPr lang="ru-RU" sz="1000" dirty="0" smtClean="0">
                <a:cs typeface="Times New Roman" pitchFamily="18" charset="0"/>
              </a:rPr>
              <a:t>(</a:t>
            </a:r>
            <a:r>
              <a:rPr lang="en-US" sz="1000" dirty="0" smtClean="0">
                <a:cs typeface="Times New Roman" pitchFamily="18" charset="0"/>
              </a:rPr>
              <a:t>RPO</a:t>
            </a:r>
            <a:r>
              <a:rPr lang="ru-RU" sz="1000" dirty="0">
                <a:cs typeface="Times New Roman" pitchFamily="18" charset="0"/>
              </a:rPr>
              <a:t>) </a:t>
            </a:r>
            <a:endParaRPr lang="ru-RU" sz="1000" dirty="0" smtClean="0">
              <a:cs typeface="Times New Roman" pitchFamily="18" charset="0"/>
            </a:endParaRPr>
          </a:p>
          <a:p>
            <a:pPr marL="171450" lvl="1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000" dirty="0" smtClean="0">
                <a:cs typeface="Times New Roman" pitchFamily="18" charset="0"/>
              </a:rPr>
              <a:t>Обеспечение </a:t>
            </a:r>
            <a:r>
              <a:rPr lang="ru-RU" sz="1000" dirty="0">
                <a:cs typeface="Times New Roman" pitchFamily="18" charset="0"/>
              </a:rPr>
              <a:t>предоставления </a:t>
            </a:r>
            <a:r>
              <a:rPr lang="ru-RU" sz="1000" dirty="0" smtClean="0">
                <a:cs typeface="Times New Roman" pitchFamily="18" charset="0"/>
              </a:rPr>
              <a:t>иных ИТ-услуг </a:t>
            </a:r>
            <a:r>
              <a:rPr lang="ru-RU" sz="1000" dirty="0">
                <a:cs typeface="Times New Roman" pitchFamily="18" charset="0"/>
              </a:rPr>
              <a:t>в соответствии с согласованным уровнем </a:t>
            </a:r>
            <a:r>
              <a:rPr lang="ru-RU" sz="1000" dirty="0" smtClean="0">
                <a:cs typeface="Times New Roman" pitchFamily="18" charset="0"/>
              </a:rPr>
              <a:t>качества (</a:t>
            </a:r>
            <a:r>
              <a:rPr lang="en-US" sz="1000" dirty="0" smtClean="0">
                <a:cs typeface="Times New Roman" pitchFamily="18" charset="0"/>
              </a:rPr>
              <a:t>SLA </a:t>
            </a:r>
            <a:r>
              <a:rPr lang="ru-RU" sz="1000" dirty="0" smtClean="0">
                <a:cs typeface="Times New Roman" pitchFamily="18" charset="0"/>
              </a:rPr>
              <a:t>с заказчиками)</a:t>
            </a:r>
          </a:p>
          <a:p>
            <a:pPr marL="171450" lvl="1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1000" dirty="0" smtClean="0">
                <a:cs typeface="Times New Roman" pitchFamily="18" charset="0"/>
              </a:rPr>
              <a:t>Заключение </a:t>
            </a:r>
            <a:r>
              <a:rPr lang="en-US" sz="1000" dirty="0" smtClean="0">
                <a:cs typeface="Times New Roman" pitchFamily="18" charset="0"/>
              </a:rPr>
              <a:t>SLA </a:t>
            </a:r>
            <a:r>
              <a:rPr lang="ru-RU" sz="1000" dirty="0">
                <a:cs typeface="Times New Roman" pitchFamily="18" charset="0"/>
              </a:rPr>
              <a:t>с внешними </a:t>
            </a:r>
            <a:r>
              <a:rPr lang="ru-RU" sz="1000" dirty="0" smtClean="0">
                <a:cs typeface="Times New Roman" pitchFamily="18" charset="0"/>
              </a:rPr>
              <a:t>подрядчиками для обеспечения сквозных показателей качества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6560" y="2931165"/>
            <a:ext cx="9474858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Целевое состояние: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74130" y="1292088"/>
            <a:ext cx="4387288" cy="1459276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marL="171450" indent="-17145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900" b="0">
                <a:cs typeface="Times New Roman" pitchFamily="18" charset="0"/>
              </a:defRPr>
            </a:lvl1pPr>
          </a:lstStyle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000" dirty="0" smtClean="0"/>
              <a:t>Необходимость регламентации сроков </a:t>
            </a:r>
            <a:r>
              <a:rPr lang="ru-RU" sz="1000" dirty="0"/>
              <a:t>реализации заявок структурных подразделений </a:t>
            </a:r>
            <a:r>
              <a:rPr lang="ru-RU" sz="1000" dirty="0" smtClean="0"/>
              <a:t>ЦА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000" dirty="0"/>
              <a:t>Необходимость </a:t>
            </a:r>
            <a:r>
              <a:rPr lang="ru-RU" sz="1000" dirty="0" smtClean="0"/>
              <a:t> централизации процедур контроля качества ИТ-услуг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000" dirty="0"/>
              <a:t>Необходимость </a:t>
            </a:r>
            <a:r>
              <a:rPr lang="ru-RU" sz="1000" dirty="0" smtClean="0"/>
              <a:t>внедрения единых унифицированных  показателей качества ИТ-услуг</a:t>
            </a: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ru-RU" sz="1000" dirty="0"/>
              <a:t>Необходимость </a:t>
            </a:r>
            <a:r>
              <a:rPr lang="ru-RU" sz="1000" dirty="0" smtClean="0"/>
              <a:t>внедрения процедур актуализации Перечня </a:t>
            </a:r>
            <a:r>
              <a:rPr lang="ru-RU" sz="1000" dirty="0"/>
              <a:t>критичных прикладных </a:t>
            </a:r>
            <a:r>
              <a:rPr lang="ru-RU" sz="1000" dirty="0" smtClean="0"/>
              <a:t>ИТ-систем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59913" y="954362"/>
            <a:ext cx="4701505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Выявленные области для </a:t>
            </a:r>
            <a:r>
              <a:rPr lang="ru-RU" dirty="0" smtClean="0">
                <a:solidFill>
                  <a:srgbClr val="0070C0"/>
                </a:solidFill>
              </a:rPr>
              <a:t>улучшения:</a:t>
            </a:r>
            <a:endParaRPr lang="ru-RU" dirty="0">
              <a:solidFill>
                <a:srgbClr val="0070C0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90489" y="4802189"/>
            <a:ext cx="8375964" cy="1942308"/>
            <a:chOff x="624128" y="3327389"/>
            <a:chExt cx="8375964" cy="2448000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3676" y="4325305"/>
              <a:ext cx="738841" cy="682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4316656" y="3327389"/>
              <a:ext cx="1160758" cy="244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000" b="1">
                  <a:solidFill>
                    <a:srgbClr val="002060"/>
                  </a:solidFill>
                  <a:cs typeface="Times New Roman" pitchFamily="18" charset="0"/>
                </a:defRPr>
              </a:lvl1pPr>
            </a:lstStyle>
            <a:p>
              <a:pPr>
                <a:spcAft>
                  <a:spcPts val="0"/>
                </a:spcAft>
              </a:pPr>
              <a:endParaRPr lang="ru-RU" sz="300" dirty="0" smtClean="0"/>
            </a:p>
            <a:p>
              <a:pPr>
                <a:spcAft>
                  <a:spcPts val="0"/>
                </a:spcAft>
              </a:pPr>
              <a:endParaRPr lang="ru-RU" sz="700" dirty="0" smtClean="0"/>
            </a:p>
            <a:p>
              <a:pPr>
                <a:spcAft>
                  <a:spcPts val="0"/>
                </a:spcAft>
              </a:pPr>
              <a:r>
                <a:rPr lang="ru-RU" sz="700" dirty="0" smtClean="0"/>
                <a:t>ИТ Банка России</a:t>
              </a:r>
              <a:endParaRPr lang="ru-RU" sz="700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128" y="3327389"/>
              <a:ext cx="859523" cy="244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endParaRPr lang="ru-RU" sz="700" dirty="0" smtClean="0"/>
            </a:p>
            <a:p>
              <a:r>
                <a:rPr lang="ru-RU" sz="700" dirty="0" smtClean="0"/>
                <a:t>Структурные </a:t>
              </a:r>
              <a:r>
                <a:rPr lang="ru-RU" sz="700" dirty="0"/>
                <a:t>подразделения  </a:t>
              </a:r>
              <a:r>
                <a:rPr lang="ru-RU" sz="700" dirty="0" smtClean="0"/>
                <a:t>Банка России</a:t>
              </a:r>
              <a:endParaRPr lang="ru-RU" sz="700" dirty="0"/>
            </a:p>
            <a:p>
              <a:endParaRPr lang="ru-RU" sz="1000" dirty="0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  <a:p>
              <a:endParaRPr lang="ru-RU" sz="1000" dirty="0"/>
            </a:p>
          </p:txBody>
        </p:sp>
        <p:sp>
          <p:nvSpPr>
            <p:cNvPr id="86" name="Стрелка вправо 85"/>
            <p:cNvSpPr/>
            <p:nvPr/>
          </p:nvSpPr>
          <p:spPr>
            <a:xfrm>
              <a:off x="1630376" y="3391611"/>
              <a:ext cx="911503" cy="1404000"/>
            </a:xfrm>
            <a:prstGeom prst="rightArrow">
              <a:avLst>
                <a:gd name="adj1" fmla="val 72234"/>
                <a:gd name="adj2" fmla="val 21538"/>
              </a:avLst>
            </a:prstGeom>
            <a:solidFill>
              <a:schemeClr val="bg1"/>
            </a:solidFill>
            <a:ln w="34925">
              <a:solidFill>
                <a:srgbClr val="6C6C6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57" tIns="45680" rIns="91357" bIns="45680"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88" name="Рисунок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888" y="3846380"/>
              <a:ext cx="557053" cy="630998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1576221" y="3650709"/>
              <a:ext cx="965658" cy="931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ru-RU" sz="700" dirty="0" smtClean="0">
                  <a:solidFill>
                    <a:srgbClr val="0070C0"/>
                  </a:solidFill>
                </a:rPr>
                <a:t>Требования Функциональных заказчиков к сопровождению систем</a:t>
              </a:r>
              <a:endParaRPr lang="ru-RU" sz="7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524736" y="3599603"/>
              <a:ext cx="648393" cy="199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r>
                <a:rPr lang="en-US" sz="1800" dirty="0" smtClean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SLA</a:t>
              </a:r>
              <a:endParaRPr lang="ru-RU" sz="1800" dirty="0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  <p:sp>
          <p:nvSpPr>
            <p:cNvPr id="96" name="Скругленный прямоугольник 95"/>
            <p:cNvSpPr/>
            <p:nvPr/>
          </p:nvSpPr>
          <p:spPr>
            <a:xfrm>
              <a:off x="4485860" y="3796510"/>
              <a:ext cx="827527" cy="1922207"/>
            </a:xfrm>
            <a:prstGeom prst="roundRect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357" tIns="45680" rIns="91357" bIns="45680" rtlCol="0" anchor="t" anchorCtr="0">
              <a:normAutofit/>
            </a:bodyPr>
            <a:lstStyle/>
            <a:p>
              <a:pPr algn="ctr"/>
              <a:endParaRPr lang="ru-RU" sz="1400" dirty="0">
                <a:solidFill>
                  <a:prstClr val="white"/>
                </a:solidFill>
              </a:endParaRPr>
            </a:p>
          </p:txBody>
        </p:sp>
        <p:sp>
          <p:nvSpPr>
            <p:cNvPr id="98" name="Выгнутая вниз стрелка 97"/>
            <p:cNvSpPr/>
            <p:nvPr/>
          </p:nvSpPr>
          <p:spPr>
            <a:xfrm rot="16200000">
              <a:off x="4326429" y="4494066"/>
              <a:ext cx="844463" cy="240672"/>
            </a:xfrm>
            <a:prstGeom prst="curvedUpArrow">
              <a:avLst/>
            </a:prstGeom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357" tIns="45680" rIns="91357" bIns="45680" rtlCol="0" anchor="t" anchorCtr="0">
              <a:normAutofit fontScale="85000" lnSpcReduction="20000"/>
            </a:bodyPr>
            <a:lstStyle/>
            <a:p>
              <a:pPr algn="ctr"/>
              <a:endParaRPr lang="ru-RU" sz="1400" dirty="0">
                <a:solidFill>
                  <a:prstClr val="white"/>
                </a:solidFill>
              </a:endParaRPr>
            </a:p>
          </p:txBody>
        </p:sp>
        <p:sp>
          <p:nvSpPr>
            <p:cNvPr id="102" name="Стрелка вправо 101"/>
            <p:cNvSpPr/>
            <p:nvPr/>
          </p:nvSpPr>
          <p:spPr>
            <a:xfrm rot="10800000">
              <a:off x="3225642" y="3362769"/>
              <a:ext cx="881273" cy="1404000"/>
            </a:xfrm>
            <a:prstGeom prst="rightArrow">
              <a:avLst>
                <a:gd name="adj1" fmla="val 74547"/>
                <a:gd name="adj2" fmla="val 31213"/>
              </a:avLst>
            </a:prstGeom>
            <a:solidFill>
              <a:schemeClr val="bg1"/>
            </a:solidFill>
            <a:ln w="34925">
              <a:solidFill>
                <a:srgbClr val="6C6C6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57" tIns="45680" rIns="91357" bIns="45680"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27809" y="3639856"/>
              <a:ext cx="743190" cy="931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pPr>
                <a:spcAft>
                  <a:spcPts val="0"/>
                </a:spcAft>
              </a:pPr>
              <a:r>
                <a:rPr lang="ru-RU" sz="700" dirty="0" smtClean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Предоставление ИТ-услуг</a:t>
              </a:r>
              <a:endParaRPr lang="ru-RU" sz="700" dirty="0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4440330" y="4334180"/>
              <a:ext cx="1221823" cy="18308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ru-RU" sz="700" cap="none" baseline="0" dirty="0" smtClean="0">
                  <a:solidFill>
                    <a:schemeClr val="tx2"/>
                  </a:solidFill>
                </a:rPr>
                <a:t>Совершенствование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77144" y="3327389"/>
              <a:ext cx="822948" cy="244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000" b="1">
                  <a:solidFill>
                    <a:srgbClr val="002060"/>
                  </a:solidFill>
                  <a:cs typeface="Times New Roman" pitchFamily="18" charset="0"/>
                </a:defRPr>
              </a:lvl1pPr>
            </a:lstStyle>
            <a:p>
              <a:pPr>
                <a:spcAft>
                  <a:spcPts val="0"/>
                </a:spcAft>
              </a:pPr>
              <a:endParaRPr lang="ru-RU" sz="300" dirty="0" smtClean="0"/>
            </a:p>
            <a:p>
              <a:pPr>
                <a:spcAft>
                  <a:spcPts val="0"/>
                </a:spcAft>
              </a:pPr>
              <a:endParaRPr lang="ru-RU" sz="300" dirty="0" smtClean="0"/>
            </a:p>
            <a:p>
              <a:pPr>
                <a:spcAft>
                  <a:spcPts val="0"/>
                </a:spcAft>
              </a:pPr>
              <a:r>
                <a:rPr lang="ru-RU" sz="700" dirty="0" smtClean="0"/>
                <a:t>Внешний поставщик</a:t>
              </a:r>
              <a:endParaRPr lang="ru-RU" sz="700" dirty="0"/>
            </a:p>
            <a:p>
              <a:pPr>
                <a:spcAft>
                  <a:spcPts val="0"/>
                </a:spcAft>
              </a:pPr>
              <a:r>
                <a:rPr lang="ru-RU" sz="700" dirty="0"/>
                <a:t> </a:t>
              </a:r>
              <a:r>
                <a:rPr lang="ru-RU" sz="700" dirty="0" smtClean="0"/>
                <a:t>ИТ-услуг и</a:t>
              </a:r>
              <a:r>
                <a:rPr lang="en-US" sz="700" dirty="0" smtClean="0"/>
                <a:t> </a:t>
              </a:r>
              <a:r>
                <a:rPr lang="ru-RU" sz="700" dirty="0" err="1" smtClean="0"/>
                <a:t>инфосервисов</a:t>
              </a:r>
              <a:endParaRPr lang="ru-RU" sz="700" dirty="0"/>
            </a:p>
            <a:p>
              <a:endParaRPr lang="ru-RU" sz="800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350" y="4322547"/>
              <a:ext cx="738841" cy="682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Стрелка вправо 36"/>
            <p:cNvSpPr/>
            <p:nvPr/>
          </p:nvSpPr>
          <p:spPr>
            <a:xfrm>
              <a:off x="5630050" y="3388853"/>
              <a:ext cx="911503" cy="1404000"/>
            </a:xfrm>
            <a:prstGeom prst="rightArrow">
              <a:avLst>
                <a:gd name="adj1" fmla="val 72234"/>
                <a:gd name="adj2" fmla="val 21538"/>
              </a:avLst>
            </a:prstGeom>
            <a:solidFill>
              <a:schemeClr val="bg1"/>
            </a:solidFill>
            <a:ln w="34925">
              <a:solidFill>
                <a:srgbClr val="6C6C6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57" tIns="45680" rIns="91357" bIns="45680"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Рисунок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562" y="3843622"/>
              <a:ext cx="557053" cy="63099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575895" y="3647951"/>
              <a:ext cx="965658" cy="931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ru-RU" sz="700" dirty="0" smtClean="0">
                  <a:solidFill>
                    <a:srgbClr val="0070C0"/>
                  </a:solidFill>
                </a:rPr>
                <a:t>Требования к ИТ -услугам</a:t>
              </a:r>
              <a:endParaRPr lang="ru-RU" sz="7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24410" y="3596845"/>
              <a:ext cx="648393" cy="199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r>
                <a:rPr lang="en-US" sz="1800" dirty="0" smtClean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SLA</a:t>
              </a:r>
              <a:endParaRPr lang="ru-RU" sz="1800" dirty="0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  <p:sp>
          <p:nvSpPr>
            <p:cNvPr id="41" name="Стрелка вправо 40"/>
            <p:cNvSpPr/>
            <p:nvPr/>
          </p:nvSpPr>
          <p:spPr>
            <a:xfrm rot="10800000">
              <a:off x="7225316" y="3360011"/>
              <a:ext cx="881273" cy="1404000"/>
            </a:xfrm>
            <a:prstGeom prst="rightArrow">
              <a:avLst>
                <a:gd name="adj1" fmla="val 74547"/>
                <a:gd name="adj2" fmla="val 31213"/>
              </a:avLst>
            </a:prstGeom>
            <a:solidFill>
              <a:schemeClr val="bg1"/>
            </a:solidFill>
            <a:ln w="34925">
              <a:solidFill>
                <a:srgbClr val="6C6C6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57" tIns="45680" rIns="91357" bIns="45680" rtlCol="0" anchor="ctr"/>
            <a:lstStyle/>
            <a:p>
              <a:pPr algn="ctr"/>
              <a:endParaRPr lang="ru-RU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27483" y="3637098"/>
              <a:ext cx="743190" cy="9312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ru-RU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400" b="1">
                  <a:solidFill>
                    <a:srgbClr val="002060"/>
                  </a:solidFill>
                  <a:latin typeface="+mj-lt"/>
                  <a:cs typeface="Times New Roman" pitchFamily="18" charset="0"/>
                </a:defRPr>
              </a:lvl1pPr>
            </a:lstStyle>
            <a:p>
              <a:pPr>
                <a:spcAft>
                  <a:spcPts val="0"/>
                </a:spcAft>
              </a:pPr>
              <a:r>
                <a:rPr lang="ru-RU" sz="700" dirty="0" smtClean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Предоставление ИТ-услуг</a:t>
              </a:r>
              <a:endParaRPr lang="ru-RU" sz="700" dirty="0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</p:grpSp>
      <p:sp>
        <p:nvSpPr>
          <p:cNvPr id="2" name="Стрелка вправо 1"/>
          <p:cNvSpPr/>
          <p:nvPr/>
        </p:nvSpPr>
        <p:spPr>
          <a:xfrm>
            <a:off x="1015467" y="6319380"/>
            <a:ext cx="7763896" cy="38511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0" tIns="35970" rIns="35970" bIns="35970" rtlCol="0" anchor="ctr"/>
          <a:lstStyle/>
          <a:p>
            <a:pPr algn="ctr"/>
            <a:r>
              <a:rPr lang="ru-RU" sz="9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Сквозные показатели качества </a:t>
            </a:r>
            <a:r>
              <a:rPr lang="en-US" sz="900" b="1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SLA</a:t>
            </a:r>
            <a:endParaRPr lang="ru-RU" sz="9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2707605" y="332956"/>
            <a:ext cx="6874862" cy="447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1800" b="1" cap="all" dirty="0"/>
              <a:t>Внедрение системы </a:t>
            </a:r>
            <a:r>
              <a:rPr lang="en-US" sz="1800" b="1" cap="all" dirty="0" smtClean="0"/>
              <a:t>KPI</a:t>
            </a:r>
            <a:r>
              <a:rPr lang="ru-RU" sz="1800" b="1" cap="all" dirty="0" smtClean="0"/>
              <a:t> в части развития и эксплуатации</a:t>
            </a:r>
            <a:endParaRPr lang="ru-RU" altLang="ru-RU" sz="1800" b="1" cap="al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9512365" y="6488515"/>
            <a:ext cx="390193" cy="365125"/>
          </a:xfrm>
        </p:spPr>
        <p:txBody>
          <a:bodyPr vert="horz" lIns="0" tIns="0" rIns="0" bIns="0" rtlCol="0" anchor="ctr"/>
          <a:lstStyle/>
          <a:p>
            <a:fld id="{084A78B2-EA14-4117-98F9-67016CEA0725}" type="slidenum">
              <a:rPr lang="ru-RU" sz="1000">
                <a:solidFill>
                  <a:srgbClr val="000000"/>
                </a:solidFill>
              </a:rPr>
              <a:pPr/>
              <a:t>29</a:t>
            </a:fld>
            <a:endParaRPr lang="ru-RU" sz="10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913" y="864420"/>
            <a:ext cx="9093303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Текущее состояние: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4797187" y="2866873"/>
            <a:ext cx="3841845" cy="5759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ru-RU" sz="800" b="1" dirty="0">
              <a:solidFill>
                <a:srgbClr val="002060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97422" y="1673525"/>
            <a:ext cx="9134029" cy="34379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71450" lvl="1" indent="-17145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ru-RU" sz="1100" dirty="0" smtClean="0">
                <a:cs typeface="Times New Roman" pitchFamily="18" charset="0"/>
              </a:rPr>
              <a:t>Внедрение </a:t>
            </a:r>
            <a:r>
              <a:rPr lang="en-US" sz="1100" dirty="0" smtClean="0">
                <a:cs typeface="Times New Roman" pitchFamily="18" charset="0"/>
              </a:rPr>
              <a:t>KPI</a:t>
            </a:r>
            <a:r>
              <a:rPr lang="ru-RU" sz="1100" dirty="0">
                <a:cs typeface="Times New Roman" pitchFamily="18" charset="0"/>
              </a:rPr>
              <a:t> </a:t>
            </a:r>
            <a:r>
              <a:rPr lang="ru-RU" sz="1100" dirty="0" smtClean="0">
                <a:cs typeface="Times New Roman" pitchFamily="18" charset="0"/>
              </a:rPr>
              <a:t>по развитию </a:t>
            </a:r>
            <a:r>
              <a:rPr lang="ru-RU" sz="1100" dirty="0">
                <a:cs typeface="Times New Roman" pitchFamily="18" charset="0"/>
              </a:rPr>
              <a:t>и эксплуатации ИТ-решений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913" y="1378763"/>
            <a:ext cx="9093303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/>
            </a:lvl1pPr>
          </a:lstStyle>
          <a:p>
            <a:r>
              <a:rPr lang="ru-RU" dirty="0">
                <a:solidFill>
                  <a:srgbClr val="0070C0"/>
                </a:solidFill>
              </a:rPr>
              <a:t>Целевое состояние: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88040" y="1152715"/>
            <a:ext cx="7769187" cy="2671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ru-RU" sz="1100" dirty="0" smtClean="0">
                <a:cs typeface="Times New Roman" pitchFamily="18" charset="0"/>
              </a:rPr>
              <a:t>Отсутствует система ключевых </a:t>
            </a:r>
            <a:r>
              <a:rPr lang="ru-RU" sz="1100" dirty="0">
                <a:cs typeface="Times New Roman" pitchFamily="18" charset="0"/>
              </a:rPr>
              <a:t>показателей эффективности </a:t>
            </a:r>
            <a:r>
              <a:rPr lang="en-US" sz="1100" dirty="0">
                <a:cs typeface="Times New Roman" pitchFamily="18" charset="0"/>
              </a:rPr>
              <a:t>(KPI</a:t>
            </a:r>
            <a:r>
              <a:rPr lang="en-US" sz="1100" dirty="0" smtClean="0">
                <a:cs typeface="Times New Roman" pitchFamily="18" charset="0"/>
              </a:rPr>
              <a:t>)</a:t>
            </a:r>
            <a:endParaRPr lang="ru-RU" sz="1100" dirty="0" smtClean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137088"/>
                  </p:ext>
                </p:extLst>
              </p:nvPr>
            </p:nvGraphicFramePr>
            <p:xfrm>
              <a:off x="497581" y="1904285"/>
              <a:ext cx="9069831" cy="22385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27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0887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5481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71336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271974">
                    <a:tc gridSpan="4">
                      <a:txBody>
                        <a:bodyPr/>
                        <a:lstStyle/>
                        <a:p>
                          <a:pPr marL="0" marR="0" indent="0" algn="ctr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KPI</a:t>
                          </a:r>
                          <a:r>
                            <a:rPr lang="en-US" sz="11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1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 развитию ИТ-решений</a:t>
                          </a:r>
                          <a:endParaRPr lang="ru-RU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54670">
                    <a:tc>
                      <a:txBody>
                        <a:bodyPr/>
                        <a:lstStyle/>
                        <a:p>
                          <a:pPr marL="0" marR="0" indent="0" algn="l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kern="1200" dirty="0" smtClean="0"/>
                            <a:t>Наименование показателя</a:t>
                          </a:r>
                          <a:endParaRPr lang="ru-RU" sz="1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Текущие</a:t>
                          </a:r>
                        </a:p>
                        <a:p>
                          <a:pPr algn="ctr"/>
                          <a:r>
                            <a:rPr lang="ru-RU" sz="1000" dirty="0" smtClean="0"/>
                            <a:t>значения</a:t>
                          </a:r>
                          <a:r>
                            <a:rPr lang="ru-RU" sz="1000" baseline="0" dirty="0" smtClean="0"/>
                            <a:t> показателей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Значения</a:t>
                          </a:r>
                          <a:r>
                            <a:rPr lang="ru-RU" sz="1000" baseline="0" dirty="0" smtClean="0"/>
                            <a:t> показателей к 2018г.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Целевые значения</a:t>
                          </a:r>
                          <a:r>
                            <a:rPr lang="ru-RU" sz="1000" baseline="0" dirty="0" smtClean="0"/>
                            <a:t> показателей к 2020г.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0974">
                    <a:tc>
                      <a:txBody>
                        <a:bodyPr/>
                        <a:lstStyle/>
                        <a:p>
                          <a:r>
                            <a:rPr lang="ru-RU" sz="900" dirty="0" smtClean="0"/>
                            <a:t>Выполнение проектов структурных</a:t>
                          </a:r>
                          <a:r>
                            <a:rPr lang="ru-RU" sz="900" baseline="0" dirty="0" smtClean="0"/>
                            <a:t> подразделений Банка России</a:t>
                          </a:r>
                          <a:endParaRPr lang="ru-RU" sz="9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900" dirty="0" smtClean="0">
                              <a:cs typeface="Times New Roman" pitchFamily="18" charset="0"/>
                            </a:rPr>
                            <a:t>устанавливаются индивидуально в рамках проекта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ru-RU" sz="900" dirty="0" smtClean="0"/>
                            <a:t>Повышение скорости разработки ИТ решений</a:t>
                          </a:r>
                          <a:endParaRPr lang="ru-RU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12 месяцев,</a:t>
                          </a:r>
                        </a:p>
                        <a:p>
                          <a:pPr algn="ctr"/>
                          <a:endParaRPr lang="ru-RU" sz="800" dirty="0" smtClean="0"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3-х</a:t>
                          </a:r>
                          <a:r>
                            <a:rPr lang="ru-RU" sz="800" baseline="0" dirty="0" smtClean="0"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лет* </a:t>
                          </a:r>
                          <a:endParaRPr lang="ru-RU" sz="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 до 6-9 месяцев,</a:t>
                          </a:r>
                        </a:p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1,5 года* </a:t>
                          </a:r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 до 3-6 месяцев, </a:t>
                          </a:r>
                          <a:br>
                            <a:rPr lang="ru-RU" sz="800" dirty="0" smtClean="0">
                              <a:cs typeface="Times New Roman" pitchFamily="18" charset="0"/>
                            </a:rPr>
                          </a:br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1 года* </a:t>
                          </a:r>
                          <a:endParaRPr lang="ru-RU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80087">
                    <a:tc>
                      <a:txBody>
                        <a:bodyPr/>
                        <a:lstStyle/>
                        <a:p>
                          <a:r>
                            <a:rPr lang="ru-RU" sz="900" dirty="0" smtClean="0">
                              <a:solidFill>
                                <a:schemeClr val="tx1"/>
                              </a:solidFill>
                            </a:rPr>
                            <a:t>Сокращение количества дефектов</a:t>
                          </a:r>
                          <a:r>
                            <a:rPr lang="ru-RU" sz="900" baseline="0" dirty="0" smtClean="0">
                              <a:solidFill>
                                <a:schemeClr val="tx1"/>
                              </a:solidFill>
                            </a:rPr>
                            <a:t> в промышленной эксплуатации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9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D</m:t>
                                </m:r>
                                <m:r>
                                  <a:rPr lang="ru-RU" sz="9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9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ru-RU" sz="9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900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N</m:t>
                                        </m:r>
                                        <m:r>
                                          <a:rPr lang="en-US" sz="9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sz="9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𝑖𝑛𝑐</m:t>
                                        </m:r>
                                        <m:r>
                                          <a:rPr lang="ru-RU" sz="9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nary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90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  <m:r>
                                      <a:rPr lang="ru-RU" sz="9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9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9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h𝑔</m:t>
                                    </m:r>
                                    <m:r>
                                      <a:rPr lang="ru-RU" sz="9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ru-RU" sz="9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∗100%</m:t>
                                </m:r>
                              </m:oMath>
                            </m:oMathPara>
                          </a14:m>
                          <a:endParaRPr lang="ru-RU" sz="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ru-RU" sz="4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70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a:rPr lang="en-US" sz="7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7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𝑖𝑛𝑐</m:t>
                              </m:r>
                            </m:oMath>
                          </a14:m>
                          <a:r>
                            <a:rPr lang="ru-RU" sz="7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</a:t>
                          </a:r>
                          <a:r>
                            <a:rPr lang="en-US" sz="7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ru-RU" sz="7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число </a:t>
                          </a:r>
                          <a:r>
                            <a:rPr lang="ru-RU" sz="7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дефектов </a:t>
                          </a:r>
                          <a:endParaRPr lang="en-US" sz="70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600" i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  <m:r>
                                <a:rPr lang="ru-RU" sz="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6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  <m:r>
                                <a:rPr lang="en-US" sz="6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h𝑔</m:t>
                              </m:r>
                              <m:r>
                                <a:rPr lang="ru-RU" sz="6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7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 </a:t>
                          </a:r>
                          <a:r>
                            <a:rPr lang="ru-RU" sz="7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количество изменений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25-30%</a:t>
                          </a:r>
                          <a:endParaRPr lang="ru-RU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не более 10%</a:t>
                          </a:r>
                          <a:endParaRPr lang="ru-RU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не более 5%</a:t>
                          </a:r>
                          <a:endParaRPr lang="ru-RU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7137088"/>
                  </p:ext>
                </p:extLst>
              </p:nvPr>
            </p:nvGraphicFramePr>
            <p:xfrm>
              <a:off x="497581" y="1904285"/>
              <a:ext cx="9069831" cy="22385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927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708876"/>
                    <a:gridCol w="1654810"/>
                    <a:gridCol w="1713369"/>
                  </a:tblGrid>
                  <a:tr h="271974">
                    <a:tc gridSpan="4">
                      <a:txBody>
                        <a:bodyPr/>
                        <a:lstStyle/>
                        <a:p>
                          <a:pPr marL="0" marR="0" indent="0" algn="ctr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KPI</a:t>
                          </a:r>
                          <a:r>
                            <a:rPr lang="en-US" sz="11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ru-RU" sz="1100" b="1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по развитию ИТ-решений</a:t>
                          </a:r>
                          <a:endParaRPr lang="ru-RU" sz="11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kern="1200" dirty="0" smtClean="0"/>
                            <a:t>Наименование показателя</a:t>
                          </a:r>
                          <a:endParaRPr lang="ru-RU" sz="1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Текущие</a:t>
                          </a:r>
                        </a:p>
                        <a:p>
                          <a:pPr algn="ctr"/>
                          <a:r>
                            <a:rPr lang="ru-RU" sz="1000" dirty="0" smtClean="0"/>
                            <a:t>значения</a:t>
                          </a:r>
                          <a:r>
                            <a:rPr lang="ru-RU" sz="1000" baseline="0" dirty="0" smtClean="0"/>
                            <a:t> показателей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Значения</a:t>
                          </a:r>
                          <a:r>
                            <a:rPr lang="ru-RU" sz="1000" baseline="0" dirty="0" smtClean="0"/>
                            <a:t> показателей к 2018г.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/>
                            <a:t>Целевые значения</a:t>
                          </a:r>
                          <a:r>
                            <a:rPr lang="ru-RU" sz="1000" baseline="0" dirty="0" smtClean="0"/>
                            <a:t> показателей к 2020г. </a:t>
                          </a:r>
                          <a:endParaRPr lang="ru-RU" sz="1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20974">
                    <a:tc>
                      <a:txBody>
                        <a:bodyPr/>
                        <a:lstStyle/>
                        <a:p>
                          <a:r>
                            <a:rPr lang="ru-RU" sz="900" dirty="0" smtClean="0"/>
                            <a:t>Выполнение проектов структурных</a:t>
                          </a:r>
                          <a:r>
                            <a:rPr lang="ru-RU" sz="900" baseline="0" dirty="0" smtClean="0"/>
                            <a:t> подразделений Банка России</a:t>
                          </a:r>
                          <a:endParaRPr lang="ru-RU" sz="9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8046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900" dirty="0" smtClean="0">
                              <a:cs typeface="Times New Roman" pitchFamily="18" charset="0"/>
                            </a:rPr>
                            <a:t>устанавливаются индивидуально в рамках проекта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900" dirty="0" smtClean="0"/>
                            <a:t>Повышение скорости разработки ИТ решений</a:t>
                          </a:r>
                          <a:endParaRPr lang="ru-RU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12 месяцев,</a:t>
                          </a:r>
                        </a:p>
                        <a:p>
                          <a:pPr algn="ctr"/>
                          <a:endParaRPr lang="ru-RU" sz="800" dirty="0" smtClean="0">
                            <a:cs typeface="Times New Roman" pitchFamily="18" charset="0"/>
                          </a:endParaRPr>
                        </a:p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3-х</a:t>
                          </a:r>
                          <a:r>
                            <a:rPr lang="ru-RU" sz="800" baseline="0" dirty="0" smtClean="0"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лет* </a:t>
                          </a:r>
                          <a:endParaRPr lang="ru-RU" sz="8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 до 6-9 месяцев,</a:t>
                          </a:r>
                        </a:p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1,5 года* </a:t>
                          </a:r>
                          <a:endParaRPr lang="ru-RU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>
                              <a:cs typeface="Times New Roman" pitchFamily="18" charset="0"/>
                            </a:rPr>
                            <a:t>средние проекты  до 3-6 месяцев, </a:t>
                          </a:r>
                          <a:br>
                            <a:rPr lang="ru-RU" sz="800" dirty="0" smtClean="0">
                              <a:cs typeface="Times New Roman" pitchFamily="18" charset="0"/>
                            </a:rPr>
                          </a:br>
                          <a:r>
                            <a:rPr lang="ru-RU" sz="800" dirty="0" smtClean="0">
                              <a:cs typeface="Times New Roman" pitchFamily="18" charset="0"/>
                            </a:rPr>
                            <a:t>большие проекты до 1 года* </a:t>
                          </a:r>
                          <a:endParaRPr lang="ru-RU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921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53" t="-183846" r="-127634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25-30%</a:t>
                          </a:r>
                          <a:endParaRPr lang="ru-RU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не более 10%</a:t>
                          </a:r>
                          <a:endParaRPr lang="ru-RU" sz="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800" dirty="0" smtClean="0"/>
                            <a:t>не более 5%</a:t>
                          </a:r>
                          <a:endParaRPr lang="ru-RU" sz="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94179"/>
              </p:ext>
            </p:extLst>
          </p:nvPr>
        </p:nvGraphicFramePr>
        <p:xfrm>
          <a:off x="498022" y="4397832"/>
          <a:ext cx="9084445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7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68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1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70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6031">
                <a:tc gridSpan="4">
                  <a:txBody>
                    <a:bodyPr/>
                    <a:lstStyle/>
                    <a:p>
                      <a:pPr marL="0" marR="0" indent="0" algn="ct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  <a:r>
                        <a:rPr lang="en-US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 эксплуатации</a:t>
                      </a:r>
                      <a:endParaRPr lang="ru-RU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07">
                <a:tc>
                  <a:txBody>
                    <a:bodyPr/>
                    <a:lstStyle/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/>
                        <a:t>Наименование показателя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Текущие</a:t>
                      </a:r>
                    </a:p>
                    <a:p>
                      <a:pPr algn="ctr"/>
                      <a:r>
                        <a:rPr lang="ru-RU" sz="1000" dirty="0" smtClean="0"/>
                        <a:t>значения</a:t>
                      </a:r>
                      <a:r>
                        <a:rPr lang="ru-RU" sz="1000" baseline="0" dirty="0" smtClean="0"/>
                        <a:t> показателей</a:t>
                      </a:r>
                      <a:endParaRPr lang="en-US" sz="1000" baseline="0" dirty="0" smtClean="0"/>
                    </a:p>
                    <a:p>
                      <a:pPr algn="ctr"/>
                      <a:r>
                        <a:rPr lang="ru-RU" sz="700" baseline="0" dirty="0" smtClean="0"/>
                        <a:t>не менее </a:t>
                      </a:r>
                      <a:r>
                        <a:rPr lang="en-US" sz="700" baseline="0" dirty="0" smtClean="0"/>
                        <a:t>%</a:t>
                      </a:r>
                      <a:r>
                        <a:rPr lang="ru-RU" sz="700" baseline="0" dirty="0" smtClean="0"/>
                        <a:t> (часов простоя в год) </a:t>
                      </a:r>
                      <a:endParaRPr lang="ru-RU" sz="7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Целевые значения</a:t>
                      </a:r>
                      <a:r>
                        <a:rPr lang="ru-RU" sz="1000" baseline="0" dirty="0" smtClean="0"/>
                        <a:t> показателей к 2018г. </a:t>
                      </a:r>
                    </a:p>
                    <a:p>
                      <a:pPr marL="0" marR="0" indent="0" algn="ct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aseline="0" dirty="0" smtClean="0"/>
                        <a:t>не менее </a:t>
                      </a:r>
                      <a:r>
                        <a:rPr lang="en-US" sz="700" baseline="0" dirty="0" smtClean="0"/>
                        <a:t>%</a:t>
                      </a:r>
                      <a:r>
                        <a:rPr lang="ru-RU" sz="700" baseline="0" dirty="0" smtClean="0"/>
                        <a:t> (часов простоя в год) </a:t>
                      </a:r>
                      <a:endParaRPr lang="ru-RU" sz="7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Целевые значения</a:t>
                      </a:r>
                      <a:r>
                        <a:rPr lang="ru-RU" sz="1000" baseline="0" dirty="0" smtClean="0"/>
                        <a:t> показателей к 2020г. </a:t>
                      </a:r>
                    </a:p>
                    <a:p>
                      <a:pPr marL="0" marR="0" indent="0" algn="ct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aseline="0" dirty="0" smtClean="0"/>
                        <a:t>не менее </a:t>
                      </a:r>
                      <a:r>
                        <a:rPr lang="en-US" sz="700" baseline="0" dirty="0" smtClean="0"/>
                        <a:t>%</a:t>
                      </a:r>
                      <a:r>
                        <a:rPr lang="ru-RU" sz="700" baseline="0" dirty="0" smtClean="0"/>
                        <a:t> (часов простоя в год) </a:t>
                      </a:r>
                      <a:endParaRPr lang="ru-RU" sz="7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4720">
                <a:tc>
                  <a:txBody>
                    <a:bodyPr/>
                    <a:lstStyle/>
                    <a:p>
                      <a:r>
                        <a:rPr lang="ru-RU" altLang="ru-RU" sz="900" dirty="0" smtClean="0"/>
                        <a:t>Доступность критичных ИТ-систем**:</a:t>
                      </a:r>
                    </a:p>
                    <a:p>
                      <a:r>
                        <a:rPr lang="ru-RU" altLang="ru-RU" sz="800" dirty="0" smtClean="0"/>
                        <a:t>                 ПС</a:t>
                      </a:r>
                    </a:p>
                    <a:p>
                      <a:r>
                        <a:rPr lang="ru-RU" altLang="ru-RU" sz="800" dirty="0" smtClean="0"/>
                        <a:t/>
                      </a:r>
                      <a:br>
                        <a:rPr lang="ru-RU" altLang="ru-RU" sz="800" dirty="0" smtClean="0"/>
                      </a:br>
                      <a:r>
                        <a:rPr lang="ru-RU" altLang="ru-RU" sz="800" dirty="0" smtClean="0"/>
                        <a:t>                 1-го уровня критичности</a:t>
                      </a:r>
                    </a:p>
                    <a:p>
                      <a:endParaRPr lang="ru-RU" altLang="ru-RU" sz="800" dirty="0" smtClean="0"/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800" baseline="0" dirty="0" smtClean="0"/>
                        <a:t>                 2</a:t>
                      </a:r>
                      <a:r>
                        <a:rPr lang="ru-RU" altLang="ru-RU" sz="800" dirty="0" smtClean="0"/>
                        <a:t>-го уровня критичности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ru-RU" sz="800" dirty="0" smtClean="0"/>
                    </a:p>
                    <a:p>
                      <a:r>
                        <a:rPr lang="ru-RU" altLang="ru-RU" sz="800" dirty="0" smtClean="0"/>
                        <a:t>                 3-го уровня критичности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99,92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4,4 часов)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39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36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часов)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</a:t>
                      </a: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,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19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48 часов)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98,38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96 часов)</a:t>
                      </a:r>
                      <a:endParaRPr lang="ru-RU" sz="80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99,93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4 часа)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79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12 часов)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99,59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24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часа)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99,19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48 часов)</a:t>
                      </a:r>
                      <a:endParaRPr lang="ru-RU" sz="800" baseline="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99,99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1 часа)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solidFill>
                          <a:schemeClr val="tx1"/>
                        </a:solidFill>
                        <a:cs typeface="Times New Roman" pitchFamily="18" charset="0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99,97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1,5 часа)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aseline="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99,79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12 часов)</a:t>
                      </a:r>
                    </a:p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99,59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(</a:t>
                      </a:r>
                      <a:r>
                        <a:rPr lang="ru-RU" sz="800" b="0" baseline="0" dirty="0" smtClean="0">
                          <a:solidFill>
                            <a:schemeClr val="tx1"/>
                          </a:solidFill>
                          <a:cs typeface="Times New Roman" pitchFamily="18" charset="0"/>
                        </a:rPr>
                        <a:t>менее 24 часов)</a:t>
                      </a:r>
                      <a:endParaRPr lang="ru-RU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520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657">
                <a:tc>
                  <a:txBody>
                    <a:bodyPr/>
                    <a:lstStyle/>
                    <a:p>
                      <a:pPr marL="0" algn="l" defTabSz="804649" rtl="0" eaLnBrk="1" latinLnBrk="0" hangingPunct="1"/>
                      <a:r>
                        <a:rPr lang="ru-RU" sz="900" kern="1200" dirty="0" smtClean="0"/>
                        <a:t>Средняя оценка удовлетворенности пользователей по выполнению обращений***</a:t>
                      </a:r>
                      <a:endParaRPr lang="ru-RU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/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не менее 4,</a:t>
                      </a:r>
                      <a:r>
                        <a:rPr lang="en-US" sz="800" dirty="0" smtClean="0"/>
                        <a:t>5</a:t>
                      </a:r>
                      <a:endParaRPr lang="ru-R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/>
                        <a:t>не менее 4,9</a:t>
                      </a:r>
                      <a:endParaRPr lang="ru-RU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514777" y="4217644"/>
            <a:ext cx="4591123" cy="13942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ru-RU" sz="700" dirty="0" smtClean="0">
                <a:cs typeface="Times New Roman" pitchFamily="18" charset="0"/>
              </a:rPr>
              <a:t>* Средние проекты – от 501 до 1200 </a:t>
            </a:r>
            <a:r>
              <a:rPr lang="ru-RU" sz="700" dirty="0" err="1" smtClean="0">
                <a:cs typeface="Times New Roman" pitchFamily="18" charset="0"/>
              </a:rPr>
              <a:t>чел.дней</a:t>
            </a:r>
            <a:r>
              <a:rPr lang="ru-RU" sz="700" dirty="0" smtClean="0">
                <a:cs typeface="Times New Roman" pitchFamily="18" charset="0"/>
              </a:rPr>
              <a:t>, </a:t>
            </a:r>
            <a:r>
              <a:rPr lang="ru-RU" sz="700" dirty="0">
                <a:cs typeface="Times New Roman" pitchFamily="18" charset="0"/>
              </a:rPr>
              <a:t>б</a:t>
            </a:r>
            <a:r>
              <a:rPr lang="ru-RU" sz="700" dirty="0" smtClean="0">
                <a:cs typeface="Times New Roman" pitchFamily="18" charset="0"/>
              </a:rPr>
              <a:t>ольшие проекты от 1201 до </a:t>
            </a:r>
            <a:r>
              <a:rPr lang="ru-RU" sz="700" dirty="0">
                <a:cs typeface="Times New Roman" pitchFamily="18" charset="0"/>
              </a:rPr>
              <a:t>5000 </a:t>
            </a:r>
            <a:r>
              <a:rPr lang="ru-RU" sz="700" dirty="0" err="1">
                <a:cs typeface="Times New Roman" pitchFamily="18" charset="0"/>
              </a:rPr>
              <a:t>чел.дней</a:t>
            </a:r>
            <a:endParaRPr lang="ru-RU" sz="700" dirty="0" smtClean="0"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87657" y="6653890"/>
            <a:ext cx="1380995" cy="16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ru-RU" sz="700" dirty="0" smtClean="0">
                <a:cs typeface="Times New Roman" pitchFamily="18" charset="0"/>
              </a:rPr>
              <a:t>** По 5-ти бальной шкале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05314" y="6665860"/>
            <a:ext cx="9026902" cy="167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ru-RU" sz="700" dirty="0" smtClean="0">
                <a:cs typeface="Times New Roman" pitchFamily="18" charset="0"/>
              </a:rPr>
              <a:t>** Утвержденные перечни критичных ИТ-систем включают: 85 прикладных (апрель 2016) и 54 инфраструктурных (июнь 2016)</a:t>
            </a:r>
          </a:p>
        </p:txBody>
      </p:sp>
    </p:spTree>
    <p:extLst>
      <p:ext uri="{BB962C8B-B14F-4D97-AF65-F5344CB8AC3E}">
        <p14:creationId xmlns:p14="http://schemas.microsoft.com/office/powerpoint/2010/main" val="29768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1"/>
          <p:cNvSpPr>
            <a:spLocks noGrp="1"/>
          </p:cNvSpPr>
          <p:nvPr>
            <p:ph type="title"/>
          </p:nvPr>
        </p:nvSpPr>
        <p:spPr bwMode="auto">
          <a:xfrm>
            <a:off x="2611953" y="347868"/>
            <a:ext cx="5365978" cy="366508"/>
          </a:xfrm>
        </p:spPr>
        <p:txBody>
          <a:bodyPr vert="horz" lIns="0" tIns="0" rIns="0" bIns="0" rtlCol="0" anchor="t">
            <a:noAutofit/>
          </a:bodyPr>
          <a:lstStyle/>
          <a:p>
            <a:pPr marL="87236"/>
            <a:r>
              <a:rPr lang="ru-RU" sz="1600" b="1" cap="all" dirty="0" smtClean="0"/>
              <a:t>Основные Документы ДЛЯ Стратегии ИТ Банка России</a:t>
            </a:r>
            <a:endParaRPr lang="ru-RU" sz="1600" b="1" cap="all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9906005" y="1037524"/>
            <a:ext cx="3073857" cy="553917"/>
          </a:xfrm>
          <a:prstGeom prst="rect">
            <a:avLst/>
          </a:prstGeom>
        </p:spPr>
        <p:txBody>
          <a:bodyPr wrap="square" lIns="91357" tIns="45680" rIns="91357" bIns="45680">
            <a:spAutoFit/>
          </a:bodyPr>
          <a:lstStyle/>
          <a:p>
            <a:pPr marL="369555" indent="-285494">
              <a:buFont typeface="Arial" panose="020B0604020202020204" pitchFamily="34" charset="0"/>
              <a:buChar char="•"/>
              <a:defRPr/>
            </a:pPr>
            <a:endParaRPr lang="ru-RU" sz="1500" dirty="0">
              <a:solidFill>
                <a:schemeClr val="tx1">
                  <a:lumMod val="50000"/>
                </a:schemeClr>
              </a:solidFill>
            </a:endParaRPr>
          </a:p>
          <a:p>
            <a:pPr marL="369555" indent="-285494">
              <a:buFont typeface="Arial" panose="020B0604020202020204" pitchFamily="34" charset="0"/>
              <a:buChar char="•"/>
              <a:defRPr/>
            </a:pPr>
            <a:endParaRPr lang="ru-RU" sz="15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/>
              <a:pPr/>
              <a:t>3</a:t>
            </a:fld>
            <a:endParaRPr lang="ru-RU" sz="1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22257" y="821048"/>
            <a:ext cx="8997820" cy="595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b="1" dirty="0" smtClean="0">
                <a:solidFill>
                  <a:srgbClr val="0070C0"/>
                </a:solidFill>
              </a:rPr>
              <a:t>Стратегия ИТ </a:t>
            </a:r>
            <a:r>
              <a:rPr lang="ru-RU" b="1" dirty="0">
                <a:solidFill>
                  <a:srgbClr val="0070C0"/>
                </a:solidFill>
              </a:rPr>
              <a:t>Б</a:t>
            </a:r>
            <a:r>
              <a:rPr lang="ru-RU" b="1" dirty="0" smtClean="0">
                <a:solidFill>
                  <a:srgbClr val="0070C0"/>
                </a:solidFill>
              </a:rPr>
              <a:t>анка России разработана с учетом следующих документов, одобренных решением Совета директоров Банка России</a:t>
            </a:r>
          </a:p>
          <a:p>
            <a:pPr lvl="0"/>
            <a:endParaRPr lang="ru-RU" sz="8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Стратегия развития национальной платежной системы (15.03.2013)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Основные принципы и направления развития ИТ на 2014-2015 гг. (31.10.2014)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Основные направления Стратегии ИТ Банка России на 2016-2020 годы (30.10.2015)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Стратегия развития налично-денежного обращения в России на период 2016-2020 годов (12.02.2016)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Основные направления развития финансового рынка Российской Федерации на период 2016-2018 годов (26.05.2016)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Концепция развития внутреннего аудита Банка России на 2016-2020 годы (14.06.2016)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Стратегия развития закупочной деятельности Банка России до 2020 года (18.10.2016)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Основные направления единой государственной денежно–кредитной политики на 2017 год и на период 2018 – 2019 годов (11.11.2016)</a:t>
            </a:r>
            <a:endParaRPr lang="ru-RU" sz="600" b="1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ru-RU" sz="1600" b="1" dirty="0" smtClean="0">
                <a:solidFill>
                  <a:srgbClr val="0070C0"/>
                </a:solidFill>
              </a:rPr>
              <a:t>Также учтены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 smtClean="0"/>
              <a:t>Дорожная карта по </a:t>
            </a:r>
            <a:r>
              <a:rPr lang="ru-RU" sz="1400" dirty="0" err="1" smtClean="0"/>
              <a:t>дигитализации</a:t>
            </a:r>
            <a:r>
              <a:rPr lang="ru-RU" sz="1400" dirty="0" smtClean="0"/>
              <a:t> 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Д</a:t>
            </a:r>
            <a:r>
              <a:rPr lang="ru-RU" sz="1400" dirty="0" smtClean="0"/>
              <a:t>орожная карта по основным направлениям развития финансового рынка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П</a:t>
            </a:r>
            <a:r>
              <a:rPr lang="ru-RU" sz="1400" dirty="0" smtClean="0"/>
              <a:t>ортфель проектов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 smtClean="0"/>
              <a:t>Результаты </a:t>
            </a:r>
            <a:r>
              <a:rPr lang="ru-RU" sz="1400" dirty="0"/>
              <a:t>внутренних и внешних аудиторских </a:t>
            </a:r>
            <a:r>
              <a:rPr lang="ru-RU" sz="1400" dirty="0" smtClean="0"/>
              <a:t>проверок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 smtClean="0"/>
              <a:t>Предложения структурных подразделений Банка России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sz="1400" dirty="0"/>
              <a:t>Результаты Программы по реинжинирингу </a:t>
            </a:r>
          </a:p>
        </p:txBody>
      </p:sp>
    </p:spTree>
    <p:extLst>
      <p:ext uri="{BB962C8B-B14F-4D97-AF65-F5344CB8AC3E}">
        <p14:creationId xmlns:p14="http://schemas.microsoft.com/office/powerpoint/2010/main" val="148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9151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30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705966038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96489" y="4798145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739140" y="336378"/>
            <a:ext cx="6919209" cy="521731"/>
          </a:xfrm>
        </p:spPr>
        <p:txBody>
          <a:bodyPr vert="horz" lIns="0" tIns="0" rIns="0" bIns="0" rtlCol="0" anchor="t">
            <a:noAutofit/>
          </a:bodyPr>
          <a:lstStyle/>
          <a:p>
            <a:pPr marL="87313">
              <a:spcBef>
                <a:spcPct val="0"/>
              </a:spcBef>
            </a:pPr>
            <a:r>
              <a:rPr lang="ru-RU" sz="1600" b="1" dirty="0">
                <a:latin typeface="+mj-lt"/>
                <a:ea typeface="+mj-ea"/>
                <a:cs typeface="+mj-cs"/>
              </a:rPr>
              <a:t>Обеспечение 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Информационной Безопасности </a:t>
            </a:r>
            <a:r>
              <a:rPr lang="ru-RU" sz="1600" b="1" dirty="0">
                <a:latin typeface="+mj-lt"/>
                <a:ea typeface="+mj-ea"/>
                <a:cs typeface="+mj-cs"/>
              </a:rPr>
              <a:t>и </a:t>
            </a:r>
            <a:r>
              <a:rPr lang="ru-RU" sz="1600" b="1" dirty="0" err="1" smtClean="0">
                <a:latin typeface="+mj-lt"/>
                <a:ea typeface="+mj-ea"/>
                <a:cs typeface="+mj-cs"/>
              </a:rPr>
              <a:t>киберустойчивость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: основные риски</a:t>
            </a:r>
            <a:endParaRPr lang="ru-RU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2988" y="2662515"/>
            <a:ext cx="7669336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ПОСЛЕДСТВИЯ С ТОЧКИ </a:t>
            </a:r>
            <a:r>
              <a:rPr lang="ru-RU" dirty="0" smtClean="0"/>
              <a:t>ЗРЕНИЯ ИБ и ИТ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>
          <a:xfrm>
            <a:off x="9517941" y="6484637"/>
            <a:ext cx="388937" cy="365125"/>
          </a:xfrm>
        </p:spPr>
        <p:txBody>
          <a:bodyPr/>
          <a:lstStyle/>
          <a:p>
            <a:pPr>
              <a:defRPr/>
            </a:pPr>
            <a:fld id="{5802B170-09E3-4023-8EA1-C22785EF0ADB}" type="slidenum">
              <a:rPr lang="ru-RU" sz="1000" smtClean="0"/>
              <a:pPr>
                <a:defRPr/>
              </a:pPr>
              <a:t>31</a:t>
            </a:fld>
            <a:endParaRPr lang="ru-RU" sz="1000" dirty="0"/>
          </a:p>
        </p:txBody>
      </p:sp>
      <p:pic>
        <p:nvPicPr>
          <p:cNvPr id="16" name="Bildplatzhalter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r="10318"/>
          <a:stretch/>
        </p:blipFill>
        <p:spPr bwMode="gray">
          <a:xfrm>
            <a:off x="86837" y="976090"/>
            <a:ext cx="1569398" cy="1951440"/>
          </a:xfrm>
          <a:prstGeom prst="rect">
            <a:avLst/>
          </a:prstGeom>
        </p:spPr>
      </p:pic>
      <p:sp>
        <p:nvSpPr>
          <p:cNvPr id="20" name="Content Placeholder"/>
          <p:cNvSpPr>
            <a:spLocks noGrp="1"/>
          </p:cNvSpPr>
          <p:nvPr>
            <p:ph sz="half" idx="1"/>
          </p:nvPr>
        </p:nvSpPr>
        <p:spPr bwMode="gray">
          <a:xfrm>
            <a:off x="1762988" y="1378293"/>
            <a:ext cx="7669336" cy="11342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Несанкционированный доступ к данным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Действия инсайдеров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 Вредоносное ПО 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 Хакерские атаки</a:t>
            </a:r>
            <a:endParaRPr lang="en-US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 Кибер терроризм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762988" y="991326"/>
            <a:ext cx="7669336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ОСНОВНЫЕ КИБЕРУГРОЗЫ ДЛЯ БАНКА РОССИИ</a:t>
            </a:r>
          </a:p>
        </p:txBody>
      </p:sp>
      <p:sp>
        <p:nvSpPr>
          <p:cNvPr id="10" name="Content Placeholder"/>
          <p:cNvSpPr txBox="1">
            <a:spLocks/>
          </p:cNvSpPr>
          <p:nvPr/>
        </p:nvSpPr>
        <p:spPr bwMode="gray">
          <a:xfrm>
            <a:off x="1762988" y="3067383"/>
            <a:ext cx="7669336" cy="1310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78230" indent="-78230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460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6087" indent="-79627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4317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546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200" dirty="0"/>
              <a:t>Невыполнение требований законодательства в части задач и функций Банка России и информационной безопасности</a:t>
            </a:r>
            <a:endParaRPr lang="en-US" sz="12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200" dirty="0"/>
              <a:t>Хищение денежных средств в платежной системе Банка России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Нарушение функционирования критичных систем и сервисов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200" dirty="0" smtClean="0"/>
              <a:t>Утечка информации конфиденциального характера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2987" y="4320760"/>
            <a:ext cx="7669337" cy="2537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ПОСЛЕДСТВИЯ С ТОЧКИ ЗРЕНИЯ </a:t>
            </a:r>
            <a:r>
              <a:rPr lang="ru-RU" dirty="0" smtClean="0"/>
              <a:t>БЕЗОПАСНОСТИ*</a:t>
            </a:r>
            <a:endParaRPr lang="ru-RU" dirty="0"/>
          </a:p>
        </p:txBody>
      </p:sp>
      <p:sp>
        <p:nvSpPr>
          <p:cNvPr id="12" name="Content Placeholder"/>
          <p:cNvSpPr txBox="1">
            <a:spLocks/>
          </p:cNvSpPr>
          <p:nvPr/>
        </p:nvSpPr>
        <p:spPr bwMode="gray">
          <a:xfrm>
            <a:off x="1762986" y="4693039"/>
            <a:ext cx="7669337" cy="1564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230" indent="-78230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460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6087" indent="-79627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4317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546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1200" dirty="0" smtClean="0"/>
              <a:t>Непосредственный финансовый </a:t>
            </a:r>
            <a:r>
              <a:rPr lang="ru-RU" sz="1200" dirty="0"/>
              <a:t>ущерб, связанный с несанкционированными переводами денежных </a:t>
            </a:r>
            <a:r>
              <a:rPr lang="ru-RU" sz="1200" dirty="0" smtClean="0"/>
              <a:t>средств</a:t>
            </a:r>
            <a:endParaRPr lang="ru-RU" sz="12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1200" dirty="0" smtClean="0"/>
              <a:t>Выведение денежных </a:t>
            </a:r>
            <a:r>
              <a:rPr lang="ru-RU" sz="1200" dirty="0"/>
              <a:t>средств из легального финансового </a:t>
            </a:r>
            <a:r>
              <a:rPr lang="ru-RU" sz="1200" dirty="0" smtClean="0"/>
              <a:t>оборота</a:t>
            </a:r>
            <a:endParaRPr lang="ru-RU" sz="12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1200" dirty="0" smtClean="0"/>
              <a:t>Нарушение финансовой </a:t>
            </a:r>
            <a:r>
              <a:rPr lang="ru-RU" sz="1200" dirty="0"/>
              <a:t>стабильности в </a:t>
            </a:r>
            <a:r>
              <a:rPr lang="ru-RU" sz="1200" dirty="0" smtClean="0"/>
              <a:t>деятельности </a:t>
            </a:r>
            <a:r>
              <a:rPr lang="ru-RU" sz="1200" dirty="0"/>
              <a:t>финансовых </a:t>
            </a:r>
            <a:r>
              <a:rPr lang="ru-RU" sz="1200" dirty="0" smtClean="0"/>
              <a:t>организаций</a:t>
            </a:r>
            <a:endParaRPr lang="ru-RU" sz="12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ru-RU" sz="1200" dirty="0" smtClean="0"/>
              <a:t>Нанесение </a:t>
            </a:r>
            <a:r>
              <a:rPr lang="ru-RU" sz="1200" dirty="0" err="1" smtClean="0"/>
              <a:t>репутационного</a:t>
            </a:r>
            <a:r>
              <a:rPr lang="ru-RU" sz="1200" dirty="0" smtClean="0"/>
              <a:t> </a:t>
            </a:r>
            <a:r>
              <a:rPr lang="ru-RU" sz="1200" dirty="0"/>
              <a:t>ущерба Банку России и финансовым организациям, формирование условий недоверия к их деятельности со стороны граждан Российской </a:t>
            </a:r>
            <a:r>
              <a:rPr lang="ru-RU" sz="1200" dirty="0" smtClean="0"/>
              <a:t>Федерации</a:t>
            </a:r>
            <a:endParaRPr lang="ru-RU" sz="1200" dirty="0"/>
          </a:p>
        </p:txBody>
      </p:sp>
      <p:sp>
        <p:nvSpPr>
          <p:cNvPr id="14" name="Content Placeholder"/>
          <p:cNvSpPr txBox="1">
            <a:spLocks/>
          </p:cNvSpPr>
          <p:nvPr/>
        </p:nvSpPr>
        <p:spPr bwMode="gray">
          <a:xfrm>
            <a:off x="228266" y="6534850"/>
            <a:ext cx="9204057" cy="217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78230" indent="-78230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460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6087" indent="-79627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4317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546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50" i="1" dirty="0" smtClean="0"/>
              <a:t>*В </a:t>
            </a:r>
            <a:r>
              <a:rPr lang="ru-RU" sz="1050" i="1" dirty="0"/>
              <a:t>соответствии с </a:t>
            </a:r>
            <a:r>
              <a:rPr lang="en-US" sz="1050" i="1" dirty="0"/>
              <a:t>«</a:t>
            </a:r>
            <a:r>
              <a:rPr lang="ru-RU" sz="1050" i="1" dirty="0"/>
              <a:t>Руководством по </a:t>
            </a:r>
            <a:r>
              <a:rPr lang="ru-RU" sz="1050" i="1" dirty="0" err="1" smtClean="0"/>
              <a:t>кибер</a:t>
            </a:r>
            <a:r>
              <a:rPr lang="ru-RU" sz="1050" i="1" dirty="0" smtClean="0"/>
              <a:t>-надежности </a:t>
            </a:r>
            <a:r>
              <a:rPr lang="ru-RU" sz="1050" i="1" dirty="0"/>
              <a:t>ИФР</a:t>
            </a:r>
            <a:r>
              <a:rPr lang="en-US" sz="1050" i="1" dirty="0"/>
              <a:t>» («</a:t>
            </a:r>
            <a:r>
              <a:rPr lang="ru-RU" sz="1050" i="1" dirty="0"/>
              <a:t>С</a:t>
            </a:r>
            <a:r>
              <a:rPr lang="en-US" sz="1050" i="1" dirty="0"/>
              <a:t>PMI-IOSCO Guidance on cyber resilience for financial market infrastructures</a:t>
            </a:r>
            <a:r>
              <a:rPr lang="en-US" sz="1050" i="1" dirty="0" smtClean="0"/>
              <a:t>»)</a:t>
            </a:r>
            <a:endParaRPr lang="ru-RU" sz="105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934427" y="23526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ru-RU" sz="2000" cap="none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739141" y="336378"/>
            <a:ext cx="6706938" cy="521731"/>
          </a:xfrm>
        </p:spPr>
        <p:txBody>
          <a:bodyPr vert="horz" lIns="0" tIns="0" rIns="0" bIns="0" rtlCol="0" anchor="t">
            <a:noAutofit/>
          </a:bodyPr>
          <a:lstStyle/>
          <a:p>
            <a:pPr marL="87313">
              <a:spcBef>
                <a:spcPct val="0"/>
              </a:spcBef>
            </a:pPr>
            <a:r>
              <a:rPr lang="ru-RU" sz="1600" b="1" dirty="0"/>
              <a:t>Обеспечение Информационной Безопасности и </a:t>
            </a:r>
            <a:r>
              <a:rPr lang="ru-RU" sz="1600" b="1" dirty="0" err="1"/>
              <a:t>киберустойчивость</a:t>
            </a:r>
            <a:r>
              <a:rPr lang="ru-RU" sz="1600" b="1" dirty="0"/>
              <a:t>: 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ОСНОВНЫЕ МЕРЫ</a:t>
            </a:r>
            <a:endParaRPr lang="ru-RU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5500" y="1160047"/>
            <a:ext cx="7536553" cy="5191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lvl="0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/>
              <a:t>Создание централизованной системы обеспечения информационной безопасности (СОИБ) Банка России</a:t>
            </a:r>
            <a:r>
              <a:rPr lang="ru-RU" sz="1200" dirty="0"/>
              <a:t> </a:t>
            </a:r>
            <a:r>
              <a:rPr lang="ru-RU" sz="1200" dirty="0" smtClean="0"/>
              <a:t>в рамках создания целевого ИТ-ландшафта, новой ИТ-архитектуры и реализации процесса </a:t>
            </a:r>
            <a:r>
              <a:rPr lang="ru-RU" sz="1200" dirty="0"/>
              <a:t>управления </a:t>
            </a:r>
            <a:r>
              <a:rPr lang="ru-RU" sz="1200" dirty="0" smtClean="0"/>
              <a:t>данными</a:t>
            </a:r>
            <a:endParaRPr lang="ru-RU" sz="1200" dirty="0"/>
          </a:p>
          <a:p>
            <a:pPr marL="171450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Дифференциация и унификация решений ИБ по контурам безопасности (</a:t>
            </a:r>
            <a:r>
              <a:rPr lang="ru-RU" sz="1200" dirty="0" err="1" smtClean="0">
                <a:solidFill>
                  <a:srgbClr val="000000"/>
                </a:solidFill>
              </a:rPr>
              <a:t>внутрибанковской</a:t>
            </a:r>
            <a:r>
              <a:rPr lang="ru-RU" sz="1200" dirty="0" smtClean="0">
                <a:solidFill>
                  <a:srgbClr val="000000"/>
                </a:solidFill>
              </a:rPr>
              <a:t> информации, информации ограниченного доступа, системно-технической инфраструктуры, учетно-операционных систем, контура критически важных объектов)</a:t>
            </a:r>
          </a:p>
          <a:p>
            <a:pPr marL="171450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Развитие систем мониторинга ИБ в Банке России</a:t>
            </a:r>
          </a:p>
          <a:p>
            <a:pPr marL="628650" lvl="1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действий пользователей, обладающих полномочиями по доступу к критическим технологиям и данным</a:t>
            </a:r>
          </a:p>
          <a:p>
            <a:pPr marL="628650" lvl="1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действий эксплуатационного персонала, обладающих полномочиями, использование которых могут привести к значительным инцидентам ИБ</a:t>
            </a:r>
          </a:p>
          <a:p>
            <a:pPr marL="628650" lvl="1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выявление и оперативное противодействие компьютерным атакам, в том числе реализуемым с использованием сети «Интернет» </a:t>
            </a:r>
            <a:endParaRPr lang="ru-RU" sz="1200" dirty="0">
              <a:solidFill>
                <a:srgbClr val="000000"/>
              </a:solidFill>
            </a:endParaRPr>
          </a:p>
          <a:p>
            <a:pPr marL="171450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Проведение </a:t>
            </a:r>
            <a:r>
              <a:rPr lang="ru-RU" sz="1200" dirty="0">
                <a:solidFill>
                  <a:srgbClr val="000000"/>
                </a:solidFill>
              </a:rPr>
              <a:t>регулярной оценки и анализа защищенности </a:t>
            </a:r>
            <a:r>
              <a:rPr lang="ru-RU" sz="1200" dirty="0" smtClean="0">
                <a:solidFill>
                  <a:srgbClr val="000000"/>
                </a:solidFill>
              </a:rPr>
              <a:t>ИТ инфраструктуры и критичного ПО в Банке России</a:t>
            </a:r>
            <a:endParaRPr lang="ru-RU" sz="1200" dirty="0">
              <a:solidFill>
                <a:srgbClr val="000000"/>
              </a:solidFill>
            </a:endParaRPr>
          </a:p>
          <a:p>
            <a:pPr marL="171450" indent="-171450" defTabSz="804359">
              <a:lnSpc>
                <a:spcPct val="150000"/>
              </a:lnSpc>
              <a:spcAft>
                <a:spcPts val="493"/>
              </a:spcAft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rgbClr val="000000"/>
                </a:solidFill>
              </a:rPr>
              <a:t>Импортозамещение </a:t>
            </a:r>
            <a:r>
              <a:rPr lang="ru-RU" sz="1200" dirty="0">
                <a:solidFill>
                  <a:srgbClr val="000000"/>
                </a:solidFill>
              </a:rPr>
              <a:t>отечественными </a:t>
            </a:r>
            <a:r>
              <a:rPr lang="ru-RU" sz="1200" dirty="0" smtClean="0">
                <a:solidFill>
                  <a:srgbClr val="000000"/>
                </a:solidFill>
              </a:rPr>
              <a:t>доверенными технологиями, которые отвечают требованиям разрабатываемых ИТ-решений</a:t>
            </a: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99151" y="6492875"/>
            <a:ext cx="390193" cy="365125"/>
          </a:xfrm>
          <a:prstGeom prst="rect">
            <a:avLst/>
          </a:prstGeo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32</a:t>
            </a:fld>
            <a:endParaRPr lang="ru-RU" sz="1000" dirty="0"/>
          </a:p>
        </p:txBody>
      </p:sp>
      <p:pic>
        <p:nvPicPr>
          <p:cNvPr id="6" name="Bildplatzhalt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r="38761"/>
          <a:stretch/>
        </p:blipFill>
        <p:spPr bwMode="gray">
          <a:xfrm>
            <a:off x="257380" y="1160047"/>
            <a:ext cx="1567626" cy="19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02B170-09E3-4023-8EA1-C22785EF0ADB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97019" y="4974726"/>
            <a:ext cx="5622292" cy="25375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РЕЗУЛЬТАТЫ ВНЕДРЕНИЯ НОВЫХ ПОДХОДОВ ИБ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7164" y="933837"/>
            <a:ext cx="3725395" cy="25375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/>
              <a:t>ПРИНЦИПЫ КИБЕРУСТОЧИВОСТИ БР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74161" y="945936"/>
            <a:ext cx="5645150" cy="25375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415" tIns="34208" rIns="68415" bIns="34208">
            <a:spAutoFit/>
          </a:bodyPr>
          <a:lstStyle>
            <a:defPPr>
              <a:defRPr lang="ru-RU"/>
            </a:defPPr>
            <a:lvl1pPr defTabSz="1074865">
              <a:spcAft>
                <a:spcPts val="290"/>
              </a:spcAft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НАПРАВЛЕНИЕ ОБЕСПЕЧЕНИЯ </a:t>
            </a:r>
            <a:r>
              <a:rPr lang="ru-RU" dirty="0" smtClean="0"/>
              <a:t>ИБ В БАНКЕ РОССИИ</a:t>
            </a:r>
            <a:endParaRPr lang="ru-RU" dirty="0"/>
          </a:p>
        </p:txBody>
      </p:sp>
      <p:sp>
        <p:nvSpPr>
          <p:cNvPr id="13" name="Текст 3"/>
          <p:cNvSpPr txBox="1">
            <a:spLocks/>
          </p:cNvSpPr>
          <p:nvPr/>
        </p:nvSpPr>
        <p:spPr>
          <a:xfrm>
            <a:off x="2739141" y="336378"/>
            <a:ext cx="6923956" cy="5217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None/>
              <a:defRPr sz="7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460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6087" indent="-79627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4317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546" indent="-78230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spcBef>
                <a:spcPct val="0"/>
              </a:spcBef>
            </a:pPr>
            <a:r>
              <a:rPr lang="ru-RU" sz="1600" b="1" dirty="0" smtClean="0"/>
              <a:t>стратегия </a:t>
            </a:r>
            <a:r>
              <a:rPr lang="ru-RU" sz="1600" b="1" dirty="0" err="1" smtClean="0"/>
              <a:t>ит</a:t>
            </a:r>
            <a:r>
              <a:rPr lang="ru-RU" sz="1600" b="1" dirty="0" smtClean="0"/>
              <a:t> </a:t>
            </a:r>
            <a:r>
              <a:rPr lang="en-US" sz="1600" b="1" dirty="0" smtClean="0"/>
              <a:t>&lt;</a:t>
            </a:r>
            <a:r>
              <a:rPr lang="ru-RU" sz="1600" b="1" dirty="0" smtClean="0"/>
              <a:t>-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</a:t>
            </a:r>
            <a:r>
              <a:rPr lang="ru-RU" sz="1600" b="1" dirty="0"/>
              <a:t>Интеграция </a:t>
            </a:r>
            <a:r>
              <a:rPr lang="ru-RU" sz="1600" b="1" dirty="0" smtClean="0"/>
              <a:t>мер </a:t>
            </a:r>
            <a:r>
              <a:rPr lang="ru-RU" sz="1600" b="1" dirty="0" err="1" smtClean="0"/>
              <a:t>киберустойчивости</a:t>
            </a:r>
            <a:endParaRPr lang="ru-RU" sz="1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" name="Content Placeholder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33755"/>
              </p:ext>
            </p:extLst>
          </p:nvPr>
        </p:nvGraphicFramePr>
        <p:xfrm>
          <a:off x="271613" y="1263315"/>
          <a:ext cx="3700947" cy="542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9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7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noProof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УПРАВЛЕНИЕ ИБ</a:t>
                      </a:r>
                      <a:endParaRPr lang="de-DE" sz="1200" b="1" kern="1200" baseline="0" noProof="1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90000"/>
                        </a:lnSpc>
                        <a:spcAft>
                          <a:spcPts val="5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ru-RU" sz="10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Мониторинг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законодательства в области ИБ 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Мониторинг 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киберугроз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Анализ рисков ИБ 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Формирование (совершенствование) нормативно-методической базы в области ИБ 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96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noProof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РЕАЛИЗАЦИЯ</a:t>
                      </a:r>
                      <a:endParaRPr lang="de-DE" sz="1200" b="1" kern="1200" baseline="0" noProof="1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Реализация требований</a:t>
                      </a:r>
                      <a:r>
                        <a:rPr lang="ru-RU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по 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нормативной базы Банка</a:t>
                      </a:r>
                      <a:r>
                        <a:rPr lang="ru-RU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России по ИБ при создании</a:t>
                      </a:r>
                      <a:r>
                        <a:rPr lang="ru-RU" sz="1000" b="0" strike="noStrike" baseline="0" dirty="0" smtClean="0">
                          <a:solidFill>
                            <a:schemeClr val="tx1"/>
                          </a:solidFill>
                        </a:rPr>
                        <a:t> целевого ИТ-ландшафта, новой ИТ-архитектуры и реализации процесса управления данными 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и ДИТ)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Обеспечение выполнения требований законодательства в области обеспечения ИБ 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05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baseline="0" noProof="1" smtClean="0">
                          <a:solidFill>
                            <a:schemeClr val="tx1"/>
                          </a:solidFill>
                          <a:latin typeface="+mj-lt"/>
                        </a:rPr>
                        <a:t>КОНТРОЛЬ ИБ</a:t>
                      </a:r>
                      <a:endParaRPr lang="de-DE" sz="1200" b="1" noProof="1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реализации нормативной базы Банка России в области ИБ 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Мониторинг ИБ и </a:t>
                      </a:r>
                      <a:r>
                        <a:rPr lang="ru-RU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кибератак</a:t>
                      </a:r>
                      <a:r>
                        <a:rPr lang="ru-RU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marR="0" indent="-171450" algn="just" defTabSz="804649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Выявление</a:t>
                      </a:r>
                      <a:r>
                        <a:rPr lang="ru-RU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инцидентов ИБ и  их своевременная обработка 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ru-RU" sz="1000" b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ГУБиЗИ</a:t>
                      </a:r>
                      <a:r>
                        <a:rPr lang="ru-RU" sz="1000" b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ru-RU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000" dirty="0" smtClean="0">
                        <a:latin typeface="+mn-lt"/>
                      </a:endParaRPr>
                    </a:p>
                  </a:txBody>
                  <a:tcPr marL="110187" marR="55093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61" y="5297526"/>
            <a:ext cx="5645150" cy="138878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074161" y="1263316"/>
          <a:ext cx="5645150" cy="364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6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Автоматизация идентификации, классификации и учета объектов защиты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Централизованное управление учетными записями и правами пользователей и эксплуатационного персонала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Централизованная идентификация, аутентификация, авторизация и разграничение доступа при осуществлении логического доступа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Обеспечение защищенности и контроль целостности ИТ-инфраструктуры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Обнаружение аномальной сетевой активности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Разделение потоков обрабатываемой информации, сегментация и межсетевое экранирование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Защита информации, передаваемой по вычислительным сетям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Обеспечение защиты от воздействий вредоносного кода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Контентный контроль и предотвращение утечек информации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Мониторинг и анализ событий информационной безопасности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Защита среды виртуализации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Защита информации при использовании мобильных устройств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ГУБиЗИ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Обнаружение, реагирование и расследование инцидентов информационной безопасности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err="1">
                          <a:effectLst/>
                        </a:rPr>
                        <a:t>ГУБиЗИ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>
                          <a:effectLst/>
                        </a:rPr>
                        <a:t>Контроль защищенности ИТ-инфраструктуры и прикладного ПО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err="1">
                          <a:effectLst/>
                        </a:rPr>
                        <a:t>ГУБиЗИ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just" rtl="0" fontAlgn="ctr">
                        <a:buClr>
                          <a:srgbClr val="000000"/>
                        </a:buClr>
                        <a:buSzPts val="1000"/>
                        <a:buFont typeface="Wingdings" panose="05000000000000000000" pitchFamily="2" charset="2"/>
                        <a:buChar char="§"/>
                      </a:pPr>
                      <a:r>
                        <a:rPr lang="ru-RU" sz="1000" u="none" strike="noStrike" dirty="0">
                          <a:effectLst/>
                        </a:rPr>
                        <a:t>Реализация непрерывности функционирования системы обеспечения ИБ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 err="1">
                          <a:effectLst/>
                        </a:rPr>
                        <a:t>ГУБиЗИ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ДИТ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4" name="Номер слайда 1"/>
          <p:cNvSpPr txBox="1">
            <a:spLocks/>
          </p:cNvSpPr>
          <p:nvPr/>
        </p:nvSpPr>
        <p:spPr>
          <a:xfrm>
            <a:off x="9588955" y="6541859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4EB27-9ADE-42C2-9A98-47F5822B2EE7}" type="slidenum">
              <a:rPr lang="ru-RU" sz="1000" smtClean="0"/>
              <a:pPr/>
              <a:t>33</a:t>
            </a:fld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680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9151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34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18617185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96489" y="5354737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2739140" y="336378"/>
            <a:ext cx="6796745" cy="521731"/>
          </a:xfrm>
        </p:spPr>
        <p:txBody>
          <a:bodyPr vert="horz" lIns="0" tIns="0" rIns="0" bIns="0" rtlCol="0" anchor="t">
            <a:noAutofit/>
          </a:bodyPr>
          <a:lstStyle/>
          <a:p>
            <a:pPr marL="87313">
              <a:spcBef>
                <a:spcPct val="0"/>
              </a:spcBef>
            </a:pPr>
            <a:r>
              <a:rPr lang="ru-RU" sz="1600" b="1" dirty="0" smtClean="0">
                <a:latin typeface="+mj-lt"/>
                <a:ea typeface="+mj-ea"/>
                <a:cs typeface="+mj-cs"/>
              </a:rPr>
              <a:t>Риск-ориентированное управление в </a:t>
            </a:r>
            <a:r>
              <a:rPr lang="ru-RU" sz="1600" b="1" dirty="0" err="1" smtClean="0">
                <a:latin typeface="+mj-lt"/>
                <a:ea typeface="+mj-ea"/>
                <a:cs typeface="+mj-cs"/>
              </a:rPr>
              <a:t>ит</a:t>
            </a:r>
            <a:r>
              <a:rPr lang="ru-RU" sz="1600" b="1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87313">
              <a:spcBef>
                <a:spcPct val="0"/>
              </a:spcBef>
            </a:pPr>
            <a:r>
              <a:rPr lang="ru-RU" sz="1600" b="1" dirty="0" smtClean="0">
                <a:latin typeface="+mj-lt"/>
                <a:ea typeface="+mj-ea"/>
                <a:cs typeface="+mj-cs"/>
              </a:rPr>
              <a:t>(совместно с ДВА)</a:t>
            </a:r>
          </a:p>
        </p:txBody>
      </p:sp>
      <p:sp>
        <p:nvSpPr>
          <p:cNvPr id="46" name="Rectangle 209"/>
          <p:cNvSpPr/>
          <p:nvPr/>
        </p:nvSpPr>
        <p:spPr>
          <a:xfrm>
            <a:off x="6710347" y="1070434"/>
            <a:ext cx="2661637" cy="220760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163" tIns="29082" rIns="58163" bIns="29082" rtlCol="0" anchor="ctr"/>
          <a:lstStyle/>
          <a:p>
            <a:pPr algn="ctr" defTabSz="804359"/>
            <a:endParaRPr lang="ru-RU" sz="1700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8360" y="911989"/>
            <a:ext cx="6506482" cy="4036229"/>
          </a:xfrm>
          <a:prstGeom prst="rect">
            <a:avLst/>
          </a:prstGeom>
          <a:noFill/>
        </p:spPr>
        <p:txBody>
          <a:bodyPr wrap="square" lIns="95752" tIns="47877" rIns="95752" bIns="47877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/>
              <a:t>Создание </a:t>
            </a:r>
            <a:r>
              <a:rPr lang="ru-RU" sz="1400" b="1" dirty="0" smtClean="0"/>
              <a:t>системы управления </a:t>
            </a:r>
            <a:r>
              <a:rPr lang="ru-RU" sz="1400" b="1" dirty="0"/>
              <a:t>рисками и внутреннего контроля </a:t>
            </a:r>
            <a:r>
              <a:rPr lang="ru-RU" sz="1400" dirty="0"/>
              <a:t>в ИТ, как составной части </a:t>
            </a:r>
            <a:r>
              <a:rPr lang="ru-RU" sz="1400" dirty="0" smtClean="0"/>
              <a:t>общей системы </a:t>
            </a:r>
            <a:r>
              <a:rPr lang="ru-RU" sz="1400" dirty="0"/>
              <a:t>управления </a:t>
            </a:r>
            <a:r>
              <a:rPr lang="ru-RU" sz="1400" dirty="0" smtClean="0"/>
              <a:t>операционными рисками </a:t>
            </a:r>
            <a:r>
              <a:rPr lang="ru-RU" sz="1400" dirty="0"/>
              <a:t>Банка </a:t>
            </a:r>
            <a:r>
              <a:rPr lang="ru-RU" sz="1400" dirty="0" smtClean="0"/>
              <a:t>России</a:t>
            </a:r>
            <a:endParaRPr lang="en-US" sz="1400" dirty="0" smtClean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 smtClean="0"/>
              <a:t>создание </a:t>
            </a:r>
            <a:r>
              <a:rPr lang="ru-RU" sz="1200" dirty="0"/>
              <a:t>и совершенствование эффективного механизма своевременной идентификации ИТ-рисков и причин их возникновения для выработки мер реагирования и минимизации уровня влияния </a:t>
            </a:r>
            <a:r>
              <a:rPr lang="ru-RU" sz="1200" dirty="0" smtClean="0"/>
              <a:t>рисков </a:t>
            </a:r>
            <a:endParaRPr lang="ru-RU" sz="12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 smtClean="0"/>
              <a:t>планирование </a:t>
            </a:r>
            <a:r>
              <a:rPr lang="ru-RU" sz="1200" dirty="0"/>
              <a:t>и организация выполнения превентивных мероприятий по минимизации вероятности и негативного влияния ИТ-рисков на достижение целей в области ИТ и Банка России в </a:t>
            </a:r>
            <a:r>
              <a:rPr lang="ru-RU" sz="1200" dirty="0" smtClean="0"/>
              <a:t>целом </a:t>
            </a:r>
            <a:endParaRPr lang="ru-RU" sz="12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/>
              <a:t>организация процедур внутреннего </a:t>
            </a:r>
            <a:r>
              <a:rPr lang="ru-RU" sz="1200" dirty="0" smtClean="0"/>
              <a:t>контроля </a:t>
            </a:r>
            <a:endParaRPr lang="ru-RU" sz="12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/>
              <a:t>мониторинг и формирование оперативной отчетности о рисках и результатах внутреннего </a:t>
            </a:r>
            <a:r>
              <a:rPr lang="ru-RU" sz="1200" dirty="0" smtClean="0"/>
              <a:t>контроля</a:t>
            </a:r>
            <a:endParaRPr lang="ru-RU" sz="12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/>
              <a:t>поддержка технологий дистанционного аудита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 smtClean="0"/>
              <a:t>формирование </a:t>
            </a:r>
            <a:r>
              <a:rPr lang="ru-RU" sz="1200" dirty="0"/>
              <a:t>риск-культуры в подразделениях ИТ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endParaRPr lang="en-US" sz="1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>
          <a:xfrm>
            <a:off x="9517063" y="6492875"/>
            <a:ext cx="388937" cy="365125"/>
          </a:xfrm>
        </p:spPr>
        <p:txBody>
          <a:bodyPr/>
          <a:lstStyle/>
          <a:p>
            <a:pPr>
              <a:defRPr/>
            </a:pPr>
            <a:fld id="{5802B170-09E3-4023-8EA1-C22785EF0ADB}" type="slidenum">
              <a:rPr lang="ru-RU" sz="1000" smtClean="0"/>
              <a:pPr>
                <a:defRPr/>
              </a:pPr>
              <a:t>35</a:t>
            </a:fld>
            <a:endParaRPr lang="ru-RU" sz="1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8" y="4758687"/>
            <a:ext cx="2750320" cy="205723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28730" y="4738713"/>
            <a:ext cx="64432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1400" dirty="0" smtClean="0">
                <a:solidFill>
                  <a:prstClr val="black"/>
                </a:solidFill>
                <a:cs typeface="Arial"/>
              </a:rPr>
              <a:t>Построение </a:t>
            </a:r>
            <a:r>
              <a:rPr lang="ru-RU" sz="1400" b="1" dirty="0" smtClean="0">
                <a:solidFill>
                  <a:prstClr val="black"/>
                </a:solidFill>
                <a:cs typeface="Arial"/>
              </a:rPr>
              <a:t>модели управления ИТ </a:t>
            </a:r>
            <a:r>
              <a:rPr lang="ru-RU" sz="1400" dirty="0" smtClean="0"/>
              <a:t>по методологии </a:t>
            </a:r>
            <a:r>
              <a:rPr lang="en-US" sz="1400" b="1" dirty="0" smtClean="0"/>
              <a:t>COBIT</a:t>
            </a:r>
            <a:endParaRPr lang="ru-RU" sz="1400" b="1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 smtClean="0"/>
              <a:t>определение целевого набора </a:t>
            </a:r>
            <a:r>
              <a:rPr lang="ru-RU" sz="1200" dirty="0"/>
              <a:t>процессов управления ИТ в соответствии с доменами </a:t>
            </a:r>
            <a:r>
              <a:rPr lang="en-US" sz="1200" dirty="0"/>
              <a:t>COBIT</a:t>
            </a:r>
            <a:endParaRPr lang="ru-RU" sz="12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 smtClean="0"/>
              <a:t>определение целевых уровней зрелости процессов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ru-RU" sz="1200" dirty="0"/>
              <a:t>р</a:t>
            </a:r>
            <a:r>
              <a:rPr lang="ru-RU" sz="1200" dirty="0" smtClean="0"/>
              <a:t>егулярный контроль уровня зрелости, инструменты постоянного совершенствования</a:t>
            </a:r>
            <a:endParaRPr lang="ru-RU" sz="1200" dirty="0"/>
          </a:p>
        </p:txBody>
      </p:sp>
      <p:grpSp>
        <p:nvGrpSpPr>
          <p:cNvPr id="18" name="Группа 11"/>
          <p:cNvGrpSpPr>
            <a:grpSpLocks noChangeAspect="1"/>
          </p:cNvGrpSpPr>
          <p:nvPr/>
        </p:nvGrpSpPr>
        <p:grpSpPr>
          <a:xfrm>
            <a:off x="5849140" y="1323270"/>
            <a:ext cx="4804990" cy="2996128"/>
            <a:chOff x="116650" y="1128713"/>
            <a:chExt cx="8501122" cy="5375090"/>
          </a:xfrm>
        </p:grpSpPr>
        <p:sp>
          <p:nvSpPr>
            <p:cNvPr id="19" name="Freeform 3"/>
            <p:cNvSpPr>
              <a:spLocks noEditPoints="1"/>
            </p:cNvSpPr>
            <p:nvPr/>
          </p:nvSpPr>
          <p:spPr bwMode="auto">
            <a:xfrm>
              <a:off x="2233613" y="1128713"/>
              <a:ext cx="4105275" cy="4097337"/>
            </a:xfrm>
            <a:custGeom>
              <a:avLst/>
              <a:gdLst>
                <a:gd name="T0" fmla="*/ 414 w 2680"/>
                <a:gd name="T1" fmla="*/ 2308 h 2681"/>
                <a:gd name="T2" fmla="*/ 414 w 2680"/>
                <a:gd name="T3" fmla="*/ 2311 h 2681"/>
                <a:gd name="T4" fmla="*/ 604 w 2680"/>
                <a:gd name="T5" fmla="*/ 2462 h 2681"/>
                <a:gd name="T6" fmla="*/ 821 w 2680"/>
                <a:gd name="T7" fmla="*/ 2577 h 2681"/>
                <a:gd name="T8" fmla="*/ 1058 w 2680"/>
                <a:gd name="T9" fmla="*/ 2652 h 2681"/>
                <a:gd name="T10" fmla="*/ 1310 w 2680"/>
                <a:gd name="T11" fmla="*/ 2681 h 2681"/>
                <a:gd name="T12" fmla="*/ 1381 w 2680"/>
                <a:gd name="T13" fmla="*/ 2488 h 2681"/>
                <a:gd name="T14" fmla="*/ 1209 w 2680"/>
                <a:gd name="T15" fmla="*/ 2480 h 2681"/>
                <a:gd name="T16" fmla="*/ 961 w 2680"/>
                <a:gd name="T17" fmla="*/ 2423 h 2681"/>
                <a:gd name="T18" fmla="*/ 735 w 2680"/>
                <a:gd name="T19" fmla="*/ 2316 h 2681"/>
                <a:gd name="T20" fmla="*/ 542 w 2680"/>
                <a:gd name="T21" fmla="*/ 2165 h 2681"/>
                <a:gd name="T22" fmla="*/ 2368 w 2680"/>
                <a:gd name="T23" fmla="*/ 1853 h 2681"/>
                <a:gd name="T24" fmla="*/ 2230 w 2680"/>
                <a:gd name="T25" fmla="*/ 2064 h 2681"/>
                <a:gd name="T26" fmla="*/ 2053 w 2680"/>
                <a:gd name="T27" fmla="*/ 2241 h 2681"/>
                <a:gd name="T28" fmla="*/ 1839 w 2680"/>
                <a:gd name="T29" fmla="*/ 2374 h 2681"/>
                <a:gd name="T30" fmla="*/ 1599 w 2680"/>
                <a:gd name="T31" fmla="*/ 2459 h 2681"/>
                <a:gd name="T32" fmla="*/ 1704 w 2680"/>
                <a:gd name="T33" fmla="*/ 2631 h 2681"/>
                <a:gd name="T34" fmla="*/ 1961 w 2680"/>
                <a:gd name="T35" fmla="*/ 2530 h 2681"/>
                <a:gd name="T36" fmla="*/ 2188 w 2680"/>
                <a:gd name="T37" fmla="*/ 2379 h 2681"/>
                <a:gd name="T38" fmla="*/ 2381 w 2680"/>
                <a:gd name="T39" fmla="*/ 2186 h 2681"/>
                <a:gd name="T40" fmla="*/ 2532 w 2680"/>
                <a:gd name="T41" fmla="*/ 1957 h 2681"/>
                <a:gd name="T42" fmla="*/ 2568 w 2680"/>
                <a:gd name="T43" fmla="*/ 803 h 2681"/>
                <a:gd name="T44" fmla="*/ 2360 w 2680"/>
                <a:gd name="T45" fmla="*/ 816 h 2681"/>
                <a:gd name="T46" fmla="*/ 2454 w 2680"/>
                <a:gd name="T47" fmla="*/ 1066 h 2681"/>
                <a:gd name="T48" fmla="*/ 2488 w 2680"/>
                <a:gd name="T49" fmla="*/ 1339 h 2681"/>
                <a:gd name="T50" fmla="*/ 2475 w 2680"/>
                <a:gd name="T51" fmla="*/ 1509 h 2681"/>
                <a:gd name="T52" fmla="*/ 2660 w 2680"/>
                <a:gd name="T53" fmla="*/ 1579 h 2681"/>
                <a:gd name="T54" fmla="*/ 2678 w 2680"/>
                <a:gd name="T55" fmla="*/ 1402 h 2681"/>
                <a:gd name="T56" fmla="*/ 2673 w 2680"/>
                <a:gd name="T57" fmla="*/ 1199 h 2681"/>
                <a:gd name="T58" fmla="*/ 2615 w 2680"/>
                <a:gd name="T59" fmla="*/ 930 h 2681"/>
                <a:gd name="T60" fmla="*/ 117 w 2680"/>
                <a:gd name="T61" fmla="*/ 790 h 2681"/>
                <a:gd name="T62" fmla="*/ 29 w 2680"/>
                <a:gd name="T63" fmla="*/ 1055 h 2681"/>
                <a:gd name="T64" fmla="*/ 0 w 2680"/>
                <a:gd name="T65" fmla="*/ 1339 h 2681"/>
                <a:gd name="T66" fmla="*/ 21 w 2680"/>
                <a:gd name="T67" fmla="*/ 1584 h 2681"/>
                <a:gd name="T68" fmla="*/ 115 w 2680"/>
                <a:gd name="T69" fmla="*/ 1886 h 2681"/>
                <a:gd name="T70" fmla="*/ 378 w 2680"/>
                <a:gd name="T71" fmla="*/ 1967 h 2681"/>
                <a:gd name="T72" fmla="*/ 268 w 2680"/>
                <a:gd name="T73" fmla="*/ 1751 h 2681"/>
                <a:gd name="T74" fmla="*/ 198 w 2680"/>
                <a:gd name="T75" fmla="*/ 1470 h 2681"/>
                <a:gd name="T76" fmla="*/ 193 w 2680"/>
                <a:gd name="T77" fmla="*/ 1339 h 2681"/>
                <a:gd name="T78" fmla="*/ 219 w 2680"/>
                <a:gd name="T79" fmla="*/ 1095 h 2681"/>
                <a:gd name="T80" fmla="*/ 294 w 2680"/>
                <a:gd name="T81" fmla="*/ 865 h 2681"/>
                <a:gd name="T82" fmla="*/ 1339 w 2680"/>
                <a:gd name="T83" fmla="*/ 0 h 2681"/>
                <a:gd name="T84" fmla="*/ 1120 w 2680"/>
                <a:gd name="T85" fmla="*/ 19 h 2681"/>
                <a:gd name="T86" fmla="*/ 847 w 2680"/>
                <a:gd name="T87" fmla="*/ 94 h 2681"/>
                <a:gd name="T88" fmla="*/ 599 w 2680"/>
                <a:gd name="T89" fmla="*/ 222 h 2681"/>
                <a:gd name="T90" fmla="*/ 386 w 2680"/>
                <a:gd name="T91" fmla="*/ 399 h 2681"/>
                <a:gd name="T92" fmla="*/ 474 w 2680"/>
                <a:gd name="T93" fmla="*/ 587 h 2681"/>
                <a:gd name="T94" fmla="*/ 604 w 2680"/>
                <a:gd name="T95" fmla="*/ 459 h 2681"/>
                <a:gd name="T96" fmla="*/ 802 w 2680"/>
                <a:gd name="T97" fmla="*/ 326 h 2681"/>
                <a:gd name="T98" fmla="*/ 1029 w 2680"/>
                <a:gd name="T99" fmla="*/ 235 h 2681"/>
                <a:gd name="T100" fmla="*/ 1276 w 2680"/>
                <a:gd name="T101" fmla="*/ 193 h 2681"/>
                <a:gd name="T102" fmla="*/ 1474 w 2680"/>
                <a:gd name="T103" fmla="*/ 201 h 2681"/>
                <a:gd name="T104" fmla="*/ 1730 w 2680"/>
                <a:gd name="T105" fmla="*/ 261 h 2681"/>
                <a:gd name="T106" fmla="*/ 1959 w 2680"/>
                <a:gd name="T107" fmla="*/ 373 h 2681"/>
                <a:gd name="T108" fmla="*/ 2154 w 2680"/>
                <a:gd name="T109" fmla="*/ 532 h 2681"/>
                <a:gd name="T110" fmla="*/ 2329 w 2680"/>
                <a:gd name="T111" fmla="*/ 467 h 2681"/>
                <a:gd name="T112" fmla="*/ 2253 w 2680"/>
                <a:gd name="T113" fmla="*/ 360 h 2681"/>
                <a:gd name="T114" fmla="*/ 2029 w 2680"/>
                <a:gd name="T115" fmla="*/ 191 h 2681"/>
                <a:gd name="T116" fmla="*/ 1771 w 2680"/>
                <a:gd name="T117" fmla="*/ 71 h 2681"/>
                <a:gd name="T118" fmla="*/ 1490 w 2680"/>
                <a:gd name="T119" fmla="*/ 8 h 26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680"/>
                <a:gd name="T181" fmla="*/ 0 h 2681"/>
                <a:gd name="T182" fmla="*/ 2680 w 2680"/>
                <a:gd name="T183" fmla="*/ 2681 h 268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680" h="2681">
                  <a:moveTo>
                    <a:pt x="393" y="2272"/>
                  </a:moveTo>
                  <a:lnTo>
                    <a:pt x="380" y="2277"/>
                  </a:lnTo>
                  <a:lnTo>
                    <a:pt x="414" y="2308"/>
                  </a:lnTo>
                  <a:lnTo>
                    <a:pt x="393" y="2272"/>
                  </a:lnTo>
                  <a:close/>
                  <a:moveTo>
                    <a:pt x="458" y="2074"/>
                  </a:moveTo>
                  <a:lnTo>
                    <a:pt x="414" y="2311"/>
                  </a:lnTo>
                  <a:lnTo>
                    <a:pt x="461" y="2353"/>
                  </a:lnTo>
                  <a:lnTo>
                    <a:pt x="505" y="2392"/>
                  </a:lnTo>
                  <a:lnTo>
                    <a:pt x="555" y="2428"/>
                  </a:lnTo>
                  <a:lnTo>
                    <a:pt x="604" y="2462"/>
                  </a:lnTo>
                  <a:lnTo>
                    <a:pt x="656" y="2493"/>
                  </a:lnTo>
                  <a:lnTo>
                    <a:pt x="711" y="2525"/>
                  </a:lnTo>
                  <a:lnTo>
                    <a:pt x="766" y="2553"/>
                  </a:lnTo>
                  <a:lnTo>
                    <a:pt x="821" y="2577"/>
                  </a:lnTo>
                  <a:lnTo>
                    <a:pt x="878" y="2600"/>
                  </a:lnTo>
                  <a:lnTo>
                    <a:pt x="938" y="2618"/>
                  </a:lnTo>
                  <a:lnTo>
                    <a:pt x="998" y="2637"/>
                  </a:lnTo>
                  <a:lnTo>
                    <a:pt x="1058" y="2652"/>
                  </a:lnTo>
                  <a:lnTo>
                    <a:pt x="1120" y="2663"/>
                  </a:lnTo>
                  <a:lnTo>
                    <a:pt x="1183" y="2673"/>
                  </a:lnTo>
                  <a:lnTo>
                    <a:pt x="1248" y="2678"/>
                  </a:lnTo>
                  <a:lnTo>
                    <a:pt x="1310" y="2681"/>
                  </a:lnTo>
                  <a:lnTo>
                    <a:pt x="1310" y="2582"/>
                  </a:lnTo>
                  <a:lnTo>
                    <a:pt x="1266" y="2582"/>
                  </a:lnTo>
                  <a:lnTo>
                    <a:pt x="1381" y="2488"/>
                  </a:lnTo>
                  <a:lnTo>
                    <a:pt x="1339" y="2488"/>
                  </a:lnTo>
                  <a:lnTo>
                    <a:pt x="1274" y="2486"/>
                  </a:lnTo>
                  <a:lnTo>
                    <a:pt x="1209" y="2480"/>
                  </a:lnTo>
                  <a:lnTo>
                    <a:pt x="1144" y="2472"/>
                  </a:lnTo>
                  <a:lnTo>
                    <a:pt x="1081" y="2459"/>
                  </a:lnTo>
                  <a:lnTo>
                    <a:pt x="1021" y="2444"/>
                  </a:lnTo>
                  <a:lnTo>
                    <a:pt x="961" y="2423"/>
                  </a:lnTo>
                  <a:lnTo>
                    <a:pt x="901" y="2402"/>
                  </a:lnTo>
                  <a:lnTo>
                    <a:pt x="844" y="2376"/>
                  </a:lnTo>
                  <a:lnTo>
                    <a:pt x="789" y="2347"/>
                  </a:lnTo>
                  <a:lnTo>
                    <a:pt x="735" y="2316"/>
                  </a:lnTo>
                  <a:lnTo>
                    <a:pt x="685" y="2282"/>
                  </a:lnTo>
                  <a:lnTo>
                    <a:pt x="636" y="2246"/>
                  </a:lnTo>
                  <a:lnTo>
                    <a:pt x="586" y="2207"/>
                  </a:lnTo>
                  <a:lnTo>
                    <a:pt x="542" y="2165"/>
                  </a:lnTo>
                  <a:lnTo>
                    <a:pt x="498" y="2121"/>
                  </a:lnTo>
                  <a:lnTo>
                    <a:pt x="458" y="2074"/>
                  </a:lnTo>
                  <a:close/>
                  <a:moveTo>
                    <a:pt x="2368" y="1853"/>
                  </a:moveTo>
                  <a:lnTo>
                    <a:pt x="2368" y="1853"/>
                  </a:lnTo>
                  <a:lnTo>
                    <a:pt x="2337" y="1910"/>
                  </a:lnTo>
                  <a:lnTo>
                    <a:pt x="2305" y="1962"/>
                  </a:lnTo>
                  <a:lnTo>
                    <a:pt x="2269" y="2014"/>
                  </a:lnTo>
                  <a:lnTo>
                    <a:pt x="2230" y="2064"/>
                  </a:lnTo>
                  <a:lnTo>
                    <a:pt x="2191" y="2113"/>
                  </a:lnTo>
                  <a:lnTo>
                    <a:pt x="2146" y="2157"/>
                  </a:lnTo>
                  <a:lnTo>
                    <a:pt x="2099" y="2199"/>
                  </a:lnTo>
                  <a:lnTo>
                    <a:pt x="2053" y="2241"/>
                  </a:lnTo>
                  <a:lnTo>
                    <a:pt x="2003" y="2277"/>
                  </a:lnTo>
                  <a:lnTo>
                    <a:pt x="1951" y="2314"/>
                  </a:lnTo>
                  <a:lnTo>
                    <a:pt x="1896" y="2345"/>
                  </a:lnTo>
                  <a:lnTo>
                    <a:pt x="1839" y="2374"/>
                  </a:lnTo>
                  <a:lnTo>
                    <a:pt x="1782" y="2400"/>
                  </a:lnTo>
                  <a:lnTo>
                    <a:pt x="1722" y="2423"/>
                  </a:lnTo>
                  <a:lnTo>
                    <a:pt x="1662" y="2444"/>
                  </a:lnTo>
                  <a:lnTo>
                    <a:pt x="1599" y="2459"/>
                  </a:lnTo>
                  <a:lnTo>
                    <a:pt x="1750" y="2587"/>
                  </a:lnTo>
                  <a:lnTo>
                    <a:pt x="1704" y="2587"/>
                  </a:lnTo>
                  <a:lnTo>
                    <a:pt x="1704" y="2631"/>
                  </a:lnTo>
                  <a:lnTo>
                    <a:pt x="1769" y="2611"/>
                  </a:lnTo>
                  <a:lnTo>
                    <a:pt x="1834" y="2587"/>
                  </a:lnTo>
                  <a:lnTo>
                    <a:pt x="1899" y="2558"/>
                  </a:lnTo>
                  <a:lnTo>
                    <a:pt x="1961" y="2530"/>
                  </a:lnTo>
                  <a:lnTo>
                    <a:pt x="2021" y="2496"/>
                  </a:lnTo>
                  <a:lnTo>
                    <a:pt x="2079" y="2459"/>
                  </a:lnTo>
                  <a:lnTo>
                    <a:pt x="2136" y="2420"/>
                  </a:lnTo>
                  <a:lnTo>
                    <a:pt x="2188" y="2379"/>
                  </a:lnTo>
                  <a:lnTo>
                    <a:pt x="2240" y="2334"/>
                  </a:lnTo>
                  <a:lnTo>
                    <a:pt x="2290" y="2288"/>
                  </a:lnTo>
                  <a:lnTo>
                    <a:pt x="2337" y="2235"/>
                  </a:lnTo>
                  <a:lnTo>
                    <a:pt x="2381" y="2186"/>
                  </a:lnTo>
                  <a:lnTo>
                    <a:pt x="2422" y="2131"/>
                  </a:lnTo>
                  <a:lnTo>
                    <a:pt x="2462" y="2074"/>
                  </a:lnTo>
                  <a:lnTo>
                    <a:pt x="2498" y="2017"/>
                  </a:lnTo>
                  <a:lnTo>
                    <a:pt x="2532" y="1957"/>
                  </a:lnTo>
                  <a:lnTo>
                    <a:pt x="2402" y="1886"/>
                  </a:lnTo>
                  <a:lnTo>
                    <a:pt x="2381" y="1928"/>
                  </a:lnTo>
                  <a:lnTo>
                    <a:pt x="2368" y="1853"/>
                  </a:lnTo>
                  <a:close/>
                  <a:moveTo>
                    <a:pt x="2568" y="803"/>
                  </a:moveTo>
                  <a:lnTo>
                    <a:pt x="2449" y="839"/>
                  </a:lnTo>
                  <a:lnTo>
                    <a:pt x="2464" y="886"/>
                  </a:lnTo>
                  <a:lnTo>
                    <a:pt x="2360" y="816"/>
                  </a:lnTo>
                  <a:lnTo>
                    <a:pt x="2389" y="876"/>
                  </a:lnTo>
                  <a:lnTo>
                    <a:pt x="2415" y="938"/>
                  </a:lnTo>
                  <a:lnTo>
                    <a:pt x="2436" y="1001"/>
                  </a:lnTo>
                  <a:lnTo>
                    <a:pt x="2454" y="1066"/>
                  </a:lnTo>
                  <a:lnTo>
                    <a:pt x="2469" y="1134"/>
                  </a:lnTo>
                  <a:lnTo>
                    <a:pt x="2480" y="1201"/>
                  </a:lnTo>
                  <a:lnTo>
                    <a:pt x="2485" y="1269"/>
                  </a:lnTo>
                  <a:lnTo>
                    <a:pt x="2488" y="1339"/>
                  </a:lnTo>
                  <a:lnTo>
                    <a:pt x="2485" y="1397"/>
                  </a:lnTo>
                  <a:lnTo>
                    <a:pt x="2482" y="1451"/>
                  </a:lnTo>
                  <a:lnTo>
                    <a:pt x="2475" y="1509"/>
                  </a:lnTo>
                  <a:lnTo>
                    <a:pt x="2467" y="1561"/>
                  </a:lnTo>
                  <a:lnTo>
                    <a:pt x="2602" y="1498"/>
                  </a:lnTo>
                  <a:lnTo>
                    <a:pt x="2581" y="1540"/>
                  </a:lnTo>
                  <a:lnTo>
                    <a:pt x="2660" y="1579"/>
                  </a:lnTo>
                  <a:lnTo>
                    <a:pt x="2667" y="1522"/>
                  </a:lnTo>
                  <a:lnTo>
                    <a:pt x="2675" y="1462"/>
                  </a:lnTo>
                  <a:lnTo>
                    <a:pt x="2678" y="1402"/>
                  </a:lnTo>
                  <a:lnTo>
                    <a:pt x="2680" y="1339"/>
                  </a:lnTo>
                  <a:lnTo>
                    <a:pt x="2678" y="1269"/>
                  </a:lnTo>
                  <a:lnTo>
                    <a:pt x="2673" y="1199"/>
                  </a:lnTo>
                  <a:lnTo>
                    <a:pt x="2665" y="1131"/>
                  </a:lnTo>
                  <a:lnTo>
                    <a:pt x="2652" y="1063"/>
                  </a:lnTo>
                  <a:lnTo>
                    <a:pt x="2636" y="996"/>
                  </a:lnTo>
                  <a:lnTo>
                    <a:pt x="2615" y="930"/>
                  </a:lnTo>
                  <a:lnTo>
                    <a:pt x="2594" y="865"/>
                  </a:lnTo>
                  <a:lnTo>
                    <a:pt x="2568" y="803"/>
                  </a:lnTo>
                  <a:close/>
                  <a:moveTo>
                    <a:pt x="117" y="790"/>
                  </a:moveTo>
                  <a:lnTo>
                    <a:pt x="117" y="790"/>
                  </a:lnTo>
                  <a:lnTo>
                    <a:pt x="91" y="855"/>
                  </a:lnTo>
                  <a:lnTo>
                    <a:pt x="65" y="920"/>
                  </a:lnTo>
                  <a:lnTo>
                    <a:pt x="47" y="988"/>
                  </a:lnTo>
                  <a:lnTo>
                    <a:pt x="29" y="1055"/>
                  </a:lnTo>
                  <a:lnTo>
                    <a:pt x="16" y="1126"/>
                  </a:lnTo>
                  <a:lnTo>
                    <a:pt x="8" y="1196"/>
                  </a:lnTo>
                  <a:lnTo>
                    <a:pt x="0" y="1266"/>
                  </a:lnTo>
                  <a:lnTo>
                    <a:pt x="0" y="1339"/>
                  </a:lnTo>
                  <a:lnTo>
                    <a:pt x="3" y="1423"/>
                  </a:lnTo>
                  <a:lnTo>
                    <a:pt x="8" y="1503"/>
                  </a:lnTo>
                  <a:lnTo>
                    <a:pt x="21" y="1584"/>
                  </a:lnTo>
                  <a:lnTo>
                    <a:pt x="39" y="1662"/>
                  </a:lnTo>
                  <a:lnTo>
                    <a:pt x="60" y="1741"/>
                  </a:lnTo>
                  <a:lnTo>
                    <a:pt x="86" y="1813"/>
                  </a:lnTo>
                  <a:lnTo>
                    <a:pt x="115" y="1886"/>
                  </a:lnTo>
                  <a:lnTo>
                    <a:pt x="148" y="1957"/>
                  </a:lnTo>
                  <a:lnTo>
                    <a:pt x="214" y="1923"/>
                  </a:lnTo>
                  <a:lnTo>
                    <a:pt x="193" y="1881"/>
                  </a:lnTo>
                  <a:lnTo>
                    <a:pt x="378" y="1967"/>
                  </a:lnTo>
                  <a:lnTo>
                    <a:pt x="336" y="1899"/>
                  </a:lnTo>
                  <a:lnTo>
                    <a:pt x="300" y="1826"/>
                  </a:lnTo>
                  <a:lnTo>
                    <a:pt x="268" y="1751"/>
                  </a:lnTo>
                  <a:lnTo>
                    <a:pt x="240" y="1673"/>
                  </a:lnTo>
                  <a:lnTo>
                    <a:pt x="219" y="1592"/>
                  </a:lnTo>
                  <a:lnTo>
                    <a:pt x="203" y="1511"/>
                  </a:lnTo>
                  <a:lnTo>
                    <a:pt x="198" y="1470"/>
                  </a:lnTo>
                  <a:lnTo>
                    <a:pt x="195" y="1425"/>
                  </a:lnTo>
                  <a:lnTo>
                    <a:pt x="193" y="1384"/>
                  </a:lnTo>
                  <a:lnTo>
                    <a:pt x="193" y="1339"/>
                  </a:lnTo>
                  <a:lnTo>
                    <a:pt x="193" y="1277"/>
                  </a:lnTo>
                  <a:lnTo>
                    <a:pt x="198" y="1214"/>
                  </a:lnTo>
                  <a:lnTo>
                    <a:pt x="206" y="1154"/>
                  </a:lnTo>
                  <a:lnTo>
                    <a:pt x="219" y="1095"/>
                  </a:lnTo>
                  <a:lnTo>
                    <a:pt x="232" y="1035"/>
                  </a:lnTo>
                  <a:lnTo>
                    <a:pt x="250" y="977"/>
                  </a:lnTo>
                  <a:lnTo>
                    <a:pt x="271" y="920"/>
                  </a:lnTo>
                  <a:lnTo>
                    <a:pt x="294" y="865"/>
                  </a:lnTo>
                  <a:lnTo>
                    <a:pt x="266" y="886"/>
                  </a:lnTo>
                  <a:lnTo>
                    <a:pt x="279" y="839"/>
                  </a:lnTo>
                  <a:lnTo>
                    <a:pt x="117" y="790"/>
                  </a:lnTo>
                  <a:close/>
                  <a:moveTo>
                    <a:pt x="1339" y="0"/>
                  </a:moveTo>
                  <a:lnTo>
                    <a:pt x="1339" y="0"/>
                  </a:lnTo>
                  <a:lnTo>
                    <a:pt x="1266" y="3"/>
                  </a:lnTo>
                  <a:lnTo>
                    <a:pt x="1193" y="8"/>
                  </a:lnTo>
                  <a:lnTo>
                    <a:pt x="1120" y="19"/>
                  </a:lnTo>
                  <a:lnTo>
                    <a:pt x="1050" y="32"/>
                  </a:lnTo>
                  <a:lnTo>
                    <a:pt x="979" y="47"/>
                  </a:lnTo>
                  <a:lnTo>
                    <a:pt x="912" y="68"/>
                  </a:lnTo>
                  <a:lnTo>
                    <a:pt x="847" y="94"/>
                  </a:lnTo>
                  <a:lnTo>
                    <a:pt x="781" y="120"/>
                  </a:lnTo>
                  <a:lnTo>
                    <a:pt x="719" y="152"/>
                  </a:lnTo>
                  <a:lnTo>
                    <a:pt x="659" y="185"/>
                  </a:lnTo>
                  <a:lnTo>
                    <a:pt x="599" y="222"/>
                  </a:lnTo>
                  <a:lnTo>
                    <a:pt x="542" y="264"/>
                  </a:lnTo>
                  <a:lnTo>
                    <a:pt x="487" y="305"/>
                  </a:lnTo>
                  <a:lnTo>
                    <a:pt x="435" y="350"/>
                  </a:lnTo>
                  <a:lnTo>
                    <a:pt x="386" y="399"/>
                  </a:lnTo>
                  <a:lnTo>
                    <a:pt x="339" y="449"/>
                  </a:lnTo>
                  <a:lnTo>
                    <a:pt x="401" y="467"/>
                  </a:lnTo>
                  <a:lnTo>
                    <a:pt x="414" y="425"/>
                  </a:lnTo>
                  <a:lnTo>
                    <a:pt x="474" y="587"/>
                  </a:lnTo>
                  <a:lnTo>
                    <a:pt x="516" y="542"/>
                  </a:lnTo>
                  <a:lnTo>
                    <a:pt x="557" y="501"/>
                  </a:lnTo>
                  <a:lnTo>
                    <a:pt x="604" y="459"/>
                  </a:lnTo>
                  <a:lnTo>
                    <a:pt x="651" y="422"/>
                  </a:lnTo>
                  <a:lnTo>
                    <a:pt x="698" y="389"/>
                  </a:lnTo>
                  <a:lnTo>
                    <a:pt x="750" y="355"/>
                  </a:lnTo>
                  <a:lnTo>
                    <a:pt x="802" y="326"/>
                  </a:lnTo>
                  <a:lnTo>
                    <a:pt x="857" y="300"/>
                  </a:lnTo>
                  <a:lnTo>
                    <a:pt x="912" y="274"/>
                  </a:lnTo>
                  <a:lnTo>
                    <a:pt x="969" y="253"/>
                  </a:lnTo>
                  <a:lnTo>
                    <a:pt x="1029" y="235"/>
                  </a:lnTo>
                  <a:lnTo>
                    <a:pt x="1089" y="219"/>
                  </a:lnTo>
                  <a:lnTo>
                    <a:pt x="1149" y="209"/>
                  </a:lnTo>
                  <a:lnTo>
                    <a:pt x="1211" y="201"/>
                  </a:lnTo>
                  <a:lnTo>
                    <a:pt x="1276" y="193"/>
                  </a:lnTo>
                  <a:lnTo>
                    <a:pt x="1339" y="193"/>
                  </a:lnTo>
                  <a:lnTo>
                    <a:pt x="1407" y="196"/>
                  </a:lnTo>
                  <a:lnTo>
                    <a:pt x="1474" y="201"/>
                  </a:lnTo>
                  <a:lnTo>
                    <a:pt x="1539" y="209"/>
                  </a:lnTo>
                  <a:lnTo>
                    <a:pt x="1605" y="225"/>
                  </a:lnTo>
                  <a:lnTo>
                    <a:pt x="1667" y="240"/>
                  </a:lnTo>
                  <a:lnTo>
                    <a:pt x="1730" y="261"/>
                  </a:lnTo>
                  <a:lnTo>
                    <a:pt x="1790" y="284"/>
                  </a:lnTo>
                  <a:lnTo>
                    <a:pt x="1847" y="310"/>
                  </a:lnTo>
                  <a:lnTo>
                    <a:pt x="1904" y="342"/>
                  </a:lnTo>
                  <a:lnTo>
                    <a:pt x="1959" y="373"/>
                  </a:lnTo>
                  <a:lnTo>
                    <a:pt x="2011" y="409"/>
                  </a:lnTo>
                  <a:lnTo>
                    <a:pt x="2060" y="449"/>
                  </a:lnTo>
                  <a:lnTo>
                    <a:pt x="2110" y="488"/>
                  </a:lnTo>
                  <a:lnTo>
                    <a:pt x="2154" y="532"/>
                  </a:lnTo>
                  <a:lnTo>
                    <a:pt x="2198" y="579"/>
                  </a:lnTo>
                  <a:lnTo>
                    <a:pt x="2240" y="628"/>
                  </a:lnTo>
                  <a:lnTo>
                    <a:pt x="2316" y="425"/>
                  </a:lnTo>
                  <a:lnTo>
                    <a:pt x="2329" y="467"/>
                  </a:lnTo>
                  <a:lnTo>
                    <a:pt x="2352" y="462"/>
                  </a:lnTo>
                  <a:lnTo>
                    <a:pt x="2303" y="409"/>
                  </a:lnTo>
                  <a:lnTo>
                    <a:pt x="2253" y="360"/>
                  </a:lnTo>
                  <a:lnTo>
                    <a:pt x="2201" y="313"/>
                  </a:lnTo>
                  <a:lnTo>
                    <a:pt x="2146" y="269"/>
                  </a:lnTo>
                  <a:lnTo>
                    <a:pt x="2089" y="230"/>
                  </a:lnTo>
                  <a:lnTo>
                    <a:pt x="2029" y="191"/>
                  </a:lnTo>
                  <a:lnTo>
                    <a:pt x="1969" y="157"/>
                  </a:lnTo>
                  <a:lnTo>
                    <a:pt x="1904" y="126"/>
                  </a:lnTo>
                  <a:lnTo>
                    <a:pt x="1839" y="97"/>
                  </a:lnTo>
                  <a:lnTo>
                    <a:pt x="1771" y="71"/>
                  </a:lnTo>
                  <a:lnTo>
                    <a:pt x="1704" y="50"/>
                  </a:lnTo>
                  <a:lnTo>
                    <a:pt x="1633" y="32"/>
                  </a:lnTo>
                  <a:lnTo>
                    <a:pt x="1563" y="19"/>
                  </a:lnTo>
                  <a:lnTo>
                    <a:pt x="1490" y="8"/>
                  </a:lnTo>
                  <a:lnTo>
                    <a:pt x="1414" y="3"/>
                  </a:lnTo>
                  <a:lnTo>
                    <a:pt x="1339" y="0"/>
                  </a:lnTo>
                  <a:close/>
                </a:path>
              </a:pathLst>
            </a:cu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0" name="Freeform 4"/>
            <p:cNvSpPr>
              <a:spLocks/>
            </p:cNvSpPr>
            <p:nvPr/>
          </p:nvSpPr>
          <p:spPr bwMode="auto">
            <a:xfrm>
              <a:off x="2816225" y="4602163"/>
              <a:ext cx="52388" cy="53975"/>
            </a:xfrm>
            <a:custGeom>
              <a:avLst/>
              <a:gdLst>
                <a:gd name="T0" fmla="*/ 13 w 34"/>
                <a:gd name="T1" fmla="*/ 0 h 36"/>
                <a:gd name="T2" fmla="*/ 0 w 34"/>
                <a:gd name="T3" fmla="*/ 5 h 36"/>
                <a:gd name="T4" fmla="*/ 0 w 34"/>
                <a:gd name="T5" fmla="*/ 5 h 36"/>
                <a:gd name="T6" fmla="*/ 34 w 34"/>
                <a:gd name="T7" fmla="*/ 36 h 36"/>
                <a:gd name="T8" fmla="*/ 13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6"/>
                <a:gd name="T17" fmla="*/ 34 w 3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6">
                  <a:moveTo>
                    <a:pt x="13" y="0"/>
                  </a:moveTo>
                  <a:lnTo>
                    <a:pt x="0" y="5"/>
                  </a:lnTo>
                  <a:lnTo>
                    <a:pt x="34" y="36"/>
                  </a:lnTo>
                  <a:lnTo>
                    <a:pt x="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2868613" y="4298950"/>
              <a:ext cx="1481137" cy="927100"/>
            </a:xfrm>
            <a:custGeom>
              <a:avLst/>
              <a:gdLst>
                <a:gd name="T0" fmla="*/ 44 w 967"/>
                <a:gd name="T1" fmla="*/ 0 h 607"/>
                <a:gd name="T2" fmla="*/ 0 w 967"/>
                <a:gd name="T3" fmla="*/ 237 h 607"/>
                <a:gd name="T4" fmla="*/ 0 w 967"/>
                <a:gd name="T5" fmla="*/ 237 h 607"/>
                <a:gd name="T6" fmla="*/ 47 w 967"/>
                <a:gd name="T7" fmla="*/ 279 h 607"/>
                <a:gd name="T8" fmla="*/ 91 w 967"/>
                <a:gd name="T9" fmla="*/ 318 h 607"/>
                <a:gd name="T10" fmla="*/ 141 w 967"/>
                <a:gd name="T11" fmla="*/ 354 h 607"/>
                <a:gd name="T12" fmla="*/ 190 w 967"/>
                <a:gd name="T13" fmla="*/ 388 h 607"/>
                <a:gd name="T14" fmla="*/ 242 w 967"/>
                <a:gd name="T15" fmla="*/ 419 h 607"/>
                <a:gd name="T16" fmla="*/ 297 w 967"/>
                <a:gd name="T17" fmla="*/ 451 h 607"/>
                <a:gd name="T18" fmla="*/ 352 w 967"/>
                <a:gd name="T19" fmla="*/ 479 h 607"/>
                <a:gd name="T20" fmla="*/ 407 w 967"/>
                <a:gd name="T21" fmla="*/ 503 h 607"/>
                <a:gd name="T22" fmla="*/ 464 w 967"/>
                <a:gd name="T23" fmla="*/ 526 h 607"/>
                <a:gd name="T24" fmla="*/ 524 w 967"/>
                <a:gd name="T25" fmla="*/ 544 h 607"/>
                <a:gd name="T26" fmla="*/ 584 w 967"/>
                <a:gd name="T27" fmla="*/ 563 h 607"/>
                <a:gd name="T28" fmla="*/ 644 w 967"/>
                <a:gd name="T29" fmla="*/ 578 h 607"/>
                <a:gd name="T30" fmla="*/ 706 w 967"/>
                <a:gd name="T31" fmla="*/ 589 h 607"/>
                <a:gd name="T32" fmla="*/ 769 w 967"/>
                <a:gd name="T33" fmla="*/ 599 h 607"/>
                <a:gd name="T34" fmla="*/ 834 w 967"/>
                <a:gd name="T35" fmla="*/ 604 h 607"/>
                <a:gd name="T36" fmla="*/ 896 w 967"/>
                <a:gd name="T37" fmla="*/ 607 h 607"/>
                <a:gd name="T38" fmla="*/ 896 w 967"/>
                <a:gd name="T39" fmla="*/ 508 h 607"/>
                <a:gd name="T40" fmla="*/ 852 w 967"/>
                <a:gd name="T41" fmla="*/ 508 h 607"/>
                <a:gd name="T42" fmla="*/ 967 w 967"/>
                <a:gd name="T43" fmla="*/ 414 h 607"/>
                <a:gd name="T44" fmla="*/ 967 w 967"/>
                <a:gd name="T45" fmla="*/ 414 h 607"/>
                <a:gd name="T46" fmla="*/ 925 w 967"/>
                <a:gd name="T47" fmla="*/ 414 h 607"/>
                <a:gd name="T48" fmla="*/ 925 w 967"/>
                <a:gd name="T49" fmla="*/ 414 h 607"/>
                <a:gd name="T50" fmla="*/ 860 w 967"/>
                <a:gd name="T51" fmla="*/ 412 h 607"/>
                <a:gd name="T52" fmla="*/ 795 w 967"/>
                <a:gd name="T53" fmla="*/ 406 h 607"/>
                <a:gd name="T54" fmla="*/ 730 w 967"/>
                <a:gd name="T55" fmla="*/ 398 h 607"/>
                <a:gd name="T56" fmla="*/ 667 w 967"/>
                <a:gd name="T57" fmla="*/ 385 h 607"/>
                <a:gd name="T58" fmla="*/ 607 w 967"/>
                <a:gd name="T59" fmla="*/ 370 h 607"/>
                <a:gd name="T60" fmla="*/ 547 w 967"/>
                <a:gd name="T61" fmla="*/ 349 h 607"/>
                <a:gd name="T62" fmla="*/ 487 w 967"/>
                <a:gd name="T63" fmla="*/ 328 h 607"/>
                <a:gd name="T64" fmla="*/ 430 w 967"/>
                <a:gd name="T65" fmla="*/ 302 h 607"/>
                <a:gd name="T66" fmla="*/ 375 w 967"/>
                <a:gd name="T67" fmla="*/ 273 h 607"/>
                <a:gd name="T68" fmla="*/ 321 w 967"/>
                <a:gd name="T69" fmla="*/ 242 h 607"/>
                <a:gd name="T70" fmla="*/ 271 w 967"/>
                <a:gd name="T71" fmla="*/ 208 h 607"/>
                <a:gd name="T72" fmla="*/ 222 w 967"/>
                <a:gd name="T73" fmla="*/ 172 h 607"/>
                <a:gd name="T74" fmla="*/ 172 w 967"/>
                <a:gd name="T75" fmla="*/ 133 h 607"/>
                <a:gd name="T76" fmla="*/ 128 w 967"/>
                <a:gd name="T77" fmla="*/ 91 h 607"/>
                <a:gd name="T78" fmla="*/ 84 w 967"/>
                <a:gd name="T79" fmla="*/ 47 h 607"/>
                <a:gd name="T80" fmla="*/ 44 w 967"/>
                <a:gd name="T81" fmla="*/ 0 h 60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7"/>
                <a:gd name="T124" fmla="*/ 0 h 607"/>
                <a:gd name="T125" fmla="*/ 967 w 967"/>
                <a:gd name="T126" fmla="*/ 607 h 60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7" h="607">
                  <a:moveTo>
                    <a:pt x="44" y="0"/>
                  </a:moveTo>
                  <a:lnTo>
                    <a:pt x="0" y="237"/>
                  </a:lnTo>
                  <a:lnTo>
                    <a:pt x="47" y="279"/>
                  </a:lnTo>
                  <a:lnTo>
                    <a:pt x="91" y="318"/>
                  </a:lnTo>
                  <a:lnTo>
                    <a:pt x="141" y="354"/>
                  </a:lnTo>
                  <a:lnTo>
                    <a:pt x="190" y="388"/>
                  </a:lnTo>
                  <a:lnTo>
                    <a:pt x="242" y="419"/>
                  </a:lnTo>
                  <a:lnTo>
                    <a:pt x="297" y="451"/>
                  </a:lnTo>
                  <a:lnTo>
                    <a:pt x="352" y="479"/>
                  </a:lnTo>
                  <a:lnTo>
                    <a:pt x="407" y="503"/>
                  </a:lnTo>
                  <a:lnTo>
                    <a:pt x="464" y="526"/>
                  </a:lnTo>
                  <a:lnTo>
                    <a:pt x="524" y="544"/>
                  </a:lnTo>
                  <a:lnTo>
                    <a:pt x="584" y="563"/>
                  </a:lnTo>
                  <a:lnTo>
                    <a:pt x="644" y="578"/>
                  </a:lnTo>
                  <a:lnTo>
                    <a:pt x="706" y="589"/>
                  </a:lnTo>
                  <a:lnTo>
                    <a:pt x="769" y="599"/>
                  </a:lnTo>
                  <a:lnTo>
                    <a:pt x="834" y="604"/>
                  </a:lnTo>
                  <a:lnTo>
                    <a:pt x="896" y="607"/>
                  </a:lnTo>
                  <a:lnTo>
                    <a:pt x="896" y="508"/>
                  </a:lnTo>
                  <a:lnTo>
                    <a:pt x="852" y="508"/>
                  </a:lnTo>
                  <a:lnTo>
                    <a:pt x="967" y="414"/>
                  </a:lnTo>
                  <a:lnTo>
                    <a:pt x="925" y="414"/>
                  </a:lnTo>
                  <a:lnTo>
                    <a:pt x="860" y="412"/>
                  </a:lnTo>
                  <a:lnTo>
                    <a:pt x="795" y="406"/>
                  </a:lnTo>
                  <a:lnTo>
                    <a:pt x="730" y="398"/>
                  </a:lnTo>
                  <a:lnTo>
                    <a:pt x="667" y="385"/>
                  </a:lnTo>
                  <a:lnTo>
                    <a:pt x="607" y="370"/>
                  </a:lnTo>
                  <a:lnTo>
                    <a:pt x="547" y="349"/>
                  </a:lnTo>
                  <a:lnTo>
                    <a:pt x="487" y="328"/>
                  </a:lnTo>
                  <a:lnTo>
                    <a:pt x="430" y="302"/>
                  </a:lnTo>
                  <a:lnTo>
                    <a:pt x="375" y="273"/>
                  </a:lnTo>
                  <a:lnTo>
                    <a:pt x="321" y="242"/>
                  </a:lnTo>
                  <a:lnTo>
                    <a:pt x="271" y="208"/>
                  </a:lnTo>
                  <a:lnTo>
                    <a:pt x="222" y="172"/>
                  </a:lnTo>
                  <a:lnTo>
                    <a:pt x="172" y="133"/>
                  </a:lnTo>
                  <a:lnTo>
                    <a:pt x="128" y="91"/>
                  </a:lnTo>
                  <a:lnTo>
                    <a:pt x="84" y="47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683125" y="3960813"/>
              <a:ext cx="1428750" cy="1189037"/>
            </a:xfrm>
            <a:custGeom>
              <a:avLst/>
              <a:gdLst>
                <a:gd name="T0" fmla="*/ 769 w 933"/>
                <a:gd name="T1" fmla="*/ 0 h 778"/>
                <a:gd name="T2" fmla="*/ 769 w 933"/>
                <a:gd name="T3" fmla="*/ 0 h 778"/>
                <a:gd name="T4" fmla="*/ 738 w 933"/>
                <a:gd name="T5" fmla="*/ 57 h 778"/>
                <a:gd name="T6" fmla="*/ 706 w 933"/>
                <a:gd name="T7" fmla="*/ 109 h 778"/>
                <a:gd name="T8" fmla="*/ 670 w 933"/>
                <a:gd name="T9" fmla="*/ 161 h 778"/>
                <a:gd name="T10" fmla="*/ 631 w 933"/>
                <a:gd name="T11" fmla="*/ 211 h 778"/>
                <a:gd name="T12" fmla="*/ 592 w 933"/>
                <a:gd name="T13" fmla="*/ 260 h 778"/>
                <a:gd name="T14" fmla="*/ 547 w 933"/>
                <a:gd name="T15" fmla="*/ 304 h 778"/>
                <a:gd name="T16" fmla="*/ 500 w 933"/>
                <a:gd name="T17" fmla="*/ 346 h 778"/>
                <a:gd name="T18" fmla="*/ 454 w 933"/>
                <a:gd name="T19" fmla="*/ 388 h 778"/>
                <a:gd name="T20" fmla="*/ 404 w 933"/>
                <a:gd name="T21" fmla="*/ 424 h 778"/>
                <a:gd name="T22" fmla="*/ 352 w 933"/>
                <a:gd name="T23" fmla="*/ 461 h 778"/>
                <a:gd name="T24" fmla="*/ 297 w 933"/>
                <a:gd name="T25" fmla="*/ 492 h 778"/>
                <a:gd name="T26" fmla="*/ 240 w 933"/>
                <a:gd name="T27" fmla="*/ 521 h 778"/>
                <a:gd name="T28" fmla="*/ 183 w 933"/>
                <a:gd name="T29" fmla="*/ 547 h 778"/>
                <a:gd name="T30" fmla="*/ 123 w 933"/>
                <a:gd name="T31" fmla="*/ 570 h 778"/>
                <a:gd name="T32" fmla="*/ 63 w 933"/>
                <a:gd name="T33" fmla="*/ 591 h 778"/>
                <a:gd name="T34" fmla="*/ 0 w 933"/>
                <a:gd name="T35" fmla="*/ 606 h 778"/>
                <a:gd name="T36" fmla="*/ 151 w 933"/>
                <a:gd name="T37" fmla="*/ 734 h 778"/>
                <a:gd name="T38" fmla="*/ 105 w 933"/>
                <a:gd name="T39" fmla="*/ 734 h 778"/>
                <a:gd name="T40" fmla="*/ 105 w 933"/>
                <a:gd name="T41" fmla="*/ 778 h 778"/>
                <a:gd name="T42" fmla="*/ 105 w 933"/>
                <a:gd name="T43" fmla="*/ 778 h 778"/>
                <a:gd name="T44" fmla="*/ 170 w 933"/>
                <a:gd name="T45" fmla="*/ 758 h 778"/>
                <a:gd name="T46" fmla="*/ 235 w 933"/>
                <a:gd name="T47" fmla="*/ 734 h 778"/>
                <a:gd name="T48" fmla="*/ 300 w 933"/>
                <a:gd name="T49" fmla="*/ 705 h 778"/>
                <a:gd name="T50" fmla="*/ 362 w 933"/>
                <a:gd name="T51" fmla="*/ 677 h 778"/>
                <a:gd name="T52" fmla="*/ 422 w 933"/>
                <a:gd name="T53" fmla="*/ 643 h 778"/>
                <a:gd name="T54" fmla="*/ 480 w 933"/>
                <a:gd name="T55" fmla="*/ 606 h 778"/>
                <a:gd name="T56" fmla="*/ 537 w 933"/>
                <a:gd name="T57" fmla="*/ 567 h 778"/>
                <a:gd name="T58" fmla="*/ 589 w 933"/>
                <a:gd name="T59" fmla="*/ 526 h 778"/>
                <a:gd name="T60" fmla="*/ 641 w 933"/>
                <a:gd name="T61" fmla="*/ 481 h 778"/>
                <a:gd name="T62" fmla="*/ 691 w 933"/>
                <a:gd name="T63" fmla="*/ 435 h 778"/>
                <a:gd name="T64" fmla="*/ 738 w 933"/>
                <a:gd name="T65" fmla="*/ 382 h 778"/>
                <a:gd name="T66" fmla="*/ 782 w 933"/>
                <a:gd name="T67" fmla="*/ 333 h 778"/>
                <a:gd name="T68" fmla="*/ 823 w 933"/>
                <a:gd name="T69" fmla="*/ 278 h 778"/>
                <a:gd name="T70" fmla="*/ 863 w 933"/>
                <a:gd name="T71" fmla="*/ 221 h 778"/>
                <a:gd name="T72" fmla="*/ 899 w 933"/>
                <a:gd name="T73" fmla="*/ 164 h 778"/>
                <a:gd name="T74" fmla="*/ 933 w 933"/>
                <a:gd name="T75" fmla="*/ 104 h 778"/>
                <a:gd name="T76" fmla="*/ 803 w 933"/>
                <a:gd name="T77" fmla="*/ 33 h 778"/>
                <a:gd name="T78" fmla="*/ 782 w 933"/>
                <a:gd name="T79" fmla="*/ 75 h 778"/>
                <a:gd name="T80" fmla="*/ 769 w 933"/>
                <a:gd name="T81" fmla="*/ 0 h 7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33"/>
                <a:gd name="T124" fmla="*/ 0 h 778"/>
                <a:gd name="T125" fmla="*/ 933 w 933"/>
                <a:gd name="T126" fmla="*/ 778 h 77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33" h="778">
                  <a:moveTo>
                    <a:pt x="769" y="0"/>
                  </a:moveTo>
                  <a:lnTo>
                    <a:pt x="769" y="0"/>
                  </a:lnTo>
                  <a:lnTo>
                    <a:pt x="738" y="57"/>
                  </a:lnTo>
                  <a:lnTo>
                    <a:pt x="706" y="109"/>
                  </a:lnTo>
                  <a:lnTo>
                    <a:pt x="670" y="161"/>
                  </a:lnTo>
                  <a:lnTo>
                    <a:pt x="631" y="211"/>
                  </a:lnTo>
                  <a:lnTo>
                    <a:pt x="592" y="260"/>
                  </a:lnTo>
                  <a:lnTo>
                    <a:pt x="547" y="304"/>
                  </a:lnTo>
                  <a:lnTo>
                    <a:pt x="500" y="346"/>
                  </a:lnTo>
                  <a:lnTo>
                    <a:pt x="454" y="388"/>
                  </a:lnTo>
                  <a:lnTo>
                    <a:pt x="404" y="424"/>
                  </a:lnTo>
                  <a:lnTo>
                    <a:pt x="352" y="461"/>
                  </a:lnTo>
                  <a:lnTo>
                    <a:pt x="297" y="492"/>
                  </a:lnTo>
                  <a:lnTo>
                    <a:pt x="240" y="521"/>
                  </a:lnTo>
                  <a:lnTo>
                    <a:pt x="183" y="547"/>
                  </a:lnTo>
                  <a:lnTo>
                    <a:pt x="123" y="570"/>
                  </a:lnTo>
                  <a:lnTo>
                    <a:pt x="63" y="591"/>
                  </a:lnTo>
                  <a:lnTo>
                    <a:pt x="0" y="606"/>
                  </a:lnTo>
                  <a:lnTo>
                    <a:pt x="151" y="734"/>
                  </a:lnTo>
                  <a:lnTo>
                    <a:pt x="105" y="734"/>
                  </a:lnTo>
                  <a:lnTo>
                    <a:pt x="105" y="778"/>
                  </a:lnTo>
                  <a:lnTo>
                    <a:pt x="170" y="758"/>
                  </a:lnTo>
                  <a:lnTo>
                    <a:pt x="235" y="734"/>
                  </a:lnTo>
                  <a:lnTo>
                    <a:pt x="300" y="705"/>
                  </a:lnTo>
                  <a:lnTo>
                    <a:pt x="362" y="677"/>
                  </a:lnTo>
                  <a:lnTo>
                    <a:pt x="422" y="643"/>
                  </a:lnTo>
                  <a:lnTo>
                    <a:pt x="480" y="606"/>
                  </a:lnTo>
                  <a:lnTo>
                    <a:pt x="537" y="567"/>
                  </a:lnTo>
                  <a:lnTo>
                    <a:pt x="589" y="526"/>
                  </a:lnTo>
                  <a:lnTo>
                    <a:pt x="641" y="481"/>
                  </a:lnTo>
                  <a:lnTo>
                    <a:pt x="691" y="435"/>
                  </a:lnTo>
                  <a:lnTo>
                    <a:pt x="738" y="382"/>
                  </a:lnTo>
                  <a:lnTo>
                    <a:pt x="782" y="333"/>
                  </a:lnTo>
                  <a:lnTo>
                    <a:pt x="823" y="278"/>
                  </a:lnTo>
                  <a:lnTo>
                    <a:pt x="863" y="221"/>
                  </a:lnTo>
                  <a:lnTo>
                    <a:pt x="899" y="164"/>
                  </a:lnTo>
                  <a:lnTo>
                    <a:pt x="933" y="104"/>
                  </a:lnTo>
                  <a:lnTo>
                    <a:pt x="803" y="33"/>
                  </a:lnTo>
                  <a:lnTo>
                    <a:pt x="782" y="75"/>
                  </a:lnTo>
                  <a:lnTo>
                    <a:pt x="76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848350" y="2355850"/>
              <a:ext cx="490538" cy="1185863"/>
            </a:xfrm>
            <a:custGeom>
              <a:avLst/>
              <a:gdLst>
                <a:gd name="T0" fmla="*/ 208 w 320"/>
                <a:gd name="T1" fmla="*/ 0 h 776"/>
                <a:gd name="T2" fmla="*/ 89 w 320"/>
                <a:gd name="T3" fmla="*/ 36 h 776"/>
                <a:gd name="T4" fmla="*/ 104 w 320"/>
                <a:gd name="T5" fmla="*/ 83 h 776"/>
                <a:gd name="T6" fmla="*/ 0 w 320"/>
                <a:gd name="T7" fmla="*/ 13 h 776"/>
                <a:gd name="T8" fmla="*/ 0 w 320"/>
                <a:gd name="T9" fmla="*/ 13 h 776"/>
                <a:gd name="T10" fmla="*/ 29 w 320"/>
                <a:gd name="T11" fmla="*/ 73 h 776"/>
                <a:gd name="T12" fmla="*/ 55 w 320"/>
                <a:gd name="T13" fmla="*/ 135 h 776"/>
                <a:gd name="T14" fmla="*/ 76 w 320"/>
                <a:gd name="T15" fmla="*/ 198 h 776"/>
                <a:gd name="T16" fmla="*/ 94 w 320"/>
                <a:gd name="T17" fmla="*/ 263 h 776"/>
                <a:gd name="T18" fmla="*/ 109 w 320"/>
                <a:gd name="T19" fmla="*/ 331 h 776"/>
                <a:gd name="T20" fmla="*/ 120 w 320"/>
                <a:gd name="T21" fmla="*/ 398 h 776"/>
                <a:gd name="T22" fmla="*/ 125 w 320"/>
                <a:gd name="T23" fmla="*/ 466 h 776"/>
                <a:gd name="T24" fmla="*/ 128 w 320"/>
                <a:gd name="T25" fmla="*/ 536 h 776"/>
                <a:gd name="T26" fmla="*/ 128 w 320"/>
                <a:gd name="T27" fmla="*/ 536 h 776"/>
                <a:gd name="T28" fmla="*/ 125 w 320"/>
                <a:gd name="T29" fmla="*/ 594 h 776"/>
                <a:gd name="T30" fmla="*/ 122 w 320"/>
                <a:gd name="T31" fmla="*/ 648 h 776"/>
                <a:gd name="T32" fmla="*/ 115 w 320"/>
                <a:gd name="T33" fmla="*/ 706 h 776"/>
                <a:gd name="T34" fmla="*/ 107 w 320"/>
                <a:gd name="T35" fmla="*/ 758 h 776"/>
                <a:gd name="T36" fmla="*/ 242 w 320"/>
                <a:gd name="T37" fmla="*/ 695 h 776"/>
                <a:gd name="T38" fmla="*/ 221 w 320"/>
                <a:gd name="T39" fmla="*/ 737 h 776"/>
                <a:gd name="T40" fmla="*/ 300 w 320"/>
                <a:gd name="T41" fmla="*/ 776 h 776"/>
                <a:gd name="T42" fmla="*/ 300 w 320"/>
                <a:gd name="T43" fmla="*/ 776 h 776"/>
                <a:gd name="T44" fmla="*/ 307 w 320"/>
                <a:gd name="T45" fmla="*/ 719 h 776"/>
                <a:gd name="T46" fmla="*/ 315 w 320"/>
                <a:gd name="T47" fmla="*/ 659 h 776"/>
                <a:gd name="T48" fmla="*/ 318 w 320"/>
                <a:gd name="T49" fmla="*/ 599 h 776"/>
                <a:gd name="T50" fmla="*/ 320 w 320"/>
                <a:gd name="T51" fmla="*/ 536 h 776"/>
                <a:gd name="T52" fmla="*/ 320 w 320"/>
                <a:gd name="T53" fmla="*/ 536 h 776"/>
                <a:gd name="T54" fmla="*/ 318 w 320"/>
                <a:gd name="T55" fmla="*/ 466 h 776"/>
                <a:gd name="T56" fmla="*/ 313 w 320"/>
                <a:gd name="T57" fmla="*/ 396 h 776"/>
                <a:gd name="T58" fmla="*/ 305 w 320"/>
                <a:gd name="T59" fmla="*/ 328 h 776"/>
                <a:gd name="T60" fmla="*/ 292 w 320"/>
                <a:gd name="T61" fmla="*/ 260 h 776"/>
                <a:gd name="T62" fmla="*/ 276 w 320"/>
                <a:gd name="T63" fmla="*/ 193 h 776"/>
                <a:gd name="T64" fmla="*/ 255 w 320"/>
                <a:gd name="T65" fmla="*/ 127 h 776"/>
                <a:gd name="T66" fmla="*/ 234 w 320"/>
                <a:gd name="T67" fmla="*/ 62 h 776"/>
                <a:gd name="T68" fmla="*/ 208 w 320"/>
                <a:gd name="T69" fmla="*/ 0 h 7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0"/>
                <a:gd name="T106" fmla="*/ 0 h 776"/>
                <a:gd name="T107" fmla="*/ 320 w 320"/>
                <a:gd name="T108" fmla="*/ 776 h 77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0" h="776">
                  <a:moveTo>
                    <a:pt x="208" y="0"/>
                  </a:moveTo>
                  <a:lnTo>
                    <a:pt x="89" y="36"/>
                  </a:lnTo>
                  <a:lnTo>
                    <a:pt x="104" y="83"/>
                  </a:lnTo>
                  <a:lnTo>
                    <a:pt x="0" y="13"/>
                  </a:lnTo>
                  <a:lnTo>
                    <a:pt x="29" y="73"/>
                  </a:lnTo>
                  <a:lnTo>
                    <a:pt x="55" y="135"/>
                  </a:lnTo>
                  <a:lnTo>
                    <a:pt x="76" y="198"/>
                  </a:lnTo>
                  <a:lnTo>
                    <a:pt x="94" y="263"/>
                  </a:lnTo>
                  <a:lnTo>
                    <a:pt x="109" y="331"/>
                  </a:lnTo>
                  <a:lnTo>
                    <a:pt x="120" y="398"/>
                  </a:lnTo>
                  <a:lnTo>
                    <a:pt x="125" y="466"/>
                  </a:lnTo>
                  <a:lnTo>
                    <a:pt x="128" y="536"/>
                  </a:lnTo>
                  <a:lnTo>
                    <a:pt x="125" y="594"/>
                  </a:lnTo>
                  <a:lnTo>
                    <a:pt x="122" y="648"/>
                  </a:lnTo>
                  <a:lnTo>
                    <a:pt x="115" y="706"/>
                  </a:lnTo>
                  <a:lnTo>
                    <a:pt x="107" y="758"/>
                  </a:lnTo>
                  <a:lnTo>
                    <a:pt x="242" y="695"/>
                  </a:lnTo>
                  <a:lnTo>
                    <a:pt x="221" y="737"/>
                  </a:lnTo>
                  <a:lnTo>
                    <a:pt x="300" y="776"/>
                  </a:lnTo>
                  <a:lnTo>
                    <a:pt x="307" y="719"/>
                  </a:lnTo>
                  <a:lnTo>
                    <a:pt x="315" y="659"/>
                  </a:lnTo>
                  <a:lnTo>
                    <a:pt x="318" y="599"/>
                  </a:lnTo>
                  <a:lnTo>
                    <a:pt x="320" y="536"/>
                  </a:lnTo>
                  <a:lnTo>
                    <a:pt x="318" y="466"/>
                  </a:lnTo>
                  <a:lnTo>
                    <a:pt x="313" y="396"/>
                  </a:lnTo>
                  <a:lnTo>
                    <a:pt x="305" y="328"/>
                  </a:lnTo>
                  <a:lnTo>
                    <a:pt x="292" y="260"/>
                  </a:lnTo>
                  <a:lnTo>
                    <a:pt x="276" y="193"/>
                  </a:lnTo>
                  <a:lnTo>
                    <a:pt x="255" y="127"/>
                  </a:lnTo>
                  <a:lnTo>
                    <a:pt x="234" y="62"/>
                  </a:lnTo>
                  <a:lnTo>
                    <a:pt x="20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2233613" y="2336800"/>
              <a:ext cx="579437" cy="1798638"/>
            </a:xfrm>
            <a:custGeom>
              <a:avLst/>
              <a:gdLst>
                <a:gd name="T0" fmla="*/ 117 w 378"/>
                <a:gd name="T1" fmla="*/ 0 h 1177"/>
                <a:gd name="T2" fmla="*/ 117 w 378"/>
                <a:gd name="T3" fmla="*/ 0 h 1177"/>
                <a:gd name="T4" fmla="*/ 91 w 378"/>
                <a:gd name="T5" fmla="*/ 65 h 1177"/>
                <a:gd name="T6" fmla="*/ 65 w 378"/>
                <a:gd name="T7" fmla="*/ 130 h 1177"/>
                <a:gd name="T8" fmla="*/ 47 w 378"/>
                <a:gd name="T9" fmla="*/ 198 h 1177"/>
                <a:gd name="T10" fmla="*/ 29 w 378"/>
                <a:gd name="T11" fmla="*/ 265 h 1177"/>
                <a:gd name="T12" fmla="*/ 16 w 378"/>
                <a:gd name="T13" fmla="*/ 336 h 1177"/>
                <a:gd name="T14" fmla="*/ 8 w 378"/>
                <a:gd name="T15" fmla="*/ 406 h 1177"/>
                <a:gd name="T16" fmla="*/ 0 w 378"/>
                <a:gd name="T17" fmla="*/ 476 h 1177"/>
                <a:gd name="T18" fmla="*/ 0 w 378"/>
                <a:gd name="T19" fmla="*/ 549 h 1177"/>
                <a:gd name="T20" fmla="*/ 0 w 378"/>
                <a:gd name="T21" fmla="*/ 549 h 1177"/>
                <a:gd name="T22" fmla="*/ 3 w 378"/>
                <a:gd name="T23" fmla="*/ 633 h 1177"/>
                <a:gd name="T24" fmla="*/ 8 w 378"/>
                <a:gd name="T25" fmla="*/ 713 h 1177"/>
                <a:gd name="T26" fmla="*/ 21 w 378"/>
                <a:gd name="T27" fmla="*/ 794 h 1177"/>
                <a:gd name="T28" fmla="*/ 39 w 378"/>
                <a:gd name="T29" fmla="*/ 872 h 1177"/>
                <a:gd name="T30" fmla="*/ 60 w 378"/>
                <a:gd name="T31" fmla="*/ 951 h 1177"/>
                <a:gd name="T32" fmla="*/ 86 w 378"/>
                <a:gd name="T33" fmla="*/ 1023 h 1177"/>
                <a:gd name="T34" fmla="*/ 115 w 378"/>
                <a:gd name="T35" fmla="*/ 1096 h 1177"/>
                <a:gd name="T36" fmla="*/ 148 w 378"/>
                <a:gd name="T37" fmla="*/ 1167 h 1177"/>
                <a:gd name="T38" fmla="*/ 214 w 378"/>
                <a:gd name="T39" fmla="*/ 1133 h 1177"/>
                <a:gd name="T40" fmla="*/ 193 w 378"/>
                <a:gd name="T41" fmla="*/ 1091 h 1177"/>
                <a:gd name="T42" fmla="*/ 378 w 378"/>
                <a:gd name="T43" fmla="*/ 1177 h 1177"/>
                <a:gd name="T44" fmla="*/ 378 w 378"/>
                <a:gd name="T45" fmla="*/ 1177 h 1177"/>
                <a:gd name="T46" fmla="*/ 336 w 378"/>
                <a:gd name="T47" fmla="*/ 1109 h 1177"/>
                <a:gd name="T48" fmla="*/ 300 w 378"/>
                <a:gd name="T49" fmla="*/ 1036 h 1177"/>
                <a:gd name="T50" fmla="*/ 268 w 378"/>
                <a:gd name="T51" fmla="*/ 961 h 1177"/>
                <a:gd name="T52" fmla="*/ 240 w 378"/>
                <a:gd name="T53" fmla="*/ 883 h 1177"/>
                <a:gd name="T54" fmla="*/ 219 w 378"/>
                <a:gd name="T55" fmla="*/ 802 h 1177"/>
                <a:gd name="T56" fmla="*/ 203 w 378"/>
                <a:gd name="T57" fmla="*/ 721 h 1177"/>
                <a:gd name="T58" fmla="*/ 198 w 378"/>
                <a:gd name="T59" fmla="*/ 680 h 1177"/>
                <a:gd name="T60" fmla="*/ 195 w 378"/>
                <a:gd name="T61" fmla="*/ 635 h 1177"/>
                <a:gd name="T62" fmla="*/ 193 w 378"/>
                <a:gd name="T63" fmla="*/ 594 h 1177"/>
                <a:gd name="T64" fmla="*/ 193 w 378"/>
                <a:gd name="T65" fmla="*/ 549 h 1177"/>
                <a:gd name="T66" fmla="*/ 193 w 378"/>
                <a:gd name="T67" fmla="*/ 549 h 1177"/>
                <a:gd name="T68" fmla="*/ 193 w 378"/>
                <a:gd name="T69" fmla="*/ 487 h 1177"/>
                <a:gd name="T70" fmla="*/ 198 w 378"/>
                <a:gd name="T71" fmla="*/ 424 h 1177"/>
                <a:gd name="T72" fmla="*/ 206 w 378"/>
                <a:gd name="T73" fmla="*/ 364 h 1177"/>
                <a:gd name="T74" fmla="*/ 219 w 378"/>
                <a:gd name="T75" fmla="*/ 305 h 1177"/>
                <a:gd name="T76" fmla="*/ 232 w 378"/>
                <a:gd name="T77" fmla="*/ 245 h 1177"/>
                <a:gd name="T78" fmla="*/ 250 w 378"/>
                <a:gd name="T79" fmla="*/ 187 h 1177"/>
                <a:gd name="T80" fmla="*/ 271 w 378"/>
                <a:gd name="T81" fmla="*/ 130 h 1177"/>
                <a:gd name="T82" fmla="*/ 294 w 378"/>
                <a:gd name="T83" fmla="*/ 75 h 1177"/>
                <a:gd name="T84" fmla="*/ 266 w 378"/>
                <a:gd name="T85" fmla="*/ 96 h 1177"/>
                <a:gd name="T86" fmla="*/ 279 w 378"/>
                <a:gd name="T87" fmla="*/ 49 h 1177"/>
                <a:gd name="T88" fmla="*/ 117 w 378"/>
                <a:gd name="T89" fmla="*/ 0 h 11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8"/>
                <a:gd name="T136" fmla="*/ 0 h 1177"/>
                <a:gd name="T137" fmla="*/ 378 w 378"/>
                <a:gd name="T138" fmla="*/ 1177 h 117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8" h="1177">
                  <a:moveTo>
                    <a:pt x="117" y="0"/>
                  </a:moveTo>
                  <a:lnTo>
                    <a:pt x="117" y="0"/>
                  </a:lnTo>
                  <a:lnTo>
                    <a:pt x="91" y="65"/>
                  </a:lnTo>
                  <a:lnTo>
                    <a:pt x="65" y="130"/>
                  </a:lnTo>
                  <a:lnTo>
                    <a:pt x="47" y="198"/>
                  </a:lnTo>
                  <a:lnTo>
                    <a:pt x="29" y="265"/>
                  </a:lnTo>
                  <a:lnTo>
                    <a:pt x="16" y="336"/>
                  </a:lnTo>
                  <a:lnTo>
                    <a:pt x="8" y="406"/>
                  </a:lnTo>
                  <a:lnTo>
                    <a:pt x="0" y="476"/>
                  </a:lnTo>
                  <a:lnTo>
                    <a:pt x="0" y="549"/>
                  </a:lnTo>
                  <a:lnTo>
                    <a:pt x="3" y="633"/>
                  </a:lnTo>
                  <a:lnTo>
                    <a:pt x="8" y="713"/>
                  </a:lnTo>
                  <a:lnTo>
                    <a:pt x="21" y="794"/>
                  </a:lnTo>
                  <a:lnTo>
                    <a:pt x="39" y="872"/>
                  </a:lnTo>
                  <a:lnTo>
                    <a:pt x="60" y="951"/>
                  </a:lnTo>
                  <a:lnTo>
                    <a:pt x="86" y="1023"/>
                  </a:lnTo>
                  <a:lnTo>
                    <a:pt x="115" y="1096"/>
                  </a:lnTo>
                  <a:lnTo>
                    <a:pt x="148" y="1167"/>
                  </a:lnTo>
                  <a:lnTo>
                    <a:pt x="214" y="1133"/>
                  </a:lnTo>
                  <a:lnTo>
                    <a:pt x="193" y="1091"/>
                  </a:lnTo>
                  <a:lnTo>
                    <a:pt x="378" y="1177"/>
                  </a:lnTo>
                  <a:lnTo>
                    <a:pt x="336" y="1109"/>
                  </a:lnTo>
                  <a:lnTo>
                    <a:pt x="300" y="1036"/>
                  </a:lnTo>
                  <a:lnTo>
                    <a:pt x="268" y="961"/>
                  </a:lnTo>
                  <a:lnTo>
                    <a:pt x="240" y="883"/>
                  </a:lnTo>
                  <a:lnTo>
                    <a:pt x="219" y="802"/>
                  </a:lnTo>
                  <a:lnTo>
                    <a:pt x="203" y="721"/>
                  </a:lnTo>
                  <a:lnTo>
                    <a:pt x="198" y="680"/>
                  </a:lnTo>
                  <a:lnTo>
                    <a:pt x="195" y="635"/>
                  </a:lnTo>
                  <a:lnTo>
                    <a:pt x="193" y="594"/>
                  </a:lnTo>
                  <a:lnTo>
                    <a:pt x="193" y="549"/>
                  </a:lnTo>
                  <a:lnTo>
                    <a:pt x="193" y="487"/>
                  </a:lnTo>
                  <a:lnTo>
                    <a:pt x="198" y="424"/>
                  </a:lnTo>
                  <a:lnTo>
                    <a:pt x="206" y="364"/>
                  </a:lnTo>
                  <a:lnTo>
                    <a:pt x="219" y="305"/>
                  </a:lnTo>
                  <a:lnTo>
                    <a:pt x="232" y="245"/>
                  </a:lnTo>
                  <a:lnTo>
                    <a:pt x="250" y="187"/>
                  </a:lnTo>
                  <a:lnTo>
                    <a:pt x="271" y="130"/>
                  </a:lnTo>
                  <a:lnTo>
                    <a:pt x="294" y="75"/>
                  </a:lnTo>
                  <a:lnTo>
                    <a:pt x="266" y="96"/>
                  </a:lnTo>
                  <a:lnTo>
                    <a:pt x="279" y="49"/>
                  </a:lnTo>
                  <a:lnTo>
                    <a:pt x="11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752725" y="1128713"/>
              <a:ext cx="3082925" cy="960437"/>
            </a:xfrm>
            <a:custGeom>
              <a:avLst/>
              <a:gdLst>
                <a:gd name="T0" fmla="*/ 1000 w 2013"/>
                <a:gd name="T1" fmla="*/ 0 h 628"/>
                <a:gd name="T2" fmla="*/ 854 w 2013"/>
                <a:gd name="T3" fmla="*/ 8 h 628"/>
                <a:gd name="T4" fmla="*/ 711 w 2013"/>
                <a:gd name="T5" fmla="*/ 32 h 628"/>
                <a:gd name="T6" fmla="*/ 573 w 2013"/>
                <a:gd name="T7" fmla="*/ 68 h 628"/>
                <a:gd name="T8" fmla="*/ 442 w 2013"/>
                <a:gd name="T9" fmla="*/ 120 h 628"/>
                <a:gd name="T10" fmla="*/ 320 w 2013"/>
                <a:gd name="T11" fmla="*/ 185 h 628"/>
                <a:gd name="T12" fmla="*/ 203 w 2013"/>
                <a:gd name="T13" fmla="*/ 264 h 628"/>
                <a:gd name="T14" fmla="*/ 96 w 2013"/>
                <a:gd name="T15" fmla="*/ 350 h 628"/>
                <a:gd name="T16" fmla="*/ 0 w 2013"/>
                <a:gd name="T17" fmla="*/ 449 h 628"/>
                <a:gd name="T18" fmla="*/ 75 w 2013"/>
                <a:gd name="T19" fmla="*/ 425 h 628"/>
                <a:gd name="T20" fmla="*/ 135 w 2013"/>
                <a:gd name="T21" fmla="*/ 587 h 628"/>
                <a:gd name="T22" fmla="*/ 218 w 2013"/>
                <a:gd name="T23" fmla="*/ 501 h 628"/>
                <a:gd name="T24" fmla="*/ 312 w 2013"/>
                <a:gd name="T25" fmla="*/ 422 h 628"/>
                <a:gd name="T26" fmla="*/ 411 w 2013"/>
                <a:gd name="T27" fmla="*/ 355 h 628"/>
                <a:gd name="T28" fmla="*/ 518 w 2013"/>
                <a:gd name="T29" fmla="*/ 300 h 628"/>
                <a:gd name="T30" fmla="*/ 630 w 2013"/>
                <a:gd name="T31" fmla="*/ 253 h 628"/>
                <a:gd name="T32" fmla="*/ 750 w 2013"/>
                <a:gd name="T33" fmla="*/ 219 h 628"/>
                <a:gd name="T34" fmla="*/ 872 w 2013"/>
                <a:gd name="T35" fmla="*/ 201 h 628"/>
                <a:gd name="T36" fmla="*/ 1000 w 2013"/>
                <a:gd name="T37" fmla="*/ 193 h 628"/>
                <a:gd name="T38" fmla="*/ 1068 w 2013"/>
                <a:gd name="T39" fmla="*/ 196 h 628"/>
                <a:gd name="T40" fmla="*/ 1200 w 2013"/>
                <a:gd name="T41" fmla="*/ 209 h 628"/>
                <a:gd name="T42" fmla="*/ 1328 w 2013"/>
                <a:gd name="T43" fmla="*/ 240 h 628"/>
                <a:gd name="T44" fmla="*/ 1451 w 2013"/>
                <a:gd name="T45" fmla="*/ 284 h 628"/>
                <a:gd name="T46" fmla="*/ 1565 w 2013"/>
                <a:gd name="T47" fmla="*/ 342 h 628"/>
                <a:gd name="T48" fmla="*/ 1672 w 2013"/>
                <a:gd name="T49" fmla="*/ 409 h 628"/>
                <a:gd name="T50" fmla="*/ 1771 w 2013"/>
                <a:gd name="T51" fmla="*/ 488 h 628"/>
                <a:gd name="T52" fmla="*/ 1859 w 2013"/>
                <a:gd name="T53" fmla="*/ 579 h 628"/>
                <a:gd name="T54" fmla="*/ 1977 w 2013"/>
                <a:gd name="T55" fmla="*/ 425 h 628"/>
                <a:gd name="T56" fmla="*/ 2013 w 2013"/>
                <a:gd name="T57" fmla="*/ 462 h 628"/>
                <a:gd name="T58" fmla="*/ 1964 w 2013"/>
                <a:gd name="T59" fmla="*/ 409 h 628"/>
                <a:gd name="T60" fmla="*/ 1862 w 2013"/>
                <a:gd name="T61" fmla="*/ 313 h 628"/>
                <a:gd name="T62" fmla="*/ 1750 w 2013"/>
                <a:gd name="T63" fmla="*/ 230 h 628"/>
                <a:gd name="T64" fmla="*/ 1630 w 2013"/>
                <a:gd name="T65" fmla="*/ 157 h 628"/>
                <a:gd name="T66" fmla="*/ 1500 w 2013"/>
                <a:gd name="T67" fmla="*/ 97 h 628"/>
                <a:gd name="T68" fmla="*/ 1365 w 2013"/>
                <a:gd name="T69" fmla="*/ 50 h 628"/>
                <a:gd name="T70" fmla="*/ 1224 w 2013"/>
                <a:gd name="T71" fmla="*/ 19 h 628"/>
                <a:gd name="T72" fmla="*/ 1075 w 2013"/>
                <a:gd name="T73" fmla="*/ 3 h 6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13"/>
                <a:gd name="T112" fmla="*/ 0 h 628"/>
                <a:gd name="T113" fmla="*/ 2013 w 2013"/>
                <a:gd name="T114" fmla="*/ 628 h 62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13" h="628">
                  <a:moveTo>
                    <a:pt x="1000" y="0"/>
                  </a:moveTo>
                  <a:lnTo>
                    <a:pt x="1000" y="0"/>
                  </a:lnTo>
                  <a:lnTo>
                    <a:pt x="927" y="3"/>
                  </a:lnTo>
                  <a:lnTo>
                    <a:pt x="854" y="8"/>
                  </a:lnTo>
                  <a:lnTo>
                    <a:pt x="781" y="19"/>
                  </a:lnTo>
                  <a:lnTo>
                    <a:pt x="711" y="32"/>
                  </a:lnTo>
                  <a:lnTo>
                    <a:pt x="640" y="47"/>
                  </a:lnTo>
                  <a:lnTo>
                    <a:pt x="573" y="68"/>
                  </a:lnTo>
                  <a:lnTo>
                    <a:pt x="508" y="94"/>
                  </a:lnTo>
                  <a:lnTo>
                    <a:pt x="442" y="120"/>
                  </a:lnTo>
                  <a:lnTo>
                    <a:pt x="380" y="152"/>
                  </a:lnTo>
                  <a:lnTo>
                    <a:pt x="320" y="185"/>
                  </a:lnTo>
                  <a:lnTo>
                    <a:pt x="260" y="222"/>
                  </a:lnTo>
                  <a:lnTo>
                    <a:pt x="203" y="264"/>
                  </a:lnTo>
                  <a:lnTo>
                    <a:pt x="148" y="305"/>
                  </a:lnTo>
                  <a:lnTo>
                    <a:pt x="96" y="350"/>
                  </a:lnTo>
                  <a:lnTo>
                    <a:pt x="47" y="399"/>
                  </a:lnTo>
                  <a:lnTo>
                    <a:pt x="0" y="449"/>
                  </a:lnTo>
                  <a:lnTo>
                    <a:pt x="62" y="467"/>
                  </a:lnTo>
                  <a:lnTo>
                    <a:pt x="75" y="425"/>
                  </a:lnTo>
                  <a:lnTo>
                    <a:pt x="135" y="587"/>
                  </a:lnTo>
                  <a:lnTo>
                    <a:pt x="177" y="542"/>
                  </a:lnTo>
                  <a:lnTo>
                    <a:pt x="218" y="501"/>
                  </a:lnTo>
                  <a:lnTo>
                    <a:pt x="265" y="459"/>
                  </a:lnTo>
                  <a:lnTo>
                    <a:pt x="312" y="422"/>
                  </a:lnTo>
                  <a:lnTo>
                    <a:pt x="359" y="389"/>
                  </a:lnTo>
                  <a:lnTo>
                    <a:pt x="411" y="355"/>
                  </a:lnTo>
                  <a:lnTo>
                    <a:pt x="463" y="326"/>
                  </a:lnTo>
                  <a:lnTo>
                    <a:pt x="518" y="300"/>
                  </a:lnTo>
                  <a:lnTo>
                    <a:pt x="573" y="274"/>
                  </a:lnTo>
                  <a:lnTo>
                    <a:pt x="630" y="253"/>
                  </a:lnTo>
                  <a:lnTo>
                    <a:pt x="690" y="235"/>
                  </a:lnTo>
                  <a:lnTo>
                    <a:pt x="750" y="219"/>
                  </a:lnTo>
                  <a:lnTo>
                    <a:pt x="810" y="209"/>
                  </a:lnTo>
                  <a:lnTo>
                    <a:pt x="872" y="201"/>
                  </a:lnTo>
                  <a:lnTo>
                    <a:pt x="937" y="193"/>
                  </a:lnTo>
                  <a:lnTo>
                    <a:pt x="1000" y="193"/>
                  </a:lnTo>
                  <a:lnTo>
                    <a:pt x="1068" y="196"/>
                  </a:lnTo>
                  <a:lnTo>
                    <a:pt x="1135" y="201"/>
                  </a:lnTo>
                  <a:lnTo>
                    <a:pt x="1200" y="209"/>
                  </a:lnTo>
                  <a:lnTo>
                    <a:pt x="1266" y="225"/>
                  </a:lnTo>
                  <a:lnTo>
                    <a:pt x="1328" y="240"/>
                  </a:lnTo>
                  <a:lnTo>
                    <a:pt x="1391" y="261"/>
                  </a:lnTo>
                  <a:lnTo>
                    <a:pt x="1451" y="284"/>
                  </a:lnTo>
                  <a:lnTo>
                    <a:pt x="1508" y="310"/>
                  </a:lnTo>
                  <a:lnTo>
                    <a:pt x="1565" y="342"/>
                  </a:lnTo>
                  <a:lnTo>
                    <a:pt x="1620" y="373"/>
                  </a:lnTo>
                  <a:lnTo>
                    <a:pt x="1672" y="409"/>
                  </a:lnTo>
                  <a:lnTo>
                    <a:pt x="1721" y="449"/>
                  </a:lnTo>
                  <a:lnTo>
                    <a:pt x="1771" y="488"/>
                  </a:lnTo>
                  <a:lnTo>
                    <a:pt x="1815" y="532"/>
                  </a:lnTo>
                  <a:lnTo>
                    <a:pt x="1859" y="579"/>
                  </a:lnTo>
                  <a:lnTo>
                    <a:pt x="1901" y="628"/>
                  </a:lnTo>
                  <a:lnTo>
                    <a:pt x="1977" y="425"/>
                  </a:lnTo>
                  <a:lnTo>
                    <a:pt x="1990" y="467"/>
                  </a:lnTo>
                  <a:lnTo>
                    <a:pt x="2013" y="462"/>
                  </a:lnTo>
                  <a:lnTo>
                    <a:pt x="1964" y="409"/>
                  </a:lnTo>
                  <a:lnTo>
                    <a:pt x="1914" y="360"/>
                  </a:lnTo>
                  <a:lnTo>
                    <a:pt x="1862" y="313"/>
                  </a:lnTo>
                  <a:lnTo>
                    <a:pt x="1807" y="269"/>
                  </a:lnTo>
                  <a:lnTo>
                    <a:pt x="1750" y="230"/>
                  </a:lnTo>
                  <a:lnTo>
                    <a:pt x="1690" y="191"/>
                  </a:lnTo>
                  <a:lnTo>
                    <a:pt x="1630" y="157"/>
                  </a:lnTo>
                  <a:lnTo>
                    <a:pt x="1565" y="126"/>
                  </a:lnTo>
                  <a:lnTo>
                    <a:pt x="1500" y="97"/>
                  </a:lnTo>
                  <a:lnTo>
                    <a:pt x="1432" y="71"/>
                  </a:lnTo>
                  <a:lnTo>
                    <a:pt x="1365" y="50"/>
                  </a:lnTo>
                  <a:lnTo>
                    <a:pt x="1294" y="32"/>
                  </a:lnTo>
                  <a:lnTo>
                    <a:pt x="1224" y="19"/>
                  </a:lnTo>
                  <a:lnTo>
                    <a:pt x="1151" y="8"/>
                  </a:lnTo>
                  <a:lnTo>
                    <a:pt x="1075" y="3"/>
                  </a:lnTo>
                  <a:lnTo>
                    <a:pt x="10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528888" y="1423988"/>
              <a:ext cx="3516312" cy="3508375"/>
            </a:xfrm>
            <a:custGeom>
              <a:avLst/>
              <a:gdLst>
                <a:gd name="T0" fmla="*/ 2292 w 2295"/>
                <a:gd name="T1" fmla="*/ 1206 h 2295"/>
                <a:gd name="T2" fmla="*/ 2271 w 2295"/>
                <a:gd name="T3" fmla="*/ 1378 h 2295"/>
                <a:gd name="T4" fmla="*/ 2224 w 2295"/>
                <a:gd name="T5" fmla="*/ 1542 h 2295"/>
                <a:gd name="T6" fmla="*/ 2157 w 2295"/>
                <a:gd name="T7" fmla="*/ 1693 h 2295"/>
                <a:gd name="T8" fmla="*/ 2065 w 2295"/>
                <a:gd name="T9" fmla="*/ 1834 h 2295"/>
                <a:gd name="T10" fmla="*/ 1959 w 2295"/>
                <a:gd name="T11" fmla="*/ 1959 h 2295"/>
                <a:gd name="T12" fmla="*/ 1834 w 2295"/>
                <a:gd name="T13" fmla="*/ 2068 h 2295"/>
                <a:gd name="T14" fmla="*/ 1693 w 2295"/>
                <a:gd name="T15" fmla="*/ 2157 h 2295"/>
                <a:gd name="T16" fmla="*/ 1542 w 2295"/>
                <a:gd name="T17" fmla="*/ 2225 h 2295"/>
                <a:gd name="T18" fmla="*/ 1378 w 2295"/>
                <a:gd name="T19" fmla="*/ 2272 h 2295"/>
                <a:gd name="T20" fmla="*/ 1206 w 2295"/>
                <a:gd name="T21" fmla="*/ 2295 h 2295"/>
                <a:gd name="T22" fmla="*/ 1089 w 2295"/>
                <a:gd name="T23" fmla="*/ 2295 h 2295"/>
                <a:gd name="T24" fmla="*/ 917 w 2295"/>
                <a:gd name="T25" fmla="*/ 2272 h 2295"/>
                <a:gd name="T26" fmla="*/ 753 w 2295"/>
                <a:gd name="T27" fmla="*/ 2225 h 2295"/>
                <a:gd name="T28" fmla="*/ 599 w 2295"/>
                <a:gd name="T29" fmla="*/ 2157 h 2295"/>
                <a:gd name="T30" fmla="*/ 461 w 2295"/>
                <a:gd name="T31" fmla="*/ 2068 h 2295"/>
                <a:gd name="T32" fmla="*/ 336 w 2295"/>
                <a:gd name="T33" fmla="*/ 1959 h 2295"/>
                <a:gd name="T34" fmla="*/ 226 w 2295"/>
                <a:gd name="T35" fmla="*/ 1834 h 2295"/>
                <a:gd name="T36" fmla="*/ 138 w 2295"/>
                <a:gd name="T37" fmla="*/ 1693 h 2295"/>
                <a:gd name="T38" fmla="*/ 68 w 2295"/>
                <a:gd name="T39" fmla="*/ 1542 h 2295"/>
                <a:gd name="T40" fmla="*/ 23 w 2295"/>
                <a:gd name="T41" fmla="*/ 1378 h 2295"/>
                <a:gd name="T42" fmla="*/ 0 w 2295"/>
                <a:gd name="T43" fmla="*/ 1206 h 2295"/>
                <a:gd name="T44" fmla="*/ 0 w 2295"/>
                <a:gd name="T45" fmla="*/ 1089 h 2295"/>
                <a:gd name="T46" fmla="*/ 23 w 2295"/>
                <a:gd name="T47" fmla="*/ 917 h 2295"/>
                <a:gd name="T48" fmla="*/ 68 w 2295"/>
                <a:gd name="T49" fmla="*/ 753 h 2295"/>
                <a:gd name="T50" fmla="*/ 138 w 2295"/>
                <a:gd name="T51" fmla="*/ 599 h 2295"/>
                <a:gd name="T52" fmla="*/ 226 w 2295"/>
                <a:gd name="T53" fmla="*/ 461 h 2295"/>
                <a:gd name="T54" fmla="*/ 336 w 2295"/>
                <a:gd name="T55" fmla="*/ 336 h 2295"/>
                <a:gd name="T56" fmla="*/ 461 w 2295"/>
                <a:gd name="T57" fmla="*/ 227 h 2295"/>
                <a:gd name="T58" fmla="*/ 599 w 2295"/>
                <a:gd name="T59" fmla="*/ 138 h 2295"/>
                <a:gd name="T60" fmla="*/ 753 w 2295"/>
                <a:gd name="T61" fmla="*/ 71 h 2295"/>
                <a:gd name="T62" fmla="*/ 917 w 2295"/>
                <a:gd name="T63" fmla="*/ 24 h 2295"/>
                <a:gd name="T64" fmla="*/ 1089 w 2295"/>
                <a:gd name="T65" fmla="*/ 0 h 2295"/>
                <a:gd name="T66" fmla="*/ 1206 w 2295"/>
                <a:gd name="T67" fmla="*/ 0 h 2295"/>
                <a:gd name="T68" fmla="*/ 1378 w 2295"/>
                <a:gd name="T69" fmla="*/ 24 h 2295"/>
                <a:gd name="T70" fmla="*/ 1542 w 2295"/>
                <a:gd name="T71" fmla="*/ 71 h 2295"/>
                <a:gd name="T72" fmla="*/ 1693 w 2295"/>
                <a:gd name="T73" fmla="*/ 138 h 2295"/>
                <a:gd name="T74" fmla="*/ 1834 w 2295"/>
                <a:gd name="T75" fmla="*/ 227 h 2295"/>
                <a:gd name="T76" fmla="*/ 1959 w 2295"/>
                <a:gd name="T77" fmla="*/ 336 h 2295"/>
                <a:gd name="T78" fmla="*/ 2065 w 2295"/>
                <a:gd name="T79" fmla="*/ 461 h 2295"/>
                <a:gd name="T80" fmla="*/ 2157 w 2295"/>
                <a:gd name="T81" fmla="*/ 599 h 2295"/>
                <a:gd name="T82" fmla="*/ 2224 w 2295"/>
                <a:gd name="T83" fmla="*/ 753 h 2295"/>
                <a:gd name="T84" fmla="*/ 2271 w 2295"/>
                <a:gd name="T85" fmla="*/ 917 h 2295"/>
                <a:gd name="T86" fmla="*/ 2292 w 2295"/>
                <a:gd name="T87" fmla="*/ 1089 h 22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295"/>
                <a:gd name="T133" fmla="*/ 0 h 2295"/>
                <a:gd name="T134" fmla="*/ 2295 w 2295"/>
                <a:gd name="T135" fmla="*/ 2295 h 22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295" h="2295">
                  <a:moveTo>
                    <a:pt x="2295" y="1146"/>
                  </a:moveTo>
                  <a:lnTo>
                    <a:pt x="2295" y="1146"/>
                  </a:lnTo>
                  <a:lnTo>
                    <a:pt x="2292" y="1206"/>
                  </a:lnTo>
                  <a:lnTo>
                    <a:pt x="2289" y="1266"/>
                  </a:lnTo>
                  <a:lnTo>
                    <a:pt x="2282" y="1324"/>
                  </a:lnTo>
                  <a:lnTo>
                    <a:pt x="2271" y="1378"/>
                  </a:lnTo>
                  <a:lnTo>
                    <a:pt x="2258" y="1436"/>
                  </a:lnTo>
                  <a:lnTo>
                    <a:pt x="2243" y="1488"/>
                  </a:lnTo>
                  <a:lnTo>
                    <a:pt x="2224" y="1542"/>
                  </a:lnTo>
                  <a:lnTo>
                    <a:pt x="2203" y="1594"/>
                  </a:lnTo>
                  <a:lnTo>
                    <a:pt x="2180" y="1644"/>
                  </a:lnTo>
                  <a:lnTo>
                    <a:pt x="2157" y="1693"/>
                  </a:lnTo>
                  <a:lnTo>
                    <a:pt x="2128" y="1743"/>
                  </a:lnTo>
                  <a:lnTo>
                    <a:pt x="2099" y="1790"/>
                  </a:lnTo>
                  <a:lnTo>
                    <a:pt x="2065" y="1834"/>
                  </a:lnTo>
                  <a:lnTo>
                    <a:pt x="2032" y="1878"/>
                  </a:lnTo>
                  <a:lnTo>
                    <a:pt x="1995" y="1920"/>
                  </a:lnTo>
                  <a:lnTo>
                    <a:pt x="1959" y="1959"/>
                  </a:lnTo>
                  <a:lnTo>
                    <a:pt x="1920" y="1998"/>
                  </a:lnTo>
                  <a:lnTo>
                    <a:pt x="1878" y="2032"/>
                  </a:lnTo>
                  <a:lnTo>
                    <a:pt x="1834" y="2068"/>
                  </a:lnTo>
                  <a:lnTo>
                    <a:pt x="1789" y="2100"/>
                  </a:lnTo>
                  <a:lnTo>
                    <a:pt x="1742" y="2128"/>
                  </a:lnTo>
                  <a:lnTo>
                    <a:pt x="1693" y="2157"/>
                  </a:lnTo>
                  <a:lnTo>
                    <a:pt x="1643" y="2183"/>
                  </a:lnTo>
                  <a:lnTo>
                    <a:pt x="1594" y="2204"/>
                  </a:lnTo>
                  <a:lnTo>
                    <a:pt x="1542" y="2225"/>
                  </a:lnTo>
                  <a:lnTo>
                    <a:pt x="1487" y="2243"/>
                  </a:lnTo>
                  <a:lnTo>
                    <a:pt x="1432" y="2259"/>
                  </a:lnTo>
                  <a:lnTo>
                    <a:pt x="1378" y="2272"/>
                  </a:lnTo>
                  <a:lnTo>
                    <a:pt x="1320" y="2282"/>
                  </a:lnTo>
                  <a:lnTo>
                    <a:pt x="1263" y="2290"/>
                  </a:lnTo>
                  <a:lnTo>
                    <a:pt x="1206" y="2295"/>
                  </a:lnTo>
                  <a:lnTo>
                    <a:pt x="1146" y="2295"/>
                  </a:lnTo>
                  <a:lnTo>
                    <a:pt x="1089" y="2295"/>
                  </a:lnTo>
                  <a:lnTo>
                    <a:pt x="1029" y="2290"/>
                  </a:lnTo>
                  <a:lnTo>
                    <a:pt x="971" y="2282"/>
                  </a:lnTo>
                  <a:lnTo>
                    <a:pt x="917" y="2272"/>
                  </a:lnTo>
                  <a:lnTo>
                    <a:pt x="859" y="2259"/>
                  </a:lnTo>
                  <a:lnTo>
                    <a:pt x="805" y="2243"/>
                  </a:lnTo>
                  <a:lnTo>
                    <a:pt x="753" y="2225"/>
                  </a:lnTo>
                  <a:lnTo>
                    <a:pt x="700" y="2204"/>
                  </a:lnTo>
                  <a:lnTo>
                    <a:pt x="648" y="2183"/>
                  </a:lnTo>
                  <a:lnTo>
                    <a:pt x="599" y="2157"/>
                  </a:lnTo>
                  <a:lnTo>
                    <a:pt x="552" y="2128"/>
                  </a:lnTo>
                  <a:lnTo>
                    <a:pt x="505" y="2100"/>
                  </a:lnTo>
                  <a:lnTo>
                    <a:pt x="461" y="2068"/>
                  </a:lnTo>
                  <a:lnTo>
                    <a:pt x="417" y="2032"/>
                  </a:lnTo>
                  <a:lnTo>
                    <a:pt x="375" y="1998"/>
                  </a:lnTo>
                  <a:lnTo>
                    <a:pt x="336" y="1959"/>
                  </a:lnTo>
                  <a:lnTo>
                    <a:pt x="297" y="1920"/>
                  </a:lnTo>
                  <a:lnTo>
                    <a:pt x="260" y="1878"/>
                  </a:lnTo>
                  <a:lnTo>
                    <a:pt x="226" y="1834"/>
                  </a:lnTo>
                  <a:lnTo>
                    <a:pt x="195" y="1790"/>
                  </a:lnTo>
                  <a:lnTo>
                    <a:pt x="164" y="1743"/>
                  </a:lnTo>
                  <a:lnTo>
                    <a:pt x="138" y="1693"/>
                  </a:lnTo>
                  <a:lnTo>
                    <a:pt x="112" y="1644"/>
                  </a:lnTo>
                  <a:lnTo>
                    <a:pt x="88" y="1594"/>
                  </a:lnTo>
                  <a:lnTo>
                    <a:pt x="68" y="1542"/>
                  </a:lnTo>
                  <a:lnTo>
                    <a:pt x="49" y="1488"/>
                  </a:lnTo>
                  <a:lnTo>
                    <a:pt x="36" y="1436"/>
                  </a:lnTo>
                  <a:lnTo>
                    <a:pt x="23" y="1378"/>
                  </a:lnTo>
                  <a:lnTo>
                    <a:pt x="13" y="1324"/>
                  </a:lnTo>
                  <a:lnTo>
                    <a:pt x="5" y="1266"/>
                  </a:lnTo>
                  <a:lnTo>
                    <a:pt x="0" y="1206"/>
                  </a:lnTo>
                  <a:lnTo>
                    <a:pt x="0" y="1146"/>
                  </a:lnTo>
                  <a:lnTo>
                    <a:pt x="0" y="1089"/>
                  </a:lnTo>
                  <a:lnTo>
                    <a:pt x="5" y="1029"/>
                  </a:lnTo>
                  <a:lnTo>
                    <a:pt x="13" y="972"/>
                  </a:lnTo>
                  <a:lnTo>
                    <a:pt x="23" y="917"/>
                  </a:lnTo>
                  <a:lnTo>
                    <a:pt x="36" y="860"/>
                  </a:lnTo>
                  <a:lnTo>
                    <a:pt x="49" y="805"/>
                  </a:lnTo>
                  <a:lnTo>
                    <a:pt x="68" y="753"/>
                  </a:lnTo>
                  <a:lnTo>
                    <a:pt x="88" y="701"/>
                  </a:lnTo>
                  <a:lnTo>
                    <a:pt x="112" y="649"/>
                  </a:lnTo>
                  <a:lnTo>
                    <a:pt x="138" y="599"/>
                  </a:lnTo>
                  <a:lnTo>
                    <a:pt x="164" y="552"/>
                  </a:lnTo>
                  <a:lnTo>
                    <a:pt x="195" y="506"/>
                  </a:lnTo>
                  <a:lnTo>
                    <a:pt x="226" y="461"/>
                  </a:lnTo>
                  <a:lnTo>
                    <a:pt x="260" y="417"/>
                  </a:lnTo>
                  <a:lnTo>
                    <a:pt x="297" y="375"/>
                  </a:lnTo>
                  <a:lnTo>
                    <a:pt x="336" y="336"/>
                  </a:lnTo>
                  <a:lnTo>
                    <a:pt x="375" y="297"/>
                  </a:lnTo>
                  <a:lnTo>
                    <a:pt x="417" y="261"/>
                  </a:lnTo>
                  <a:lnTo>
                    <a:pt x="461" y="227"/>
                  </a:lnTo>
                  <a:lnTo>
                    <a:pt x="505" y="196"/>
                  </a:lnTo>
                  <a:lnTo>
                    <a:pt x="552" y="167"/>
                  </a:lnTo>
                  <a:lnTo>
                    <a:pt x="599" y="138"/>
                  </a:lnTo>
                  <a:lnTo>
                    <a:pt x="648" y="112"/>
                  </a:lnTo>
                  <a:lnTo>
                    <a:pt x="700" y="89"/>
                  </a:lnTo>
                  <a:lnTo>
                    <a:pt x="753" y="71"/>
                  </a:lnTo>
                  <a:lnTo>
                    <a:pt x="805" y="52"/>
                  </a:lnTo>
                  <a:lnTo>
                    <a:pt x="859" y="37"/>
                  </a:lnTo>
                  <a:lnTo>
                    <a:pt x="917" y="24"/>
                  </a:lnTo>
                  <a:lnTo>
                    <a:pt x="971" y="13"/>
                  </a:lnTo>
                  <a:lnTo>
                    <a:pt x="1029" y="5"/>
                  </a:lnTo>
                  <a:lnTo>
                    <a:pt x="1089" y="0"/>
                  </a:lnTo>
                  <a:lnTo>
                    <a:pt x="1146" y="0"/>
                  </a:lnTo>
                  <a:lnTo>
                    <a:pt x="1206" y="0"/>
                  </a:lnTo>
                  <a:lnTo>
                    <a:pt x="1263" y="5"/>
                  </a:lnTo>
                  <a:lnTo>
                    <a:pt x="1320" y="13"/>
                  </a:lnTo>
                  <a:lnTo>
                    <a:pt x="1378" y="24"/>
                  </a:lnTo>
                  <a:lnTo>
                    <a:pt x="1432" y="37"/>
                  </a:lnTo>
                  <a:lnTo>
                    <a:pt x="1487" y="52"/>
                  </a:lnTo>
                  <a:lnTo>
                    <a:pt x="1542" y="71"/>
                  </a:lnTo>
                  <a:lnTo>
                    <a:pt x="1594" y="89"/>
                  </a:lnTo>
                  <a:lnTo>
                    <a:pt x="1643" y="112"/>
                  </a:lnTo>
                  <a:lnTo>
                    <a:pt x="1693" y="138"/>
                  </a:lnTo>
                  <a:lnTo>
                    <a:pt x="1742" y="167"/>
                  </a:lnTo>
                  <a:lnTo>
                    <a:pt x="1789" y="196"/>
                  </a:lnTo>
                  <a:lnTo>
                    <a:pt x="1834" y="227"/>
                  </a:lnTo>
                  <a:lnTo>
                    <a:pt x="1878" y="261"/>
                  </a:lnTo>
                  <a:lnTo>
                    <a:pt x="1920" y="297"/>
                  </a:lnTo>
                  <a:lnTo>
                    <a:pt x="1959" y="336"/>
                  </a:lnTo>
                  <a:lnTo>
                    <a:pt x="1995" y="375"/>
                  </a:lnTo>
                  <a:lnTo>
                    <a:pt x="2032" y="417"/>
                  </a:lnTo>
                  <a:lnTo>
                    <a:pt x="2065" y="461"/>
                  </a:lnTo>
                  <a:lnTo>
                    <a:pt x="2099" y="506"/>
                  </a:lnTo>
                  <a:lnTo>
                    <a:pt x="2128" y="552"/>
                  </a:lnTo>
                  <a:lnTo>
                    <a:pt x="2157" y="599"/>
                  </a:lnTo>
                  <a:lnTo>
                    <a:pt x="2180" y="649"/>
                  </a:lnTo>
                  <a:lnTo>
                    <a:pt x="2203" y="701"/>
                  </a:lnTo>
                  <a:lnTo>
                    <a:pt x="2224" y="753"/>
                  </a:lnTo>
                  <a:lnTo>
                    <a:pt x="2243" y="805"/>
                  </a:lnTo>
                  <a:lnTo>
                    <a:pt x="2258" y="860"/>
                  </a:lnTo>
                  <a:lnTo>
                    <a:pt x="2271" y="917"/>
                  </a:lnTo>
                  <a:lnTo>
                    <a:pt x="2282" y="972"/>
                  </a:lnTo>
                  <a:lnTo>
                    <a:pt x="2289" y="1029"/>
                  </a:lnTo>
                  <a:lnTo>
                    <a:pt x="2292" y="1089"/>
                  </a:lnTo>
                  <a:lnTo>
                    <a:pt x="2295" y="1146"/>
                  </a:lnTo>
                  <a:close/>
                </a:path>
              </a:pathLst>
            </a:custGeom>
            <a:solidFill>
              <a:srgbClr val="5B9BD5">
                <a:lumMod val="9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2528888" y="1423988"/>
              <a:ext cx="3516312" cy="3508375"/>
            </a:xfrm>
            <a:custGeom>
              <a:avLst/>
              <a:gdLst>
                <a:gd name="T0" fmla="*/ 2292 w 2295"/>
                <a:gd name="T1" fmla="*/ 1206 h 2295"/>
                <a:gd name="T2" fmla="*/ 2271 w 2295"/>
                <a:gd name="T3" fmla="*/ 1378 h 2295"/>
                <a:gd name="T4" fmla="*/ 2224 w 2295"/>
                <a:gd name="T5" fmla="*/ 1542 h 2295"/>
                <a:gd name="T6" fmla="*/ 2157 w 2295"/>
                <a:gd name="T7" fmla="*/ 1693 h 2295"/>
                <a:gd name="T8" fmla="*/ 2065 w 2295"/>
                <a:gd name="T9" fmla="*/ 1834 h 2295"/>
                <a:gd name="T10" fmla="*/ 1959 w 2295"/>
                <a:gd name="T11" fmla="*/ 1959 h 2295"/>
                <a:gd name="T12" fmla="*/ 1834 w 2295"/>
                <a:gd name="T13" fmla="*/ 2068 h 2295"/>
                <a:gd name="T14" fmla="*/ 1693 w 2295"/>
                <a:gd name="T15" fmla="*/ 2157 h 2295"/>
                <a:gd name="T16" fmla="*/ 1542 w 2295"/>
                <a:gd name="T17" fmla="*/ 2225 h 2295"/>
                <a:gd name="T18" fmla="*/ 1378 w 2295"/>
                <a:gd name="T19" fmla="*/ 2272 h 2295"/>
                <a:gd name="T20" fmla="*/ 1206 w 2295"/>
                <a:gd name="T21" fmla="*/ 2295 h 2295"/>
                <a:gd name="T22" fmla="*/ 1089 w 2295"/>
                <a:gd name="T23" fmla="*/ 2295 h 2295"/>
                <a:gd name="T24" fmla="*/ 917 w 2295"/>
                <a:gd name="T25" fmla="*/ 2272 h 2295"/>
                <a:gd name="T26" fmla="*/ 753 w 2295"/>
                <a:gd name="T27" fmla="*/ 2225 h 2295"/>
                <a:gd name="T28" fmla="*/ 599 w 2295"/>
                <a:gd name="T29" fmla="*/ 2157 h 2295"/>
                <a:gd name="T30" fmla="*/ 461 w 2295"/>
                <a:gd name="T31" fmla="*/ 2068 h 2295"/>
                <a:gd name="T32" fmla="*/ 336 w 2295"/>
                <a:gd name="T33" fmla="*/ 1959 h 2295"/>
                <a:gd name="T34" fmla="*/ 226 w 2295"/>
                <a:gd name="T35" fmla="*/ 1834 h 2295"/>
                <a:gd name="T36" fmla="*/ 138 w 2295"/>
                <a:gd name="T37" fmla="*/ 1693 h 2295"/>
                <a:gd name="T38" fmla="*/ 68 w 2295"/>
                <a:gd name="T39" fmla="*/ 1542 h 2295"/>
                <a:gd name="T40" fmla="*/ 23 w 2295"/>
                <a:gd name="T41" fmla="*/ 1378 h 2295"/>
                <a:gd name="T42" fmla="*/ 0 w 2295"/>
                <a:gd name="T43" fmla="*/ 1206 h 2295"/>
                <a:gd name="T44" fmla="*/ 0 w 2295"/>
                <a:gd name="T45" fmla="*/ 1089 h 2295"/>
                <a:gd name="T46" fmla="*/ 23 w 2295"/>
                <a:gd name="T47" fmla="*/ 917 h 2295"/>
                <a:gd name="T48" fmla="*/ 68 w 2295"/>
                <a:gd name="T49" fmla="*/ 753 h 2295"/>
                <a:gd name="T50" fmla="*/ 138 w 2295"/>
                <a:gd name="T51" fmla="*/ 599 h 2295"/>
                <a:gd name="T52" fmla="*/ 226 w 2295"/>
                <a:gd name="T53" fmla="*/ 461 h 2295"/>
                <a:gd name="T54" fmla="*/ 336 w 2295"/>
                <a:gd name="T55" fmla="*/ 336 h 2295"/>
                <a:gd name="T56" fmla="*/ 461 w 2295"/>
                <a:gd name="T57" fmla="*/ 227 h 2295"/>
                <a:gd name="T58" fmla="*/ 599 w 2295"/>
                <a:gd name="T59" fmla="*/ 138 h 2295"/>
                <a:gd name="T60" fmla="*/ 753 w 2295"/>
                <a:gd name="T61" fmla="*/ 71 h 2295"/>
                <a:gd name="T62" fmla="*/ 917 w 2295"/>
                <a:gd name="T63" fmla="*/ 24 h 2295"/>
                <a:gd name="T64" fmla="*/ 1089 w 2295"/>
                <a:gd name="T65" fmla="*/ 0 h 2295"/>
                <a:gd name="T66" fmla="*/ 1206 w 2295"/>
                <a:gd name="T67" fmla="*/ 0 h 2295"/>
                <a:gd name="T68" fmla="*/ 1378 w 2295"/>
                <a:gd name="T69" fmla="*/ 24 h 2295"/>
                <a:gd name="T70" fmla="*/ 1542 w 2295"/>
                <a:gd name="T71" fmla="*/ 71 h 2295"/>
                <a:gd name="T72" fmla="*/ 1693 w 2295"/>
                <a:gd name="T73" fmla="*/ 138 h 2295"/>
                <a:gd name="T74" fmla="*/ 1834 w 2295"/>
                <a:gd name="T75" fmla="*/ 227 h 2295"/>
                <a:gd name="T76" fmla="*/ 1959 w 2295"/>
                <a:gd name="T77" fmla="*/ 336 h 2295"/>
                <a:gd name="T78" fmla="*/ 2065 w 2295"/>
                <a:gd name="T79" fmla="*/ 461 h 2295"/>
                <a:gd name="T80" fmla="*/ 2157 w 2295"/>
                <a:gd name="T81" fmla="*/ 599 h 2295"/>
                <a:gd name="T82" fmla="*/ 2224 w 2295"/>
                <a:gd name="T83" fmla="*/ 753 h 2295"/>
                <a:gd name="T84" fmla="*/ 2271 w 2295"/>
                <a:gd name="T85" fmla="*/ 917 h 2295"/>
                <a:gd name="T86" fmla="*/ 2292 w 2295"/>
                <a:gd name="T87" fmla="*/ 1089 h 22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295"/>
                <a:gd name="T133" fmla="*/ 0 h 2295"/>
                <a:gd name="T134" fmla="*/ 2295 w 2295"/>
                <a:gd name="T135" fmla="*/ 2295 h 22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295" h="2295">
                  <a:moveTo>
                    <a:pt x="2295" y="1146"/>
                  </a:moveTo>
                  <a:lnTo>
                    <a:pt x="2295" y="1146"/>
                  </a:lnTo>
                  <a:lnTo>
                    <a:pt x="2292" y="1206"/>
                  </a:lnTo>
                  <a:lnTo>
                    <a:pt x="2289" y="1266"/>
                  </a:lnTo>
                  <a:lnTo>
                    <a:pt x="2282" y="1324"/>
                  </a:lnTo>
                  <a:lnTo>
                    <a:pt x="2271" y="1378"/>
                  </a:lnTo>
                  <a:lnTo>
                    <a:pt x="2258" y="1436"/>
                  </a:lnTo>
                  <a:lnTo>
                    <a:pt x="2243" y="1488"/>
                  </a:lnTo>
                  <a:lnTo>
                    <a:pt x="2224" y="1542"/>
                  </a:lnTo>
                  <a:lnTo>
                    <a:pt x="2203" y="1594"/>
                  </a:lnTo>
                  <a:lnTo>
                    <a:pt x="2180" y="1644"/>
                  </a:lnTo>
                  <a:lnTo>
                    <a:pt x="2157" y="1693"/>
                  </a:lnTo>
                  <a:lnTo>
                    <a:pt x="2128" y="1743"/>
                  </a:lnTo>
                  <a:lnTo>
                    <a:pt x="2099" y="1790"/>
                  </a:lnTo>
                  <a:lnTo>
                    <a:pt x="2065" y="1834"/>
                  </a:lnTo>
                  <a:lnTo>
                    <a:pt x="2032" y="1878"/>
                  </a:lnTo>
                  <a:lnTo>
                    <a:pt x="1995" y="1920"/>
                  </a:lnTo>
                  <a:lnTo>
                    <a:pt x="1959" y="1959"/>
                  </a:lnTo>
                  <a:lnTo>
                    <a:pt x="1920" y="1998"/>
                  </a:lnTo>
                  <a:lnTo>
                    <a:pt x="1878" y="2032"/>
                  </a:lnTo>
                  <a:lnTo>
                    <a:pt x="1834" y="2068"/>
                  </a:lnTo>
                  <a:lnTo>
                    <a:pt x="1789" y="2100"/>
                  </a:lnTo>
                  <a:lnTo>
                    <a:pt x="1742" y="2128"/>
                  </a:lnTo>
                  <a:lnTo>
                    <a:pt x="1693" y="2157"/>
                  </a:lnTo>
                  <a:lnTo>
                    <a:pt x="1643" y="2183"/>
                  </a:lnTo>
                  <a:lnTo>
                    <a:pt x="1594" y="2204"/>
                  </a:lnTo>
                  <a:lnTo>
                    <a:pt x="1542" y="2225"/>
                  </a:lnTo>
                  <a:lnTo>
                    <a:pt x="1487" y="2243"/>
                  </a:lnTo>
                  <a:lnTo>
                    <a:pt x="1432" y="2259"/>
                  </a:lnTo>
                  <a:lnTo>
                    <a:pt x="1378" y="2272"/>
                  </a:lnTo>
                  <a:lnTo>
                    <a:pt x="1320" y="2282"/>
                  </a:lnTo>
                  <a:lnTo>
                    <a:pt x="1263" y="2290"/>
                  </a:lnTo>
                  <a:lnTo>
                    <a:pt x="1206" y="2295"/>
                  </a:lnTo>
                  <a:lnTo>
                    <a:pt x="1146" y="2295"/>
                  </a:lnTo>
                  <a:lnTo>
                    <a:pt x="1089" y="2295"/>
                  </a:lnTo>
                  <a:lnTo>
                    <a:pt x="1029" y="2290"/>
                  </a:lnTo>
                  <a:lnTo>
                    <a:pt x="971" y="2282"/>
                  </a:lnTo>
                  <a:lnTo>
                    <a:pt x="917" y="2272"/>
                  </a:lnTo>
                  <a:lnTo>
                    <a:pt x="859" y="2259"/>
                  </a:lnTo>
                  <a:lnTo>
                    <a:pt x="805" y="2243"/>
                  </a:lnTo>
                  <a:lnTo>
                    <a:pt x="753" y="2225"/>
                  </a:lnTo>
                  <a:lnTo>
                    <a:pt x="700" y="2204"/>
                  </a:lnTo>
                  <a:lnTo>
                    <a:pt x="648" y="2183"/>
                  </a:lnTo>
                  <a:lnTo>
                    <a:pt x="599" y="2157"/>
                  </a:lnTo>
                  <a:lnTo>
                    <a:pt x="552" y="2128"/>
                  </a:lnTo>
                  <a:lnTo>
                    <a:pt x="505" y="2100"/>
                  </a:lnTo>
                  <a:lnTo>
                    <a:pt x="461" y="2068"/>
                  </a:lnTo>
                  <a:lnTo>
                    <a:pt x="417" y="2032"/>
                  </a:lnTo>
                  <a:lnTo>
                    <a:pt x="375" y="1998"/>
                  </a:lnTo>
                  <a:lnTo>
                    <a:pt x="336" y="1959"/>
                  </a:lnTo>
                  <a:lnTo>
                    <a:pt x="297" y="1920"/>
                  </a:lnTo>
                  <a:lnTo>
                    <a:pt x="260" y="1878"/>
                  </a:lnTo>
                  <a:lnTo>
                    <a:pt x="226" y="1834"/>
                  </a:lnTo>
                  <a:lnTo>
                    <a:pt x="195" y="1790"/>
                  </a:lnTo>
                  <a:lnTo>
                    <a:pt x="164" y="1743"/>
                  </a:lnTo>
                  <a:lnTo>
                    <a:pt x="138" y="1693"/>
                  </a:lnTo>
                  <a:lnTo>
                    <a:pt x="112" y="1644"/>
                  </a:lnTo>
                  <a:lnTo>
                    <a:pt x="88" y="1594"/>
                  </a:lnTo>
                  <a:lnTo>
                    <a:pt x="68" y="1542"/>
                  </a:lnTo>
                  <a:lnTo>
                    <a:pt x="49" y="1488"/>
                  </a:lnTo>
                  <a:lnTo>
                    <a:pt x="36" y="1436"/>
                  </a:lnTo>
                  <a:lnTo>
                    <a:pt x="23" y="1378"/>
                  </a:lnTo>
                  <a:lnTo>
                    <a:pt x="13" y="1324"/>
                  </a:lnTo>
                  <a:lnTo>
                    <a:pt x="5" y="1266"/>
                  </a:lnTo>
                  <a:lnTo>
                    <a:pt x="0" y="1206"/>
                  </a:lnTo>
                  <a:lnTo>
                    <a:pt x="0" y="1146"/>
                  </a:lnTo>
                  <a:lnTo>
                    <a:pt x="0" y="1089"/>
                  </a:lnTo>
                  <a:lnTo>
                    <a:pt x="5" y="1029"/>
                  </a:lnTo>
                  <a:lnTo>
                    <a:pt x="13" y="972"/>
                  </a:lnTo>
                  <a:lnTo>
                    <a:pt x="23" y="917"/>
                  </a:lnTo>
                  <a:lnTo>
                    <a:pt x="36" y="860"/>
                  </a:lnTo>
                  <a:lnTo>
                    <a:pt x="49" y="805"/>
                  </a:lnTo>
                  <a:lnTo>
                    <a:pt x="68" y="753"/>
                  </a:lnTo>
                  <a:lnTo>
                    <a:pt x="88" y="701"/>
                  </a:lnTo>
                  <a:lnTo>
                    <a:pt x="112" y="649"/>
                  </a:lnTo>
                  <a:lnTo>
                    <a:pt x="138" y="599"/>
                  </a:lnTo>
                  <a:lnTo>
                    <a:pt x="164" y="552"/>
                  </a:lnTo>
                  <a:lnTo>
                    <a:pt x="195" y="506"/>
                  </a:lnTo>
                  <a:lnTo>
                    <a:pt x="226" y="461"/>
                  </a:lnTo>
                  <a:lnTo>
                    <a:pt x="260" y="417"/>
                  </a:lnTo>
                  <a:lnTo>
                    <a:pt x="297" y="375"/>
                  </a:lnTo>
                  <a:lnTo>
                    <a:pt x="336" y="336"/>
                  </a:lnTo>
                  <a:lnTo>
                    <a:pt x="375" y="297"/>
                  </a:lnTo>
                  <a:lnTo>
                    <a:pt x="417" y="261"/>
                  </a:lnTo>
                  <a:lnTo>
                    <a:pt x="461" y="227"/>
                  </a:lnTo>
                  <a:lnTo>
                    <a:pt x="505" y="196"/>
                  </a:lnTo>
                  <a:lnTo>
                    <a:pt x="552" y="167"/>
                  </a:lnTo>
                  <a:lnTo>
                    <a:pt x="599" y="138"/>
                  </a:lnTo>
                  <a:lnTo>
                    <a:pt x="648" y="112"/>
                  </a:lnTo>
                  <a:lnTo>
                    <a:pt x="700" y="89"/>
                  </a:lnTo>
                  <a:lnTo>
                    <a:pt x="753" y="71"/>
                  </a:lnTo>
                  <a:lnTo>
                    <a:pt x="805" y="52"/>
                  </a:lnTo>
                  <a:lnTo>
                    <a:pt x="859" y="37"/>
                  </a:lnTo>
                  <a:lnTo>
                    <a:pt x="917" y="24"/>
                  </a:lnTo>
                  <a:lnTo>
                    <a:pt x="971" y="13"/>
                  </a:lnTo>
                  <a:lnTo>
                    <a:pt x="1029" y="5"/>
                  </a:lnTo>
                  <a:lnTo>
                    <a:pt x="1089" y="0"/>
                  </a:lnTo>
                  <a:lnTo>
                    <a:pt x="1146" y="0"/>
                  </a:lnTo>
                  <a:lnTo>
                    <a:pt x="1206" y="0"/>
                  </a:lnTo>
                  <a:lnTo>
                    <a:pt x="1263" y="5"/>
                  </a:lnTo>
                  <a:lnTo>
                    <a:pt x="1320" y="13"/>
                  </a:lnTo>
                  <a:lnTo>
                    <a:pt x="1378" y="24"/>
                  </a:lnTo>
                  <a:lnTo>
                    <a:pt x="1432" y="37"/>
                  </a:lnTo>
                  <a:lnTo>
                    <a:pt x="1487" y="52"/>
                  </a:lnTo>
                  <a:lnTo>
                    <a:pt x="1542" y="71"/>
                  </a:lnTo>
                  <a:lnTo>
                    <a:pt x="1594" y="89"/>
                  </a:lnTo>
                  <a:lnTo>
                    <a:pt x="1643" y="112"/>
                  </a:lnTo>
                  <a:lnTo>
                    <a:pt x="1693" y="138"/>
                  </a:lnTo>
                  <a:lnTo>
                    <a:pt x="1742" y="167"/>
                  </a:lnTo>
                  <a:lnTo>
                    <a:pt x="1789" y="196"/>
                  </a:lnTo>
                  <a:lnTo>
                    <a:pt x="1834" y="227"/>
                  </a:lnTo>
                  <a:lnTo>
                    <a:pt x="1878" y="261"/>
                  </a:lnTo>
                  <a:lnTo>
                    <a:pt x="1920" y="297"/>
                  </a:lnTo>
                  <a:lnTo>
                    <a:pt x="1959" y="336"/>
                  </a:lnTo>
                  <a:lnTo>
                    <a:pt x="1995" y="375"/>
                  </a:lnTo>
                  <a:lnTo>
                    <a:pt x="2032" y="417"/>
                  </a:lnTo>
                  <a:lnTo>
                    <a:pt x="2065" y="461"/>
                  </a:lnTo>
                  <a:lnTo>
                    <a:pt x="2099" y="506"/>
                  </a:lnTo>
                  <a:lnTo>
                    <a:pt x="2128" y="552"/>
                  </a:lnTo>
                  <a:lnTo>
                    <a:pt x="2157" y="599"/>
                  </a:lnTo>
                  <a:lnTo>
                    <a:pt x="2180" y="649"/>
                  </a:lnTo>
                  <a:lnTo>
                    <a:pt x="2203" y="701"/>
                  </a:lnTo>
                  <a:lnTo>
                    <a:pt x="2224" y="753"/>
                  </a:lnTo>
                  <a:lnTo>
                    <a:pt x="2243" y="805"/>
                  </a:lnTo>
                  <a:lnTo>
                    <a:pt x="2258" y="860"/>
                  </a:lnTo>
                  <a:lnTo>
                    <a:pt x="2271" y="917"/>
                  </a:lnTo>
                  <a:lnTo>
                    <a:pt x="2282" y="972"/>
                  </a:lnTo>
                  <a:lnTo>
                    <a:pt x="2289" y="1029"/>
                  </a:lnTo>
                  <a:lnTo>
                    <a:pt x="2292" y="1089"/>
                  </a:lnTo>
                  <a:lnTo>
                    <a:pt x="2295" y="11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395663" y="2289175"/>
              <a:ext cx="1771650" cy="1766888"/>
            </a:xfrm>
            <a:custGeom>
              <a:avLst/>
              <a:gdLst>
                <a:gd name="T0" fmla="*/ 1157 w 1157"/>
                <a:gd name="T1" fmla="*/ 578 h 1156"/>
                <a:gd name="T2" fmla="*/ 1144 w 1157"/>
                <a:gd name="T3" fmla="*/ 695 h 1156"/>
                <a:gd name="T4" fmla="*/ 1112 w 1157"/>
                <a:gd name="T5" fmla="*/ 802 h 1156"/>
                <a:gd name="T6" fmla="*/ 1058 w 1157"/>
                <a:gd name="T7" fmla="*/ 901 h 1156"/>
                <a:gd name="T8" fmla="*/ 987 w 1157"/>
                <a:gd name="T9" fmla="*/ 987 h 1156"/>
                <a:gd name="T10" fmla="*/ 901 w 1157"/>
                <a:gd name="T11" fmla="*/ 1057 h 1156"/>
                <a:gd name="T12" fmla="*/ 802 w 1157"/>
                <a:gd name="T13" fmla="*/ 1112 h 1156"/>
                <a:gd name="T14" fmla="*/ 696 w 1157"/>
                <a:gd name="T15" fmla="*/ 1146 h 1156"/>
                <a:gd name="T16" fmla="*/ 578 w 1157"/>
                <a:gd name="T17" fmla="*/ 1156 h 1156"/>
                <a:gd name="T18" fmla="*/ 518 w 1157"/>
                <a:gd name="T19" fmla="*/ 1153 h 1156"/>
                <a:gd name="T20" fmla="*/ 406 w 1157"/>
                <a:gd name="T21" fmla="*/ 1130 h 1156"/>
                <a:gd name="T22" fmla="*/ 302 w 1157"/>
                <a:gd name="T23" fmla="*/ 1086 h 1156"/>
                <a:gd name="T24" fmla="*/ 208 w 1157"/>
                <a:gd name="T25" fmla="*/ 1023 h 1156"/>
                <a:gd name="T26" fmla="*/ 130 w 1157"/>
                <a:gd name="T27" fmla="*/ 945 h 1156"/>
                <a:gd name="T28" fmla="*/ 68 w 1157"/>
                <a:gd name="T29" fmla="*/ 854 h 1156"/>
                <a:gd name="T30" fmla="*/ 26 w 1157"/>
                <a:gd name="T31" fmla="*/ 750 h 1156"/>
                <a:gd name="T32" fmla="*/ 3 w 1157"/>
                <a:gd name="T33" fmla="*/ 638 h 1156"/>
                <a:gd name="T34" fmla="*/ 0 w 1157"/>
                <a:gd name="T35" fmla="*/ 578 h 1156"/>
                <a:gd name="T36" fmla="*/ 10 w 1157"/>
                <a:gd name="T37" fmla="*/ 461 h 1156"/>
                <a:gd name="T38" fmla="*/ 44 w 1157"/>
                <a:gd name="T39" fmla="*/ 351 h 1156"/>
                <a:gd name="T40" fmla="*/ 99 w 1157"/>
                <a:gd name="T41" fmla="*/ 255 h 1156"/>
                <a:gd name="T42" fmla="*/ 169 w 1157"/>
                <a:gd name="T43" fmla="*/ 169 h 1156"/>
                <a:gd name="T44" fmla="*/ 255 w 1157"/>
                <a:gd name="T45" fmla="*/ 98 h 1156"/>
                <a:gd name="T46" fmla="*/ 352 w 1157"/>
                <a:gd name="T47" fmla="*/ 44 h 1156"/>
                <a:gd name="T48" fmla="*/ 461 w 1157"/>
                <a:gd name="T49" fmla="*/ 10 h 1156"/>
                <a:gd name="T50" fmla="*/ 578 w 1157"/>
                <a:gd name="T51" fmla="*/ 0 h 1156"/>
                <a:gd name="T52" fmla="*/ 638 w 1157"/>
                <a:gd name="T53" fmla="*/ 2 h 1156"/>
                <a:gd name="T54" fmla="*/ 750 w 1157"/>
                <a:gd name="T55" fmla="*/ 26 h 1156"/>
                <a:gd name="T56" fmla="*/ 854 w 1157"/>
                <a:gd name="T57" fmla="*/ 70 h 1156"/>
                <a:gd name="T58" fmla="*/ 946 w 1157"/>
                <a:gd name="T59" fmla="*/ 130 h 1156"/>
                <a:gd name="T60" fmla="*/ 1024 w 1157"/>
                <a:gd name="T61" fmla="*/ 210 h 1156"/>
                <a:gd name="T62" fmla="*/ 1086 w 1157"/>
                <a:gd name="T63" fmla="*/ 302 h 1156"/>
                <a:gd name="T64" fmla="*/ 1131 w 1157"/>
                <a:gd name="T65" fmla="*/ 406 h 1156"/>
                <a:gd name="T66" fmla="*/ 1154 w 1157"/>
                <a:gd name="T67" fmla="*/ 518 h 1156"/>
                <a:gd name="T68" fmla="*/ 1157 w 1157"/>
                <a:gd name="T69" fmla="*/ 578 h 11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57"/>
                <a:gd name="T106" fmla="*/ 0 h 1156"/>
                <a:gd name="T107" fmla="*/ 1157 w 1157"/>
                <a:gd name="T108" fmla="*/ 1156 h 115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57" h="1156">
                  <a:moveTo>
                    <a:pt x="1157" y="578"/>
                  </a:moveTo>
                  <a:lnTo>
                    <a:pt x="1157" y="578"/>
                  </a:lnTo>
                  <a:lnTo>
                    <a:pt x="1154" y="638"/>
                  </a:lnTo>
                  <a:lnTo>
                    <a:pt x="1144" y="695"/>
                  </a:lnTo>
                  <a:lnTo>
                    <a:pt x="1131" y="750"/>
                  </a:lnTo>
                  <a:lnTo>
                    <a:pt x="1112" y="802"/>
                  </a:lnTo>
                  <a:lnTo>
                    <a:pt x="1086" y="854"/>
                  </a:lnTo>
                  <a:lnTo>
                    <a:pt x="1058" y="901"/>
                  </a:lnTo>
                  <a:lnTo>
                    <a:pt x="1024" y="945"/>
                  </a:lnTo>
                  <a:lnTo>
                    <a:pt x="987" y="987"/>
                  </a:lnTo>
                  <a:lnTo>
                    <a:pt x="946" y="1023"/>
                  </a:lnTo>
                  <a:lnTo>
                    <a:pt x="901" y="1057"/>
                  </a:lnTo>
                  <a:lnTo>
                    <a:pt x="854" y="1086"/>
                  </a:lnTo>
                  <a:lnTo>
                    <a:pt x="802" y="1112"/>
                  </a:lnTo>
                  <a:lnTo>
                    <a:pt x="750" y="1130"/>
                  </a:lnTo>
                  <a:lnTo>
                    <a:pt x="696" y="1146"/>
                  </a:lnTo>
                  <a:lnTo>
                    <a:pt x="638" y="1153"/>
                  </a:lnTo>
                  <a:lnTo>
                    <a:pt x="578" y="1156"/>
                  </a:lnTo>
                  <a:lnTo>
                    <a:pt x="518" y="1153"/>
                  </a:lnTo>
                  <a:lnTo>
                    <a:pt x="461" y="1146"/>
                  </a:lnTo>
                  <a:lnTo>
                    <a:pt x="406" y="1130"/>
                  </a:lnTo>
                  <a:lnTo>
                    <a:pt x="352" y="1112"/>
                  </a:lnTo>
                  <a:lnTo>
                    <a:pt x="302" y="1086"/>
                  </a:lnTo>
                  <a:lnTo>
                    <a:pt x="255" y="1057"/>
                  </a:lnTo>
                  <a:lnTo>
                    <a:pt x="208" y="1023"/>
                  </a:lnTo>
                  <a:lnTo>
                    <a:pt x="169" y="987"/>
                  </a:lnTo>
                  <a:lnTo>
                    <a:pt x="130" y="945"/>
                  </a:lnTo>
                  <a:lnTo>
                    <a:pt x="99" y="901"/>
                  </a:lnTo>
                  <a:lnTo>
                    <a:pt x="68" y="854"/>
                  </a:lnTo>
                  <a:lnTo>
                    <a:pt x="44" y="802"/>
                  </a:lnTo>
                  <a:lnTo>
                    <a:pt x="26" y="750"/>
                  </a:lnTo>
                  <a:lnTo>
                    <a:pt x="10" y="695"/>
                  </a:lnTo>
                  <a:lnTo>
                    <a:pt x="3" y="638"/>
                  </a:lnTo>
                  <a:lnTo>
                    <a:pt x="0" y="578"/>
                  </a:lnTo>
                  <a:lnTo>
                    <a:pt x="3" y="518"/>
                  </a:lnTo>
                  <a:lnTo>
                    <a:pt x="10" y="461"/>
                  </a:lnTo>
                  <a:lnTo>
                    <a:pt x="26" y="406"/>
                  </a:lnTo>
                  <a:lnTo>
                    <a:pt x="44" y="351"/>
                  </a:lnTo>
                  <a:lnTo>
                    <a:pt x="68" y="302"/>
                  </a:lnTo>
                  <a:lnTo>
                    <a:pt x="99" y="255"/>
                  </a:lnTo>
                  <a:lnTo>
                    <a:pt x="130" y="210"/>
                  </a:lnTo>
                  <a:lnTo>
                    <a:pt x="169" y="169"/>
                  </a:lnTo>
                  <a:lnTo>
                    <a:pt x="208" y="130"/>
                  </a:lnTo>
                  <a:lnTo>
                    <a:pt x="255" y="98"/>
                  </a:lnTo>
                  <a:lnTo>
                    <a:pt x="302" y="70"/>
                  </a:lnTo>
                  <a:lnTo>
                    <a:pt x="352" y="44"/>
                  </a:lnTo>
                  <a:lnTo>
                    <a:pt x="406" y="26"/>
                  </a:lnTo>
                  <a:lnTo>
                    <a:pt x="461" y="10"/>
                  </a:lnTo>
                  <a:lnTo>
                    <a:pt x="518" y="2"/>
                  </a:lnTo>
                  <a:lnTo>
                    <a:pt x="578" y="0"/>
                  </a:lnTo>
                  <a:lnTo>
                    <a:pt x="638" y="2"/>
                  </a:lnTo>
                  <a:lnTo>
                    <a:pt x="696" y="10"/>
                  </a:lnTo>
                  <a:lnTo>
                    <a:pt x="750" y="26"/>
                  </a:lnTo>
                  <a:lnTo>
                    <a:pt x="802" y="44"/>
                  </a:lnTo>
                  <a:lnTo>
                    <a:pt x="854" y="70"/>
                  </a:lnTo>
                  <a:lnTo>
                    <a:pt x="901" y="98"/>
                  </a:lnTo>
                  <a:lnTo>
                    <a:pt x="946" y="130"/>
                  </a:lnTo>
                  <a:lnTo>
                    <a:pt x="987" y="169"/>
                  </a:lnTo>
                  <a:lnTo>
                    <a:pt x="1024" y="210"/>
                  </a:lnTo>
                  <a:lnTo>
                    <a:pt x="1058" y="255"/>
                  </a:lnTo>
                  <a:lnTo>
                    <a:pt x="1086" y="302"/>
                  </a:lnTo>
                  <a:lnTo>
                    <a:pt x="1112" y="351"/>
                  </a:lnTo>
                  <a:lnTo>
                    <a:pt x="1131" y="406"/>
                  </a:lnTo>
                  <a:lnTo>
                    <a:pt x="1144" y="461"/>
                  </a:lnTo>
                  <a:lnTo>
                    <a:pt x="1154" y="518"/>
                  </a:lnTo>
                  <a:lnTo>
                    <a:pt x="1157" y="578"/>
                  </a:lnTo>
                  <a:close/>
                </a:path>
              </a:pathLst>
            </a:custGeom>
            <a:solidFill>
              <a:srgbClr val="F5F9F0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2868613" y="4656138"/>
              <a:ext cx="1587" cy="9525"/>
            </a:xfrm>
            <a:custGeom>
              <a:avLst/>
              <a:gdLst>
                <a:gd name="T0" fmla="*/ 0 w 1531"/>
                <a:gd name="T1" fmla="*/ 0 h 6"/>
                <a:gd name="T2" fmla="*/ 0 w 1531"/>
                <a:gd name="T3" fmla="*/ 6 h 6"/>
                <a:gd name="T4" fmla="*/ 0 w 1531"/>
                <a:gd name="T5" fmla="*/ 3 h 6"/>
                <a:gd name="T6" fmla="*/ 0 w 1531"/>
                <a:gd name="T7" fmla="*/ 3 h 6"/>
                <a:gd name="T8" fmla="*/ 0 w 153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1"/>
                <a:gd name="T16" fmla="*/ 0 h 6"/>
                <a:gd name="T17" fmla="*/ 1531 w 1531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1" h="6">
                  <a:moveTo>
                    <a:pt x="0" y="0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116650" y="4119563"/>
              <a:ext cx="1268412" cy="1016000"/>
            </a:xfrm>
            <a:custGeom>
              <a:avLst/>
              <a:gdLst>
                <a:gd name="T0" fmla="*/ 596 w 828"/>
                <a:gd name="T1" fmla="*/ 0 h 664"/>
                <a:gd name="T2" fmla="*/ 0 w 828"/>
                <a:gd name="T3" fmla="*/ 318 h 664"/>
                <a:gd name="T4" fmla="*/ 185 w 828"/>
                <a:gd name="T5" fmla="*/ 664 h 664"/>
                <a:gd name="T6" fmla="*/ 828 w 828"/>
                <a:gd name="T7" fmla="*/ 320 h 664"/>
                <a:gd name="T8" fmla="*/ 828 w 828"/>
                <a:gd name="T9" fmla="*/ 320 h 664"/>
                <a:gd name="T10" fmla="*/ 794 w 828"/>
                <a:gd name="T11" fmla="*/ 284 h 664"/>
                <a:gd name="T12" fmla="*/ 763 w 828"/>
                <a:gd name="T13" fmla="*/ 247 h 664"/>
                <a:gd name="T14" fmla="*/ 732 w 828"/>
                <a:gd name="T15" fmla="*/ 208 h 664"/>
                <a:gd name="T16" fmla="*/ 701 w 828"/>
                <a:gd name="T17" fmla="*/ 169 h 664"/>
                <a:gd name="T18" fmla="*/ 672 w 828"/>
                <a:gd name="T19" fmla="*/ 127 h 664"/>
                <a:gd name="T20" fmla="*/ 646 w 828"/>
                <a:gd name="T21" fmla="*/ 86 h 664"/>
                <a:gd name="T22" fmla="*/ 620 w 828"/>
                <a:gd name="T23" fmla="*/ 44 h 664"/>
                <a:gd name="T24" fmla="*/ 596 w 828"/>
                <a:gd name="T25" fmla="*/ 0 h 6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8"/>
                <a:gd name="T40" fmla="*/ 0 h 664"/>
                <a:gd name="T41" fmla="*/ 828 w 828"/>
                <a:gd name="T42" fmla="*/ 664 h 6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8" h="664">
                  <a:moveTo>
                    <a:pt x="596" y="0"/>
                  </a:moveTo>
                  <a:lnTo>
                    <a:pt x="0" y="318"/>
                  </a:lnTo>
                  <a:lnTo>
                    <a:pt x="185" y="664"/>
                  </a:lnTo>
                  <a:lnTo>
                    <a:pt x="828" y="320"/>
                  </a:lnTo>
                  <a:lnTo>
                    <a:pt x="794" y="284"/>
                  </a:lnTo>
                  <a:lnTo>
                    <a:pt x="763" y="247"/>
                  </a:lnTo>
                  <a:lnTo>
                    <a:pt x="732" y="208"/>
                  </a:lnTo>
                  <a:lnTo>
                    <a:pt x="701" y="169"/>
                  </a:lnTo>
                  <a:lnTo>
                    <a:pt x="672" y="127"/>
                  </a:lnTo>
                  <a:lnTo>
                    <a:pt x="646" y="86"/>
                  </a:lnTo>
                  <a:lnTo>
                    <a:pt x="620" y="44"/>
                  </a:lnTo>
                  <a:lnTo>
                    <a:pt x="5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460625" y="4003675"/>
              <a:ext cx="474663" cy="657225"/>
            </a:xfrm>
            <a:custGeom>
              <a:avLst/>
              <a:gdLst>
                <a:gd name="T0" fmla="*/ 45 w 310"/>
                <a:gd name="T1" fmla="*/ 0 h 430"/>
                <a:gd name="T2" fmla="*/ 66 w 310"/>
                <a:gd name="T3" fmla="*/ 42 h 430"/>
                <a:gd name="T4" fmla="*/ 0 w 310"/>
                <a:gd name="T5" fmla="*/ 76 h 430"/>
                <a:gd name="T6" fmla="*/ 0 w 310"/>
                <a:gd name="T7" fmla="*/ 76 h 430"/>
                <a:gd name="T8" fmla="*/ 24 w 310"/>
                <a:gd name="T9" fmla="*/ 120 h 430"/>
                <a:gd name="T10" fmla="*/ 50 w 310"/>
                <a:gd name="T11" fmla="*/ 162 h 430"/>
                <a:gd name="T12" fmla="*/ 76 w 310"/>
                <a:gd name="T13" fmla="*/ 203 h 430"/>
                <a:gd name="T14" fmla="*/ 105 w 310"/>
                <a:gd name="T15" fmla="*/ 245 h 430"/>
                <a:gd name="T16" fmla="*/ 136 w 310"/>
                <a:gd name="T17" fmla="*/ 284 h 430"/>
                <a:gd name="T18" fmla="*/ 167 w 310"/>
                <a:gd name="T19" fmla="*/ 323 h 430"/>
                <a:gd name="T20" fmla="*/ 198 w 310"/>
                <a:gd name="T21" fmla="*/ 360 h 430"/>
                <a:gd name="T22" fmla="*/ 232 w 310"/>
                <a:gd name="T23" fmla="*/ 396 h 430"/>
                <a:gd name="T24" fmla="*/ 245 w 310"/>
                <a:gd name="T25" fmla="*/ 391 h 430"/>
                <a:gd name="T26" fmla="*/ 266 w 310"/>
                <a:gd name="T27" fmla="*/ 427 h 430"/>
                <a:gd name="T28" fmla="*/ 266 w 310"/>
                <a:gd name="T29" fmla="*/ 427 h 430"/>
                <a:gd name="T30" fmla="*/ 266 w 310"/>
                <a:gd name="T31" fmla="*/ 430 h 430"/>
                <a:gd name="T32" fmla="*/ 310 w 310"/>
                <a:gd name="T33" fmla="*/ 193 h 430"/>
                <a:gd name="T34" fmla="*/ 310 w 310"/>
                <a:gd name="T35" fmla="*/ 193 h 430"/>
                <a:gd name="T36" fmla="*/ 269 w 310"/>
                <a:gd name="T37" fmla="*/ 141 h 430"/>
                <a:gd name="T38" fmla="*/ 230 w 310"/>
                <a:gd name="T39" fmla="*/ 86 h 430"/>
                <a:gd name="T40" fmla="*/ 45 w 310"/>
                <a:gd name="T41" fmla="*/ 0 h 4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10"/>
                <a:gd name="T64" fmla="*/ 0 h 430"/>
                <a:gd name="T65" fmla="*/ 310 w 310"/>
                <a:gd name="T66" fmla="*/ 430 h 4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10" h="430">
                  <a:moveTo>
                    <a:pt x="45" y="0"/>
                  </a:moveTo>
                  <a:lnTo>
                    <a:pt x="66" y="42"/>
                  </a:lnTo>
                  <a:lnTo>
                    <a:pt x="0" y="76"/>
                  </a:lnTo>
                  <a:lnTo>
                    <a:pt x="24" y="120"/>
                  </a:lnTo>
                  <a:lnTo>
                    <a:pt x="50" y="162"/>
                  </a:lnTo>
                  <a:lnTo>
                    <a:pt x="76" y="203"/>
                  </a:lnTo>
                  <a:lnTo>
                    <a:pt x="105" y="245"/>
                  </a:lnTo>
                  <a:lnTo>
                    <a:pt x="136" y="284"/>
                  </a:lnTo>
                  <a:lnTo>
                    <a:pt x="167" y="323"/>
                  </a:lnTo>
                  <a:lnTo>
                    <a:pt x="198" y="360"/>
                  </a:lnTo>
                  <a:lnTo>
                    <a:pt x="232" y="396"/>
                  </a:lnTo>
                  <a:lnTo>
                    <a:pt x="245" y="391"/>
                  </a:lnTo>
                  <a:lnTo>
                    <a:pt x="266" y="427"/>
                  </a:lnTo>
                  <a:lnTo>
                    <a:pt x="266" y="430"/>
                  </a:lnTo>
                  <a:lnTo>
                    <a:pt x="310" y="193"/>
                  </a:lnTo>
                  <a:lnTo>
                    <a:pt x="269" y="141"/>
                  </a:lnTo>
                  <a:lnTo>
                    <a:pt x="230" y="86"/>
                  </a:lnTo>
                  <a:lnTo>
                    <a:pt x="4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1545410" y="4003682"/>
              <a:ext cx="1404938" cy="1125537"/>
            </a:xfrm>
            <a:custGeom>
              <a:avLst/>
              <a:gdLst>
                <a:gd name="T0" fmla="*/ 917 w 917"/>
                <a:gd name="T1" fmla="*/ 127 h 737"/>
                <a:gd name="T2" fmla="*/ 640 w 917"/>
                <a:gd name="T3" fmla="*/ 0 h 737"/>
                <a:gd name="T4" fmla="*/ 661 w 917"/>
                <a:gd name="T5" fmla="*/ 39 h 737"/>
                <a:gd name="T6" fmla="*/ 0 w 917"/>
                <a:gd name="T7" fmla="*/ 390 h 737"/>
                <a:gd name="T8" fmla="*/ 185 w 917"/>
                <a:gd name="T9" fmla="*/ 737 h 737"/>
                <a:gd name="T10" fmla="*/ 838 w 917"/>
                <a:gd name="T11" fmla="*/ 388 h 737"/>
                <a:gd name="T12" fmla="*/ 862 w 917"/>
                <a:gd name="T13" fmla="*/ 429 h 737"/>
                <a:gd name="T14" fmla="*/ 917 w 917"/>
                <a:gd name="T15" fmla="*/ 127 h 7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7"/>
                <a:gd name="T25" fmla="*/ 0 h 737"/>
                <a:gd name="T26" fmla="*/ 917 w 917"/>
                <a:gd name="T27" fmla="*/ 737 h 7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7" h="737">
                  <a:moveTo>
                    <a:pt x="917" y="127"/>
                  </a:moveTo>
                  <a:lnTo>
                    <a:pt x="640" y="0"/>
                  </a:lnTo>
                  <a:lnTo>
                    <a:pt x="661" y="39"/>
                  </a:lnTo>
                  <a:lnTo>
                    <a:pt x="0" y="390"/>
                  </a:lnTo>
                  <a:lnTo>
                    <a:pt x="185" y="737"/>
                  </a:lnTo>
                  <a:lnTo>
                    <a:pt x="838" y="388"/>
                  </a:lnTo>
                  <a:lnTo>
                    <a:pt x="862" y="429"/>
                  </a:lnTo>
                  <a:lnTo>
                    <a:pt x="917" y="127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2413000" y="1778000"/>
              <a:ext cx="547688" cy="704850"/>
            </a:xfrm>
            <a:custGeom>
              <a:avLst/>
              <a:gdLst>
                <a:gd name="T0" fmla="*/ 297 w 357"/>
                <a:gd name="T1" fmla="*/ 0 h 461"/>
                <a:gd name="T2" fmla="*/ 284 w 357"/>
                <a:gd name="T3" fmla="*/ 42 h 461"/>
                <a:gd name="T4" fmla="*/ 222 w 357"/>
                <a:gd name="T5" fmla="*/ 24 h 461"/>
                <a:gd name="T6" fmla="*/ 222 w 357"/>
                <a:gd name="T7" fmla="*/ 24 h 461"/>
                <a:gd name="T8" fmla="*/ 188 w 357"/>
                <a:gd name="T9" fmla="*/ 63 h 461"/>
                <a:gd name="T10" fmla="*/ 157 w 357"/>
                <a:gd name="T11" fmla="*/ 102 h 461"/>
                <a:gd name="T12" fmla="*/ 128 w 357"/>
                <a:gd name="T13" fmla="*/ 143 h 461"/>
                <a:gd name="T14" fmla="*/ 99 w 357"/>
                <a:gd name="T15" fmla="*/ 185 h 461"/>
                <a:gd name="T16" fmla="*/ 71 w 357"/>
                <a:gd name="T17" fmla="*/ 229 h 461"/>
                <a:gd name="T18" fmla="*/ 45 w 357"/>
                <a:gd name="T19" fmla="*/ 274 h 461"/>
                <a:gd name="T20" fmla="*/ 21 w 357"/>
                <a:gd name="T21" fmla="*/ 318 h 461"/>
                <a:gd name="T22" fmla="*/ 0 w 357"/>
                <a:gd name="T23" fmla="*/ 365 h 461"/>
                <a:gd name="T24" fmla="*/ 162 w 357"/>
                <a:gd name="T25" fmla="*/ 414 h 461"/>
                <a:gd name="T26" fmla="*/ 149 w 357"/>
                <a:gd name="T27" fmla="*/ 461 h 461"/>
                <a:gd name="T28" fmla="*/ 177 w 357"/>
                <a:gd name="T29" fmla="*/ 440 h 461"/>
                <a:gd name="T30" fmla="*/ 177 w 357"/>
                <a:gd name="T31" fmla="*/ 440 h 461"/>
                <a:gd name="T32" fmla="*/ 214 w 357"/>
                <a:gd name="T33" fmla="*/ 367 h 461"/>
                <a:gd name="T34" fmla="*/ 258 w 357"/>
                <a:gd name="T35" fmla="*/ 294 h 461"/>
                <a:gd name="T36" fmla="*/ 305 w 357"/>
                <a:gd name="T37" fmla="*/ 227 h 461"/>
                <a:gd name="T38" fmla="*/ 357 w 357"/>
                <a:gd name="T39" fmla="*/ 162 h 461"/>
                <a:gd name="T40" fmla="*/ 297 w 357"/>
                <a:gd name="T41" fmla="*/ 0 h 4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7"/>
                <a:gd name="T64" fmla="*/ 0 h 461"/>
                <a:gd name="T65" fmla="*/ 357 w 357"/>
                <a:gd name="T66" fmla="*/ 461 h 4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7" h="461">
                  <a:moveTo>
                    <a:pt x="297" y="0"/>
                  </a:moveTo>
                  <a:lnTo>
                    <a:pt x="284" y="42"/>
                  </a:lnTo>
                  <a:lnTo>
                    <a:pt x="222" y="24"/>
                  </a:lnTo>
                  <a:lnTo>
                    <a:pt x="188" y="63"/>
                  </a:lnTo>
                  <a:lnTo>
                    <a:pt x="157" y="102"/>
                  </a:lnTo>
                  <a:lnTo>
                    <a:pt x="128" y="143"/>
                  </a:lnTo>
                  <a:lnTo>
                    <a:pt x="99" y="185"/>
                  </a:lnTo>
                  <a:lnTo>
                    <a:pt x="71" y="229"/>
                  </a:lnTo>
                  <a:lnTo>
                    <a:pt x="45" y="274"/>
                  </a:lnTo>
                  <a:lnTo>
                    <a:pt x="21" y="318"/>
                  </a:lnTo>
                  <a:lnTo>
                    <a:pt x="0" y="365"/>
                  </a:lnTo>
                  <a:lnTo>
                    <a:pt x="162" y="414"/>
                  </a:lnTo>
                  <a:lnTo>
                    <a:pt x="149" y="461"/>
                  </a:lnTo>
                  <a:lnTo>
                    <a:pt x="177" y="440"/>
                  </a:lnTo>
                  <a:lnTo>
                    <a:pt x="214" y="367"/>
                  </a:lnTo>
                  <a:lnTo>
                    <a:pt x="258" y="294"/>
                  </a:lnTo>
                  <a:lnTo>
                    <a:pt x="305" y="227"/>
                  </a:lnTo>
                  <a:lnTo>
                    <a:pt x="357" y="162"/>
                  </a:lnTo>
                  <a:lnTo>
                    <a:pt x="2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2684463" y="2025650"/>
              <a:ext cx="352425" cy="425450"/>
            </a:xfrm>
            <a:custGeom>
              <a:avLst/>
              <a:gdLst>
                <a:gd name="T0" fmla="*/ 180 w 230"/>
                <a:gd name="T1" fmla="*/ 0 h 278"/>
                <a:gd name="T2" fmla="*/ 180 w 230"/>
                <a:gd name="T3" fmla="*/ 0 h 278"/>
                <a:gd name="T4" fmla="*/ 128 w 230"/>
                <a:gd name="T5" fmla="*/ 65 h 278"/>
                <a:gd name="T6" fmla="*/ 81 w 230"/>
                <a:gd name="T7" fmla="*/ 132 h 278"/>
                <a:gd name="T8" fmla="*/ 37 w 230"/>
                <a:gd name="T9" fmla="*/ 205 h 278"/>
                <a:gd name="T10" fmla="*/ 0 w 230"/>
                <a:gd name="T11" fmla="*/ 278 h 278"/>
                <a:gd name="T12" fmla="*/ 230 w 230"/>
                <a:gd name="T13" fmla="*/ 125 h 278"/>
                <a:gd name="T14" fmla="*/ 180 w 230"/>
                <a:gd name="T15" fmla="*/ 0 h 2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0"/>
                <a:gd name="T25" fmla="*/ 0 h 278"/>
                <a:gd name="T26" fmla="*/ 230 w 230"/>
                <a:gd name="T27" fmla="*/ 278 h 2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0" h="278">
                  <a:moveTo>
                    <a:pt x="180" y="0"/>
                  </a:moveTo>
                  <a:lnTo>
                    <a:pt x="180" y="0"/>
                  </a:lnTo>
                  <a:lnTo>
                    <a:pt x="128" y="65"/>
                  </a:lnTo>
                  <a:lnTo>
                    <a:pt x="81" y="132"/>
                  </a:lnTo>
                  <a:lnTo>
                    <a:pt x="37" y="205"/>
                  </a:lnTo>
                  <a:lnTo>
                    <a:pt x="0" y="278"/>
                  </a:lnTo>
                  <a:lnTo>
                    <a:pt x="230" y="125"/>
                  </a:lnTo>
                  <a:lnTo>
                    <a:pt x="1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545410" y="1503352"/>
              <a:ext cx="1485900" cy="977900"/>
            </a:xfrm>
            <a:custGeom>
              <a:avLst/>
              <a:gdLst>
                <a:gd name="T0" fmla="*/ 971 w 971"/>
                <a:gd name="T1" fmla="*/ 466 h 640"/>
                <a:gd name="T2" fmla="*/ 862 w 971"/>
                <a:gd name="T3" fmla="*/ 179 h 640"/>
                <a:gd name="T4" fmla="*/ 849 w 971"/>
                <a:gd name="T5" fmla="*/ 224 h 640"/>
                <a:gd name="T6" fmla="*/ 114 w 971"/>
                <a:gd name="T7" fmla="*/ 0 h 640"/>
                <a:gd name="T8" fmla="*/ 0 w 971"/>
                <a:gd name="T9" fmla="*/ 375 h 640"/>
                <a:gd name="T10" fmla="*/ 729 w 971"/>
                <a:gd name="T11" fmla="*/ 596 h 640"/>
                <a:gd name="T12" fmla="*/ 713 w 971"/>
                <a:gd name="T13" fmla="*/ 640 h 640"/>
                <a:gd name="T14" fmla="*/ 971 w 971"/>
                <a:gd name="T15" fmla="*/ 466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1"/>
                <a:gd name="T25" fmla="*/ 0 h 640"/>
                <a:gd name="T26" fmla="*/ 971 w 971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1" h="640">
                  <a:moveTo>
                    <a:pt x="971" y="466"/>
                  </a:moveTo>
                  <a:lnTo>
                    <a:pt x="862" y="179"/>
                  </a:lnTo>
                  <a:lnTo>
                    <a:pt x="849" y="224"/>
                  </a:lnTo>
                  <a:lnTo>
                    <a:pt x="114" y="0"/>
                  </a:lnTo>
                  <a:lnTo>
                    <a:pt x="0" y="375"/>
                  </a:lnTo>
                  <a:lnTo>
                    <a:pt x="729" y="596"/>
                  </a:lnTo>
                  <a:lnTo>
                    <a:pt x="713" y="640"/>
                  </a:lnTo>
                  <a:lnTo>
                    <a:pt x="971" y="466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 rot="1020000">
              <a:off x="1873053" y="1703545"/>
              <a:ext cx="731708" cy="57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Реестр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рисков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39" name="Freeform 91"/>
            <p:cNvSpPr>
              <a:spLocks/>
            </p:cNvSpPr>
            <p:nvPr/>
          </p:nvSpPr>
          <p:spPr bwMode="auto">
            <a:xfrm>
              <a:off x="7352534" y="1500188"/>
              <a:ext cx="1265238" cy="855662"/>
            </a:xfrm>
            <a:custGeom>
              <a:avLst/>
              <a:gdLst>
                <a:gd name="T0" fmla="*/ 711 w 826"/>
                <a:gd name="T1" fmla="*/ 0 h 560"/>
                <a:gd name="T2" fmla="*/ 0 w 826"/>
                <a:gd name="T3" fmla="*/ 219 h 560"/>
                <a:gd name="T4" fmla="*/ 0 w 826"/>
                <a:gd name="T5" fmla="*/ 219 h 560"/>
                <a:gd name="T6" fmla="*/ 31 w 826"/>
                <a:gd name="T7" fmla="*/ 258 h 560"/>
                <a:gd name="T8" fmla="*/ 63 w 826"/>
                <a:gd name="T9" fmla="*/ 297 h 560"/>
                <a:gd name="T10" fmla="*/ 91 w 826"/>
                <a:gd name="T11" fmla="*/ 338 h 560"/>
                <a:gd name="T12" fmla="*/ 120 w 826"/>
                <a:gd name="T13" fmla="*/ 380 h 560"/>
                <a:gd name="T14" fmla="*/ 146 w 826"/>
                <a:gd name="T15" fmla="*/ 424 h 560"/>
                <a:gd name="T16" fmla="*/ 172 w 826"/>
                <a:gd name="T17" fmla="*/ 469 h 560"/>
                <a:gd name="T18" fmla="*/ 196 w 826"/>
                <a:gd name="T19" fmla="*/ 516 h 560"/>
                <a:gd name="T20" fmla="*/ 216 w 826"/>
                <a:gd name="T21" fmla="*/ 560 h 560"/>
                <a:gd name="T22" fmla="*/ 826 w 826"/>
                <a:gd name="T23" fmla="*/ 375 h 560"/>
                <a:gd name="T24" fmla="*/ 711 w 826"/>
                <a:gd name="T25" fmla="*/ 0 h 5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26"/>
                <a:gd name="T40" fmla="*/ 0 h 560"/>
                <a:gd name="T41" fmla="*/ 826 w 826"/>
                <a:gd name="T42" fmla="*/ 560 h 5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26" h="560">
                  <a:moveTo>
                    <a:pt x="711" y="0"/>
                  </a:moveTo>
                  <a:lnTo>
                    <a:pt x="0" y="219"/>
                  </a:lnTo>
                  <a:lnTo>
                    <a:pt x="31" y="258"/>
                  </a:lnTo>
                  <a:lnTo>
                    <a:pt x="63" y="297"/>
                  </a:lnTo>
                  <a:lnTo>
                    <a:pt x="91" y="338"/>
                  </a:lnTo>
                  <a:lnTo>
                    <a:pt x="120" y="380"/>
                  </a:lnTo>
                  <a:lnTo>
                    <a:pt x="146" y="424"/>
                  </a:lnTo>
                  <a:lnTo>
                    <a:pt x="172" y="469"/>
                  </a:lnTo>
                  <a:lnTo>
                    <a:pt x="196" y="516"/>
                  </a:lnTo>
                  <a:lnTo>
                    <a:pt x="216" y="560"/>
                  </a:lnTo>
                  <a:lnTo>
                    <a:pt x="826" y="375"/>
                  </a:lnTo>
                  <a:lnTo>
                    <a:pt x="71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5664200" y="1778000"/>
              <a:ext cx="503238" cy="704850"/>
            </a:xfrm>
            <a:custGeom>
              <a:avLst/>
              <a:gdLst>
                <a:gd name="T0" fmla="*/ 76 w 328"/>
                <a:gd name="T1" fmla="*/ 0 h 461"/>
                <a:gd name="T2" fmla="*/ 0 w 328"/>
                <a:gd name="T3" fmla="*/ 203 h 461"/>
                <a:gd name="T4" fmla="*/ 0 w 328"/>
                <a:gd name="T5" fmla="*/ 203 h 461"/>
                <a:gd name="T6" fmla="*/ 34 w 328"/>
                <a:gd name="T7" fmla="*/ 248 h 461"/>
                <a:gd name="T8" fmla="*/ 65 w 328"/>
                <a:gd name="T9" fmla="*/ 294 h 461"/>
                <a:gd name="T10" fmla="*/ 94 w 328"/>
                <a:gd name="T11" fmla="*/ 341 h 461"/>
                <a:gd name="T12" fmla="*/ 120 w 328"/>
                <a:gd name="T13" fmla="*/ 391 h 461"/>
                <a:gd name="T14" fmla="*/ 224 w 328"/>
                <a:gd name="T15" fmla="*/ 461 h 461"/>
                <a:gd name="T16" fmla="*/ 209 w 328"/>
                <a:gd name="T17" fmla="*/ 414 h 461"/>
                <a:gd name="T18" fmla="*/ 328 w 328"/>
                <a:gd name="T19" fmla="*/ 378 h 461"/>
                <a:gd name="T20" fmla="*/ 328 w 328"/>
                <a:gd name="T21" fmla="*/ 378 h 461"/>
                <a:gd name="T22" fmla="*/ 308 w 328"/>
                <a:gd name="T23" fmla="*/ 334 h 461"/>
                <a:gd name="T24" fmla="*/ 284 w 328"/>
                <a:gd name="T25" fmla="*/ 287 h 461"/>
                <a:gd name="T26" fmla="*/ 258 w 328"/>
                <a:gd name="T27" fmla="*/ 242 h 461"/>
                <a:gd name="T28" fmla="*/ 232 w 328"/>
                <a:gd name="T29" fmla="*/ 198 h 461"/>
                <a:gd name="T30" fmla="*/ 203 w 328"/>
                <a:gd name="T31" fmla="*/ 156 h 461"/>
                <a:gd name="T32" fmla="*/ 175 w 328"/>
                <a:gd name="T33" fmla="*/ 115 h 461"/>
                <a:gd name="T34" fmla="*/ 143 w 328"/>
                <a:gd name="T35" fmla="*/ 76 h 461"/>
                <a:gd name="T36" fmla="*/ 112 w 328"/>
                <a:gd name="T37" fmla="*/ 37 h 461"/>
                <a:gd name="T38" fmla="*/ 89 w 328"/>
                <a:gd name="T39" fmla="*/ 42 h 461"/>
                <a:gd name="T40" fmla="*/ 76 w 328"/>
                <a:gd name="T41" fmla="*/ 0 h 4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8"/>
                <a:gd name="T64" fmla="*/ 0 h 461"/>
                <a:gd name="T65" fmla="*/ 328 w 328"/>
                <a:gd name="T66" fmla="*/ 461 h 4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8" h="461">
                  <a:moveTo>
                    <a:pt x="76" y="0"/>
                  </a:moveTo>
                  <a:lnTo>
                    <a:pt x="0" y="203"/>
                  </a:lnTo>
                  <a:lnTo>
                    <a:pt x="34" y="248"/>
                  </a:lnTo>
                  <a:lnTo>
                    <a:pt x="65" y="294"/>
                  </a:lnTo>
                  <a:lnTo>
                    <a:pt x="94" y="341"/>
                  </a:lnTo>
                  <a:lnTo>
                    <a:pt x="120" y="391"/>
                  </a:lnTo>
                  <a:lnTo>
                    <a:pt x="224" y="461"/>
                  </a:lnTo>
                  <a:lnTo>
                    <a:pt x="209" y="414"/>
                  </a:lnTo>
                  <a:lnTo>
                    <a:pt x="328" y="378"/>
                  </a:lnTo>
                  <a:lnTo>
                    <a:pt x="308" y="334"/>
                  </a:lnTo>
                  <a:lnTo>
                    <a:pt x="284" y="287"/>
                  </a:lnTo>
                  <a:lnTo>
                    <a:pt x="258" y="242"/>
                  </a:lnTo>
                  <a:lnTo>
                    <a:pt x="232" y="198"/>
                  </a:lnTo>
                  <a:lnTo>
                    <a:pt x="203" y="156"/>
                  </a:lnTo>
                  <a:lnTo>
                    <a:pt x="175" y="115"/>
                  </a:lnTo>
                  <a:lnTo>
                    <a:pt x="143" y="76"/>
                  </a:lnTo>
                  <a:lnTo>
                    <a:pt x="112" y="37"/>
                  </a:lnTo>
                  <a:lnTo>
                    <a:pt x="89" y="42"/>
                  </a:lnTo>
                  <a:lnTo>
                    <a:pt x="7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5540019" y="1503352"/>
              <a:ext cx="1484313" cy="977900"/>
            </a:xfrm>
            <a:custGeom>
              <a:avLst/>
              <a:gdLst>
                <a:gd name="T0" fmla="*/ 0 w 969"/>
                <a:gd name="T1" fmla="*/ 466 h 640"/>
                <a:gd name="T2" fmla="*/ 109 w 969"/>
                <a:gd name="T3" fmla="*/ 179 h 640"/>
                <a:gd name="T4" fmla="*/ 122 w 969"/>
                <a:gd name="T5" fmla="*/ 224 h 640"/>
                <a:gd name="T6" fmla="*/ 854 w 969"/>
                <a:gd name="T7" fmla="*/ 0 h 640"/>
                <a:gd name="T8" fmla="*/ 969 w 969"/>
                <a:gd name="T9" fmla="*/ 375 h 640"/>
                <a:gd name="T10" fmla="*/ 242 w 969"/>
                <a:gd name="T11" fmla="*/ 596 h 640"/>
                <a:gd name="T12" fmla="*/ 257 w 969"/>
                <a:gd name="T13" fmla="*/ 640 h 640"/>
                <a:gd name="T14" fmla="*/ 0 w 969"/>
                <a:gd name="T15" fmla="*/ 466 h 6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9"/>
                <a:gd name="T25" fmla="*/ 0 h 640"/>
                <a:gd name="T26" fmla="*/ 969 w 969"/>
                <a:gd name="T27" fmla="*/ 640 h 6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9" h="640">
                  <a:moveTo>
                    <a:pt x="0" y="466"/>
                  </a:moveTo>
                  <a:lnTo>
                    <a:pt x="109" y="179"/>
                  </a:lnTo>
                  <a:lnTo>
                    <a:pt x="122" y="224"/>
                  </a:lnTo>
                  <a:lnTo>
                    <a:pt x="854" y="0"/>
                  </a:lnTo>
                  <a:lnTo>
                    <a:pt x="969" y="375"/>
                  </a:lnTo>
                  <a:lnTo>
                    <a:pt x="242" y="596"/>
                  </a:lnTo>
                  <a:lnTo>
                    <a:pt x="257" y="640"/>
                  </a:lnTo>
                  <a:lnTo>
                    <a:pt x="0" y="466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1" i="0" u="none" strike="noStrike" kern="1200" cap="all" spc="0" normalizeH="0" baseline="0" noProof="0" dirty="0">
                <a:ln w="0"/>
                <a:gradFill flip="none">
                  <a:gsLst>
                    <a:gs pos="0">
                      <a:srgbClr val="5B9BD5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5B9BD5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5B9BD5">
                        <a:shade val="65000"/>
                        <a:satMod val="130000"/>
                      </a:srgbClr>
                    </a:gs>
                    <a:gs pos="92000">
                      <a:srgbClr val="5B9BD5">
                        <a:shade val="50000"/>
                        <a:satMod val="120000"/>
                      </a:srgbClr>
                    </a:gs>
                    <a:gs pos="100000">
                      <a:srgbClr val="5B9BD5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5299878" y="5149850"/>
              <a:ext cx="603250" cy="1163638"/>
            </a:xfrm>
            <a:custGeom>
              <a:avLst/>
              <a:gdLst>
                <a:gd name="T0" fmla="*/ 394 w 394"/>
                <a:gd name="T1" fmla="*/ 0 h 761"/>
                <a:gd name="T2" fmla="*/ 394 w 394"/>
                <a:gd name="T3" fmla="*/ 0 h 761"/>
                <a:gd name="T4" fmla="*/ 305 w 394"/>
                <a:gd name="T5" fmla="*/ 21 h 761"/>
                <a:gd name="T6" fmla="*/ 261 w 394"/>
                <a:gd name="T7" fmla="*/ 32 h 761"/>
                <a:gd name="T8" fmla="*/ 214 w 394"/>
                <a:gd name="T9" fmla="*/ 37 h 761"/>
                <a:gd name="T10" fmla="*/ 170 w 394"/>
                <a:gd name="T11" fmla="*/ 42 h 761"/>
                <a:gd name="T12" fmla="*/ 123 w 394"/>
                <a:gd name="T13" fmla="*/ 47 h 761"/>
                <a:gd name="T14" fmla="*/ 76 w 394"/>
                <a:gd name="T15" fmla="*/ 50 h 761"/>
                <a:gd name="T16" fmla="*/ 29 w 394"/>
                <a:gd name="T17" fmla="*/ 50 h 761"/>
                <a:gd name="T18" fmla="*/ 29 w 394"/>
                <a:gd name="T19" fmla="*/ 50 h 761"/>
                <a:gd name="T20" fmla="*/ 0 w 394"/>
                <a:gd name="T21" fmla="*/ 50 h 761"/>
                <a:gd name="T22" fmla="*/ 3 w 394"/>
                <a:gd name="T23" fmla="*/ 761 h 761"/>
                <a:gd name="T24" fmla="*/ 394 w 394"/>
                <a:gd name="T25" fmla="*/ 761 h 761"/>
                <a:gd name="T26" fmla="*/ 394 w 394"/>
                <a:gd name="T27" fmla="*/ 0 h 7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4"/>
                <a:gd name="T43" fmla="*/ 0 h 761"/>
                <a:gd name="T44" fmla="*/ 394 w 394"/>
                <a:gd name="T45" fmla="*/ 761 h 7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4" h="761">
                  <a:moveTo>
                    <a:pt x="394" y="0"/>
                  </a:moveTo>
                  <a:lnTo>
                    <a:pt x="394" y="0"/>
                  </a:lnTo>
                  <a:lnTo>
                    <a:pt x="305" y="21"/>
                  </a:lnTo>
                  <a:lnTo>
                    <a:pt x="261" y="32"/>
                  </a:lnTo>
                  <a:lnTo>
                    <a:pt x="214" y="37"/>
                  </a:lnTo>
                  <a:lnTo>
                    <a:pt x="170" y="42"/>
                  </a:lnTo>
                  <a:lnTo>
                    <a:pt x="123" y="47"/>
                  </a:lnTo>
                  <a:lnTo>
                    <a:pt x="76" y="50"/>
                  </a:lnTo>
                  <a:lnTo>
                    <a:pt x="29" y="50"/>
                  </a:lnTo>
                  <a:lnTo>
                    <a:pt x="0" y="50"/>
                  </a:lnTo>
                  <a:lnTo>
                    <a:pt x="3" y="761"/>
                  </a:lnTo>
                  <a:lnTo>
                    <a:pt x="394" y="761"/>
                  </a:lnTo>
                  <a:lnTo>
                    <a:pt x="39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173538" y="4887913"/>
              <a:ext cx="741362" cy="338137"/>
            </a:xfrm>
            <a:custGeom>
              <a:avLst/>
              <a:gdLst>
                <a:gd name="T0" fmla="*/ 333 w 484"/>
                <a:gd name="T1" fmla="*/ 0 h 222"/>
                <a:gd name="T2" fmla="*/ 333 w 484"/>
                <a:gd name="T3" fmla="*/ 0 h 222"/>
                <a:gd name="T4" fmla="*/ 279 w 484"/>
                <a:gd name="T5" fmla="*/ 11 h 222"/>
                <a:gd name="T6" fmla="*/ 224 w 484"/>
                <a:gd name="T7" fmla="*/ 19 h 222"/>
                <a:gd name="T8" fmla="*/ 169 w 484"/>
                <a:gd name="T9" fmla="*/ 27 h 222"/>
                <a:gd name="T10" fmla="*/ 115 w 484"/>
                <a:gd name="T11" fmla="*/ 29 h 222"/>
                <a:gd name="T12" fmla="*/ 0 w 484"/>
                <a:gd name="T13" fmla="*/ 123 h 222"/>
                <a:gd name="T14" fmla="*/ 44 w 484"/>
                <a:gd name="T15" fmla="*/ 123 h 222"/>
                <a:gd name="T16" fmla="*/ 44 w 484"/>
                <a:gd name="T17" fmla="*/ 222 h 222"/>
                <a:gd name="T18" fmla="*/ 44 w 484"/>
                <a:gd name="T19" fmla="*/ 222 h 222"/>
                <a:gd name="T20" fmla="*/ 73 w 484"/>
                <a:gd name="T21" fmla="*/ 222 h 222"/>
                <a:gd name="T22" fmla="*/ 73 w 484"/>
                <a:gd name="T23" fmla="*/ 222 h 222"/>
                <a:gd name="T24" fmla="*/ 120 w 484"/>
                <a:gd name="T25" fmla="*/ 222 h 222"/>
                <a:gd name="T26" fmla="*/ 167 w 484"/>
                <a:gd name="T27" fmla="*/ 219 h 222"/>
                <a:gd name="T28" fmla="*/ 214 w 484"/>
                <a:gd name="T29" fmla="*/ 214 h 222"/>
                <a:gd name="T30" fmla="*/ 258 w 484"/>
                <a:gd name="T31" fmla="*/ 209 h 222"/>
                <a:gd name="T32" fmla="*/ 305 w 484"/>
                <a:gd name="T33" fmla="*/ 204 h 222"/>
                <a:gd name="T34" fmla="*/ 349 w 484"/>
                <a:gd name="T35" fmla="*/ 193 h 222"/>
                <a:gd name="T36" fmla="*/ 438 w 484"/>
                <a:gd name="T37" fmla="*/ 172 h 222"/>
                <a:gd name="T38" fmla="*/ 438 w 484"/>
                <a:gd name="T39" fmla="*/ 128 h 222"/>
                <a:gd name="T40" fmla="*/ 484 w 484"/>
                <a:gd name="T41" fmla="*/ 128 h 222"/>
                <a:gd name="T42" fmla="*/ 333 w 484"/>
                <a:gd name="T43" fmla="*/ 0 h 22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84"/>
                <a:gd name="T67" fmla="*/ 0 h 222"/>
                <a:gd name="T68" fmla="*/ 484 w 484"/>
                <a:gd name="T69" fmla="*/ 222 h 22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84" h="222">
                  <a:moveTo>
                    <a:pt x="333" y="0"/>
                  </a:moveTo>
                  <a:lnTo>
                    <a:pt x="333" y="0"/>
                  </a:lnTo>
                  <a:lnTo>
                    <a:pt x="279" y="11"/>
                  </a:lnTo>
                  <a:lnTo>
                    <a:pt x="224" y="19"/>
                  </a:lnTo>
                  <a:lnTo>
                    <a:pt x="169" y="27"/>
                  </a:lnTo>
                  <a:lnTo>
                    <a:pt x="115" y="29"/>
                  </a:lnTo>
                  <a:lnTo>
                    <a:pt x="0" y="123"/>
                  </a:lnTo>
                  <a:lnTo>
                    <a:pt x="44" y="123"/>
                  </a:lnTo>
                  <a:lnTo>
                    <a:pt x="44" y="222"/>
                  </a:lnTo>
                  <a:lnTo>
                    <a:pt x="73" y="222"/>
                  </a:lnTo>
                  <a:lnTo>
                    <a:pt x="120" y="222"/>
                  </a:lnTo>
                  <a:lnTo>
                    <a:pt x="167" y="219"/>
                  </a:lnTo>
                  <a:lnTo>
                    <a:pt x="214" y="214"/>
                  </a:lnTo>
                  <a:lnTo>
                    <a:pt x="258" y="209"/>
                  </a:lnTo>
                  <a:lnTo>
                    <a:pt x="305" y="204"/>
                  </a:lnTo>
                  <a:lnTo>
                    <a:pt x="349" y="193"/>
                  </a:lnTo>
                  <a:lnTo>
                    <a:pt x="438" y="172"/>
                  </a:lnTo>
                  <a:lnTo>
                    <a:pt x="438" y="128"/>
                  </a:lnTo>
                  <a:lnTo>
                    <a:pt x="484" y="128"/>
                  </a:lnTo>
                  <a:lnTo>
                    <a:pt x="3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4161634" y="4789500"/>
              <a:ext cx="741363" cy="1714303"/>
            </a:xfrm>
            <a:custGeom>
              <a:avLst/>
              <a:gdLst>
                <a:gd name="T0" fmla="*/ 242 w 484"/>
                <a:gd name="T1" fmla="*/ 0 h 1011"/>
                <a:gd name="T2" fmla="*/ 0 w 484"/>
                <a:gd name="T3" fmla="*/ 200 h 1011"/>
                <a:gd name="T4" fmla="*/ 44 w 484"/>
                <a:gd name="T5" fmla="*/ 200 h 1011"/>
                <a:gd name="T6" fmla="*/ 47 w 484"/>
                <a:gd name="T7" fmla="*/ 1011 h 1011"/>
                <a:gd name="T8" fmla="*/ 437 w 484"/>
                <a:gd name="T9" fmla="*/ 1011 h 1011"/>
                <a:gd name="T10" fmla="*/ 437 w 484"/>
                <a:gd name="T11" fmla="*/ 206 h 1011"/>
                <a:gd name="T12" fmla="*/ 484 w 484"/>
                <a:gd name="T13" fmla="*/ 206 h 1011"/>
                <a:gd name="T14" fmla="*/ 242 w 484"/>
                <a:gd name="T15" fmla="*/ 0 h 10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4"/>
                <a:gd name="T25" fmla="*/ 0 h 1011"/>
                <a:gd name="T26" fmla="*/ 484 w 484"/>
                <a:gd name="T27" fmla="*/ 1011 h 10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4" h="1011">
                  <a:moveTo>
                    <a:pt x="242" y="0"/>
                  </a:moveTo>
                  <a:lnTo>
                    <a:pt x="0" y="200"/>
                  </a:lnTo>
                  <a:lnTo>
                    <a:pt x="44" y="200"/>
                  </a:lnTo>
                  <a:lnTo>
                    <a:pt x="47" y="1011"/>
                  </a:lnTo>
                  <a:lnTo>
                    <a:pt x="437" y="1011"/>
                  </a:lnTo>
                  <a:lnTo>
                    <a:pt x="437" y="206"/>
                  </a:lnTo>
                  <a:lnTo>
                    <a:pt x="484" y="206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70509" y="3033199"/>
              <a:ext cx="1185480" cy="22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Коммуникации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864234" y="1184275"/>
              <a:ext cx="1089053" cy="289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Принципы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7457309" y="3541713"/>
              <a:ext cx="1089025" cy="1003300"/>
            </a:xfrm>
            <a:custGeom>
              <a:avLst/>
              <a:gdLst>
                <a:gd name="T0" fmla="*/ 128 w 711"/>
                <a:gd name="T1" fmla="*/ 0 h 656"/>
                <a:gd name="T2" fmla="*/ 128 w 711"/>
                <a:gd name="T3" fmla="*/ 0 h 656"/>
                <a:gd name="T4" fmla="*/ 117 w 711"/>
                <a:gd name="T5" fmla="*/ 50 h 656"/>
                <a:gd name="T6" fmla="*/ 104 w 711"/>
                <a:gd name="T7" fmla="*/ 99 h 656"/>
                <a:gd name="T8" fmla="*/ 91 w 711"/>
                <a:gd name="T9" fmla="*/ 149 h 656"/>
                <a:gd name="T10" fmla="*/ 75 w 711"/>
                <a:gd name="T11" fmla="*/ 195 h 656"/>
                <a:gd name="T12" fmla="*/ 60 w 711"/>
                <a:gd name="T13" fmla="*/ 242 h 656"/>
                <a:gd name="T14" fmla="*/ 42 w 711"/>
                <a:gd name="T15" fmla="*/ 287 h 656"/>
                <a:gd name="T16" fmla="*/ 21 w 711"/>
                <a:gd name="T17" fmla="*/ 333 h 656"/>
                <a:gd name="T18" fmla="*/ 0 w 711"/>
                <a:gd name="T19" fmla="*/ 378 h 656"/>
                <a:gd name="T20" fmla="*/ 526 w 711"/>
                <a:gd name="T21" fmla="*/ 656 h 656"/>
                <a:gd name="T22" fmla="*/ 711 w 711"/>
                <a:gd name="T23" fmla="*/ 313 h 656"/>
                <a:gd name="T24" fmla="*/ 128 w 711"/>
                <a:gd name="T25" fmla="*/ 0 h 6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11"/>
                <a:gd name="T40" fmla="*/ 0 h 656"/>
                <a:gd name="T41" fmla="*/ 711 w 711"/>
                <a:gd name="T42" fmla="*/ 656 h 6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11" h="656">
                  <a:moveTo>
                    <a:pt x="128" y="0"/>
                  </a:moveTo>
                  <a:lnTo>
                    <a:pt x="128" y="0"/>
                  </a:lnTo>
                  <a:lnTo>
                    <a:pt x="117" y="50"/>
                  </a:lnTo>
                  <a:lnTo>
                    <a:pt x="104" y="99"/>
                  </a:lnTo>
                  <a:lnTo>
                    <a:pt x="91" y="149"/>
                  </a:lnTo>
                  <a:lnTo>
                    <a:pt x="75" y="195"/>
                  </a:lnTo>
                  <a:lnTo>
                    <a:pt x="60" y="242"/>
                  </a:lnTo>
                  <a:lnTo>
                    <a:pt x="42" y="287"/>
                  </a:lnTo>
                  <a:lnTo>
                    <a:pt x="21" y="333"/>
                  </a:lnTo>
                  <a:lnTo>
                    <a:pt x="0" y="378"/>
                  </a:lnTo>
                  <a:lnTo>
                    <a:pt x="526" y="656"/>
                  </a:lnTo>
                  <a:lnTo>
                    <a:pt x="711" y="313"/>
                  </a:lnTo>
                  <a:lnTo>
                    <a:pt x="12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861050" y="3417888"/>
              <a:ext cx="447675" cy="701675"/>
            </a:xfrm>
            <a:custGeom>
              <a:avLst/>
              <a:gdLst>
                <a:gd name="T0" fmla="*/ 234 w 292"/>
                <a:gd name="T1" fmla="*/ 0 h 459"/>
                <a:gd name="T2" fmla="*/ 99 w 292"/>
                <a:gd name="T3" fmla="*/ 63 h 459"/>
                <a:gd name="T4" fmla="*/ 99 w 292"/>
                <a:gd name="T5" fmla="*/ 63 h 459"/>
                <a:gd name="T6" fmla="*/ 81 w 292"/>
                <a:gd name="T7" fmla="*/ 141 h 459"/>
                <a:gd name="T8" fmla="*/ 57 w 292"/>
                <a:gd name="T9" fmla="*/ 214 h 459"/>
                <a:gd name="T10" fmla="*/ 31 w 292"/>
                <a:gd name="T11" fmla="*/ 287 h 459"/>
                <a:gd name="T12" fmla="*/ 0 w 292"/>
                <a:gd name="T13" fmla="*/ 355 h 459"/>
                <a:gd name="T14" fmla="*/ 13 w 292"/>
                <a:gd name="T15" fmla="*/ 430 h 459"/>
                <a:gd name="T16" fmla="*/ 34 w 292"/>
                <a:gd name="T17" fmla="*/ 388 h 459"/>
                <a:gd name="T18" fmla="*/ 164 w 292"/>
                <a:gd name="T19" fmla="*/ 459 h 459"/>
                <a:gd name="T20" fmla="*/ 164 w 292"/>
                <a:gd name="T21" fmla="*/ 459 h 459"/>
                <a:gd name="T22" fmla="*/ 185 w 292"/>
                <a:gd name="T23" fmla="*/ 414 h 459"/>
                <a:gd name="T24" fmla="*/ 206 w 292"/>
                <a:gd name="T25" fmla="*/ 368 h 459"/>
                <a:gd name="T26" fmla="*/ 224 w 292"/>
                <a:gd name="T27" fmla="*/ 323 h 459"/>
                <a:gd name="T28" fmla="*/ 239 w 292"/>
                <a:gd name="T29" fmla="*/ 276 h 459"/>
                <a:gd name="T30" fmla="*/ 255 w 292"/>
                <a:gd name="T31" fmla="*/ 230 h 459"/>
                <a:gd name="T32" fmla="*/ 268 w 292"/>
                <a:gd name="T33" fmla="*/ 180 h 459"/>
                <a:gd name="T34" fmla="*/ 281 w 292"/>
                <a:gd name="T35" fmla="*/ 131 h 459"/>
                <a:gd name="T36" fmla="*/ 292 w 292"/>
                <a:gd name="T37" fmla="*/ 81 h 459"/>
                <a:gd name="T38" fmla="*/ 213 w 292"/>
                <a:gd name="T39" fmla="*/ 42 h 459"/>
                <a:gd name="T40" fmla="*/ 234 w 292"/>
                <a:gd name="T41" fmla="*/ 0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2"/>
                <a:gd name="T64" fmla="*/ 0 h 459"/>
                <a:gd name="T65" fmla="*/ 292 w 292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2" h="459">
                  <a:moveTo>
                    <a:pt x="234" y="0"/>
                  </a:moveTo>
                  <a:lnTo>
                    <a:pt x="99" y="63"/>
                  </a:lnTo>
                  <a:lnTo>
                    <a:pt x="81" y="141"/>
                  </a:lnTo>
                  <a:lnTo>
                    <a:pt x="57" y="214"/>
                  </a:lnTo>
                  <a:lnTo>
                    <a:pt x="31" y="287"/>
                  </a:lnTo>
                  <a:lnTo>
                    <a:pt x="0" y="355"/>
                  </a:lnTo>
                  <a:lnTo>
                    <a:pt x="13" y="430"/>
                  </a:lnTo>
                  <a:lnTo>
                    <a:pt x="34" y="388"/>
                  </a:lnTo>
                  <a:lnTo>
                    <a:pt x="164" y="459"/>
                  </a:lnTo>
                  <a:lnTo>
                    <a:pt x="185" y="414"/>
                  </a:lnTo>
                  <a:lnTo>
                    <a:pt x="206" y="368"/>
                  </a:lnTo>
                  <a:lnTo>
                    <a:pt x="224" y="323"/>
                  </a:lnTo>
                  <a:lnTo>
                    <a:pt x="239" y="276"/>
                  </a:lnTo>
                  <a:lnTo>
                    <a:pt x="255" y="230"/>
                  </a:lnTo>
                  <a:lnTo>
                    <a:pt x="268" y="180"/>
                  </a:lnTo>
                  <a:lnTo>
                    <a:pt x="281" y="131"/>
                  </a:lnTo>
                  <a:lnTo>
                    <a:pt x="292" y="81"/>
                  </a:lnTo>
                  <a:lnTo>
                    <a:pt x="213" y="42"/>
                  </a:lnTo>
                  <a:lnTo>
                    <a:pt x="23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795963" y="3514725"/>
              <a:ext cx="215900" cy="446088"/>
            </a:xfrm>
            <a:custGeom>
              <a:avLst/>
              <a:gdLst>
                <a:gd name="T0" fmla="*/ 141 w 141"/>
                <a:gd name="T1" fmla="*/ 0 h 292"/>
                <a:gd name="T2" fmla="*/ 0 w 141"/>
                <a:gd name="T3" fmla="*/ 65 h 292"/>
                <a:gd name="T4" fmla="*/ 42 w 141"/>
                <a:gd name="T5" fmla="*/ 292 h 292"/>
                <a:gd name="T6" fmla="*/ 42 w 141"/>
                <a:gd name="T7" fmla="*/ 292 h 292"/>
                <a:gd name="T8" fmla="*/ 73 w 141"/>
                <a:gd name="T9" fmla="*/ 224 h 292"/>
                <a:gd name="T10" fmla="*/ 99 w 141"/>
                <a:gd name="T11" fmla="*/ 151 h 292"/>
                <a:gd name="T12" fmla="*/ 123 w 141"/>
                <a:gd name="T13" fmla="*/ 78 h 292"/>
                <a:gd name="T14" fmla="*/ 141 w 141"/>
                <a:gd name="T15" fmla="*/ 0 h 2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"/>
                <a:gd name="T25" fmla="*/ 0 h 292"/>
                <a:gd name="T26" fmla="*/ 141 w 141"/>
                <a:gd name="T27" fmla="*/ 292 h 2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" h="292">
                  <a:moveTo>
                    <a:pt x="141" y="0"/>
                  </a:moveTo>
                  <a:lnTo>
                    <a:pt x="0" y="65"/>
                  </a:lnTo>
                  <a:lnTo>
                    <a:pt x="42" y="292"/>
                  </a:lnTo>
                  <a:lnTo>
                    <a:pt x="73" y="224"/>
                  </a:lnTo>
                  <a:lnTo>
                    <a:pt x="99" y="151"/>
                  </a:lnTo>
                  <a:lnTo>
                    <a:pt x="123" y="78"/>
                  </a:lnTo>
                  <a:lnTo>
                    <a:pt x="14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682895" y="3360739"/>
              <a:ext cx="1428760" cy="1203325"/>
            </a:xfrm>
            <a:custGeom>
              <a:avLst/>
              <a:gdLst>
                <a:gd name="T0" fmla="*/ 0 w 917"/>
                <a:gd name="T1" fmla="*/ 130 h 740"/>
                <a:gd name="T2" fmla="*/ 277 w 917"/>
                <a:gd name="T3" fmla="*/ 0 h 740"/>
                <a:gd name="T4" fmla="*/ 256 w 917"/>
                <a:gd name="T5" fmla="*/ 42 h 740"/>
                <a:gd name="T6" fmla="*/ 917 w 917"/>
                <a:gd name="T7" fmla="*/ 393 h 740"/>
                <a:gd name="T8" fmla="*/ 732 w 917"/>
                <a:gd name="T9" fmla="*/ 740 h 740"/>
                <a:gd name="T10" fmla="*/ 79 w 917"/>
                <a:gd name="T11" fmla="*/ 391 h 740"/>
                <a:gd name="T12" fmla="*/ 55 w 917"/>
                <a:gd name="T13" fmla="*/ 432 h 740"/>
                <a:gd name="T14" fmla="*/ 0 w 917"/>
                <a:gd name="T15" fmla="*/ 130 h 7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7"/>
                <a:gd name="T25" fmla="*/ 0 h 740"/>
                <a:gd name="T26" fmla="*/ 917 w 917"/>
                <a:gd name="T27" fmla="*/ 740 h 7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7" h="740">
                  <a:moveTo>
                    <a:pt x="0" y="130"/>
                  </a:moveTo>
                  <a:lnTo>
                    <a:pt x="277" y="0"/>
                  </a:lnTo>
                  <a:lnTo>
                    <a:pt x="256" y="42"/>
                  </a:lnTo>
                  <a:lnTo>
                    <a:pt x="917" y="393"/>
                  </a:lnTo>
                  <a:lnTo>
                    <a:pt x="732" y="740"/>
                  </a:lnTo>
                  <a:lnTo>
                    <a:pt x="79" y="391"/>
                  </a:lnTo>
                  <a:lnTo>
                    <a:pt x="55" y="432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033838" y="3160713"/>
              <a:ext cx="1566862" cy="1408112"/>
            </a:xfrm>
            <a:custGeom>
              <a:avLst/>
              <a:gdLst>
                <a:gd name="T0" fmla="*/ 674 w 1023"/>
                <a:gd name="T1" fmla="*/ 44 h 922"/>
                <a:gd name="T2" fmla="*/ 674 w 1023"/>
                <a:gd name="T3" fmla="*/ 44 h 922"/>
                <a:gd name="T4" fmla="*/ 664 w 1023"/>
                <a:gd name="T5" fmla="*/ 102 h 922"/>
                <a:gd name="T6" fmla="*/ 648 w 1023"/>
                <a:gd name="T7" fmla="*/ 156 h 922"/>
                <a:gd name="T8" fmla="*/ 628 w 1023"/>
                <a:gd name="T9" fmla="*/ 208 h 922"/>
                <a:gd name="T10" fmla="*/ 604 w 1023"/>
                <a:gd name="T11" fmla="*/ 253 h 922"/>
                <a:gd name="T12" fmla="*/ 578 w 1023"/>
                <a:gd name="T13" fmla="*/ 297 h 922"/>
                <a:gd name="T14" fmla="*/ 547 w 1023"/>
                <a:gd name="T15" fmla="*/ 333 h 922"/>
                <a:gd name="T16" fmla="*/ 513 w 1023"/>
                <a:gd name="T17" fmla="*/ 367 h 922"/>
                <a:gd name="T18" fmla="*/ 476 w 1023"/>
                <a:gd name="T19" fmla="*/ 399 h 922"/>
                <a:gd name="T20" fmla="*/ 440 w 1023"/>
                <a:gd name="T21" fmla="*/ 425 h 922"/>
                <a:gd name="T22" fmla="*/ 401 w 1023"/>
                <a:gd name="T23" fmla="*/ 448 h 922"/>
                <a:gd name="T24" fmla="*/ 362 w 1023"/>
                <a:gd name="T25" fmla="*/ 466 h 922"/>
                <a:gd name="T26" fmla="*/ 323 w 1023"/>
                <a:gd name="T27" fmla="*/ 482 h 922"/>
                <a:gd name="T28" fmla="*/ 281 w 1023"/>
                <a:gd name="T29" fmla="*/ 492 h 922"/>
                <a:gd name="T30" fmla="*/ 242 w 1023"/>
                <a:gd name="T31" fmla="*/ 500 h 922"/>
                <a:gd name="T32" fmla="*/ 206 w 1023"/>
                <a:gd name="T33" fmla="*/ 505 h 922"/>
                <a:gd name="T34" fmla="*/ 169 w 1023"/>
                <a:gd name="T35" fmla="*/ 508 h 922"/>
                <a:gd name="T36" fmla="*/ 169 w 1023"/>
                <a:gd name="T37" fmla="*/ 508 h 922"/>
                <a:gd name="T38" fmla="*/ 169 w 1023"/>
                <a:gd name="T39" fmla="*/ 448 h 922"/>
                <a:gd name="T40" fmla="*/ 0 w 1023"/>
                <a:gd name="T41" fmla="*/ 680 h 922"/>
                <a:gd name="T42" fmla="*/ 169 w 1023"/>
                <a:gd name="T43" fmla="*/ 922 h 922"/>
                <a:gd name="T44" fmla="*/ 169 w 1023"/>
                <a:gd name="T45" fmla="*/ 849 h 922"/>
                <a:gd name="T46" fmla="*/ 169 w 1023"/>
                <a:gd name="T47" fmla="*/ 849 h 922"/>
                <a:gd name="T48" fmla="*/ 169 w 1023"/>
                <a:gd name="T49" fmla="*/ 849 h 922"/>
                <a:gd name="T50" fmla="*/ 224 w 1023"/>
                <a:gd name="T51" fmla="*/ 849 h 922"/>
                <a:gd name="T52" fmla="*/ 286 w 1023"/>
                <a:gd name="T53" fmla="*/ 839 h 922"/>
                <a:gd name="T54" fmla="*/ 349 w 1023"/>
                <a:gd name="T55" fmla="*/ 826 h 922"/>
                <a:gd name="T56" fmla="*/ 414 w 1023"/>
                <a:gd name="T57" fmla="*/ 802 h 922"/>
                <a:gd name="T58" fmla="*/ 482 w 1023"/>
                <a:gd name="T59" fmla="*/ 774 h 922"/>
                <a:gd name="T60" fmla="*/ 549 w 1023"/>
                <a:gd name="T61" fmla="*/ 740 h 922"/>
                <a:gd name="T62" fmla="*/ 583 w 1023"/>
                <a:gd name="T63" fmla="*/ 719 h 922"/>
                <a:gd name="T64" fmla="*/ 615 w 1023"/>
                <a:gd name="T65" fmla="*/ 698 h 922"/>
                <a:gd name="T66" fmla="*/ 648 w 1023"/>
                <a:gd name="T67" fmla="*/ 675 h 922"/>
                <a:gd name="T68" fmla="*/ 680 w 1023"/>
                <a:gd name="T69" fmla="*/ 649 h 922"/>
                <a:gd name="T70" fmla="*/ 714 w 1023"/>
                <a:gd name="T71" fmla="*/ 623 h 922"/>
                <a:gd name="T72" fmla="*/ 742 w 1023"/>
                <a:gd name="T73" fmla="*/ 594 h 922"/>
                <a:gd name="T74" fmla="*/ 773 w 1023"/>
                <a:gd name="T75" fmla="*/ 563 h 922"/>
                <a:gd name="T76" fmla="*/ 802 w 1023"/>
                <a:gd name="T77" fmla="*/ 531 h 922"/>
                <a:gd name="T78" fmla="*/ 831 w 1023"/>
                <a:gd name="T79" fmla="*/ 497 h 922"/>
                <a:gd name="T80" fmla="*/ 857 w 1023"/>
                <a:gd name="T81" fmla="*/ 461 h 922"/>
                <a:gd name="T82" fmla="*/ 880 w 1023"/>
                <a:gd name="T83" fmla="*/ 425 h 922"/>
                <a:gd name="T84" fmla="*/ 904 w 1023"/>
                <a:gd name="T85" fmla="*/ 385 h 922"/>
                <a:gd name="T86" fmla="*/ 927 w 1023"/>
                <a:gd name="T87" fmla="*/ 344 h 922"/>
                <a:gd name="T88" fmla="*/ 948 w 1023"/>
                <a:gd name="T89" fmla="*/ 302 h 922"/>
                <a:gd name="T90" fmla="*/ 966 w 1023"/>
                <a:gd name="T91" fmla="*/ 255 h 922"/>
                <a:gd name="T92" fmla="*/ 982 w 1023"/>
                <a:gd name="T93" fmla="*/ 211 h 922"/>
                <a:gd name="T94" fmla="*/ 995 w 1023"/>
                <a:gd name="T95" fmla="*/ 161 h 922"/>
                <a:gd name="T96" fmla="*/ 1008 w 1023"/>
                <a:gd name="T97" fmla="*/ 112 h 922"/>
                <a:gd name="T98" fmla="*/ 1018 w 1023"/>
                <a:gd name="T99" fmla="*/ 60 h 922"/>
                <a:gd name="T100" fmla="*/ 1023 w 1023"/>
                <a:gd name="T101" fmla="*/ 5 h 922"/>
                <a:gd name="T102" fmla="*/ 682 w 1023"/>
                <a:gd name="T103" fmla="*/ 0 h 922"/>
                <a:gd name="T104" fmla="*/ 674 w 1023"/>
                <a:gd name="T105" fmla="*/ 44 h 92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23"/>
                <a:gd name="T160" fmla="*/ 0 h 922"/>
                <a:gd name="T161" fmla="*/ 1023 w 1023"/>
                <a:gd name="T162" fmla="*/ 922 h 92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23" h="922">
                  <a:moveTo>
                    <a:pt x="674" y="44"/>
                  </a:moveTo>
                  <a:lnTo>
                    <a:pt x="674" y="44"/>
                  </a:lnTo>
                  <a:lnTo>
                    <a:pt x="664" y="102"/>
                  </a:lnTo>
                  <a:lnTo>
                    <a:pt x="648" y="156"/>
                  </a:lnTo>
                  <a:lnTo>
                    <a:pt x="628" y="208"/>
                  </a:lnTo>
                  <a:lnTo>
                    <a:pt x="604" y="253"/>
                  </a:lnTo>
                  <a:lnTo>
                    <a:pt x="578" y="297"/>
                  </a:lnTo>
                  <a:lnTo>
                    <a:pt x="547" y="333"/>
                  </a:lnTo>
                  <a:lnTo>
                    <a:pt x="513" y="367"/>
                  </a:lnTo>
                  <a:lnTo>
                    <a:pt x="476" y="399"/>
                  </a:lnTo>
                  <a:lnTo>
                    <a:pt x="440" y="425"/>
                  </a:lnTo>
                  <a:lnTo>
                    <a:pt x="401" y="448"/>
                  </a:lnTo>
                  <a:lnTo>
                    <a:pt x="362" y="466"/>
                  </a:lnTo>
                  <a:lnTo>
                    <a:pt x="323" y="482"/>
                  </a:lnTo>
                  <a:lnTo>
                    <a:pt x="281" y="492"/>
                  </a:lnTo>
                  <a:lnTo>
                    <a:pt x="242" y="500"/>
                  </a:lnTo>
                  <a:lnTo>
                    <a:pt x="206" y="505"/>
                  </a:lnTo>
                  <a:lnTo>
                    <a:pt x="169" y="508"/>
                  </a:lnTo>
                  <a:lnTo>
                    <a:pt x="169" y="448"/>
                  </a:lnTo>
                  <a:lnTo>
                    <a:pt x="0" y="680"/>
                  </a:lnTo>
                  <a:lnTo>
                    <a:pt x="169" y="922"/>
                  </a:lnTo>
                  <a:lnTo>
                    <a:pt x="169" y="849"/>
                  </a:lnTo>
                  <a:lnTo>
                    <a:pt x="224" y="849"/>
                  </a:lnTo>
                  <a:lnTo>
                    <a:pt x="286" y="839"/>
                  </a:lnTo>
                  <a:lnTo>
                    <a:pt x="349" y="826"/>
                  </a:lnTo>
                  <a:lnTo>
                    <a:pt x="414" y="802"/>
                  </a:lnTo>
                  <a:lnTo>
                    <a:pt x="482" y="774"/>
                  </a:lnTo>
                  <a:lnTo>
                    <a:pt x="549" y="740"/>
                  </a:lnTo>
                  <a:lnTo>
                    <a:pt x="583" y="719"/>
                  </a:lnTo>
                  <a:lnTo>
                    <a:pt x="615" y="698"/>
                  </a:lnTo>
                  <a:lnTo>
                    <a:pt x="648" y="675"/>
                  </a:lnTo>
                  <a:lnTo>
                    <a:pt x="680" y="649"/>
                  </a:lnTo>
                  <a:lnTo>
                    <a:pt x="714" y="623"/>
                  </a:lnTo>
                  <a:lnTo>
                    <a:pt x="742" y="594"/>
                  </a:lnTo>
                  <a:lnTo>
                    <a:pt x="773" y="563"/>
                  </a:lnTo>
                  <a:lnTo>
                    <a:pt x="802" y="531"/>
                  </a:lnTo>
                  <a:lnTo>
                    <a:pt x="831" y="497"/>
                  </a:lnTo>
                  <a:lnTo>
                    <a:pt x="857" y="461"/>
                  </a:lnTo>
                  <a:lnTo>
                    <a:pt x="880" y="425"/>
                  </a:lnTo>
                  <a:lnTo>
                    <a:pt x="904" y="385"/>
                  </a:lnTo>
                  <a:lnTo>
                    <a:pt x="927" y="344"/>
                  </a:lnTo>
                  <a:lnTo>
                    <a:pt x="948" y="302"/>
                  </a:lnTo>
                  <a:lnTo>
                    <a:pt x="966" y="255"/>
                  </a:lnTo>
                  <a:lnTo>
                    <a:pt x="982" y="211"/>
                  </a:lnTo>
                  <a:lnTo>
                    <a:pt x="995" y="161"/>
                  </a:lnTo>
                  <a:lnTo>
                    <a:pt x="1008" y="112"/>
                  </a:lnTo>
                  <a:lnTo>
                    <a:pt x="1018" y="60"/>
                  </a:lnTo>
                  <a:lnTo>
                    <a:pt x="1023" y="5"/>
                  </a:lnTo>
                  <a:lnTo>
                    <a:pt x="682" y="0"/>
                  </a:lnTo>
                  <a:lnTo>
                    <a:pt x="674" y="44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033838" y="3160713"/>
              <a:ext cx="1566862" cy="1408112"/>
            </a:xfrm>
            <a:custGeom>
              <a:avLst/>
              <a:gdLst>
                <a:gd name="T0" fmla="*/ 674 w 1023"/>
                <a:gd name="T1" fmla="*/ 44 h 922"/>
                <a:gd name="T2" fmla="*/ 674 w 1023"/>
                <a:gd name="T3" fmla="*/ 44 h 922"/>
                <a:gd name="T4" fmla="*/ 664 w 1023"/>
                <a:gd name="T5" fmla="*/ 102 h 922"/>
                <a:gd name="T6" fmla="*/ 648 w 1023"/>
                <a:gd name="T7" fmla="*/ 156 h 922"/>
                <a:gd name="T8" fmla="*/ 628 w 1023"/>
                <a:gd name="T9" fmla="*/ 208 h 922"/>
                <a:gd name="T10" fmla="*/ 604 w 1023"/>
                <a:gd name="T11" fmla="*/ 253 h 922"/>
                <a:gd name="T12" fmla="*/ 578 w 1023"/>
                <a:gd name="T13" fmla="*/ 297 h 922"/>
                <a:gd name="T14" fmla="*/ 547 w 1023"/>
                <a:gd name="T15" fmla="*/ 333 h 922"/>
                <a:gd name="T16" fmla="*/ 513 w 1023"/>
                <a:gd name="T17" fmla="*/ 367 h 922"/>
                <a:gd name="T18" fmla="*/ 476 w 1023"/>
                <a:gd name="T19" fmla="*/ 399 h 922"/>
                <a:gd name="T20" fmla="*/ 440 w 1023"/>
                <a:gd name="T21" fmla="*/ 425 h 922"/>
                <a:gd name="T22" fmla="*/ 401 w 1023"/>
                <a:gd name="T23" fmla="*/ 448 h 922"/>
                <a:gd name="T24" fmla="*/ 362 w 1023"/>
                <a:gd name="T25" fmla="*/ 466 h 922"/>
                <a:gd name="T26" fmla="*/ 323 w 1023"/>
                <a:gd name="T27" fmla="*/ 482 h 922"/>
                <a:gd name="T28" fmla="*/ 281 w 1023"/>
                <a:gd name="T29" fmla="*/ 492 h 922"/>
                <a:gd name="T30" fmla="*/ 242 w 1023"/>
                <a:gd name="T31" fmla="*/ 500 h 922"/>
                <a:gd name="T32" fmla="*/ 206 w 1023"/>
                <a:gd name="T33" fmla="*/ 505 h 922"/>
                <a:gd name="T34" fmla="*/ 169 w 1023"/>
                <a:gd name="T35" fmla="*/ 508 h 922"/>
                <a:gd name="T36" fmla="*/ 169 w 1023"/>
                <a:gd name="T37" fmla="*/ 508 h 922"/>
                <a:gd name="T38" fmla="*/ 169 w 1023"/>
                <a:gd name="T39" fmla="*/ 448 h 922"/>
                <a:gd name="T40" fmla="*/ 0 w 1023"/>
                <a:gd name="T41" fmla="*/ 680 h 922"/>
                <a:gd name="T42" fmla="*/ 169 w 1023"/>
                <a:gd name="T43" fmla="*/ 922 h 922"/>
                <a:gd name="T44" fmla="*/ 169 w 1023"/>
                <a:gd name="T45" fmla="*/ 849 h 922"/>
                <a:gd name="T46" fmla="*/ 169 w 1023"/>
                <a:gd name="T47" fmla="*/ 849 h 922"/>
                <a:gd name="T48" fmla="*/ 169 w 1023"/>
                <a:gd name="T49" fmla="*/ 849 h 922"/>
                <a:gd name="T50" fmla="*/ 224 w 1023"/>
                <a:gd name="T51" fmla="*/ 849 h 922"/>
                <a:gd name="T52" fmla="*/ 286 w 1023"/>
                <a:gd name="T53" fmla="*/ 839 h 922"/>
                <a:gd name="T54" fmla="*/ 349 w 1023"/>
                <a:gd name="T55" fmla="*/ 826 h 922"/>
                <a:gd name="T56" fmla="*/ 414 w 1023"/>
                <a:gd name="T57" fmla="*/ 802 h 922"/>
                <a:gd name="T58" fmla="*/ 482 w 1023"/>
                <a:gd name="T59" fmla="*/ 774 h 922"/>
                <a:gd name="T60" fmla="*/ 549 w 1023"/>
                <a:gd name="T61" fmla="*/ 740 h 922"/>
                <a:gd name="T62" fmla="*/ 583 w 1023"/>
                <a:gd name="T63" fmla="*/ 719 h 922"/>
                <a:gd name="T64" fmla="*/ 615 w 1023"/>
                <a:gd name="T65" fmla="*/ 698 h 922"/>
                <a:gd name="T66" fmla="*/ 648 w 1023"/>
                <a:gd name="T67" fmla="*/ 675 h 922"/>
                <a:gd name="T68" fmla="*/ 680 w 1023"/>
                <a:gd name="T69" fmla="*/ 649 h 922"/>
                <a:gd name="T70" fmla="*/ 714 w 1023"/>
                <a:gd name="T71" fmla="*/ 623 h 922"/>
                <a:gd name="T72" fmla="*/ 742 w 1023"/>
                <a:gd name="T73" fmla="*/ 594 h 922"/>
                <a:gd name="T74" fmla="*/ 773 w 1023"/>
                <a:gd name="T75" fmla="*/ 563 h 922"/>
                <a:gd name="T76" fmla="*/ 802 w 1023"/>
                <a:gd name="T77" fmla="*/ 531 h 922"/>
                <a:gd name="T78" fmla="*/ 831 w 1023"/>
                <a:gd name="T79" fmla="*/ 497 h 922"/>
                <a:gd name="T80" fmla="*/ 857 w 1023"/>
                <a:gd name="T81" fmla="*/ 461 h 922"/>
                <a:gd name="T82" fmla="*/ 880 w 1023"/>
                <a:gd name="T83" fmla="*/ 425 h 922"/>
                <a:gd name="T84" fmla="*/ 904 w 1023"/>
                <a:gd name="T85" fmla="*/ 385 h 922"/>
                <a:gd name="T86" fmla="*/ 927 w 1023"/>
                <a:gd name="T87" fmla="*/ 344 h 922"/>
                <a:gd name="T88" fmla="*/ 948 w 1023"/>
                <a:gd name="T89" fmla="*/ 302 h 922"/>
                <a:gd name="T90" fmla="*/ 966 w 1023"/>
                <a:gd name="T91" fmla="*/ 255 h 922"/>
                <a:gd name="T92" fmla="*/ 982 w 1023"/>
                <a:gd name="T93" fmla="*/ 211 h 922"/>
                <a:gd name="T94" fmla="*/ 995 w 1023"/>
                <a:gd name="T95" fmla="*/ 161 h 922"/>
                <a:gd name="T96" fmla="*/ 1008 w 1023"/>
                <a:gd name="T97" fmla="*/ 112 h 922"/>
                <a:gd name="T98" fmla="*/ 1018 w 1023"/>
                <a:gd name="T99" fmla="*/ 60 h 922"/>
                <a:gd name="T100" fmla="*/ 1023 w 1023"/>
                <a:gd name="T101" fmla="*/ 5 h 922"/>
                <a:gd name="T102" fmla="*/ 682 w 1023"/>
                <a:gd name="T103" fmla="*/ 0 h 9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3"/>
                <a:gd name="T157" fmla="*/ 0 h 922"/>
                <a:gd name="T158" fmla="*/ 1023 w 1023"/>
                <a:gd name="T159" fmla="*/ 922 h 9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3" h="922">
                  <a:moveTo>
                    <a:pt x="674" y="44"/>
                  </a:moveTo>
                  <a:lnTo>
                    <a:pt x="674" y="44"/>
                  </a:lnTo>
                  <a:lnTo>
                    <a:pt x="664" y="102"/>
                  </a:lnTo>
                  <a:lnTo>
                    <a:pt x="648" y="156"/>
                  </a:lnTo>
                  <a:lnTo>
                    <a:pt x="628" y="208"/>
                  </a:lnTo>
                  <a:lnTo>
                    <a:pt x="604" y="253"/>
                  </a:lnTo>
                  <a:lnTo>
                    <a:pt x="578" y="297"/>
                  </a:lnTo>
                  <a:lnTo>
                    <a:pt x="547" y="333"/>
                  </a:lnTo>
                  <a:lnTo>
                    <a:pt x="513" y="367"/>
                  </a:lnTo>
                  <a:lnTo>
                    <a:pt x="476" y="399"/>
                  </a:lnTo>
                  <a:lnTo>
                    <a:pt x="440" y="425"/>
                  </a:lnTo>
                  <a:lnTo>
                    <a:pt x="401" y="448"/>
                  </a:lnTo>
                  <a:lnTo>
                    <a:pt x="362" y="466"/>
                  </a:lnTo>
                  <a:lnTo>
                    <a:pt x="323" y="482"/>
                  </a:lnTo>
                  <a:lnTo>
                    <a:pt x="281" y="492"/>
                  </a:lnTo>
                  <a:lnTo>
                    <a:pt x="242" y="500"/>
                  </a:lnTo>
                  <a:lnTo>
                    <a:pt x="206" y="505"/>
                  </a:lnTo>
                  <a:lnTo>
                    <a:pt x="169" y="508"/>
                  </a:lnTo>
                  <a:lnTo>
                    <a:pt x="169" y="448"/>
                  </a:lnTo>
                  <a:lnTo>
                    <a:pt x="0" y="680"/>
                  </a:lnTo>
                  <a:lnTo>
                    <a:pt x="169" y="922"/>
                  </a:lnTo>
                  <a:lnTo>
                    <a:pt x="169" y="849"/>
                  </a:lnTo>
                  <a:lnTo>
                    <a:pt x="224" y="849"/>
                  </a:lnTo>
                  <a:lnTo>
                    <a:pt x="286" y="839"/>
                  </a:lnTo>
                  <a:lnTo>
                    <a:pt x="349" y="826"/>
                  </a:lnTo>
                  <a:lnTo>
                    <a:pt x="414" y="802"/>
                  </a:lnTo>
                  <a:lnTo>
                    <a:pt x="482" y="774"/>
                  </a:lnTo>
                  <a:lnTo>
                    <a:pt x="549" y="740"/>
                  </a:lnTo>
                  <a:lnTo>
                    <a:pt x="583" y="719"/>
                  </a:lnTo>
                  <a:lnTo>
                    <a:pt x="615" y="698"/>
                  </a:lnTo>
                  <a:lnTo>
                    <a:pt x="648" y="675"/>
                  </a:lnTo>
                  <a:lnTo>
                    <a:pt x="680" y="649"/>
                  </a:lnTo>
                  <a:lnTo>
                    <a:pt x="714" y="623"/>
                  </a:lnTo>
                  <a:lnTo>
                    <a:pt x="742" y="594"/>
                  </a:lnTo>
                  <a:lnTo>
                    <a:pt x="773" y="563"/>
                  </a:lnTo>
                  <a:lnTo>
                    <a:pt x="802" y="531"/>
                  </a:lnTo>
                  <a:lnTo>
                    <a:pt x="831" y="497"/>
                  </a:lnTo>
                  <a:lnTo>
                    <a:pt x="857" y="461"/>
                  </a:lnTo>
                  <a:lnTo>
                    <a:pt x="880" y="425"/>
                  </a:lnTo>
                  <a:lnTo>
                    <a:pt x="904" y="385"/>
                  </a:lnTo>
                  <a:lnTo>
                    <a:pt x="927" y="344"/>
                  </a:lnTo>
                  <a:lnTo>
                    <a:pt x="948" y="302"/>
                  </a:lnTo>
                  <a:lnTo>
                    <a:pt x="966" y="255"/>
                  </a:lnTo>
                  <a:lnTo>
                    <a:pt x="982" y="211"/>
                  </a:lnTo>
                  <a:lnTo>
                    <a:pt x="995" y="161"/>
                  </a:lnTo>
                  <a:lnTo>
                    <a:pt x="1008" y="112"/>
                  </a:lnTo>
                  <a:lnTo>
                    <a:pt x="1018" y="60"/>
                  </a:lnTo>
                  <a:lnTo>
                    <a:pt x="1023" y="5"/>
                  </a:lnTo>
                  <a:lnTo>
                    <a:pt x="68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284663" y="1857375"/>
              <a:ext cx="1427162" cy="1565275"/>
            </a:xfrm>
            <a:custGeom>
              <a:avLst/>
              <a:gdLst>
                <a:gd name="T0" fmla="*/ 18 w 932"/>
                <a:gd name="T1" fmla="*/ 341 h 1024"/>
                <a:gd name="T2" fmla="*/ 18 w 932"/>
                <a:gd name="T3" fmla="*/ 341 h 1024"/>
                <a:gd name="T4" fmla="*/ 47 w 932"/>
                <a:gd name="T5" fmla="*/ 349 h 1024"/>
                <a:gd name="T6" fmla="*/ 107 w 932"/>
                <a:gd name="T7" fmla="*/ 367 h 1024"/>
                <a:gd name="T8" fmla="*/ 143 w 932"/>
                <a:gd name="T9" fmla="*/ 380 h 1024"/>
                <a:gd name="T10" fmla="*/ 185 w 932"/>
                <a:gd name="T11" fmla="*/ 399 h 1024"/>
                <a:gd name="T12" fmla="*/ 232 w 932"/>
                <a:gd name="T13" fmla="*/ 417 h 1024"/>
                <a:gd name="T14" fmla="*/ 276 w 932"/>
                <a:gd name="T15" fmla="*/ 443 h 1024"/>
                <a:gd name="T16" fmla="*/ 320 w 932"/>
                <a:gd name="T17" fmla="*/ 472 h 1024"/>
                <a:gd name="T18" fmla="*/ 365 w 932"/>
                <a:gd name="T19" fmla="*/ 508 h 1024"/>
                <a:gd name="T20" fmla="*/ 385 w 932"/>
                <a:gd name="T21" fmla="*/ 526 h 1024"/>
                <a:gd name="T22" fmla="*/ 406 w 932"/>
                <a:gd name="T23" fmla="*/ 547 h 1024"/>
                <a:gd name="T24" fmla="*/ 424 w 932"/>
                <a:gd name="T25" fmla="*/ 571 h 1024"/>
                <a:gd name="T26" fmla="*/ 443 w 932"/>
                <a:gd name="T27" fmla="*/ 594 h 1024"/>
                <a:gd name="T28" fmla="*/ 458 w 932"/>
                <a:gd name="T29" fmla="*/ 620 h 1024"/>
                <a:gd name="T30" fmla="*/ 471 w 932"/>
                <a:gd name="T31" fmla="*/ 649 h 1024"/>
                <a:gd name="T32" fmla="*/ 484 w 932"/>
                <a:gd name="T33" fmla="*/ 677 h 1024"/>
                <a:gd name="T34" fmla="*/ 495 w 932"/>
                <a:gd name="T35" fmla="*/ 709 h 1024"/>
                <a:gd name="T36" fmla="*/ 505 w 932"/>
                <a:gd name="T37" fmla="*/ 743 h 1024"/>
                <a:gd name="T38" fmla="*/ 510 w 932"/>
                <a:gd name="T39" fmla="*/ 776 h 1024"/>
                <a:gd name="T40" fmla="*/ 516 w 932"/>
                <a:gd name="T41" fmla="*/ 813 h 1024"/>
                <a:gd name="T42" fmla="*/ 516 w 932"/>
                <a:gd name="T43" fmla="*/ 852 h 1024"/>
                <a:gd name="T44" fmla="*/ 516 w 932"/>
                <a:gd name="T45" fmla="*/ 852 h 1024"/>
                <a:gd name="T46" fmla="*/ 456 w 932"/>
                <a:gd name="T47" fmla="*/ 852 h 1024"/>
                <a:gd name="T48" fmla="*/ 690 w 932"/>
                <a:gd name="T49" fmla="*/ 1024 h 1024"/>
                <a:gd name="T50" fmla="*/ 932 w 932"/>
                <a:gd name="T51" fmla="*/ 855 h 1024"/>
                <a:gd name="T52" fmla="*/ 859 w 932"/>
                <a:gd name="T53" fmla="*/ 855 h 1024"/>
                <a:gd name="T54" fmla="*/ 859 w 932"/>
                <a:gd name="T55" fmla="*/ 852 h 1024"/>
                <a:gd name="T56" fmla="*/ 859 w 932"/>
                <a:gd name="T57" fmla="*/ 852 h 1024"/>
                <a:gd name="T58" fmla="*/ 857 w 932"/>
                <a:gd name="T59" fmla="*/ 795 h 1024"/>
                <a:gd name="T60" fmla="*/ 846 w 932"/>
                <a:gd name="T61" fmla="*/ 732 h 1024"/>
                <a:gd name="T62" fmla="*/ 828 w 932"/>
                <a:gd name="T63" fmla="*/ 664 h 1024"/>
                <a:gd name="T64" fmla="*/ 807 w 932"/>
                <a:gd name="T65" fmla="*/ 597 h 1024"/>
                <a:gd name="T66" fmla="*/ 776 w 932"/>
                <a:gd name="T67" fmla="*/ 529 h 1024"/>
                <a:gd name="T68" fmla="*/ 760 w 932"/>
                <a:gd name="T69" fmla="*/ 495 h 1024"/>
                <a:gd name="T70" fmla="*/ 742 w 932"/>
                <a:gd name="T71" fmla="*/ 461 h 1024"/>
                <a:gd name="T72" fmla="*/ 721 w 932"/>
                <a:gd name="T73" fmla="*/ 427 h 1024"/>
                <a:gd name="T74" fmla="*/ 698 w 932"/>
                <a:gd name="T75" fmla="*/ 394 h 1024"/>
                <a:gd name="T76" fmla="*/ 675 w 932"/>
                <a:gd name="T77" fmla="*/ 360 h 1024"/>
                <a:gd name="T78" fmla="*/ 648 w 932"/>
                <a:gd name="T79" fmla="*/ 328 h 1024"/>
                <a:gd name="T80" fmla="*/ 622 w 932"/>
                <a:gd name="T81" fmla="*/ 297 h 1024"/>
                <a:gd name="T82" fmla="*/ 594 w 932"/>
                <a:gd name="T83" fmla="*/ 266 h 1024"/>
                <a:gd name="T84" fmla="*/ 563 w 932"/>
                <a:gd name="T85" fmla="*/ 237 h 1024"/>
                <a:gd name="T86" fmla="*/ 529 w 932"/>
                <a:gd name="T87" fmla="*/ 209 h 1024"/>
                <a:gd name="T88" fmla="*/ 495 w 932"/>
                <a:gd name="T89" fmla="*/ 180 h 1024"/>
                <a:gd name="T90" fmla="*/ 458 w 932"/>
                <a:gd name="T91" fmla="*/ 154 h 1024"/>
                <a:gd name="T92" fmla="*/ 422 w 932"/>
                <a:gd name="T93" fmla="*/ 130 h 1024"/>
                <a:gd name="T94" fmla="*/ 380 w 932"/>
                <a:gd name="T95" fmla="*/ 107 h 1024"/>
                <a:gd name="T96" fmla="*/ 341 w 932"/>
                <a:gd name="T97" fmla="*/ 86 h 1024"/>
                <a:gd name="T98" fmla="*/ 297 w 932"/>
                <a:gd name="T99" fmla="*/ 68 h 1024"/>
                <a:gd name="T100" fmla="*/ 253 w 932"/>
                <a:gd name="T101" fmla="*/ 50 h 1024"/>
                <a:gd name="T102" fmla="*/ 206 w 932"/>
                <a:gd name="T103" fmla="*/ 37 h 1024"/>
                <a:gd name="T104" fmla="*/ 156 w 932"/>
                <a:gd name="T105" fmla="*/ 24 h 1024"/>
                <a:gd name="T106" fmla="*/ 104 w 932"/>
                <a:gd name="T107" fmla="*/ 13 h 1024"/>
                <a:gd name="T108" fmla="*/ 52 w 932"/>
                <a:gd name="T109" fmla="*/ 5 h 1024"/>
                <a:gd name="T110" fmla="*/ 0 w 932"/>
                <a:gd name="T111" fmla="*/ 0 h 1024"/>
                <a:gd name="T112" fmla="*/ 31 w 932"/>
                <a:gd name="T113" fmla="*/ 258 h 1024"/>
                <a:gd name="T114" fmla="*/ 18 w 932"/>
                <a:gd name="T115" fmla="*/ 341 h 10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32"/>
                <a:gd name="T175" fmla="*/ 0 h 1024"/>
                <a:gd name="T176" fmla="*/ 932 w 932"/>
                <a:gd name="T177" fmla="*/ 1024 h 10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32" h="1024">
                  <a:moveTo>
                    <a:pt x="18" y="341"/>
                  </a:moveTo>
                  <a:lnTo>
                    <a:pt x="18" y="341"/>
                  </a:lnTo>
                  <a:lnTo>
                    <a:pt x="47" y="349"/>
                  </a:lnTo>
                  <a:lnTo>
                    <a:pt x="107" y="367"/>
                  </a:lnTo>
                  <a:lnTo>
                    <a:pt x="143" y="380"/>
                  </a:lnTo>
                  <a:lnTo>
                    <a:pt x="185" y="399"/>
                  </a:lnTo>
                  <a:lnTo>
                    <a:pt x="232" y="417"/>
                  </a:lnTo>
                  <a:lnTo>
                    <a:pt x="276" y="443"/>
                  </a:lnTo>
                  <a:lnTo>
                    <a:pt x="320" y="472"/>
                  </a:lnTo>
                  <a:lnTo>
                    <a:pt x="365" y="508"/>
                  </a:lnTo>
                  <a:lnTo>
                    <a:pt x="385" y="526"/>
                  </a:lnTo>
                  <a:lnTo>
                    <a:pt x="406" y="547"/>
                  </a:lnTo>
                  <a:lnTo>
                    <a:pt x="424" y="571"/>
                  </a:lnTo>
                  <a:lnTo>
                    <a:pt x="443" y="594"/>
                  </a:lnTo>
                  <a:lnTo>
                    <a:pt x="458" y="620"/>
                  </a:lnTo>
                  <a:lnTo>
                    <a:pt x="471" y="649"/>
                  </a:lnTo>
                  <a:lnTo>
                    <a:pt x="484" y="677"/>
                  </a:lnTo>
                  <a:lnTo>
                    <a:pt x="495" y="709"/>
                  </a:lnTo>
                  <a:lnTo>
                    <a:pt x="505" y="743"/>
                  </a:lnTo>
                  <a:lnTo>
                    <a:pt x="510" y="776"/>
                  </a:lnTo>
                  <a:lnTo>
                    <a:pt x="516" y="813"/>
                  </a:lnTo>
                  <a:lnTo>
                    <a:pt x="516" y="852"/>
                  </a:lnTo>
                  <a:lnTo>
                    <a:pt x="456" y="852"/>
                  </a:lnTo>
                  <a:lnTo>
                    <a:pt x="690" y="1024"/>
                  </a:lnTo>
                  <a:lnTo>
                    <a:pt x="932" y="855"/>
                  </a:lnTo>
                  <a:lnTo>
                    <a:pt x="859" y="855"/>
                  </a:lnTo>
                  <a:lnTo>
                    <a:pt x="859" y="852"/>
                  </a:lnTo>
                  <a:lnTo>
                    <a:pt x="857" y="795"/>
                  </a:lnTo>
                  <a:lnTo>
                    <a:pt x="846" y="732"/>
                  </a:lnTo>
                  <a:lnTo>
                    <a:pt x="828" y="664"/>
                  </a:lnTo>
                  <a:lnTo>
                    <a:pt x="807" y="597"/>
                  </a:lnTo>
                  <a:lnTo>
                    <a:pt x="776" y="529"/>
                  </a:lnTo>
                  <a:lnTo>
                    <a:pt x="760" y="495"/>
                  </a:lnTo>
                  <a:lnTo>
                    <a:pt x="742" y="461"/>
                  </a:lnTo>
                  <a:lnTo>
                    <a:pt x="721" y="427"/>
                  </a:lnTo>
                  <a:lnTo>
                    <a:pt x="698" y="394"/>
                  </a:lnTo>
                  <a:lnTo>
                    <a:pt x="675" y="360"/>
                  </a:lnTo>
                  <a:lnTo>
                    <a:pt x="648" y="328"/>
                  </a:lnTo>
                  <a:lnTo>
                    <a:pt x="622" y="297"/>
                  </a:lnTo>
                  <a:lnTo>
                    <a:pt x="594" y="266"/>
                  </a:lnTo>
                  <a:lnTo>
                    <a:pt x="563" y="237"/>
                  </a:lnTo>
                  <a:lnTo>
                    <a:pt x="529" y="209"/>
                  </a:lnTo>
                  <a:lnTo>
                    <a:pt x="495" y="180"/>
                  </a:lnTo>
                  <a:lnTo>
                    <a:pt x="458" y="154"/>
                  </a:lnTo>
                  <a:lnTo>
                    <a:pt x="422" y="130"/>
                  </a:lnTo>
                  <a:lnTo>
                    <a:pt x="380" y="107"/>
                  </a:lnTo>
                  <a:lnTo>
                    <a:pt x="341" y="86"/>
                  </a:lnTo>
                  <a:lnTo>
                    <a:pt x="297" y="68"/>
                  </a:lnTo>
                  <a:lnTo>
                    <a:pt x="253" y="50"/>
                  </a:lnTo>
                  <a:lnTo>
                    <a:pt x="206" y="37"/>
                  </a:lnTo>
                  <a:lnTo>
                    <a:pt x="156" y="24"/>
                  </a:lnTo>
                  <a:lnTo>
                    <a:pt x="104" y="13"/>
                  </a:lnTo>
                  <a:lnTo>
                    <a:pt x="52" y="5"/>
                  </a:lnTo>
                  <a:lnTo>
                    <a:pt x="0" y="0"/>
                  </a:lnTo>
                  <a:lnTo>
                    <a:pt x="31" y="258"/>
                  </a:lnTo>
                  <a:lnTo>
                    <a:pt x="18" y="341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971800" y="1758950"/>
              <a:ext cx="1558925" cy="1406525"/>
            </a:xfrm>
            <a:custGeom>
              <a:avLst/>
              <a:gdLst>
                <a:gd name="T0" fmla="*/ 336 w 1018"/>
                <a:gd name="T1" fmla="*/ 920 h 920"/>
                <a:gd name="T2" fmla="*/ 336 w 1018"/>
                <a:gd name="T3" fmla="*/ 920 h 920"/>
                <a:gd name="T4" fmla="*/ 341 w 1018"/>
                <a:gd name="T5" fmla="*/ 883 h 920"/>
                <a:gd name="T6" fmla="*/ 344 w 1018"/>
                <a:gd name="T7" fmla="*/ 849 h 920"/>
                <a:gd name="T8" fmla="*/ 352 w 1018"/>
                <a:gd name="T9" fmla="*/ 818 h 920"/>
                <a:gd name="T10" fmla="*/ 357 w 1018"/>
                <a:gd name="T11" fmla="*/ 787 h 920"/>
                <a:gd name="T12" fmla="*/ 367 w 1018"/>
                <a:gd name="T13" fmla="*/ 758 h 920"/>
                <a:gd name="T14" fmla="*/ 375 w 1018"/>
                <a:gd name="T15" fmla="*/ 729 h 920"/>
                <a:gd name="T16" fmla="*/ 388 w 1018"/>
                <a:gd name="T17" fmla="*/ 703 h 920"/>
                <a:gd name="T18" fmla="*/ 398 w 1018"/>
                <a:gd name="T19" fmla="*/ 677 h 920"/>
                <a:gd name="T20" fmla="*/ 427 w 1018"/>
                <a:gd name="T21" fmla="*/ 630 h 920"/>
                <a:gd name="T22" fmla="*/ 458 w 1018"/>
                <a:gd name="T23" fmla="*/ 591 h 920"/>
                <a:gd name="T24" fmla="*/ 492 w 1018"/>
                <a:gd name="T25" fmla="*/ 555 h 920"/>
                <a:gd name="T26" fmla="*/ 529 w 1018"/>
                <a:gd name="T27" fmla="*/ 524 h 920"/>
                <a:gd name="T28" fmla="*/ 568 w 1018"/>
                <a:gd name="T29" fmla="*/ 495 h 920"/>
                <a:gd name="T30" fmla="*/ 609 w 1018"/>
                <a:gd name="T31" fmla="*/ 474 h 920"/>
                <a:gd name="T32" fmla="*/ 649 w 1018"/>
                <a:gd name="T33" fmla="*/ 456 h 920"/>
                <a:gd name="T34" fmla="*/ 690 w 1018"/>
                <a:gd name="T35" fmla="*/ 440 h 920"/>
                <a:gd name="T36" fmla="*/ 732 w 1018"/>
                <a:gd name="T37" fmla="*/ 430 h 920"/>
                <a:gd name="T38" fmla="*/ 771 w 1018"/>
                <a:gd name="T39" fmla="*/ 422 h 920"/>
                <a:gd name="T40" fmla="*/ 810 w 1018"/>
                <a:gd name="T41" fmla="*/ 417 h 920"/>
                <a:gd name="T42" fmla="*/ 849 w 1018"/>
                <a:gd name="T43" fmla="*/ 414 h 920"/>
                <a:gd name="T44" fmla="*/ 849 w 1018"/>
                <a:gd name="T45" fmla="*/ 414 h 920"/>
                <a:gd name="T46" fmla="*/ 849 w 1018"/>
                <a:gd name="T47" fmla="*/ 474 h 920"/>
                <a:gd name="T48" fmla="*/ 1018 w 1018"/>
                <a:gd name="T49" fmla="*/ 242 h 920"/>
                <a:gd name="T50" fmla="*/ 849 w 1018"/>
                <a:gd name="T51" fmla="*/ 0 h 920"/>
                <a:gd name="T52" fmla="*/ 849 w 1018"/>
                <a:gd name="T53" fmla="*/ 65 h 920"/>
                <a:gd name="T54" fmla="*/ 846 w 1018"/>
                <a:gd name="T55" fmla="*/ 65 h 920"/>
                <a:gd name="T56" fmla="*/ 846 w 1018"/>
                <a:gd name="T57" fmla="*/ 65 h 920"/>
                <a:gd name="T58" fmla="*/ 792 w 1018"/>
                <a:gd name="T59" fmla="*/ 65 h 920"/>
                <a:gd name="T60" fmla="*/ 732 w 1018"/>
                <a:gd name="T61" fmla="*/ 73 h 920"/>
                <a:gd name="T62" fmla="*/ 672 w 1018"/>
                <a:gd name="T63" fmla="*/ 83 h 920"/>
                <a:gd name="T64" fmla="*/ 609 w 1018"/>
                <a:gd name="T65" fmla="*/ 99 h 920"/>
                <a:gd name="T66" fmla="*/ 544 w 1018"/>
                <a:gd name="T67" fmla="*/ 122 h 920"/>
                <a:gd name="T68" fmla="*/ 513 w 1018"/>
                <a:gd name="T69" fmla="*/ 138 h 920"/>
                <a:gd name="T70" fmla="*/ 482 w 1018"/>
                <a:gd name="T71" fmla="*/ 154 h 920"/>
                <a:gd name="T72" fmla="*/ 448 w 1018"/>
                <a:gd name="T73" fmla="*/ 169 h 920"/>
                <a:gd name="T74" fmla="*/ 417 w 1018"/>
                <a:gd name="T75" fmla="*/ 190 h 920"/>
                <a:gd name="T76" fmla="*/ 385 w 1018"/>
                <a:gd name="T77" fmla="*/ 211 h 920"/>
                <a:gd name="T78" fmla="*/ 354 w 1018"/>
                <a:gd name="T79" fmla="*/ 234 h 920"/>
                <a:gd name="T80" fmla="*/ 326 w 1018"/>
                <a:gd name="T81" fmla="*/ 258 h 920"/>
                <a:gd name="T82" fmla="*/ 294 w 1018"/>
                <a:gd name="T83" fmla="*/ 287 h 920"/>
                <a:gd name="T84" fmla="*/ 266 w 1018"/>
                <a:gd name="T85" fmla="*/ 315 h 920"/>
                <a:gd name="T86" fmla="*/ 237 w 1018"/>
                <a:gd name="T87" fmla="*/ 347 h 920"/>
                <a:gd name="T88" fmla="*/ 211 w 1018"/>
                <a:gd name="T89" fmla="*/ 380 h 920"/>
                <a:gd name="T90" fmla="*/ 185 w 1018"/>
                <a:gd name="T91" fmla="*/ 417 h 920"/>
                <a:gd name="T92" fmla="*/ 159 w 1018"/>
                <a:gd name="T93" fmla="*/ 456 h 920"/>
                <a:gd name="T94" fmla="*/ 135 w 1018"/>
                <a:gd name="T95" fmla="*/ 498 h 920"/>
                <a:gd name="T96" fmla="*/ 112 w 1018"/>
                <a:gd name="T97" fmla="*/ 539 h 920"/>
                <a:gd name="T98" fmla="*/ 91 w 1018"/>
                <a:gd name="T99" fmla="*/ 586 h 920"/>
                <a:gd name="T100" fmla="*/ 73 w 1018"/>
                <a:gd name="T101" fmla="*/ 636 h 920"/>
                <a:gd name="T102" fmla="*/ 55 w 1018"/>
                <a:gd name="T103" fmla="*/ 685 h 920"/>
                <a:gd name="T104" fmla="*/ 39 w 1018"/>
                <a:gd name="T105" fmla="*/ 740 h 920"/>
                <a:gd name="T106" fmla="*/ 23 w 1018"/>
                <a:gd name="T107" fmla="*/ 797 h 920"/>
                <a:gd name="T108" fmla="*/ 10 w 1018"/>
                <a:gd name="T109" fmla="*/ 857 h 920"/>
                <a:gd name="T110" fmla="*/ 0 w 1018"/>
                <a:gd name="T111" fmla="*/ 920 h 920"/>
                <a:gd name="T112" fmla="*/ 36 w 1018"/>
                <a:gd name="T113" fmla="*/ 917 h 920"/>
                <a:gd name="T114" fmla="*/ 198 w 1018"/>
                <a:gd name="T115" fmla="*/ 920 h 920"/>
                <a:gd name="T116" fmla="*/ 299 w 1018"/>
                <a:gd name="T117" fmla="*/ 917 h 920"/>
                <a:gd name="T118" fmla="*/ 336 w 1018"/>
                <a:gd name="T119" fmla="*/ 920 h 92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18"/>
                <a:gd name="T181" fmla="*/ 0 h 920"/>
                <a:gd name="T182" fmla="*/ 1018 w 1018"/>
                <a:gd name="T183" fmla="*/ 920 h 92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18" h="920">
                  <a:moveTo>
                    <a:pt x="336" y="920"/>
                  </a:moveTo>
                  <a:lnTo>
                    <a:pt x="336" y="920"/>
                  </a:lnTo>
                  <a:lnTo>
                    <a:pt x="341" y="883"/>
                  </a:lnTo>
                  <a:lnTo>
                    <a:pt x="344" y="849"/>
                  </a:lnTo>
                  <a:lnTo>
                    <a:pt x="352" y="818"/>
                  </a:lnTo>
                  <a:lnTo>
                    <a:pt x="357" y="787"/>
                  </a:lnTo>
                  <a:lnTo>
                    <a:pt x="367" y="758"/>
                  </a:lnTo>
                  <a:lnTo>
                    <a:pt x="375" y="729"/>
                  </a:lnTo>
                  <a:lnTo>
                    <a:pt x="388" y="703"/>
                  </a:lnTo>
                  <a:lnTo>
                    <a:pt x="398" y="677"/>
                  </a:lnTo>
                  <a:lnTo>
                    <a:pt x="427" y="630"/>
                  </a:lnTo>
                  <a:lnTo>
                    <a:pt x="458" y="591"/>
                  </a:lnTo>
                  <a:lnTo>
                    <a:pt x="492" y="555"/>
                  </a:lnTo>
                  <a:lnTo>
                    <a:pt x="529" y="524"/>
                  </a:lnTo>
                  <a:lnTo>
                    <a:pt x="568" y="495"/>
                  </a:lnTo>
                  <a:lnTo>
                    <a:pt x="609" y="474"/>
                  </a:lnTo>
                  <a:lnTo>
                    <a:pt x="649" y="456"/>
                  </a:lnTo>
                  <a:lnTo>
                    <a:pt x="690" y="440"/>
                  </a:lnTo>
                  <a:lnTo>
                    <a:pt x="732" y="430"/>
                  </a:lnTo>
                  <a:lnTo>
                    <a:pt x="771" y="422"/>
                  </a:lnTo>
                  <a:lnTo>
                    <a:pt x="810" y="417"/>
                  </a:lnTo>
                  <a:lnTo>
                    <a:pt x="849" y="414"/>
                  </a:lnTo>
                  <a:lnTo>
                    <a:pt x="849" y="474"/>
                  </a:lnTo>
                  <a:lnTo>
                    <a:pt x="1018" y="242"/>
                  </a:lnTo>
                  <a:lnTo>
                    <a:pt x="849" y="0"/>
                  </a:lnTo>
                  <a:lnTo>
                    <a:pt x="849" y="65"/>
                  </a:lnTo>
                  <a:lnTo>
                    <a:pt x="846" y="65"/>
                  </a:lnTo>
                  <a:lnTo>
                    <a:pt x="792" y="65"/>
                  </a:lnTo>
                  <a:lnTo>
                    <a:pt x="732" y="73"/>
                  </a:lnTo>
                  <a:lnTo>
                    <a:pt x="672" y="83"/>
                  </a:lnTo>
                  <a:lnTo>
                    <a:pt x="609" y="99"/>
                  </a:lnTo>
                  <a:lnTo>
                    <a:pt x="544" y="122"/>
                  </a:lnTo>
                  <a:lnTo>
                    <a:pt x="513" y="138"/>
                  </a:lnTo>
                  <a:lnTo>
                    <a:pt x="482" y="154"/>
                  </a:lnTo>
                  <a:lnTo>
                    <a:pt x="448" y="169"/>
                  </a:lnTo>
                  <a:lnTo>
                    <a:pt x="417" y="190"/>
                  </a:lnTo>
                  <a:lnTo>
                    <a:pt x="385" y="211"/>
                  </a:lnTo>
                  <a:lnTo>
                    <a:pt x="354" y="234"/>
                  </a:lnTo>
                  <a:lnTo>
                    <a:pt x="326" y="258"/>
                  </a:lnTo>
                  <a:lnTo>
                    <a:pt x="294" y="287"/>
                  </a:lnTo>
                  <a:lnTo>
                    <a:pt x="266" y="315"/>
                  </a:lnTo>
                  <a:lnTo>
                    <a:pt x="237" y="347"/>
                  </a:lnTo>
                  <a:lnTo>
                    <a:pt x="211" y="380"/>
                  </a:lnTo>
                  <a:lnTo>
                    <a:pt x="185" y="417"/>
                  </a:lnTo>
                  <a:lnTo>
                    <a:pt x="159" y="456"/>
                  </a:lnTo>
                  <a:lnTo>
                    <a:pt x="135" y="498"/>
                  </a:lnTo>
                  <a:lnTo>
                    <a:pt x="112" y="539"/>
                  </a:lnTo>
                  <a:lnTo>
                    <a:pt x="91" y="586"/>
                  </a:lnTo>
                  <a:lnTo>
                    <a:pt x="73" y="636"/>
                  </a:lnTo>
                  <a:lnTo>
                    <a:pt x="55" y="685"/>
                  </a:lnTo>
                  <a:lnTo>
                    <a:pt x="39" y="740"/>
                  </a:lnTo>
                  <a:lnTo>
                    <a:pt x="23" y="797"/>
                  </a:lnTo>
                  <a:lnTo>
                    <a:pt x="10" y="857"/>
                  </a:lnTo>
                  <a:lnTo>
                    <a:pt x="0" y="920"/>
                  </a:lnTo>
                  <a:lnTo>
                    <a:pt x="36" y="917"/>
                  </a:lnTo>
                  <a:lnTo>
                    <a:pt x="198" y="920"/>
                  </a:lnTo>
                  <a:lnTo>
                    <a:pt x="299" y="917"/>
                  </a:lnTo>
                  <a:lnTo>
                    <a:pt x="336" y="920"/>
                  </a:lnTo>
                  <a:close/>
                </a:path>
              </a:pathLst>
            </a:custGeom>
            <a:solidFill>
              <a:srgbClr val="44546A">
                <a:lumMod val="40000"/>
                <a:lumOff val="60000"/>
              </a:srgbClr>
            </a:soli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971800" y="1758950"/>
              <a:ext cx="1558925" cy="1406525"/>
            </a:xfrm>
            <a:custGeom>
              <a:avLst/>
              <a:gdLst>
                <a:gd name="T0" fmla="*/ 336 w 1018"/>
                <a:gd name="T1" fmla="*/ 920 h 920"/>
                <a:gd name="T2" fmla="*/ 336 w 1018"/>
                <a:gd name="T3" fmla="*/ 920 h 920"/>
                <a:gd name="T4" fmla="*/ 341 w 1018"/>
                <a:gd name="T5" fmla="*/ 883 h 920"/>
                <a:gd name="T6" fmla="*/ 344 w 1018"/>
                <a:gd name="T7" fmla="*/ 849 h 920"/>
                <a:gd name="T8" fmla="*/ 352 w 1018"/>
                <a:gd name="T9" fmla="*/ 818 h 920"/>
                <a:gd name="T10" fmla="*/ 357 w 1018"/>
                <a:gd name="T11" fmla="*/ 787 h 920"/>
                <a:gd name="T12" fmla="*/ 367 w 1018"/>
                <a:gd name="T13" fmla="*/ 758 h 920"/>
                <a:gd name="T14" fmla="*/ 375 w 1018"/>
                <a:gd name="T15" fmla="*/ 729 h 920"/>
                <a:gd name="T16" fmla="*/ 388 w 1018"/>
                <a:gd name="T17" fmla="*/ 703 h 920"/>
                <a:gd name="T18" fmla="*/ 398 w 1018"/>
                <a:gd name="T19" fmla="*/ 677 h 920"/>
                <a:gd name="T20" fmla="*/ 427 w 1018"/>
                <a:gd name="T21" fmla="*/ 630 h 920"/>
                <a:gd name="T22" fmla="*/ 458 w 1018"/>
                <a:gd name="T23" fmla="*/ 591 h 920"/>
                <a:gd name="T24" fmla="*/ 492 w 1018"/>
                <a:gd name="T25" fmla="*/ 555 h 920"/>
                <a:gd name="T26" fmla="*/ 529 w 1018"/>
                <a:gd name="T27" fmla="*/ 524 h 920"/>
                <a:gd name="T28" fmla="*/ 568 w 1018"/>
                <a:gd name="T29" fmla="*/ 495 h 920"/>
                <a:gd name="T30" fmla="*/ 609 w 1018"/>
                <a:gd name="T31" fmla="*/ 474 h 920"/>
                <a:gd name="T32" fmla="*/ 649 w 1018"/>
                <a:gd name="T33" fmla="*/ 456 h 920"/>
                <a:gd name="T34" fmla="*/ 690 w 1018"/>
                <a:gd name="T35" fmla="*/ 440 h 920"/>
                <a:gd name="T36" fmla="*/ 732 w 1018"/>
                <a:gd name="T37" fmla="*/ 430 h 920"/>
                <a:gd name="T38" fmla="*/ 771 w 1018"/>
                <a:gd name="T39" fmla="*/ 422 h 920"/>
                <a:gd name="T40" fmla="*/ 810 w 1018"/>
                <a:gd name="T41" fmla="*/ 417 h 920"/>
                <a:gd name="T42" fmla="*/ 849 w 1018"/>
                <a:gd name="T43" fmla="*/ 414 h 920"/>
                <a:gd name="T44" fmla="*/ 849 w 1018"/>
                <a:gd name="T45" fmla="*/ 414 h 920"/>
                <a:gd name="T46" fmla="*/ 849 w 1018"/>
                <a:gd name="T47" fmla="*/ 474 h 920"/>
                <a:gd name="T48" fmla="*/ 1018 w 1018"/>
                <a:gd name="T49" fmla="*/ 242 h 920"/>
                <a:gd name="T50" fmla="*/ 849 w 1018"/>
                <a:gd name="T51" fmla="*/ 0 h 920"/>
                <a:gd name="T52" fmla="*/ 849 w 1018"/>
                <a:gd name="T53" fmla="*/ 65 h 920"/>
                <a:gd name="T54" fmla="*/ 846 w 1018"/>
                <a:gd name="T55" fmla="*/ 65 h 920"/>
                <a:gd name="T56" fmla="*/ 846 w 1018"/>
                <a:gd name="T57" fmla="*/ 65 h 920"/>
                <a:gd name="T58" fmla="*/ 792 w 1018"/>
                <a:gd name="T59" fmla="*/ 65 h 920"/>
                <a:gd name="T60" fmla="*/ 732 w 1018"/>
                <a:gd name="T61" fmla="*/ 73 h 920"/>
                <a:gd name="T62" fmla="*/ 672 w 1018"/>
                <a:gd name="T63" fmla="*/ 83 h 920"/>
                <a:gd name="T64" fmla="*/ 609 w 1018"/>
                <a:gd name="T65" fmla="*/ 99 h 920"/>
                <a:gd name="T66" fmla="*/ 544 w 1018"/>
                <a:gd name="T67" fmla="*/ 122 h 920"/>
                <a:gd name="T68" fmla="*/ 513 w 1018"/>
                <a:gd name="T69" fmla="*/ 138 h 920"/>
                <a:gd name="T70" fmla="*/ 482 w 1018"/>
                <a:gd name="T71" fmla="*/ 154 h 920"/>
                <a:gd name="T72" fmla="*/ 448 w 1018"/>
                <a:gd name="T73" fmla="*/ 169 h 920"/>
                <a:gd name="T74" fmla="*/ 417 w 1018"/>
                <a:gd name="T75" fmla="*/ 190 h 920"/>
                <a:gd name="T76" fmla="*/ 385 w 1018"/>
                <a:gd name="T77" fmla="*/ 211 h 920"/>
                <a:gd name="T78" fmla="*/ 354 w 1018"/>
                <a:gd name="T79" fmla="*/ 234 h 920"/>
                <a:gd name="T80" fmla="*/ 326 w 1018"/>
                <a:gd name="T81" fmla="*/ 258 h 920"/>
                <a:gd name="T82" fmla="*/ 294 w 1018"/>
                <a:gd name="T83" fmla="*/ 287 h 920"/>
                <a:gd name="T84" fmla="*/ 266 w 1018"/>
                <a:gd name="T85" fmla="*/ 315 h 920"/>
                <a:gd name="T86" fmla="*/ 237 w 1018"/>
                <a:gd name="T87" fmla="*/ 347 h 920"/>
                <a:gd name="T88" fmla="*/ 211 w 1018"/>
                <a:gd name="T89" fmla="*/ 380 h 920"/>
                <a:gd name="T90" fmla="*/ 185 w 1018"/>
                <a:gd name="T91" fmla="*/ 417 h 920"/>
                <a:gd name="T92" fmla="*/ 159 w 1018"/>
                <a:gd name="T93" fmla="*/ 456 h 920"/>
                <a:gd name="T94" fmla="*/ 135 w 1018"/>
                <a:gd name="T95" fmla="*/ 498 h 920"/>
                <a:gd name="T96" fmla="*/ 112 w 1018"/>
                <a:gd name="T97" fmla="*/ 539 h 920"/>
                <a:gd name="T98" fmla="*/ 91 w 1018"/>
                <a:gd name="T99" fmla="*/ 586 h 920"/>
                <a:gd name="T100" fmla="*/ 73 w 1018"/>
                <a:gd name="T101" fmla="*/ 636 h 920"/>
                <a:gd name="T102" fmla="*/ 55 w 1018"/>
                <a:gd name="T103" fmla="*/ 685 h 920"/>
                <a:gd name="T104" fmla="*/ 39 w 1018"/>
                <a:gd name="T105" fmla="*/ 740 h 920"/>
                <a:gd name="T106" fmla="*/ 23 w 1018"/>
                <a:gd name="T107" fmla="*/ 797 h 920"/>
                <a:gd name="T108" fmla="*/ 10 w 1018"/>
                <a:gd name="T109" fmla="*/ 857 h 920"/>
                <a:gd name="T110" fmla="*/ 0 w 1018"/>
                <a:gd name="T111" fmla="*/ 920 h 920"/>
                <a:gd name="T112" fmla="*/ 36 w 1018"/>
                <a:gd name="T113" fmla="*/ 917 h 920"/>
                <a:gd name="T114" fmla="*/ 198 w 1018"/>
                <a:gd name="T115" fmla="*/ 920 h 920"/>
                <a:gd name="T116" fmla="*/ 299 w 1018"/>
                <a:gd name="T117" fmla="*/ 917 h 9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18"/>
                <a:gd name="T178" fmla="*/ 0 h 920"/>
                <a:gd name="T179" fmla="*/ 1018 w 1018"/>
                <a:gd name="T180" fmla="*/ 920 h 9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18" h="920">
                  <a:moveTo>
                    <a:pt x="336" y="920"/>
                  </a:moveTo>
                  <a:lnTo>
                    <a:pt x="336" y="920"/>
                  </a:lnTo>
                  <a:lnTo>
                    <a:pt x="341" y="883"/>
                  </a:lnTo>
                  <a:lnTo>
                    <a:pt x="344" y="849"/>
                  </a:lnTo>
                  <a:lnTo>
                    <a:pt x="352" y="818"/>
                  </a:lnTo>
                  <a:lnTo>
                    <a:pt x="357" y="787"/>
                  </a:lnTo>
                  <a:lnTo>
                    <a:pt x="367" y="758"/>
                  </a:lnTo>
                  <a:lnTo>
                    <a:pt x="375" y="729"/>
                  </a:lnTo>
                  <a:lnTo>
                    <a:pt x="388" y="703"/>
                  </a:lnTo>
                  <a:lnTo>
                    <a:pt x="398" y="677"/>
                  </a:lnTo>
                  <a:lnTo>
                    <a:pt x="427" y="630"/>
                  </a:lnTo>
                  <a:lnTo>
                    <a:pt x="458" y="591"/>
                  </a:lnTo>
                  <a:lnTo>
                    <a:pt x="492" y="555"/>
                  </a:lnTo>
                  <a:lnTo>
                    <a:pt x="529" y="524"/>
                  </a:lnTo>
                  <a:lnTo>
                    <a:pt x="568" y="495"/>
                  </a:lnTo>
                  <a:lnTo>
                    <a:pt x="609" y="474"/>
                  </a:lnTo>
                  <a:lnTo>
                    <a:pt x="649" y="456"/>
                  </a:lnTo>
                  <a:lnTo>
                    <a:pt x="690" y="440"/>
                  </a:lnTo>
                  <a:lnTo>
                    <a:pt x="732" y="430"/>
                  </a:lnTo>
                  <a:lnTo>
                    <a:pt x="771" y="422"/>
                  </a:lnTo>
                  <a:lnTo>
                    <a:pt x="810" y="417"/>
                  </a:lnTo>
                  <a:lnTo>
                    <a:pt x="849" y="414"/>
                  </a:lnTo>
                  <a:lnTo>
                    <a:pt x="849" y="474"/>
                  </a:lnTo>
                  <a:lnTo>
                    <a:pt x="1018" y="242"/>
                  </a:lnTo>
                  <a:lnTo>
                    <a:pt x="849" y="0"/>
                  </a:lnTo>
                  <a:lnTo>
                    <a:pt x="849" y="65"/>
                  </a:lnTo>
                  <a:lnTo>
                    <a:pt x="846" y="65"/>
                  </a:lnTo>
                  <a:lnTo>
                    <a:pt x="792" y="65"/>
                  </a:lnTo>
                  <a:lnTo>
                    <a:pt x="732" y="73"/>
                  </a:lnTo>
                  <a:lnTo>
                    <a:pt x="672" y="83"/>
                  </a:lnTo>
                  <a:lnTo>
                    <a:pt x="609" y="99"/>
                  </a:lnTo>
                  <a:lnTo>
                    <a:pt x="544" y="122"/>
                  </a:lnTo>
                  <a:lnTo>
                    <a:pt x="513" y="138"/>
                  </a:lnTo>
                  <a:lnTo>
                    <a:pt x="482" y="154"/>
                  </a:lnTo>
                  <a:lnTo>
                    <a:pt x="448" y="169"/>
                  </a:lnTo>
                  <a:lnTo>
                    <a:pt x="417" y="190"/>
                  </a:lnTo>
                  <a:lnTo>
                    <a:pt x="385" y="211"/>
                  </a:lnTo>
                  <a:lnTo>
                    <a:pt x="354" y="234"/>
                  </a:lnTo>
                  <a:lnTo>
                    <a:pt x="326" y="258"/>
                  </a:lnTo>
                  <a:lnTo>
                    <a:pt x="294" y="287"/>
                  </a:lnTo>
                  <a:lnTo>
                    <a:pt x="266" y="315"/>
                  </a:lnTo>
                  <a:lnTo>
                    <a:pt x="237" y="347"/>
                  </a:lnTo>
                  <a:lnTo>
                    <a:pt x="211" y="380"/>
                  </a:lnTo>
                  <a:lnTo>
                    <a:pt x="185" y="417"/>
                  </a:lnTo>
                  <a:lnTo>
                    <a:pt x="159" y="456"/>
                  </a:lnTo>
                  <a:lnTo>
                    <a:pt x="135" y="498"/>
                  </a:lnTo>
                  <a:lnTo>
                    <a:pt x="112" y="539"/>
                  </a:lnTo>
                  <a:lnTo>
                    <a:pt x="91" y="586"/>
                  </a:lnTo>
                  <a:lnTo>
                    <a:pt x="73" y="636"/>
                  </a:lnTo>
                  <a:lnTo>
                    <a:pt x="55" y="685"/>
                  </a:lnTo>
                  <a:lnTo>
                    <a:pt x="39" y="740"/>
                  </a:lnTo>
                  <a:lnTo>
                    <a:pt x="23" y="797"/>
                  </a:lnTo>
                  <a:lnTo>
                    <a:pt x="10" y="857"/>
                  </a:lnTo>
                  <a:lnTo>
                    <a:pt x="0" y="920"/>
                  </a:lnTo>
                  <a:lnTo>
                    <a:pt x="36" y="917"/>
                  </a:lnTo>
                  <a:lnTo>
                    <a:pt x="198" y="920"/>
                  </a:lnTo>
                  <a:lnTo>
                    <a:pt x="299" y="91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855913" y="2892425"/>
              <a:ext cx="1362075" cy="1557338"/>
            </a:xfrm>
            <a:custGeom>
              <a:avLst/>
              <a:gdLst>
                <a:gd name="T0" fmla="*/ 889 w 889"/>
                <a:gd name="T1" fmla="*/ 688 h 1019"/>
                <a:gd name="T2" fmla="*/ 889 w 889"/>
                <a:gd name="T3" fmla="*/ 688 h 1019"/>
                <a:gd name="T4" fmla="*/ 816 w 889"/>
                <a:gd name="T5" fmla="*/ 667 h 1019"/>
                <a:gd name="T6" fmla="*/ 751 w 889"/>
                <a:gd name="T7" fmla="*/ 646 h 1019"/>
                <a:gd name="T8" fmla="*/ 693 w 889"/>
                <a:gd name="T9" fmla="*/ 623 h 1019"/>
                <a:gd name="T10" fmla="*/ 641 w 889"/>
                <a:gd name="T11" fmla="*/ 594 h 1019"/>
                <a:gd name="T12" fmla="*/ 597 w 889"/>
                <a:gd name="T13" fmla="*/ 566 h 1019"/>
                <a:gd name="T14" fmla="*/ 560 w 889"/>
                <a:gd name="T15" fmla="*/ 534 h 1019"/>
                <a:gd name="T16" fmla="*/ 527 w 889"/>
                <a:gd name="T17" fmla="*/ 501 h 1019"/>
                <a:gd name="T18" fmla="*/ 498 w 889"/>
                <a:gd name="T19" fmla="*/ 467 h 1019"/>
                <a:gd name="T20" fmla="*/ 477 w 889"/>
                <a:gd name="T21" fmla="*/ 430 h 1019"/>
                <a:gd name="T22" fmla="*/ 459 w 889"/>
                <a:gd name="T23" fmla="*/ 394 h 1019"/>
                <a:gd name="T24" fmla="*/ 443 w 889"/>
                <a:gd name="T25" fmla="*/ 355 h 1019"/>
                <a:gd name="T26" fmla="*/ 433 w 889"/>
                <a:gd name="T27" fmla="*/ 318 h 1019"/>
                <a:gd name="T28" fmla="*/ 425 w 889"/>
                <a:gd name="T29" fmla="*/ 279 h 1019"/>
                <a:gd name="T30" fmla="*/ 420 w 889"/>
                <a:gd name="T31" fmla="*/ 243 h 1019"/>
                <a:gd name="T32" fmla="*/ 417 w 889"/>
                <a:gd name="T33" fmla="*/ 206 h 1019"/>
                <a:gd name="T34" fmla="*/ 417 w 889"/>
                <a:gd name="T35" fmla="*/ 170 h 1019"/>
                <a:gd name="T36" fmla="*/ 417 w 889"/>
                <a:gd name="T37" fmla="*/ 170 h 1019"/>
                <a:gd name="T38" fmla="*/ 474 w 889"/>
                <a:gd name="T39" fmla="*/ 170 h 1019"/>
                <a:gd name="T40" fmla="*/ 243 w 889"/>
                <a:gd name="T41" fmla="*/ 0 h 1019"/>
                <a:gd name="T42" fmla="*/ 0 w 889"/>
                <a:gd name="T43" fmla="*/ 172 h 1019"/>
                <a:gd name="T44" fmla="*/ 76 w 889"/>
                <a:gd name="T45" fmla="*/ 172 h 1019"/>
                <a:gd name="T46" fmla="*/ 76 w 889"/>
                <a:gd name="T47" fmla="*/ 172 h 1019"/>
                <a:gd name="T48" fmla="*/ 73 w 889"/>
                <a:gd name="T49" fmla="*/ 198 h 1019"/>
                <a:gd name="T50" fmla="*/ 73 w 889"/>
                <a:gd name="T51" fmla="*/ 235 h 1019"/>
                <a:gd name="T52" fmla="*/ 76 w 889"/>
                <a:gd name="T53" fmla="*/ 282 h 1019"/>
                <a:gd name="T54" fmla="*/ 84 w 889"/>
                <a:gd name="T55" fmla="*/ 336 h 1019"/>
                <a:gd name="T56" fmla="*/ 97 w 889"/>
                <a:gd name="T57" fmla="*/ 402 h 1019"/>
                <a:gd name="T58" fmla="*/ 107 w 889"/>
                <a:gd name="T59" fmla="*/ 435 h 1019"/>
                <a:gd name="T60" fmla="*/ 118 w 889"/>
                <a:gd name="T61" fmla="*/ 469 h 1019"/>
                <a:gd name="T62" fmla="*/ 131 w 889"/>
                <a:gd name="T63" fmla="*/ 506 h 1019"/>
                <a:gd name="T64" fmla="*/ 146 w 889"/>
                <a:gd name="T65" fmla="*/ 542 h 1019"/>
                <a:gd name="T66" fmla="*/ 164 w 889"/>
                <a:gd name="T67" fmla="*/ 581 h 1019"/>
                <a:gd name="T68" fmla="*/ 188 w 889"/>
                <a:gd name="T69" fmla="*/ 618 h 1019"/>
                <a:gd name="T70" fmla="*/ 211 w 889"/>
                <a:gd name="T71" fmla="*/ 654 h 1019"/>
                <a:gd name="T72" fmla="*/ 237 w 889"/>
                <a:gd name="T73" fmla="*/ 691 h 1019"/>
                <a:gd name="T74" fmla="*/ 269 w 889"/>
                <a:gd name="T75" fmla="*/ 727 h 1019"/>
                <a:gd name="T76" fmla="*/ 303 w 889"/>
                <a:gd name="T77" fmla="*/ 764 h 1019"/>
                <a:gd name="T78" fmla="*/ 342 w 889"/>
                <a:gd name="T79" fmla="*/ 798 h 1019"/>
                <a:gd name="T80" fmla="*/ 383 w 889"/>
                <a:gd name="T81" fmla="*/ 831 h 1019"/>
                <a:gd name="T82" fmla="*/ 430 w 889"/>
                <a:gd name="T83" fmla="*/ 863 h 1019"/>
                <a:gd name="T84" fmla="*/ 480 w 889"/>
                <a:gd name="T85" fmla="*/ 891 h 1019"/>
                <a:gd name="T86" fmla="*/ 534 w 889"/>
                <a:gd name="T87" fmla="*/ 920 h 1019"/>
                <a:gd name="T88" fmla="*/ 594 w 889"/>
                <a:gd name="T89" fmla="*/ 946 h 1019"/>
                <a:gd name="T90" fmla="*/ 657 w 889"/>
                <a:gd name="T91" fmla="*/ 969 h 1019"/>
                <a:gd name="T92" fmla="*/ 727 w 889"/>
                <a:gd name="T93" fmla="*/ 988 h 1019"/>
                <a:gd name="T94" fmla="*/ 800 w 889"/>
                <a:gd name="T95" fmla="*/ 1006 h 1019"/>
                <a:gd name="T96" fmla="*/ 881 w 889"/>
                <a:gd name="T97" fmla="*/ 1019 h 1019"/>
                <a:gd name="T98" fmla="*/ 795 w 889"/>
                <a:gd name="T99" fmla="*/ 842 h 1019"/>
                <a:gd name="T100" fmla="*/ 889 w 889"/>
                <a:gd name="T101" fmla="*/ 688 h 10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89"/>
                <a:gd name="T154" fmla="*/ 0 h 1019"/>
                <a:gd name="T155" fmla="*/ 889 w 889"/>
                <a:gd name="T156" fmla="*/ 1019 h 10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89" h="1019">
                  <a:moveTo>
                    <a:pt x="889" y="688"/>
                  </a:moveTo>
                  <a:lnTo>
                    <a:pt x="889" y="688"/>
                  </a:lnTo>
                  <a:lnTo>
                    <a:pt x="816" y="667"/>
                  </a:lnTo>
                  <a:lnTo>
                    <a:pt x="751" y="646"/>
                  </a:lnTo>
                  <a:lnTo>
                    <a:pt x="693" y="623"/>
                  </a:lnTo>
                  <a:lnTo>
                    <a:pt x="641" y="594"/>
                  </a:lnTo>
                  <a:lnTo>
                    <a:pt x="597" y="566"/>
                  </a:lnTo>
                  <a:lnTo>
                    <a:pt x="560" y="534"/>
                  </a:lnTo>
                  <a:lnTo>
                    <a:pt x="527" y="501"/>
                  </a:lnTo>
                  <a:lnTo>
                    <a:pt x="498" y="467"/>
                  </a:lnTo>
                  <a:lnTo>
                    <a:pt x="477" y="430"/>
                  </a:lnTo>
                  <a:lnTo>
                    <a:pt x="459" y="394"/>
                  </a:lnTo>
                  <a:lnTo>
                    <a:pt x="443" y="355"/>
                  </a:lnTo>
                  <a:lnTo>
                    <a:pt x="433" y="318"/>
                  </a:lnTo>
                  <a:lnTo>
                    <a:pt x="425" y="279"/>
                  </a:lnTo>
                  <a:lnTo>
                    <a:pt x="420" y="243"/>
                  </a:lnTo>
                  <a:lnTo>
                    <a:pt x="417" y="206"/>
                  </a:lnTo>
                  <a:lnTo>
                    <a:pt x="417" y="170"/>
                  </a:lnTo>
                  <a:lnTo>
                    <a:pt x="474" y="170"/>
                  </a:lnTo>
                  <a:lnTo>
                    <a:pt x="243" y="0"/>
                  </a:lnTo>
                  <a:lnTo>
                    <a:pt x="0" y="172"/>
                  </a:lnTo>
                  <a:lnTo>
                    <a:pt x="76" y="172"/>
                  </a:lnTo>
                  <a:lnTo>
                    <a:pt x="73" y="198"/>
                  </a:lnTo>
                  <a:lnTo>
                    <a:pt x="73" y="235"/>
                  </a:lnTo>
                  <a:lnTo>
                    <a:pt x="76" y="282"/>
                  </a:lnTo>
                  <a:lnTo>
                    <a:pt x="84" y="336"/>
                  </a:lnTo>
                  <a:lnTo>
                    <a:pt x="97" y="402"/>
                  </a:lnTo>
                  <a:lnTo>
                    <a:pt x="107" y="435"/>
                  </a:lnTo>
                  <a:lnTo>
                    <a:pt x="118" y="469"/>
                  </a:lnTo>
                  <a:lnTo>
                    <a:pt x="131" y="506"/>
                  </a:lnTo>
                  <a:lnTo>
                    <a:pt x="146" y="542"/>
                  </a:lnTo>
                  <a:lnTo>
                    <a:pt x="164" y="581"/>
                  </a:lnTo>
                  <a:lnTo>
                    <a:pt x="188" y="618"/>
                  </a:lnTo>
                  <a:lnTo>
                    <a:pt x="211" y="654"/>
                  </a:lnTo>
                  <a:lnTo>
                    <a:pt x="237" y="691"/>
                  </a:lnTo>
                  <a:lnTo>
                    <a:pt x="269" y="727"/>
                  </a:lnTo>
                  <a:lnTo>
                    <a:pt x="303" y="764"/>
                  </a:lnTo>
                  <a:lnTo>
                    <a:pt x="342" y="798"/>
                  </a:lnTo>
                  <a:lnTo>
                    <a:pt x="383" y="831"/>
                  </a:lnTo>
                  <a:lnTo>
                    <a:pt x="430" y="863"/>
                  </a:lnTo>
                  <a:lnTo>
                    <a:pt x="480" y="891"/>
                  </a:lnTo>
                  <a:lnTo>
                    <a:pt x="534" y="920"/>
                  </a:lnTo>
                  <a:lnTo>
                    <a:pt x="594" y="946"/>
                  </a:lnTo>
                  <a:lnTo>
                    <a:pt x="657" y="969"/>
                  </a:lnTo>
                  <a:lnTo>
                    <a:pt x="727" y="988"/>
                  </a:lnTo>
                  <a:lnTo>
                    <a:pt x="800" y="1006"/>
                  </a:lnTo>
                  <a:lnTo>
                    <a:pt x="881" y="1019"/>
                  </a:lnTo>
                  <a:lnTo>
                    <a:pt x="795" y="842"/>
                  </a:lnTo>
                  <a:lnTo>
                    <a:pt x="889" y="688"/>
                  </a:lnTo>
                  <a:close/>
                </a:path>
              </a:pathLst>
            </a:cu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855913" y="2892425"/>
              <a:ext cx="1362075" cy="1557338"/>
            </a:xfrm>
            <a:custGeom>
              <a:avLst/>
              <a:gdLst>
                <a:gd name="T0" fmla="*/ 889 w 889"/>
                <a:gd name="T1" fmla="*/ 688 h 1019"/>
                <a:gd name="T2" fmla="*/ 889 w 889"/>
                <a:gd name="T3" fmla="*/ 688 h 1019"/>
                <a:gd name="T4" fmla="*/ 816 w 889"/>
                <a:gd name="T5" fmla="*/ 667 h 1019"/>
                <a:gd name="T6" fmla="*/ 751 w 889"/>
                <a:gd name="T7" fmla="*/ 646 h 1019"/>
                <a:gd name="T8" fmla="*/ 693 w 889"/>
                <a:gd name="T9" fmla="*/ 623 h 1019"/>
                <a:gd name="T10" fmla="*/ 641 w 889"/>
                <a:gd name="T11" fmla="*/ 594 h 1019"/>
                <a:gd name="T12" fmla="*/ 597 w 889"/>
                <a:gd name="T13" fmla="*/ 566 h 1019"/>
                <a:gd name="T14" fmla="*/ 560 w 889"/>
                <a:gd name="T15" fmla="*/ 534 h 1019"/>
                <a:gd name="T16" fmla="*/ 527 w 889"/>
                <a:gd name="T17" fmla="*/ 501 h 1019"/>
                <a:gd name="T18" fmla="*/ 498 w 889"/>
                <a:gd name="T19" fmla="*/ 467 h 1019"/>
                <a:gd name="T20" fmla="*/ 477 w 889"/>
                <a:gd name="T21" fmla="*/ 430 h 1019"/>
                <a:gd name="T22" fmla="*/ 459 w 889"/>
                <a:gd name="T23" fmla="*/ 394 h 1019"/>
                <a:gd name="T24" fmla="*/ 443 w 889"/>
                <a:gd name="T25" fmla="*/ 355 h 1019"/>
                <a:gd name="T26" fmla="*/ 433 w 889"/>
                <a:gd name="T27" fmla="*/ 318 h 1019"/>
                <a:gd name="T28" fmla="*/ 425 w 889"/>
                <a:gd name="T29" fmla="*/ 279 h 1019"/>
                <a:gd name="T30" fmla="*/ 420 w 889"/>
                <a:gd name="T31" fmla="*/ 243 h 1019"/>
                <a:gd name="T32" fmla="*/ 417 w 889"/>
                <a:gd name="T33" fmla="*/ 206 h 1019"/>
                <a:gd name="T34" fmla="*/ 417 w 889"/>
                <a:gd name="T35" fmla="*/ 170 h 1019"/>
                <a:gd name="T36" fmla="*/ 417 w 889"/>
                <a:gd name="T37" fmla="*/ 170 h 1019"/>
                <a:gd name="T38" fmla="*/ 474 w 889"/>
                <a:gd name="T39" fmla="*/ 170 h 1019"/>
                <a:gd name="T40" fmla="*/ 243 w 889"/>
                <a:gd name="T41" fmla="*/ 0 h 1019"/>
                <a:gd name="T42" fmla="*/ 0 w 889"/>
                <a:gd name="T43" fmla="*/ 172 h 1019"/>
                <a:gd name="T44" fmla="*/ 76 w 889"/>
                <a:gd name="T45" fmla="*/ 172 h 1019"/>
                <a:gd name="T46" fmla="*/ 76 w 889"/>
                <a:gd name="T47" fmla="*/ 172 h 1019"/>
                <a:gd name="T48" fmla="*/ 73 w 889"/>
                <a:gd name="T49" fmla="*/ 198 h 1019"/>
                <a:gd name="T50" fmla="*/ 73 w 889"/>
                <a:gd name="T51" fmla="*/ 235 h 1019"/>
                <a:gd name="T52" fmla="*/ 76 w 889"/>
                <a:gd name="T53" fmla="*/ 282 h 1019"/>
                <a:gd name="T54" fmla="*/ 84 w 889"/>
                <a:gd name="T55" fmla="*/ 336 h 1019"/>
                <a:gd name="T56" fmla="*/ 97 w 889"/>
                <a:gd name="T57" fmla="*/ 402 h 1019"/>
                <a:gd name="T58" fmla="*/ 107 w 889"/>
                <a:gd name="T59" fmla="*/ 435 h 1019"/>
                <a:gd name="T60" fmla="*/ 118 w 889"/>
                <a:gd name="T61" fmla="*/ 469 h 1019"/>
                <a:gd name="T62" fmla="*/ 131 w 889"/>
                <a:gd name="T63" fmla="*/ 506 h 1019"/>
                <a:gd name="T64" fmla="*/ 146 w 889"/>
                <a:gd name="T65" fmla="*/ 542 h 1019"/>
                <a:gd name="T66" fmla="*/ 164 w 889"/>
                <a:gd name="T67" fmla="*/ 581 h 1019"/>
                <a:gd name="T68" fmla="*/ 188 w 889"/>
                <a:gd name="T69" fmla="*/ 618 h 1019"/>
                <a:gd name="T70" fmla="*/ 211 w 889"/>
                <a:gd name="T71" fmla="*/ 654 h 1019"/>
                <a:gd name="T72" fmla="*/ 237 w 889"/>
                <a:gd name="T73" fmla="*/ 691 h 1019"/>
                <a:gd name="T74" fmla="*/ 269 w 889"/>
                <a:gd name="T75" fmla="*/ 727 h 1019"/>
                <a:gd name="T76" fmla="*/ 303 w 889"/>
                <a:gd name="T77" fmla="*/ 764 h 1019"/>
                <a:gd name="T78" fmla="*/ 342 w 889"/>
                <a:gd name="T79" fmla="*/ 798 h 1019"/>
                <a:gd name="T80" fmla="*/ 383 w 889"/>
                <a:gd name="T81" fmla="*/ 831 h 1019"/>
                <a:gd name="T82" fmla="*/ 430 w 889"/>
                <a:gd name="T83" fmla="*/ 863 h 1019"/>
                <a:gd name="T84" fmla="*/ 480 w 889"/>
                <a:gd name="T85" fmla="*/ 891 h 1019"/>
                <a:gd name="T86" fmla="*/ 534 w 889"/>
                <a:gd name="T87" fmla="*/ 920 h 1019"/>
                <a:gd name="T88" fmla="*/ 594 w 889"/>
                <a:gd name="T89" fmla="*/ 946 h 1019"/>
                <a:gd name="T90" fmla="*/ 657 w 889"/>
                <a:gd name="T91" fmla="*/ 969 h 1019"/>
                <a:gd name="T92" fmla="*/ 727 w 889"/>
                <a:gd name="T93" fmla="*/ 988 h 1019"/>
                <a:gd name="T94" fmla="*/ 800 w 889"/>
                <a:gd name="T95" fmla="*/ 1006 h 1019"/>
                <a:gd name="T96" fmla="*/ 881 w 889"/>
                <a:gd name="T97" fmla="*/ 1019 h 1019"/>
                <a:gd name="T98" fmla="*/ 795 w 889"/>
                <a:gd name="T99" fmla="*/ 842 h 10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9"/>
                <a:gd name="T151" fmla="*/ 0 h 1019"/>
                <a:gd name="T152" fmla="*/ 889 w 889"/>
                <a:gd name="T153" fmla="*/ 1019 h 10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9" h="1019">
                  <a:moveTo>
                    <a:pt x="889" y="688"/>
                  </a:moveTo>
                  <a:lnTo>
                    <a:pt x="889" y="688"/>
                  </a:lnTo>
                  <a:lnTo>
                    <a:pt x="816" y="667"/>
                  </a:lnTo>
                  <a:lnTo>
                    <a:pt x="751" y="646"/>
                  </a:lnTo>
                  <a:lnTo>
                    <a:pt x="693" y="623"/>
                  </a:lnTo>
                  <a:lnTo>
                    <a:pt x="641" y="594"/>
                  </a:lnTo>
                  <a:lnTo>
                    <a:pt x="597" y="566"/>
                  </a:lnTo>
                  <a:lnTo>
                    <a:pt x="560" y="534"/>
                  </a:lnTo>
                  <a:lnTo>
                    <a:pt x="527" y="501"/>
                  </a:lnTo>
                  <a:lnTo>
                    <a:pt x="498" y="467"/>
                  </a:lnTo>
                  <a:lnTo>
                    <a:pt x="477" y="430"/>
                  </a:lnTo>
                  <a:lnTo>
                    <a:pt x="459" y="394"/>
                  </a:lnTo>
                  <a:lnTo>
                    <a:pt x="443" y="355"/>
                  </a:lnTo>
                  <a:lnTo>
                    <a:pt x="433" y="318"/>
                  </a:lnTo>
                  <a:lnTo>
                    <a:pt x="425" y="279"/>
                  </a:lnTo>
                  <a:lnTo>
                    <a:pt x="420" y="243"/>
                  </a:lnTo>
                  <a:lnTo>
                    <a:pt x="417" y="206"/>
                  </a:lnTo>
                  <a:lnTo>
                    <a:pt x="417" y="170"/>
                  </a:lnTo>
                  <a:lnTo>
                    <a:pt x="474" y="170"/>
                  </a:lnTo>
                  <a:lnTo>
                    <a:pt x="243" y="0"/>
                  </a:lnTo>
                  <a:lnTo>
                    <a:pt x="0" y="172"/>
                  </a:lnTo>
                  <a:lnTo>
                    <a:pt x="76" y="172"/>
                  </a:lnTo>
                  <a:lnTo>
                    <a:pt x="73" y="198"/>
                  </a:lnTo>
                  <a:lnTo>
                    <a:pt x="73" y="235"/>
                  </a:lnTo>
                  <a:lnTo>
                    <a:pt x="76" y="282"/>
                  </a:lnTo>
                  <a:lnTo>
                    <a:pt x="84" y="336"/>
                  </a:lnTo>
                  <a:lnTo>
                    <a:pt x="97" y="402"/>
                  </a:lnTo>
                  <a:lnTo>
                    <a:pt x="107" y="435"/>
                  </a:lnTo>
                  <a:lnTo>
                    <a:pt x="118" y="469"/>
                  </a:lnTo>
                  <a:lnTo>
                    <a:pt x="131" y="506"/>
                  </a:lnTo>
                  <a:lnTo>
                    <a:pt x="146" y="542"/>
                  </a:lnTo>
                  <a:lnTo>
                    <a:pt x="164" y="581"/>
                  </a:lnTo>
                  <a:lnTo>
                    <a:pt x="188" y="618"/>
                  </a:lnTo>
                  <a:lnTo>
                    <a:pt x="211" y="654"/>
                  </a:lnTo>
                  <a:lnTo>
                    <a:pt x="237" y="691"/>
                  </a:lnTo>
                  <a:lnTo>
                    <a:pt x="269" y="727"/>
                  </a:lnTo>
                  <a:lnTo>
                    <a:pt x="303" y="764"/>
                  </a:lnTo>
                  <a:lnTo>
                    <a:pt x="342" y="798"/>
                  </a:lnTo>
                  <a:lnTo>
                    <a:pt x="383" y="831"/>
                  </a:lnTo>
                  <a:lnTo>
                    <a:pt x="430" y="863"/>
                  </a:lnTo>
                  <a:lnTo>
                    <a:pt x="480" y="891"/>
                  </a:lnTo>
                  <a:lnTo>
                    <a:pt x="534" y="920"/>
                  </a:lnTo>
                  <a:lnTo>
                    <a:pt x="594" y="946"/>
                  </a:lnTo>
                  <a:lnTo>
                    <a:pt x="657" y="969"/>
                  </a:lnTo>
                  <a:lnTo>
                    <a:pt x="727" y="988"/>
                  </a:lnTo>
                  <a:lnTo>
                    <a:pt x="800" y="1006"/>
                  </a:lnTo>
                  <a:lnTo>
                    <a:pt x="881" y="1019"/>
                  </a:lnTo>
                  <a:lnTo>
                    <a:pt x="795" y="84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 rot="19495552">
              <a:off x="3105736" y="2296351"/>
              <a:ext cx="1205334" cy="220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Осуществление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 rot="18826731">
              <a:off x="4720558" y="3733104"/>
              <a:ext cx="578038" cy="21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Оценка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 rot="3405808">
              <a:off x="4458208" y="2504156"/>
              <a:ext cx="1248100" cy="21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Идентификация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 rot="3292636">
              <a:off x="2930451" y="3627281"/>
              <a:ext cx="1127316" cy="217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Планирование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63892" y="1604438"/>
              <a:ext cx="2399321" cy="289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Внедрение и пересмотр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 rot="19780120">
              <a:off x="1653200" y="4322385"/>
              <a:ext cx="1285654" cy="57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Политики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 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 rot="16200000">
              <a:off x="3768228" y="5450569"/>
              <a:ext cx="1455157" cy="571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Процессная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документация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 rot="1674552">
              <a:off x="6057802" y="3789542"/>
              <a:ext cx="683493" cy="289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Планы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 rot="20670415">
              <a:off x="5584081" y="1690883"/>
              <a:ext cx="1466253" cy="57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Журналы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el"/>
                  <a:ea typeface="+mn-ea"/>
                  <a:cs typeface="Ariel"/>
                </a:rPr>
                <a:t>происшествий</a:t>
              </a: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el"/>
                <a:ea typeface="+mn-ea"/>
                <a:cs typeface="Ari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7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43610" y="211372"/>
            <a:ext cx="6795690" cy="664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80464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cap="all" dirty="0" smtClean="0"/>
              <a:t>Факторы </a:t>
            </a:r>
            <a:r>
              <a:rPr lang="ru-RU" sz="1600" b="1" cap="all" dirty="0"/>
              <a:t>успеха и </a:t>
            </a:r>
            <a:r>
              <a:rPr lang="ru-RU" sz="1600" b="1" cap="all" dirty="0" smtClean="0"/>
              <a:t>риски по реализации ИТ стратегии</a:t>
            </a:r>
            <a:endParaRPr lang="ru-RU" sz="1600" b="1" cap="all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09660" y="2586246"/>
            <a:ext cx="9649910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78055" y="830903"/>
            <a:ext cx="2164942" cy="1107963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pPr defTabSz="804359"/>
            <a:r>
              <a:rPr lang="ru-RU" sz="3300" b="1" dirty="0">
                <a:solidFill>
                  <a:srgbClr val="0070C0"/>
                </a:solidFill>
              </a:rPr>
              <a:t>Факторы </a:t>
            </a:r>
          </a:p>
          <a:p>
            <a:pPr defTabSz="804359"/>
            <a:r>
              <a:rPr lang="ru-RU" sz="3300" b="1" dirty="0">
                <a:solidFill>
                  <a:srgbClr val="0070C0"/>
                </a:solidFill>
              </a:rPr>
              <a:t>успеха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218781" y="908772"/>
            <a:ext cx="7687219" cy="16793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t"/>
          <a:lstStyle/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rgbClr val="0070C0"/>
                </a:solidFill>
              </a:rPr>
              <a:t>поддержка </a:t>
            </a:r>
            <a:r>
              <a:rPr lang="ru-RU" sz="1200" dirty="0">
                <a:solidFill>
                  <a:srgbClr val="0070C0"/>
                </a:solidFill>
              </a:rPr>
              <a:t>руководства Банка России</a:t>
            </a:r>
          </a:p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rgbClr val="0070C0"/>
                </a:solidFill>
              </a:rPr>
              <a:t>предоставление функциональных требований надлежащего качества в установленные сроки</a:t>
            </a:r>
          </a:p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rgbClr val="0070C0"/>
                </a:solidFill>
              </a:rPr>
              <a:t>оперативное согласование документов </a:t>
            </a:r>
            <a:r>
              <a:rPr lang="ru-RU" sz="1200" dirty="0" smtClean="0">
                <a:solidFill>
                  <a:srgbClr val="0070C0"/>
                </a:solidFill>
              </a:rPr>
              <a:t>с </a:t>
            </a:r>
            <a:r>
              <a:rPr lang="ru-RU" sz="1200" dirty="0" err="1" smtClean="0">
                <a:solidFill>
                  <a:srgbClr val="0070C0"/>
                </a:solidFill>
              </a:rPr>
              <a:t>ГУБиЗИ</a:t>
            </a:r>
            <a:endParaRPr lang="ru-RU" sz="1200" dirty="0" smtClean="0">
              <a:solidFill>
                <a:srgbClr val="0070C0"/>
              </a:solidFill>
            </a:endParaRPr>
          </a:p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rgbClr val="0070C0"/>
                </a:solidFill>
              </a:rPr>
              <a:t>оптимизация процессов подготовки и проведения закупок</a:t>
            </a:r>
            <a:endParaRPr lang="ru-RU" sz="1200" dirty="0">
              <a:solidFill>
                <a:srgbClr val="0070C0"/>
              </a:solidFill>
            </a:endParaRPr>
          </a:p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rgbClr val="0070C0"/>
                </a:solidFill>
              </a:rPr>
              <a:t>создание условий для привлечения и удержания высококвалифицированных ИТ-специалистов</a:t>
            </a:r>
          </a:p>
          <a:p>
            <a:pPr marL="285648" indent="-285648" defTabSz="804359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ru-RU" sz="1200" dirty="0" smtClean="0">
                <a:solidFill>
                  <a:srgbClr val="0070C0"/>
                </a:solidFill>
              </a:rPr>
              <a:t>детальное планирование и контроль промежуточных целей и результатов</a:t>
            </a:r>
          </a:p>
        </p:txBody>
      </p:sp>
      <p:sp>
        <p:nvSpPr>
          <p:cNvPr id="13" name="Chevron 202"/>
          <p:cNvSpPr/>
          <p:nvPr/>
        </p:nvSpPr>
        <p:spPr>
          <a:xfrm>
            <a:off x="249213" y="5093075"/>
            <a:ext cx="4688167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16" name="Chevron 202"/>
          <p:cNvSpPr/>
          <p:nvPr/>
        </p:nvSpPr>
        <p:spPr>
          <a:xfrm rot="10800000">
            <a:off x="5004055" y="5093074"/>
            <a:ext cx="452307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7813" y="4964977"/>
            <a:ext cx="864302" cy="1971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endParaRPr lang="ru-RU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1613" y="6751823"/>
            <a:ext cx="864302" cy="1971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endParaRPr lang="ru-RU" sz="1500" dirty="0"/>
          </a:p>
        </p:txBody>
      </p:sp>
      <p:sp>
        <p:nvSpPr>
          <p:cNvPr id="30" name="Chevron 202"/>
          <p:cNvSpPr/>
          <p:nvPr/>
        </p:nvSpPr>
        <p:spPr>
          <a:xfrm>
            <a:off x="251969" y="3413069"/>
            <a:ext cx="4685411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31" name="Chevron 202"/>
          <p:cNvSpPr/>
          <p:nvPr/>
        </p:nvSpPr>
        <p:spPr>
          <a:xfrm>
            <a:off x="249212" y="4533073"/>
            <a:ext cx="4688168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482" y="3517068"/>
            <a:ext cx="4547454" cy="2985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Нарушение сроков, в связи с длительным согласованием документов с  ГУБиЗИ 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965" y="4636435"/>
            <a:ext cx="4315469" cy="3660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Утечка </a:t>
            </a:r>
            <a:r>
              <a:rPr lang="ru-RU" sz="1000" dirty="0">
                <a:solidFill>
                  <a:schemeClr val="bg1"/>
                </a:solidFill>
              </a:rPr>
              <a:t>кадров во внешние организации с </a:t>
            </a:r>
            <a:r>
              <a:rPr lang="ru-RU" sz="1000" dirty="0" smtClean="0">
                <a:solidFill>
                  <a:schemeClr val="bg1"/>
                </a:solidFill>
              </a:rPr>
              <a:t>связи предлагаемой </a:t>
            </a:r>
            <a:r>
              <a:rPr lang="ru-RU" sz="1000" dirty="0">
                <a:solidFill>
                  <a:schemeClr val="bg1"/>
                </a:solidFill>
              </a:rPr>
              <a:t>высокой оплатой </a:t>
            </a:r>
            <a:r>
              <a:rPr lang="ru-RU" sz="1000" dirty="0" smtClean="0">
                <a:solidFill>
                  <a:schemeClr val="bg1"/>
                </a:solidFill>
              </a:rPr>
              <a:t>труда и отсутствием мотивации на текущей должности  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8063" y="5205374"/>
            <a:ext cx="4058523" cy="312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900" dirty="0" smtClean="0"/>
              <a:t>Детальное планирование и контроль работ, формирование </a:t>
            </a:r>
            <a:r>
              <a:rPr lang="ru-RU" sz="900" dirty="0"/>
              <a:t>и тестирование планов обеспечения непрерывности и </a:t>
            </a:r>
            <a:r>
              <a:rPr lang="ru-RU" sz="900" dirty="0" smtClean="0"/>
              <a:t>восстановления</a:t>
            </a:r>
            <a:r>
              <a:rPr lang="ru-RU" sz="900" dirty="0"/>
              <a:t>.</a:t>
            </a:r>
          </a:p>
          <a:p>
            <a:pPr defTabSz="804359">
              <a:lnSpc>
                <a:spcPct val="90000"/>
              </a:lnSpc>
            </a:pPr>
            <a:endParaRPr lang="ru-RU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345742" y="5073834"/>
            <a:ext cx="864302" cy="1971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endParaRPr lang="ru-RU" sz="1500" dirty="0"/>
          </a:p>
        </p:txBody>
      </p:sp>
      <p:sp>
        <p:nvSpPr>
          <p:cNvPr id="38" name="Chevron 202"/>
          <p:cNvSpPr/>
          <p:nvPr/>
        </p:nvSpPr>
        <p:spPr>
          <a:xfrm rot="10800000">
            <a:off x="5004055" y="3413068"/>
            <a:ext cx="452307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39" name="Chevron 202"/>
          <p:cNvSpPr/>
          <p:nvPr/>
        </p:nvSpPr>
        <p:spPr>
          <a:xfrm rot="10800000">
            <a:off x="5004055" y="4533072"/>
            <a:ext cx="452307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0554" y="4597226"/>
            <a:ext cx="4245423" cy="2156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900" dirty="0"/>
              <a:t>Организация эффективного процесса управления компетенциями и </a:t>
            </a:r>
            <a:r>
              <a:rPr lang="ru-RU" sz="900" dirty="0" smtClean="0"/>
              <a:t>знаниями, разработка </a:t>
            </a:r>
            <a:r>
              <a:rPr lang="ru-RU" sz="900" dirty="0"/>
              <a:t>программ удержания и развития сотрудников</a:t>
            </a:r>
            <a:r>
              <a:rPr lang="ru-RU" sz="900" dirty="0" smtClean="0"/>
              <a:t>. </a:t>
            </a:r>
            <a:r>
              <a:rPr lang="ru-RU" sz="900" dirty="0"/>
              <a:t>Дифференциация заработной платы в зависимости от уровня компетенций.</a:t>
            </a:r>
          </a:p>
          <a:p>
            <a:pPr defTabSz="804359">
              <a:lnSpc>
                <a:spcPct val="90000"/>
              </a:lnSpc>
            </a:pPr>
            <a:r>
              <a:rPr lang="ru-RU" sz="900" dirty="0" smtClean="0"/>
              <a:t> </a:t>
            </a:r>
            <a:endParaRPr lang="ru-R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87161" y="2514226"/>
            <a:ext cx="4403913" cy="40007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>
            <a:defPPr>
              <a:defRPr lang="ru-RU"/>
            </a:defPPr>
            <a:lvl1pPr defTabSz="804359">
              <a:defRPr sz="33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ru-RU" sz="2000" dirty="0" smtClean="0"/>
              <a:t>Риски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34234" y="2514226"/>
            <a:ext cx="5005066" cy="400077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>
            <a:defPPr>
              <a:defRPr lang="ru-RU"/>
            </a:defPPr>
            <a:lvl1pPr algn="ctr" defTabSz="804359">
              <a:defRPr sz="3300" b="1">
                <a:solidFill>
                  <a:srgbClr val="0070C0"/>
                </a:solidFill>
              </a:defRPr>
            </a:lvl1pPr>
          </a:lstStyle>
          <a:p>
            <a:r>
              <a:rPr lang="ru-RU" sz="2000" dirty="0" smtClean="0"/>
              <a:t>Меры по снижению влияния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05852" y="5195305"/>
            <a:ext cx="4361656" cy="280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Нарушение </a:t>
            </a:r>
            <a:r>
              <a:rPr lang="ru-RU" sz="1000" dirty="0">
                <a:solidFill>
                  <a:schemeClr val="bg1"/>
                </a:solidFill>
              </a:rPr>
              <a:t>непрерывности функционирования в период </a:t>
            </a:r>
            <a:r>
              <a:rPr lang="ru-RU" sz="1000" dirty="0" smtClean="0">
                <a:solidFill>
                  <a:schemeClr val="bg1"/>
                </a:solidFill>
              </a:rPr>
              <a:t>реорганизации </a:t>
            </a:r>
            <a:r>
              <a:rPr lang="ru-RU" sz="1000" dirty="0">
                <a:solidFill>
                  <a:schemeClr val="bg1"/>
                </a:solidFill>
              </a:rPr>
              <a:t>и во </a:t>
            </a:r>
            <a:r>
              <a:rPr lang="ru-RU" sz="1000" dirty="0" smtClean="0">
                <a:solidFill>
                  <a:schemeClr val="bg1"/>
                </a:solidFill>
              </a:rPr>
              <a:t>время миграции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9527131" y="6492875"/>
            <a:ext cx="390193" cy="365125"/>
          </a:xfrm>
        </p:spPr>
        <p:txBody>
          <a:bodyPr/>
          <a:lstStyle/>
          <a:p>
            <a:fld id="{7C7EF2F0-26F4-4D35-A2F8-F543F415C322}" type="slidenum">
              <a:rPr lang="ru-RU" sz="1000" smtClean="0"/>
              <a:pPr/>
              <a:t>36</a:t>
            </a:fld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110971" y="3454728"/>
            <a:ext cx="4338042" cy="3308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900" dirty="0" smtClean="0"/>
              <a:t>Внедрение регламента согласования ИТ-решений ДИТ и </a:t>
            </a:r>
            <a:r>
              <a:rPr lang="ru-RU" sz="900" dirty="0" err="1" smtClean="0"/>
              <a:t>ГУБиЗИ</a:t>
            </a:r>
            <a:r>
              <a:rPr lang="ru-RU" sz="900" dirty="0" smtClean="0"/>
              <a:t>, контроль согласования со стороны кураторов ДИТ и </a:t>
            </a:r>
            <a:r>
              <a:rPr lang="ru-RU" sz="900" dirty="0" err="1" smtClean="0"/>
              <a:t>ГУБиЗИ</a:t>
            </a:r>
            <a:r>
              <a:rPr lang="ru-RU" sz="900" dirty="0" smtClean="0"/>
              <a:t>, привлечение </a:t>
            </a:r>
            <a:r>
              <a:rPr lang="ru-RU" sz="900" dirty="0" err="1"/>
              <a:t>ГУБиЗИ</a:t>
            </a:r>
            <a:r>
              <a:rPr lang="ru-RU" sz="900" dirty="0"/>
              <a:t> к разработке решений на стадии разработки ФТ, внедрение сквозных КПЭ</a:t>
            </a:r>
            <a:r>
              <a:rPr lang="ru-RU" sz="900" dirty="0" smtClean="0"/>
              <a:t>,.</a:t>
            </a:r>
            <a:endParaRPr lang="ru-RU" sz="900" dirty="0"/>
          </a:p>
        </p:txBody>
      </p:sp>
      <p:sp>
        <p:nvSpPr>
          <p:cNvPr id="29" name="Chevron 202"/>
          <p:cNvSpPr/>
          <p:nvPr/>
        </p:nvSpPr>
        <p:spPr>
          <a:xfrm>
            <a:off x="249213" y="2853067"/>
            <a:ext cx="4688167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32" name="Chevron 202"/>
          <p:cNvSpPr/>
          <p:nvPr/>
        </p:nvSpPr>
        <p:spPr>
          <a:xfrm rot="10800000">
            <a:off x="5004055" y="2853066"/>
            <a:ext cx="452307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1840" y="2910874"/>
            <a:ext cx="4357173" cy="4454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defTabSz="804359">
              <a:lnSpc>
                <a:spcPct val="90000"/>
              </a:lnSpc>
              <a:defRPr sz="900"/>
            </a:lvl1pPr>
          </a:lstStyle>
          <a:p>
            <a:r>
              <a:rPr lang="ru-RU" dirty="0"/>
              <a:t>В</a:t>
            </a:r>
            <a:r>
              <a:rPr lang="ru-RU" dirty="0" smtClean="0"/>
              <a:t>недрение регламента разработки и согласования ФТ, контроль сроков разработки и согласования ФТ со стороны </a:t>
            </a:r>
            <a:r>
              <a:rPr lang="ru-RU" dirty="0"/>
              <a:t>Кураторов, </a:t>
            </a:r>
            <a:r>
              <a:rPr lang="ru-RU" dirty="0" smtClean="0"/>
              <a:t>детальная </a:t>
            </a:r>
            <a:r>
              <a:rPr lang="ru-RU" dirty="0"/>
              <a:t>проработка требований, внедрение сквозных КПЭ,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725" y="2936294"/>
            <a:ext cx="4348103" cy="280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>
                <a:solidFill>
                  <a:schemeClr val="bg1"/>
                </a:solidFill>
              </a:rPr>
              <a:t>Нарушение </a:t>
            </a:r>
            <a:r>
              <a:rPr lang="ru-RU" sz="1000" dirty="0" smtClean="0">
                <a:solidFill>
                  <a:schemeClr val="bg1"/>
                </a:solidFill>
              </a:rPr>
              <a:t>сроков </a:t>
            </a:r>
            <a:r>
              <a:rPr lang="ru-RU" sz="1000" dirty="0">
                <a:solidFill>
                  <a:schemeClr val="bg1"/>
                </a:solidFill>
              </a:rPr>
              <a:t>в связи с </a:t>
            </a:r>
            <a:r>
              <a:rPr lang="ru-RU" sz="1000" dirty="0" smtClean="0">
                <a:solidFill>
                  <a:schemeClr val="bg1"/>
                </a:solidFill>
              </a:rPr>
              <a:t>длительной разработкой и согласованием ФТ и не проработанными документами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42" name="Chevron 202"/>
          <p:cNvSpPr/>
          <p:nvPr/>
        </p:nvSpPr>
        <p:spPr>
          <a:xfrm>
            <a:off x="249213" y="3973071"/>
            <a:ext cx="4688167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44" name="Chevron 202"/>
          <p:cNvSpPr/>
          <p:nvPr/>
        </p:nvSpPr>
        <p:spPr>
          <a:xfrm rot="10800000">
            <a:off x="5004055" y="3973070"/>
            <a:ext cx="452307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366" y="4071272"/>
            <a:ext cx="4358461" cy="3850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Нарушение сроков выполнения работ в связи с длительным рассмотрением документов на этапе проведения закупок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61232" y="4098168"/>
            <a:ext cx="4058523" cy="312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ru-RU"/>
            </a:defPPr>
            <a:lvl1pPr defTabSz="804359">
              <a:lnSpc>
                <a:spcPct val="90000"/>
              </a:lnSpc>
              <a:defRPr sz="900"/>
            </a:lvl1pPr>
          </a:lstStyle>
          <a:p>
            <a:r>
              <a:rPr lang="ru-RU" dirty="0" smtClean="0"/>
              <a:t>Оптимизация процедур закупок с целью сокращения сроков рассмотрения документов, внедрение сквозных КПЭ.</a:t>
            </a:r>
            <a:endParaRPr lang="ru-RU" dirty="0"/>
          </a:p>
        </p:txBody>
      </p:sp>
      <p:sp>
        <p:nvSpPr>
          <p:cNvPr id="45" name="Chevron 202"/>
          <p:cNvSpPr/>
          <p:nvPr/>
        </p:nvSpPr>
        <p:spPr>
          <a:xfrm>
            <a:off x="245093" y="5653075"/>
            <a:ext cx="4688167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48" name="Chevron 202"/>
          <p:cNvSpPr/>
          <p:nvPr/>
        </p:nvSpPr>
        <p:spPr>
          <a:xfrm rot="10800000">
            <a:off x="4999935" y="5653074"/>
            <a:ext cx="452719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3943" y="5695746"/>
            <a:ext cx="4295070" cy="3734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900" dirty="0" smtClean="0"/>
              <a:t>Передача исходных кодов и прав на разработанное ПО в Банк России, применение </a:t>
            </a:r>
            <a:r>
              <a:rPr lang="en-US" sz="900" dirty="0" smtClean="0"/>
              <a:t>Open Source </a:t>
            </a:r>
            <a:r>
              <a:rPr lang="ru-RU" sz="900" dirty="0" smtClean="0"/>
              <a:t>ПО.</a:t>
            </a:r>
            <a:endParaRPr lang="ru-RU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01732" y="5743122"/>
            <a:ext cx="4361656" cy="280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Зависимость от иностранных производителей программного обеспечения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51" name="Chevron 202"/>
          <p:cNvSpPr/>
          <p:nvPr/>
        </p:nvSpPr>
        <p:spPr>
          <a:xfrm>
            <a:off x="250541" y="6221839"/>
            <a:ext cx="4688167" cy="540000"/>
          </a:xfrm>
          <a:prstGeom prst="chevron">
            <a:avLst>
              <a:gd name="adj" fmla="val 13397"/>
            </a:avLst>
          </a:prstGeom>
          <a:solidFill>
            <a:srgbClr val="0070C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bg1"/>
              </a:solidFill>
            </a:endParaRPr>
          </a:p>
        </p:txBody>
      </p:sp>
      <p:sp>
        <p:nvSpPr>
          <p:cNvPr id="52" name="Chevron 202"/>
          <p:cNvSpPr/>
          <p:nvPr/>
        </p:nvSpPr>
        <p:spPr>
          <a:xfrm rot="10800000">
            <a:off x="5005383" y="6221838"/>
            <a:ext cx="4527196" cy="540000"/>
          </a:xfrm>
          <a:prstGeom prst="chevron">
            <a:avLst>
              <a:gd name="adj" fmla="val 133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3" tIns="34202" rIns="68403" bIns="34202" rtlCol="0" anchor="ctr"/>
          <a:lstStyle/>
          <a:p>
            <a:pPr algn="ctr" defTabSz="804359"/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9391" y="6264510"/>
            <a:ext cx="4295070" cy="3734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900" dirty="0" err="1" smtClean="0"/>
              <a:t>ППрименение</a:t>
            </a:r>
            <a:r>
              <a:rPr lang="ru-RU" sz="900" dirty="0" smtClean="0"/>
              <a:t> технологии частного облака для снижения зависимости от ведущих производителей оборудования. </a:t>
            </a:r>
            <a:endParaRPr lang="ru-RU" sz="900" dirty="0"/>
          </a:p>
          <a:p>
            <a:pPr defTabSz="804359">
              <a:lnSpc>
                <a:spcPct val="90000"/>
              </a:lnSpc>
            </a:pPr>
            <a:endParaRPr lang="ru-RU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07180" y="6311886"/>
            <a:ext cx="4361656" cy="280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defTabSz="804359">
              <a:lnSpc>
                <a:spcPct val="90000"/>
              </a:lnSpc>
            </a:pPr>
            <a:r>
              <a:rPr lang="ru-RU" sz="1000" dirty="0" smtClean="0">
                <a:solidFill>
                  <a:schemeClr val="bg1"/>
                </a:solidFill>
              </a:rPr>
              <a:t>Зависимость от иностранных производителей оборудования </a:t>
            </a:r>
            <a:endParaRPr lang="ru-RU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0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ятиугольник 164"/>
          <p:cNvSpPr/>
          <p:nvPr/>
        </p:nvSpPr>
        <p:spPr>
          <a:xfrm>
            <a:off x="7703546" y="2692056"/>
            <a:ext cx="1849586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ru-RU" sz="600" dirty="0" smtClean="0">
                <a:solidFill>
                  <a:schemeClr val="tx1"/>
                </a:solidFill>
              </a:rPr>
              <a:t>Создание приложений аналитика </a:t>
            </a:r>
            <a:r>
              <a:rPr lang="ru-RU" sz="600" dirty="0">
                <a:solidFill>
                  <a:schemeClr val="tx1"/>
                </a:solidFill>
              </a:rPr>
              <a:t>операций наличного денежного обращения, ведение информации об административных </a:t>
            </a:r>
            <a:r>
              <a:rPr lang="ru-RU" sz="600" dirty="0" smtClean="0">
                <a:solidFill>
                  <a:schemeClr val="tx1"/>
                </a:solidFill>
              </a:rPr>
              <a:t>нарушениях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39" name="Пятиугольник 138"/>
          <p:cNvSpPr/>
          <p:nvPr/>
        </p:nvSpPr>
        <p:spPr>
          <a:xfrm>
            <a:off x="4656334" y="3153118"/>
            <a:ext cx="1177876" cy="346050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Миграция клиентов Банка России в ППС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20543" y="252440"/>
            <a:ext cx="6854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35000"/>
              </a:spcAft>
            </a:pPr>
            <a:r>
              <a:rPr lang="ru-RU" altLang="ru-RU" sz="1600" b="1" cap="all" dirty="0" smtClean="0"/>
              <a:t>Дорожная </a:t>
            </a:r>
            <a:r>
              <a:rPr lang="ru-RU" altLang="ru-RU" sz="1600" b="1" cap="all" dirty="0"/>
              <a:t>карта по трансформации ИТ-ландшафта: создание целевых </a:t>
            </a:r>
            <a:r>
              <a:rPr lang="ru-RU" altLang="ru-RU" sz="1600" b="1" cap="all" dirty="0" smtClean="0"/>
              <a:t>платформ и ИТ-инфраструктуры</a:t>
            </a:r>
            <a:endParaRPr lang="ru-RU" altLang="ru-RU" sz="1600" b="1" cap="all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9510226" y="6465153"/>
            <a:ext cx="390193" cy="365125"/>
          </a:xfrm>
        </p:spPr>
        <p:txBody>
          <a:bodyPr/>
          <a:lstStyle/>
          <a:p>
            <a:pPr>
              <a:defRPr/>
            </a:pPr>
            <a:fld id="{2C01CC43-B044-4EE9-B06B-BFB4150BEC67}" type="slidenum">
              <a:rPr lang="ru-RU" sz="1000" smtClean="0"/>
              <a:pPr>
                <a:defRPr/>
              </a:pPr>
              <a:t>37</a:t>
            </a:fld>
            <a:endParaRPr lang="ru-RU" sz="1000" dirty="0"/>
          </a:p>
        </p:txBody>
      </p:sp>
      <p:grpSp>
        <p:nvGrpSpPr>
          <p:cNvPr id="3" name="Группа 115"/>
          <p:cNvGrpSpPr/>
          <p:nvPr/>
        </p:nvGrpSpPr>
        <p:grpSpPr>
          <a:xfrm>
            <a:off x="268339" y="885569"/>
            <a:ext cx="9330825" cy="5781423"/>
            <a:chOff x="3957528" y="876674"/>
            <a:chExt cx="5640330" cy="5685744"/>
          </a:xfrm>
        </p:grpSpPr>
        <p:sp>
          <p:nvSpPr>
            <p:cNvPr id="115" name="Прямоугольник 114"/>
            <p:cNvSpPr/>
            <p:nvPr/>
          </p:nvSpPr>
          <p:spPr>
            <a:xfrm>
              <a:off x="3957528" y="876674"/>
              <a:ext cx="1139602" cy="181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 cmpd="sng" algn="ctr">
              <a:solidFill>
                <a:srgbClr val="C6232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089237" y="877889"/>
              <a:ext cx="1128305" cy="181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 cmpd="sng" algn="ctr">
              <a:solidFill>
                <a:srgbClr val="C6232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368100" y="889501"/>
              <a:ext cx="642684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2017</a:t>
              </a:r>
              <a:endPara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6217542" y="876705"/>
              <a:ext cx="1121657" cy="1826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 cmpd="sng" algn="ctr">
              <a:solidFill>
                <a:srgbClr val="C6232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24" name="TextBox 35"/>
            <p:cNvSpPr txBox="1">
              <a:spLocks noChangeArrowheads="1"/>
            </p:cNvSpPr>
            <p:nvPr/>
          </p:nvSpPr>
          <p:spPr bwMode="auto">
            <a:xfrm>
              <a:off x="6481860" y="889501"/>
              <a:ext cx="642684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2018</a:t>
              </a:r>
              <a:endPara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8461484" y="878131"/>
              <a:ext cx="1122839" cy="181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 cmpd="sng" algn="ctr">
              <a:solidFill>
                <a:srgbClr val="C6232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27" name="TextBox 35"/>
            <p:cNvSpPr txBox="1">
              <a:spLocks noChangeArrowheads="1"/>
            </p:cNvSpPr>
            <p:nvPr/>
          </p:nvSpPr>
          <p:spPr bwMode="auto">
            <a:xfrm>
              <a:off x="8719451" y="893130"/>
              <a:ext cx="642684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2020</a:t>
              </a:r>
              <a:endPara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7339199" y="878130"/>
              <a:ext cx="1122286" cy="181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rnd" cmpd="sng" algn="ctr">
              <a:solidFill>
                <a:srgbClr val="C62324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6" name="TextBox 35"/>
            <p:cNvSpPr txBox="1">
              <a:spLocks noChangeArrowheads="1"/>
            </p:cNvSpPr>
            <p:nvPr/>
          </p:nvSpPr>
          <p:spPr bwMode="auto">
            <a:xfrm>
              <a:off x="7593543" y="885725"/>
              <a:ext cx="642684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2019</a:t>
              </a:r>
              <a:endPara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 bwMode="auto">
            <a:xfrm>
              <a:off x="8756757" y="106730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22" name="Прямая соединительная линия 21"/>
            <p:cNvCxnSpPr/>
            <p:nvPr/>
          </p:nvCxnSpPr>
          <p:spPr bwMode="auto">
            <a:xfrm>
              <a:off x="9040794" y="1065799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128" name="Прямая соединительная линия 127"/>
            <p:cNvCxnSpPr/>
            <p:nvPr/>
          </p:nvCxnSpPr>
          <p:spPr bwMode="auto">
            <a:xfrm>
              <a:off x="9312559" y="1064069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129" name="Прямая соединительная линия 128"/>
            <p:cNvCxnSpPr/>
            <p:nvPr/>
          </p:nvCxnSpPr>
          <p:spPr bwMode="auto">
            <a:xfrm>
              <a:off x="9584323" y="1073225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60" name="Прямая соединительная линия 59"/>
            <p:cNvCxnSpPr/>
            <p:nvPr/>
          </p:nvCxnSpPr>
          <p:spPr bwMode="auto">
            <a:xfrm>
              <a:off x="8461484" y="1062339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2" name="Прямая соединительная линия 61"/>
            <p:cNvCxnSpPr/>
            <p:nvPr/>
          </p:nvCxnSpPr>
          <p:spPr bwMode="auto">
            <a:xfrm>
              <a:off x="7634472" y="1064920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3" name="Прямая соединительная линия 62"/>
            <p:cNvCxnSpPr/>
            <p:nvPr/>
          </p:nvCxnSpPr>
          <p:spPr bwMode="auto">
            <a:xfrm>
              <a:off x="7918508" y="1063412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4" name="Прямая соединительная линия 63"/>
            <p:cNvCxnSpPr/>
            <p:nvPr/>
          </p:nvCxnSpPr>
          <p:spPr bwMode="auto">
            <a:xfrm>
              <a:off x="8190273" y="1061682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5" name="Прямая соединительная линия 64"/>
            <p:cNvCxnSpPr/>
            <p:nvPr/>
          </p:nvCxnSpPr>
          <p:spPr bwMode="auto">
            <a:xfrm>
              <a:off x="8462038" y="1070838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66" name="Прямая соединительная линия 65"/>
            <p:cNvCxnSpPr/>
            <p:nvPr/>
          </p:nvCxnSpPr>
          <p:spPr bwMode="auto">
            <a:xfrm>
              <a:off x="7339199" y="1059952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8" name="Прямая соединительная линия 67"/>
            <p:cNvCxnSpPr/>
            <p:nvPr/>
          </p:nvCxnSpPr>
          <p:spPr bwMode="auto">
            <a:xfrm>
              <a:off x="6512816" y="1067455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69" name="Прямая соединительная линия 68"/>
            <p:cNvCxnSpPr/>
            <p:nvPr/>
          </p:nvCxnSpPr>
          <p:spPr bwMode="auto">
            <a:xfrm>
              <a:off x="6796852" y="106594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0" name="Прямая соединительная линия 69"/>
            <p:cNvCxnSpPr/>
            <p:nvPr/>
          </p:nvCxnSpPr>
          <p:spPr bwMode="auto">
            <a:xfrm>
              <a:off x="7068618" y="106421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1" name="Прямая соединительная линия 70"/>
            <p:cNvCxnSpPr/>
            <p:nvPr/>
          </p:nvCxnSpPr>
          <p:spPr bwMode="auto">
            <a:xfrm>
              <a:off x="7340381" y="1073373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72" name="Прямая соединительная линия 71"/>
            <p:cNvCxnSpPr/>
            <p:nvPr/>
          </p:nvCxnSpPr>
          <p:spPr bwMode="auto">
            <a:xfrm>
              <a:off x="6217542" y="106248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4" name="Прямая соединительная линия 73"/>
            <p:cNvCxnSpPr/>
            <p:nvPr/>
          </p:nvCxnSpPr>
          <p:spPr bwMode="auto">
            <a:xfrm>
              <a:off x="5389976" y="1069695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5" name="Прямая соединительная линия 74"/>
            <p:cNvCxnSpPr/>
            <p:nvPr/>
          </p:nvCxnSpPr>
          <p:spPr bwMode="auto">
            <a:xfrm>
              <a:off x="5674013" y="106818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6" name="Прямая соединительная линия 75"/>
            <p:cNvCxnSpPr/>
            <p:nvPr/>
          </p:nvCxnSpPr>
          <p:spPr bwMode="auto">
            <a:xfrm>
              <a:off x="5945778" y="106645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77" name="Прямая соединительная линия 76"/>
            <p:cNvCxnSpPr/>
            <p:nvPr/>
          </p:nvCxnSpPr>
          <p:spPr bwMode="auto">
            <a:xfrm>
              <a:off x="6217542" y="1075613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cxnSp>
          <p:nvCxnSpPr>
            <p:cNvPr id="14" name="Прямая соединительная линия 13"/>
            <p:cNvCxnSpPr/>
            <p:nvPr/>
          </p:nvCxnSpPr>
          <p:spPr bwMode="auto">
            <a:xfrm>
              <a:off x="5088016" y="107434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sp>
          <p:nvSpPr>
            <p:cNvPr id="86" name="TextBox 34"/>
            <p:cNvSpPr txBox="1">
              <a:spLocks noChangeArrowheads="1"/>
            </p:cNvSpPr>
            <p:nvPr/>
          </p:nvSpPr>
          <p:spPr bwMode="auto">
            <a:xfrm>
              <a:off x="6055678" y="107322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Q4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7184110" y="106684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Q4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8312543" y="1064053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Q4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34"/>
            <p:cNvSpPr txBox="1">
              <a:spLocks noChangeArrowheads="1"/>
            </p:cNvSpPr>
            <p:nvPr/>
          </p:nvSpPr>
          <p:spPr bwMode="auto">
            <a:xfrm>
              <a:off x="9445458" y="1061261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Q4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5242966" y="1071801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Q1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34"/>
            <p:cNvSpPr txBox="1">
              <a:spLocks noChangeArrowheads="1"/>
            </p:cNvSpPr>
            <p:nvPr/>
          </p:nvSpPr>
          <p:spPr bwMode="auto">
            <a:xfrm>
              <a:off x="6364897" y="107322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Q1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Box 34"/>
            <p:cNvSpPr txBox="1">
              <a:spLocks noChangeArrowheads="1"/>
            </p:cNvSpPr>
            <p:nvPr/>
          </p:nvSpPr>
          <p:spPr bwMode="auto">
            <a:xfrm>
              <a:off x="7486829" y="1070167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Q1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8613242" y="1067109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Q1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TextBox 34"/>
            <p:cNvSpPr txBox="1">
              <a:spLocks noChangeArrowheads="1"/>
            </p:cNvSpPr>
            <p:nvPr/>
          </p:nvSpPr>
          <p:spPr bwMode="auto">
            <a:xfrm>
              <a:off x="5522012" y="107322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Q2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TextBox 34"/>
            <p:cNvSpPr txBox="1">
              <a:spLocks noChangeArrowheads="1"/>
            </p:cNvSpPr>
            <p:nvPr/>
          </p:nvSpPr>
          <p:spPr bwMode="auto">
            <a:xfrm>
              <a:off x="6645939" y="1073373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Q2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Box 34"/>
            <p:cNvSpPr txBox="1">
              <a:spLocks noChangeArrowheads="1"/>
            </p:cNvSpPr>
            <p:nvPr/>
          </p:nvSpPr>
          <p:spPr bwMode="auto">
            <a:xfrm>
              <a:off x="7769867" y="1064557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Q2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TextBox 34"/>
            <p:cNvSpPr txBox="1">
              <a:spLocks noChangeArrowheads="1"/>
            </p:cNvSpPr>
            <p:nvPr/>
          </p:nvSpPr>
          <p:spPr bwMode="auto">
            <a:xfrm>
              <a:off x="8893794" y="106470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Q2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Box 34"/>
            <p:cNvSpPr txBox="1">
              <a:spLocks noChangeArrowheads="1"/>
            </p:cNvSpPr>
            <p:nvPr/>
          </p:nvSpPr>
          <p:spPr bwMode="auto">
            <a:xfrm>
              <a:off x="5785075" y="107330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Q3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Box 34"/>
            <p:cNvSpPr txBox="1">
              <a:spLocks noChangeArrowheads="1"/>
            </p:cNvSpPr>
            <p:nvPr/>
          </p:nvSpPr>
          <p:spPr bwMode="auto">
            <a:xfrm>
              <a:off x="6921687" y="1067109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Q3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TextBox 34"/>
            <p:cNvSpPr txBox="1">
              <a:spLocks noChangeArrowheads="1"/>
            </p:cNvSpPr>
            <p:nvPr/>
          </p:nvSpPr>
          <p:spPr bwMode="auto">
            <a:xfrm>
              <a:off x="8058300" y="1068533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Q3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34"/>
            <p:cNvSpPr txBox="1">
              <a:spLocks noChangeArrowheads="1"/>
            </p:cNvSpPr>
            <p:nvPr/>
          </p:nvSpPr>
          <p:spPr bwMode="auto">
            <a:xfrm>
              <a:off x="9181466" y="1060993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Q3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Box 35"/>
            <p:cNvSpPr txBox="1">
              <a:spLocks noChangeArrowheads="1"/>
            </p:cNvSpPr>
            <p:nvPr/>
          </p:nvSpPr>
          <p:spPr bwMode="auto">
            <a:xfrm>
              <a:off x="4218429" y="895601"/>
              <a:ext cx="642684" cy="16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rPr>
                <a:t>2016</a:t>
              </a:r>
              <a:endParaRPr kumimoji="0" lang="ru-RU" altLang="ru-RU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05" name="Прямая соединительная линия 104"/>
            <p:cNvCxnSpPr/>
            <p:nvPr/>
          </p:nvCxnSpPr>
          <p:spPr bwMode="auto">
            <a:xfrm>
              <a:off x="4240305" y="1061165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107" name="Прямая соединительная линия 106"/>
            <p:cNvCxnSpPr/>
            <p:nvPr/>
          </p:nvCxnSpPr>
          <p:spPr bwMode="auto">
            <a:xfrm>
              <a:off x="4524341" y="105965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108" name="Прямая соединительная линия 107"/>
            <p:cNvCxnSpPr/>
            <p:nvPr/>
          </p:nvCxnSpPr>
          <p:spPr bwMode="auto">
            <a:xfrm>
              <a:off x="4796106" y="1057927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052F61">
                  <a:tint val="76000"/>
                  <a:alpha val="60000"/>
                  <a:hueMod val="94000"/>
                </a:srgbClr>
              </a:solidFill>
              <a:prstDash val="solid"/>
            </a:ln>
            <a:effectLst/>
          </p:spPr>
        </p:cxnSp>
        <p:cxnSp>
          <p:nvCxnSpPr>
            <p:cNvPr id="110" name="Прямая соединительная линия 109"/>
            <p:cNvCxnSpPr/>
            <p:nvPr/>
          </p:nvCxnSpPr>
          <p:spPr bwMode="auto">
            <a:xfrm>
              <a:off x="3960290" y="1073132"/>
              <a:ext cx="0" cy="5486805"/>
            </a:xfrm>
            <a:prstGeom prst="line">
              <a:avLst/>
            </a:prstGeom>
            <a:noFill/>
            <a:ln w="9525" cap="rnd" cmpd="sng" algn="ctr">
              <a:solidFill>
                <a:srgbClr val="FF0000">
                  <a:alpha val="60000"/>
                </a:srgbClr>
              </a:solidFill>
              <a:prstDash val="solid"/>
            </a:ln>
            <a:effectLst/>
          </p:spPr>
        </p:cxnSp>
        <p:sp>
          <p:nvSpPr>
            <p:cNvPr id="111" name="TextBox 34"/>
            <p:cNvSpPr txBox="1">
              <a:spLocks noChangeArrowheads="1"/>
            </p:cNvSpPr>
            <p:nvPr/>
          </p:nvSpPr>
          <p:spPr bwMode="auto">
            <a:xfrm>
              <a:off x="4906009" y="106469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Q4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34"/>
            <p:cNvSpPr txBox="1">
              <a:spLocks noChangeArrowheads="1"/>
            </p:cNvSpPr>
            <p:nvPr/>
          </p:nvSpPr>
          <p:spPr bwMode="auto">
            <a:xfrm>
              <a:off x="4093298" y="1063271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Q1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4372343" y="106469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Q2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4635397" y="1064775"/>
              <a:ext cx="152400" cy="12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0000"/>
                </a:lnSpc>
                <a:spcBef>
                  <a:spcPts val="688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50"/>
                </a:spcBef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50"/>
                </a:spcBef>
                <a:spcAft>
                  <a:spcPct val="0"/>
                </a:spcAft>
                <a:buFont typeface="Arial" charset="0"/>
                <a:buChar char="•"/>
                <a:defRPr sz="1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sz="600" kern="0" dirty="0" smtClean="0">
                  <a:solidFill>
                    <a:schemeClr val="tx1"/>
                  </a:solidFill>
                </a:rPr>
                <a:t>Q3</a:t>
              </a:r>
              <a:endParaRPr kumimoji="0" lang="ru-RU" altLang="ru-RU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Пятиугольник 82"/>
          <p:cNvSpPr/>
          <p:nvPr/>
        </p:nvSpPr>
        <p:spPr>
          <a:xfrm>
            <a:off x="5376005" y="1798183"/>
            <a:ext cx="946964" cy="350284"/>
          </a:xfrm>
          <a:prstGeom prst="homePlate">
            <a:avLst>
              <a:gd name="adj" fmla="val 1371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36000" rIns="0" bIns="36000" rtlCol="0" anchor="ctr"/>
          <a:lstStyle/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Вывод из эксплуатации  нецелевых систем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82" name="Пятиугольник 81"/>
          <p:cNvSpPr/>
          <p:nvPr/>
        </p:nvSpPr>
        <p:spPr>
          <a:xfrm>
            <a:off x="3993885" y="1797976"/>
            <a:ext cx="1398064" cy="350284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Тестирование и опытная эксплуатация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81" name="Пятиугольник 80"/>
          <p:cNvSpPr/>
          <p:nvPr/>
        </p:nvSpPr>
        <p:spPr>
          <a:xfrm>
            <a:off x="356275" y="1797976"/>
            <a:ext cx="3627176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Создание платформы "Внешнее взаимодействие"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19" name="Пятиугольник 118"/>
          <p:cNvSpPr/>
          <p:nvPr/>
        </p:nvSpPr>
        <p:spPr>
          <a:xfrm>
            <a:off x="253756" y="3147934"/>
            <a:ext cx="4400624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Создание и запуск работы платформы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ru-RU" sz="800" dirty="0" smtClean="0">
                <a:solidFill>
                  <a:schemeClr val="tx1"/>
                </a:solidFill>
              </a:rPr>
              <a:t>"Перспективная платежная система"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22" name="Пятиугольник 121"/>
          <p:cNvSpPr/>
          <p:nvPr/>
        </p:nvSpPr>
        <p:spPr>
          <a:xfrm>
            <a:off x="6740228" y="3585462"/>
            <a:ext cx="1383043" cy="350284"/>
          </a:xfrm>
          <a:prstGeom prst="homePlate">
            <a:avLst>
              <a:gd name="adj" fmla="val 1371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36000" rIns="0" bIns="36000" rtlCol="0" anchor="ctr"/>
          <a:lstStyle/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Вывод из эксплуатации нецелевых систем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21" name="Пятиугольник 120"/>
          <p:cNvSpPr/>
          <p:nvPr/>
        </p:nvSpPr>
        <p:spPr>
          <a:xfrm>
            <a:off x="5828688" y="3594780"/>
            <a:ext cx="903494" cy="346050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Тестирование и </a:t>
            </a:r>
            <a:r>
              <a:rPr lang="ru-RU" sz="700" dirty="0" smtClean="0">
                <a:solidFill>
                  <a:schemeClr val="tx1"/>
                </a:solidFill>
              </a:rPr>
              <a:t>опытная </a:t>
            </a:r>
            <a:r>
              <a:rPr lang="ru-RU" sz="700" dirty="0">
                <a:solidFill>
                  <a:schemeClr val="tx1"/>
                </a:solidFill>
              </a:rPr>
              <a:t>эксплуатация</a:t>
            </a:r>
          </a:p>
        </p:txBody>
      </p:sp>
      <p:sp>
        <p:nvSpPr>
          <p:cNvPr id="134" name="Блок-схема: решение 133"/>
          <p:cNvSpPr/>
          <p:nvPr/>
        </p:nvSpPr>
        <p:spPr>
          <a:xfrm>
            <a:off x="8051044" y="3698176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40" name="Пятиугольник 139"/>
          <p:cNvSpPr/>
          <p:nvPr/>
        </p:nvSpPr>
        <p:spPr>
          <a:xfrm>
            <a:off x="7684074" y="4502175"/>
            <a:ext cx="990218" cy="350284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ru-RU" sz="600" dirty="0">
                <a:solidFill>
                  <a:schemeClr val="tx1"/>
                </a:solidFill>
              </a:rPr>
              <a:t>Тестирование и </a:t>
            </a:r>
            <a:r>
              <a:rPr lang="ru-RU" sz="600" dirty="0" smtClean="0">
                <a:solidFill>
                  <a:schemeClr val="tx1"/>
                </a:solidFill>
              </a:rPr>
              <a:t>опытная </a:t>
            </a:r>
            <a:r>
              <a:rPr lang="ru-RU" sz="600" dirty="0">
                <a:solidFill>
                  <a:schemeClr val="tx1"/>
                </a:solidFill>
              </a:rPr>
              <a:t>эксплуатация</a:t>
            </a:r>
          </a:p>
        </p:txBody>
      </p:sp>
      <p:sp>
        <p:nvSpPr>
          <p:cNvPr id="120" name="Пятиугольник 119"/>
          <p:cNvSpPr/>
          <p:nvPr/>
        </p:nvSpPr>
        <p:spPr>
          <a:xfrm>
            <a:off x="2101934" y="3594780"/>
            <a:ext cx="3726754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>
                <a:solidFill>
                  <a:schemeClr val="tx1"/>
                </a:solidFill>
              </a:rPr>
              <a:t>Создание платформы </a:t>
            </a:r>
            <a:r>
              <a:rPr lang="ru-RU" sz="800" dirty="0" smtClean="0">
                <a:solidFill>
                  <a:schemeClr val="tx1"/>
                </a:solidFill>
              </a:rPr>
              <a:t>"</a:t>
            </a:r>
            <a:r>
              <a:rPr lang="ru-RU" sz="800" dirty="0">
                <a:solidFill>
                  <a:srgbClr val="000000"/>
                </a:solidFill>
              </a:rPr>
              <a:t>Банковские </a:t>
            </a:r>
            <a:r>
              <a:rPr lang="ru-RU" sz="800" dirty="0" smtClean="0">
                <a:solidFill>
                  <a:srgbClr val="000000"/>
                </a:solidFill>
              </a:rPr>
              <a:t>операции</a:t>
            </a:r>
            <a:r>
              <a:rPr lang="ru-RU" sz="800" dirty="0" smtClean="0">
                <a:solidFill>
                  <a:schemeClr val="tx1"/>
                </a:solidFill>
              </a:rPr>
              <a:t>“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ru-RU" sz="800" dirty="0" smtClean="0">
              <a:solidFill>
                <a:schemeClr val="tx1"/>
              </a:solidFill>
            </a:endParaRPr>
          </a:p>
          <a:p>
            <a:r>
              <a:rPr lang="ru-RU" sz="800" dirty="0" smtClean="0">
                <a:solidFill>
                  <a:schemeClr val="tx1"/>
                </a:solidFill>
              </a:rPr>
              <a:t>(</a:t>
            </a:r>
            <a:r>
              <a:rPr lang="ru-RU" sz="800" dirty="0">
                <a:solidFill>
                  <a:schemeClr val="tx1"/>
                </a:solidFill>
              </a:rPr>
              <a:t>миграция </a:t>
            </a:r>
            <a:r>
              <a:rPr lang="ru-RU" sz="800" dirty="0" smtClean="0">
                <a:solidFill>
                  <a:schemeClr val="tx1"/>
                </a:solidFill>
              </a:rPr>
              <a:t>РАБИС-НП и АС ЭКР </a:t>
            </a:r>
            <a:r>
              <a:rPr lang="ru-RU" sz="800" dirty="0">
                <a:solidFill>
                  <a:schemeClr val="tx1"/>
                </a:solidFill>
              </a:rPr>
              <a:t>в тонкий клиент)</a:t>
            </a:r>
          </a:p>
        </p:txBody>
      </p:sp>
      <p:sp>
        <p:nvSpPr>
          <p:cNvPr id="103" name="Пятиугольник 102"/>
          <p:cNvSpPr/>
          <p:nvPr/>
        </p:nvSpPr>
        <p:spPr>
          <a:xfrm>
            <a:off x="5838338" y="3156172"/>
            <a:ext cx="1849956" cy="350284"/>
          </a:xfrm>
          <a:prstGeom prst="homePlate">
            <a:avLst>
              <a:gd name="adj" fmla="val 1371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0" bIns="36000" rtlCol="0" anchor="ctr"/>
          <a:lstStyle/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Вывод из эксплуатации нецелевых систем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09" name="Блок-схема: решение 108"/>
          <p:cNvSpPr/>
          <p:nvPr/>
        </p:nvSpPr>
        <p:spPr>
          <a:xfrm>
            <a:off x="7631845" y="3252591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48" name="Пятиугольник 147"/>
          <p:cNvSpPr/>
          <p:nvPr/>
        </p:nvSpPr>
        <p:spPr>
          <a:xfrm>
            <a:off x="1175478" y="5398700"/>
            <a:ext cx="3165185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Создание платформы "Интеграционные сервисы"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50" name="Пятиугольник 149"/>
          <p:cNvSpPr/>
          <p:nvPr/>
        </p:nvSpPr>
        <p:spPr>
          <a:xfrm>
            <a:off x="244700" y="1256377"/>
            <a:ext cx="9247860" cy="277044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tx1"/>
                </a:solidFill>
              </a:rPr>
              <a:t>Реализация проектов и заявок портфеля Банка России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77068" y="1536576"/>
            <a:ext cx="9233158" cy="218546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ru-RU"/>
            </a:defPPr>
            <a:lvl1pPr algn="ctr">
              <a:lnSpc>
                <a:spcPct val="90000"/>
              </a:lnSpc>
              <a:spcAft>
                <a:spcPts val="600"/>
              </a:spcAft>
              <a:defRPr sz="1400" b="1">
                <a:solidFill>
                  <a:srgbClr val="002060"/>
                </a:solidFill>
                <a:latin typeface="+mj-lt"/>
                <a:cs typeface="Times New Roman" pitchFamily="18" charset="0"/>
              </a:defRPr>
            </a:lvl1pPr>
          </a:lstStyle>
          <a:p>
            <a:pPr>
              <a:spcAft>
                <a:spcPts val="0"/>
              </a:spcAft>
            </a:pPr>
            <a:r>
              <a:rPr lang="ru-RU" sz="1000" dirty="0" smtClean="0">
                <a:solidFill>
                  <a:schemeClr val="tx1"/>
                </a:solidFill>
              </a:rPr>
              <a:t>Создание платформ целевых платформ и ИТ-инфраструктуры</a:t>
            </a:r>
          </a:p>
        </p:txBody>
      </p:sp>
      <p:sp>
        <p:nvSpPr>
          <p:cNvPr id="153" name="Пятиугольник 152"/>
          <p:cNvSpPr/>
          <p:nvPr/>
        </p:nvSpPr>
        <p:spPr>
          <a:xfrm>
            <a:off x="2101844" y="6298392"/>
            <a:ext cx="3722106" cy="361950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Проектирование и создание ЧОБР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58" name="Пятиугольник 157"/>
          <p:cNvSpPr/>
          <p:nvPr/>
        </p:nvSpPr>
        <p:spPr>
          <a:xfrm>
            <a:off x="5856033" y="6306420"/>
            <a:ext cx="3603704" cy="361950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Миграция платформ и </a:t>
            </a:r>
            <a:r>
              <a:rPr lang="ru-RU" sz="800" dirty="0">
                <a:solidFill>
                  <a:schemeClr val="tx1"/>
                </a:solidFill>
              </a:rPr>
              <a:t>приложений в ЧОБР</a:t>
            </a:r>
          </a:p>
        </p:txBody>
      </p:sp>
      <p:pic>
        <p:nvPicPr>
          <p:cNvPr id="159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18" y="6379619"/>
            <a:ext cx="158695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Пятиугольник 161"/>
          <p:cNvSpPr/>
          <p:nvPr/>
        </p:nvSpPr>
        <p:spPr>
          <a:xfrm>
            <a:off x="4340663" y="5397267"/>
            <a:ext cx="1376670" cy="350284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Тестирование и </a:t>
            </a:r>
            <a:r>
              <a:rPr lang="ru-RU" sz="700" dirty="0" smtClean="0">
                <a:solidFill>
                  <a:schemeClr val="tx1"/>
                </a:solidFill>
              </a:rPr>
              <a:t>опытная </a:t>
            </a:r>
            <a:r>
              <a:rPr lang="ru-RU" sz="700" dirty="0">
                <a:solidFill>
                  <a:schemeClr val="tx1"/>
                </a:solidFill>
              </a:rPr>
              <a:t>эксплуатация</a:t>
            </a:r>
          </a:p>
        </p:txBody>
      </p:sp>
      <p:sp>
        <p:nvSpPr>
          <p:cNvPr id="168" name="Пятиугольник 167"/>
          <p:cNvSpPr/>
          <p:nvPr/>
        </p:nvSpPr>
        <p:spPr>
          <a:xfrm>
            <a:off x="8662904" y="4492112"/>
            <a:ext cx="1051931" cy="350284"/>
          </a:xfrm>
          <a:prstGeom prst="homePlate">
            <a:avLst>
              <a:gd name="adj" fmla="val 1371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36000" rIns="0" bIns="36000" rtlCol="0" anchor="ctr"/>
          <a:lstStyle/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Вывод </a:t>
            </a:r>
          </a:p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из эксплуатации нецелевых </a:t>
            </a:r>
          </a:p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систем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74" name="Блок-схема: решение 173"/>
          <p:cNvSpPr/>
          <p:nvPr/>
        </p:nvSpPr>
        <p:spPr>
          <a:xfrm>
            <a:off x="5755711" y="3682282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77" name="Блок-схема: решение 176"/>
          <p:cNvSpPr/>
          <p:nvPr/>
        </p:nvSpPr>
        <p:spPr>
          <a:xfrm>
            <a:off x="4289509" y="5496749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86" name="Блок-схема: решение 185"/>
          <p:cNvSpPr/>
          <p:nvPr/>
        </p:nvSpPr>
        <p:spPr>
          <a:xfrm>
            <a:off x="9642827" y="4584931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54" name="Блок-схема: решение 153"/>
          <p:cNvSpPr/>
          <p:nvPr/>
        </p:nvSpPr>
        <p:spPr>
          <a:xfrm>
            <a:off x="5780015" y="6391961"/>
            <a:ext cx="127138" cy="161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0550" y="1671663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1" name="Пятиугольник 130"/>
          <p:cNvSpPr/>
          <p:nvPr/>
        </p:nvSpPr>
        <p:spPr>
          <a:xfrm>
            <a:off x="5376005" y="2683718"/>
            <a:ext cx="2319610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Создание приложений регистрации КО и НФО, допуска  на финансовый рынок, валютного мониторинга и контроля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02" name="Пятиугольник 101"/>
          <p:cNvSpPr/>
          <p:nvPr/>
        </p:nvSpPr>
        <p:spPr>
          <a:xfrm>
            <a:off x="1207906" y="2684002"/>
            <a:ext cx="1370309" cy="350284"/>
          </a:xfrm>
          <a:prstGeom prst="homePlate">
            <a:avLst>
              <a:gd name="adj" fmla="val 16345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Создание платформы "</a:t>
            </a:r>
            <a:r>
              <a:rPr lang="ru-RU" sz="700" dirty="0">
                <a:solidFill>
                  <a:srgbClr val="000000"/>
                </a:solidFill>
              </a:rPr>
              <a:t>Поддержка основной деятельности</a:t>
            </a:r>
            <a:r>
              <a:rPr lang="ru-RU" sz="700" dirty="0" smtClean="0">
                <a:solidFill>
                  <a:schemeClr val="tx1"/>
                </a:solidFill>
              </a:rPr>
              <a:t>"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1" name="Пятиугольник 160"/>
          <p:cNvSpPr/>
          <p:nvPr/>
        </p:nvSpPr>
        <p:spPr>
          <a:xfrm>
            <a:off x="2597113" y="2685976"/>
            <a:ext cx="2766248" cy="350284"/>
          </a:xfrm>
          <a:prstGeom prst="homePlate">
            <a:avLst>
              <a:gd name="adj" fmla="val 16345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Создание основных приложений надзорной, инспекционной, деятельности, системы поддержки принятия решений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82" name="Блок-схема: решение 181"/>
          <p:cNvSpPr/>
          <p:nvPr/>
        </p:nvSpPr>
        <p:spPr>
          <a:xfrm>
            <a:off x="2519610" y="2782796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1024373" y="2637385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278790" y="4002551"/>
            <a:ext cx="6686027" cy="394668"/>
            <a:chOff x="1278790" y="2831732"/>
            <a:chExt cx="6686027" cy="394668"/>
          </a:xfrm>
        </p:grpSpPr>
        <p:sp>
          <p:nvSpPr>
            <p:cNvPr id="116" name="Пятиугольник 115"/>
            <p:cNvSpPr/>
            <p:nvPr/>
          </p:nvSpPr>
          <p:spPr>
            <a:xfrm>
              <a:off x="6803587" y="2876116"/>
              <a:ext cx="1092966" cy="350284"/>
            </a:xfrm>
            <a:prstGeom prst="homePlate">
              <a:avLst>
                <a:gd name="adj" fmla="val 1371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44000" tIns="36000" rIns="0" bIns="36000" rtlCol="0" anchor="ctr"/>
            <a:lstStyle/>
            <a:p>
              <a:r>
                <a:rPr lang="ru-RU" sz="600" dirty="0" smtClean="0">
                  <a:solidFill>
                    <a:schemeClr val="tx1"/>
                  </a:solidFill>
                </a:rPr>
                <a:t>Вывод из эксплуатации нецелевых систем</a:t>
              </a:r>
              <a:endParaRPr lang="ru-RU" sz="600" dirty="0">
                <a:solidFill>
                  <a:schemeClr val="tx1"/>
                </a:solidFill>
              </a:endParaRPr>
            </a:p>
          </p:txBody>
        </p:sp>
        <p:sp>
          <p:nvSpPr>
            <p:cNvPr id="117" name="Пятиугольник 116"/>
            <p:cNvSpPr/>
            <p:nvPr/>
          </p:nvSpPr>
          <p:spPr>
            <a:xfrm>
              <a:off x="5819481" y="2875909"/>
              <a:ext cx="984105" cy="350284"/>
            </a:xfrm>
            <a:prstGeom prst="homePlate">
              <a:avLst>
                <a:gd name="adj" fmla="val 1371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ru-RU" sz="700" dirty="0">
                  <a:solidFill>
                    <a:schemeClr val="tx1"/>
                  </a:solidFill>
                </a:rPr>
                <a:t>Тестирование и </a:t>
              </a:r>
              <a:r>
                <a:rPr lang="ru-RU" sz="700" dirty="0" smtClean="0">
                  <a:solidFill>
                    <a:schemeClr val="tx1"/>
                  </a:solidFill>
                </a:rPr>
                <a:t>опытная </a:t>
              </a:r>
              <a:r>
                <a:rPr lang="ru-RU" sz="700" dirty="0">
                  <a:solidFill>
                    <a:schemeClr val="tx1"/>
                  </a:solidFill>
                </a:rPr>
                <a:t>эксплуатация</a:t>
              </a:r>
              <a:endParaRPr lang="ru-RU" sz="500" dirty="0">
                <a:solidFill>
                  <a:schemeClr val="tx1"/>
                </a:solidFill>
              </a:endParaRPr>
            </a:p>
          </p:txBody>
        </p:sp>
        <p:sp>
          <p:nvSpPr>
            <p:cNvPr id="118" name="Пятиугольник 117"/>
            <p:cNvSpPr/>
            <p:nvPr/>
          </p:nvSpPr>
          <p:spPr>
            <a:xfrm>
              <a:off x="1455484" y="2875909"/>
              <a:ext cx="4342978" cy="350284"/>
            </a:xfrm>
            <a:prstGeom prst="homePlate">
              <a:avLst>
                <a:gd name="adj" fmla="val 13713"/>
              </a:avLst>
            </a:prstGeom>
            <a:solidFill>
              <a:srgbClr val="FFFFCC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800" dirty="0" smtClean="0">
                  <a:solidFill>
                    <a:schemeClr val="tx1"/>
                  </a:solidFill>
                </a:rPr>
                <a:t>Создание платформы "</a:t>
              </a:r>
              <a:r>
                <a:rPr lang="ru-RU" sz="800" dirty="0">
                  <a:solidFill>
                    <a:srgbClr val="000000"/>
                  </a:solidFill>
                </a:rPr>
                <a:t>Экономическая деятельность и операции на финансовых рынках</a:t>
              </a:r>
              <a:r>
                <a:rPr lang="ru-RU" sz="800" dirty="0" smtClean="0">
                  <a:solidFill>
                    <a:schemeClr val="tx1"/>
                  </a:solidFill>
                </a:rPr>
                <a:t>"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33" name="Блок-схема: решение 132"/>
            <p:cNvSpPr/>
            <p:nvPr/>
          </p:nvSpPr>
          <p:spPr>
            <a:xfrm>
              <a:off x="7837277" y="2972729"/>
              <a:ext cx="127540" cy="15664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ru-RU" sz="1100" dirty="0"/>
            </a:p>
          </p:txBody>
        </p:sp>
        <p:sp>
          <p:nvSpPr>
            <p:cNvPr id="180" name="Блок-схема: решение 179"/>
            <p:cNvSpPr/>
            <p:nvPr/>
          </p:nvSpPr>
          <p:spPr>
            <a:xfrm>
              <a:off x="5742764" y="2991332"/>
              <a:ext cx="127540" cy="15664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ru-RU" sz="1100" dirty="0"/>
            </a:p>
          </p:txBody>
        </p:sp>
        <p:sp>
          <p:nvSpPr>
            <p:cNvPr id="189" name="Прямоугольник 188"/>
            <p:cNvSpPr/>
            <p:nvPr/>
          </p:nvSpPr>
          <p:spPr>
            <a:xfrm>
              <a:off x="1278790" y="2831732"/>
              <a:ext cx="239087" cy="219526"/>
            </a:xfrm>
            <a:prstGeom prst="rect">
              <a:avLst/>
            </a:prstGeom>
            <a:solidFill>
              <a:srgbClr val="FFE6CD"/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90" name="Прямоугольник 189"/>
          <p:cNvSpPr/>
          <p:nvPr/>
        </p:nvSpPr>
        <p:spPr>
          <a:xfrm>
            <a:off x="129696" y="3014015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910827" y="3541519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939834" y="2183807"/>
            <a:ext cx="5843810" cy="398276"/>
            <a:chOff x="1924202" y="3949567"/>
            <a:chExt cx="5843810" cy="398276"/>
          </a:xfrm>
        </p:grpSpPr>
        <p:sp>
          <p:nvSpPr>
            <p:cNvPr id="123" name="Пятиугольник 122"/>
            <p:cNvSpPr/>
            <p:nvPr/>
          </p:nvSpPr>
          <p:spPr>
            <a:xfrm>
              <a:off x="6767254" y="3997559"/>
              <a:ext cx="1000758" cy="350284"/>
            </a:xfrm>
            <a:prstGeom prst="homePlate">
              <a:avLst>
                <a:gd name="adj" fmla="val 13713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44000" tIns="36000" rIns="0" bIns="36000" rtlCol="0" anchor="ctr"/>
            <a:lstStyle/>
            <a:p>
              <a:pPr algn="ctr"/>
              <a:r>
                <a:rPr lang="ru-RU" sz="600" dirty="0" smtClean="0">
                  <a:solidFill>
                    <a:schemeClr val="tx1"/>
                  </a:solidFill>
                </a:rPr>
                <a:t>Вывод </a:t>
              </a:r>
            </a:p>
            <a:p>
              <a:pPr algn="ctr"/>
              <a:r>
                <a:rPr lang="ru-RU" sz="600" dirty="0" smtClean="0">
                  <a:solidFill>
                    <a:schemeClr val="tx1"/>
                  </a:solidFill>
                </a:rPr>
                <a:t>из эксплуатации нецелевых систем</a:t>
              </a:r>
              <a:endParaRPr lang="ru-RU" sz="600" dirty="0">
                <a:solidFill>
                  <a:schemeClr val="tx1"/>
                </a:solidFill>
              </a:endParaRPr>
            </a:p>
          </p:txBody>
        </p:sp>
        <p:sp>
          <p:nvSpPr>
            <p:cNvPr id="126" name="Пятиугольник 125"/>
            <p:cNvSpPr/>
            <p:nvPr/>
          </p:nvSpPr>
          <p:spPr>
            <a:xfrm>
              <a:off x="5834565" y="3997352"/>
              <a:ext cx="930873" cy="350284"/>
            </a:xfrm>
            <a:prstGeom prst="homePlate">
              <a:avLst>
                <a:gd name="adj" fmla="val 1371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ctr"/>
              <a:r>
                <a:rPr lang="ru-RU" sz="700" dirty="0">
                  <a:solidFill>
                    <a:schemeClr val="tx1"/>
                  </a:solidFill>
                </a:rPr>
                <a:t>Тестирование </a:t>
              </a:r>
              <a:r>
                <a:rPr lang="ru-RU" sz="700" dirty="0" smtClean="0">
                  <a:solidFill>
                    <a:schemeClr val="tx1"/>
                  </a:solidFill>
                </a:rPr>
                <a:t>и опытная </a:t>
              </a:r>
              <a:r>
                <a:rPr lang="ru-RU" sz="700" dirty="0">
                  <a:solidFill>
                    <a:schemeClr val="tx1"/>
                  </a:solidFill>
                </a:rPr>
                <a:t>эксплуатация</a:t>
              </a:r>
            </a:p>
          </p:txBody>
        </p:sp>
        <p:sp>
          <p:nvSpPr>
            <p:cNvPr id="130" name="Пятиугольник 129"/>
            <p:cNvSpPr/>
            <p:nvPr/>
          </p:nvSpPr>
          <p:spPr>
            <a:xfrm>
              <a:off x="2107828" y="3997352"/>
              <a:ext cx="3738499" cy="350284"/>
            </a:xfrm>
            <a:prstGeom prst="homePlate">
              <a:avLst>
                <a:gd name="adj" fmla="val 13713"/>
              </a:avLst>
            </a:prstGeom>
            <a:solidFill>
              <a:srgbClr val="FFFFCC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800" dirty="0" smtClean="0">
                  <a:solidFill>
                    <a:schemeClr val="tx1"/>
                  </a:solidFill>
                </a:rPr>
                <a:t>Создание платформы "Корпоративное взаимодействие"</a:t>
              </a:r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1924202" y="3949567"/>
              <a:ext cx="239087" cy="219526"/>
            </a:xfrm>
            <a:prstGeom prst="rect">
              <a:avLst/>
            </a:prstGeom>
            <a:solidFill>
              <a:srgbClr val="FFE6CD"/>
            </a:solidFill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93" name="Прямоугольник 192"/>
          <p:cNvSpPr/>
          <p:nvPr/>
        </p:nvSpPr>
        <p:spPr>
          <a:xfrm>
            <a:off x="97706" y="4401937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5" name="Прямоугольник 194"/>
          <p:cNvSpPr/>
          <p:nvPr/>
        </p:nvSpPr>
        <p:spPr>
          <a:xfrm>
            <a:off x="978344" y="5383370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4" name="Пятиугольник 143"/>
          <p:cNvSpPr/>
          <p:nvPr/>
        </p:nvSpPr>
        <p:spPr>
          <a:xfrm>
            <a:off x="4964530" y="4507866"/>
            <a:ext cx="2717603" cy="343871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Создание приложений внутрихозяйственной деятельности на новой платформе 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9" name="Блок-схема: решение 168"/>
          <p:cNvSpPr/>
          <p:nvPr/>
        </p:nvSpPr>
        <p:spPr>
          <a:xfrm>
            <a:off x="7618363" y="4593867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45" name="Блок-схема: решение 144"/>
          <p:cNvSpPr/>
          <p:nvPr/>
        </p:nvSpPr>
        <p:spPr>
          <a:xfrm>
            <a:off x="3922369" y="1900709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66" name="Блок-схема: решение 165"/>
          <p:cNvSpPr/>
          <p:nvPr/>
        </p:nvSpPr>
        <p:spPr>
          <a:xfrm>
            <a:off x="5792451" y="2283395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98" name="5-Point Star 42"/>
          <p:cNvSpPr>
            <a:spLocks noChangeAspect="1"/>
          </p:cNvSpPr>
          <p:nvPr/>
        </p:nvSpPr>
        <p:spPr>
          <a:xfrm>
            <a:off x="5632873" y="5478397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5-Point Star 42"/>
          <p:cNvSpPr>
            <a:spLocks noChangeAspect="1"/>
          </p:cNvSpPr>
          <p:nvPr/>
        </p:nvSpPr>
        <p:spPr>
          <a:xfrm>
            <a:off x="8578245" y="4580926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5-Point Star 42"/>
          <p:cNvSpPr>
            <a:spLocks noChangeAspect="1"/>
          </p:cNvSpPr>
          <p:nvPr/>
        </p:nvSpPr>
        <p:spPr>
          <a:xfrm>
            <a:off x="6721122" y="4129359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3" name="5-Point Star 42"/>
          <p:cNvSpPr>
            <a:spLocks noChangeAspect="1"/>
          </p:cNvSpPr>
          <p:nvPr/>
        </p:nvSpPr>
        <p:spPr>
          <a:xfrm>
            <a:off x="6668478" y="3636271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5-Point Star 42"/>
          <p:cNvSpPr>
            <a:spLocks noChangeAspect="1"/>
          </p:cNvSpPr>
          <p:nvPr/>
        </p:nvSpPr>
        <p:spPr>
          <a:xfrm>
            <a:off x="4574203" y="3243414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1" name="5-Point Star 42"/>
          <p:cNvSpPr>
            <a:spLocks noChangeAspect="1"/>
          </p:cNvSpPr>
          <p:nvPr/>
        </p:nvSpPr>
        <p:spPr>
          <a:xfrm>
            <a:off x="6709271" y="2319879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3" name="5-Point Star 42"/>
          <p:cNvSpPr>
            <a:spLocks noChangeAspect="1"/>
          </p:cNvSpPr>
          <p:nvPr/>
        </p:nvSpPr>
        <p:spPr>
          <a:xfrm>
            <a:off x="5288507" y="1916786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5" name="5-Point Star 42"/>
          <p:cNvSpPr>
            <a:spLocks noChangeAspect="1"/>
          </p:cNvSpPr>
          <p:nvPr/>
        </p:nvSpPr>
        <p:spPr>
          <a:xfrm>
            <a:off x="5272801" y="2788721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5-Point Star 42"/>
          <p:cNvSpPr>
            <a:spLocks noChangeAspect="1"/>
          </p:cNvSpPr>
          <p:nvPr/>
        </p:nvSpPr>
        <p:spPr>
          <a:xfrm>
            <a:off x="7626543" y="2774697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5-Point Star 42"/>
          <p:cNvSpPr>
            <a:spLocks noChangeAspect="1"/>
          </p:cNvSpPr>
          <p:nvPr/>
        </p:nvSpPr>
        <p:spPr>
          <a:xfrm>
            <a:off x="9474173" y="2765867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ятиугольник 136"/>
          <p:cNvSpPr/>
          <p:nvPr/>
        </p:nvSpPr>
        <p:spPr>
          <a:xfrm>
            <a:off x="1629445" y="5847382"/>
            <a:ext cx="4194505" cy="361950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Проектирование и создание ЦОД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38" name="Блок-схема: решение 137"/>
          <p:cNvSpPr/>
          <p:nvPr/>
        </p:nvSpPr>
        <p:spPr>
          <a:xfrm>
            <a:off x="5771097" y="5948968"/>
            <a:ext cx="127138" cy="1618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42" name="5-Point Star 42"/>
          <p:cNvSpPr>
            <a:spLocks noChangeAspect="1"/>
          </p:cNvSpPr>
          <p:nvPr/>
        </p:nvSpPr>
        <p:spPr>
          <a:xfrm>
            <a:off x="314416" y="6466323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6284" y="6466937"/>
            <a:ext cx="16129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00" b="1" dirty="0"/>
              <a:t> </a:t>
            </a:r>
            <a:r>
              <a:rPr lang="en-US" sz="700" b="1" dirty="0" smtClean="0"/>
              <a:t>- </a:t>
            </a:r>
            <a:r>
              <a:rPr lang="ru-RU" sz="700" b="1" dirty="0" smtClean="0"/>
              <a:t>Промышленная </a:t>
            </a:r>
            <a:r>
              <a:rPr lang="ru-RU" sz="700" b="1" dirty="0"/>
              <a:t>эксплуатация</a:t>
            </a:r>
          </a:p>
        </p:txBody>
      </p:sp>
      <p:sp>
        <p:nvSpPr>
          <p:cNvPr id="132" name="Пятиугольник 131"/>
          <p:cNvSpPr/>
          <p:nvPr/>
        </p:nvSpPr>
        <p:spPr>
          <a:xfrm>
            <a:off x="1073538" y="4944123"/>
            <a:ext cx="1849574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chemeClr val="tx1"/>
                </a:solidFill>
              </a:rPr>
              <a:t>Создание платформы Управления данными (Единое хранилище данных) и подключение источников 1-й очереди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3" name="Пятиугольник 142"/>
          <p:cNvSpPr/>
          <p:nvPr/>
        </p:nvSpPr>
        <p:spPr>
          <a:xfrm>
            <a:off x="2923112" y="4944123"/>
            <a:ext cx="1545769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rgbClr val="000000"/>
                </a:solidFill>
              </a:rPr>
              <a:t>Внедрение инструментов анализа неструктурированных данных (</a:t>
            </a:r>
            <a:r>
              <a:rPr lang="en-US" sz="700" dirty="0" smtClean="0">
                <a:solidFill>
                  <a:srgbClr val="000000"/>
                </a:solidFill>
              </a:rPr>
              <a:t>BigData</a:t>
            </a:r>
            <a:r>
              <a:rPr lang="ru-RU" sz="700" dirty="0" smtClean="0">
                <a:solidFill>
                  <a:srgbClr val="000000"/>
                </a:solidFill>
              </a:rPr>
              <a:t>)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6" name="Пятиугольник 145"/>
          <p:cNvSpPr/>
          <p:nvPr/>
        </p:nvSpPr>
        <p:spPr>
          <a:xfrm>
            <a:off x="4483334" y="4947358"/>
            <a:ext cx="1683107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rgbClr val="000000"/>
                </a:solidFill>
              </a:rPr>
              <a:t>Развитие платформы, разработка специализированных сервисов самообслуживания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7" name="Пятиугольник 146"/>
          <p:cNvSpPr/>
          <p:nvPr/>
        </p:nvSpPr>
        <p:spPr>
          <a:xfrm>
            <a:off x="6194063" y="4944895"/>
            <a:ext cx="3696822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 smtClean="0">
                <a:solidFill>
                  <a:srgbClr val="000000"/>
                </a:solidFill>
              </a:rPr>
              <a:t>Развитие платформы, совершенствование технологий и инструментов  аналитики, подключение новых источников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9" name="5-Point Star 42"/>
          <p:cNvSpPr>
            <a:spLocks noChangeAspect="1"/>
          </p:cNvSpPr>
          <p:nvPr/>
        </p:nvSpPr>
        <p:spPr>
          <a:xfrm>
            <a:off x="2860305" y="5012708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5-Point Star 42"/>
          <p:cNvSpPr>
            <a:spLocks noChangeAspect="1"/>
          </p:cNvSpPr>
          <p:nvPr/>
        </p:nvSpPr>
        <p:spPr>
          <a:xfrm>
            <a:off x="4380496" y="5034168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5-Point Star 42"/>
          <p:cNvSpPr>
            <a:spLocks noChangeAspect="1"/>
          </p:cNvSpPr>
          <p:nvPr/>
        </p:nvSpPr>
        <p:spPr>
          <a:xfrm>
            <a:off x="6089728" y="5024680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886406" y="4876214"/>
            <a:ext cx="239087" cy="219526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6" name="Пятиугольник 155"/>
          <p:cNvSpPr/>
          <p:nvPr/>
        </p:nvSpPr>
        <p:spPr>
          <a:xfrm>
            <a:off x="3702833" y="4507018"/>
            <a:ext cx="1267063" cy="350284"/>
          </a:xfrm>
          <a:prstGeom prst="homePlate">
            <a:avLst>
              <a:gd name="adj" fmla="val 1371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algn="ctr"/>
            <a:r>
              <a:rPr lang="ru-RU" sz="600" dirty="0" smtClean="0">
                <a:solidFill>
                  <a:schemeClr val="tx1"/>
                </a:solidFill>
              </a:rPr>
              <a:t>Внедрение в ограниченной зоне, переход на использование АС БУ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63" name="Блок-схема: решение 162"/>
          <p:cNvSpPr/>
          <p:nvPr/>
        </p:nvSpPr>
        <p:spPr>
          <a:xfrm>
            <a:off x="5765944" y="3272939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67" name="Блок-схема: решение 166"/>
          <p:cNvSpPr/>
          <p:nvPr/>
        </p:nvSpPr>
        <p:spPr>
          <a:xfrm>
            <a:off x="7711238" y="2358386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70" name="Блок-схема: решение 169"/>
          <p:cNvSpPr/>
          <p:nvPr/>
        </p:nvSpPr>
        <p:spPr>
          <a:xfrm>
            <a:off x="6251894" y="1923074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57" name="Блок-схема: решение 156"/>
          <p:cNvSpPr/>
          <p:nvPr/>
        </p:nvSpPr>
        <p:spPr>
          <a:xfrm>
            <a:off x="4913342" y="4609354"/>
            <a:ext cx="127540" cy="1566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 dirty="0"/>
          </a:p>
        </p:txBody>
      </p:sp>
      <p:sp>
        <p:nvSpPr>
          <p:cNvPr id="141" name="Пятиугольник 140"/>
          <p:cNvSpPr/>
          <p:nvPr/>
        </p:nvSpPr>
        <p:spPr>
          <a:xfrm>
            <a:off x="249727" y="4502175"/>
            <a:ext cx="3525568" cy="350284"/>
          </a:xfrm>
          <a:prstGeom prst="homePlate">
            <a:avLst>
              <a:gd name="adj" fmla="val 13713"/>
            </a:avLst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 smtClean="0">
                <a:solidFill>
                  <a:schemeClr val="tx1"/>
                </a:solidFill>
              </a:rPr>
              <a:t>Создание платформы "</a:t>
            </a:r>
            <a:r>
              <a:rPr lang="ru-RU" sz="800" dirty="0">
                <a:solidFill>
                  <a:srgbClr val="000000"/>
                </a:solidFill>
              </a:rPr>
              <a:t>Бухгалтерский </a:t>
            </a:r>
            <a:r>
              <a:rPr lang="ru-RU" sz="800" dirty="0" smtClean="0">
                <a:solidFill>
                  <a:srgbClr val="000000"/>
                </a:solidFill>
              </a:rPr>
              <a:t>учет»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05" name="5-Point Star 42"/>
          <p:cNvSpPr>
            <a:spLocks noChangeAspect="1"/>
          </p:cNvSpPr>
          <p:nvPr/>
        </p:nvSpPr>
        <p:spPr>
          <a:xfrm>
            <a:off x="3678213" y="4591002"/>
            <a:ext cx="174995" cy="174995"/>
          </a:xfrm>
          <a:prstGeom prst="star5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2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7555"/>
              </p:ext>
            </p:extLst>
          </p:nvPr>
        </p:nvGraphicFramePr>
        <p:xfrm>
          <a:off x="276837" y="1117521"/>
          <a:ext cx="9370508" cy="5468561"/>
        </p:xfrm>
        <a:graphic>
          <a:graphicData uri="http://schemas.openxmlformats.org/drawingml/2006/table">
            <a:tbl>
              <a:tblPr/>
              <a:tblGrid>
                <a:gridCol w="669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6932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144510"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2016 (план)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2017 (план)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 (прогноз)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 (прогноз)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2020 (прогноз)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2021 (прогноз)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2022 (прогноз)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510">
                <a:tc gridSpan="6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2016-2026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510">
                <a:tc rowSpan="8"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Развитие, млн. руб.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 (без учета создания платформ и ЧОБР)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37 391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платформ, миграция приложений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232*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78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ЦОД 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(Реконструкция помещений, системы инженерного обеспечения, ЛВС и СКС внутри ЦОД, системы видеоконтроля и наблюдения)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685*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ЧОБР 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(Вычислительное оборудование и телеком)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12 088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394 *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СОИБ ТУ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</a:t>
                      </a:r>
                      <a:r>
                        <a:rPr lang="ru-RU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561*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804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Внутренние затраты на проект ИБ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Развитие, млн. руб.</a:t>
                      </a:r>
                    </a:p>
                  </a:txBody>
                  <a:tcPr marL="6479" marR="6479" marT="64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24 147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25 970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6 432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97 733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10"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Эксплуатация, млн. руб.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104 341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том числе: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5 982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3 530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32 010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оборудование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6479" marR="6479" marT="647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10 646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7 976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72 331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 ЧОБР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 СОИБ ТУ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</a:t>
                      </a:r>
                    </a:p>
                  </a:txBody>
                  <a:tcPr marL="6479" marR="6479" marT="64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АИБ</a:t>
                      </a:r>
                    </a:p>
                  </a:txBody>
                  <a:tcPr marL="6479" marR="6479" marT="64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Эксплуатация, млн. руб.</a:t>
                      </a:r>
                    </a:p>
                  </a:txBody>
                  <a:tcPr marL="6479" marR="6479" marT="64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19 965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19 594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15 446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113 714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t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млн. руб.</a:t>
                      </a:r>
                    </a:p>
                  </a:txBody>
                  <a:tcPr marL="6479" marR="6479" marT="647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26 823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44 111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45 564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31 532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25 182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20 040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18 196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211 448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479" marR="6479" marT="6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4510"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2016 (план)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2017 (план)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2018 (прогноз)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2019 (прогноз)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2020 (прогноз)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2021 (прогноз)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2022 (прогноз)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4510">
                <a:tc gridSpan="6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2016-2022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451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Развитие. млн. руб.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82 345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Развитие, млн. руб.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16 462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106 855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4510"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Эксплуатация, млн. руб.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159 663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 том числе: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5 982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8 348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48 982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Оборудование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10 646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17 148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110 681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АИБ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Эксплуатация, млн. руб.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19 940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25 260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30 523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163 193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44510">
                <a:tc gridSpan="6">
                  <a:txBody>
                    <a:bodyPr/>
                    <a:lstStyle/>
                    <a:p>
                      <a:pPr algn="l" rtl="0" fontAlgn="t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Итого, млн. руб.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26 808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33 590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34 150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38 076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41 722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45 715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49 986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270 048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</a:tbl>
          </a:graphicData>
        </a:graphic>
      </p:graphicFrame>
      <p:sp>
        <p:nvSpPr>
          <p:cNvPr id="11" name="TextBox 8"/>
          <p:cNvSpPr txBox="1"/>
          <p:nvPr/>
        </p:nvSpPr>
        <p:spPr>
          <a:xfrm>
            <a:off x="2788690" y="4318353"/>
            <a:ext cx="4679296" cy="336769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00" b="1" dirty="0"/>
              <a:t>Без реализации стратегии развития </a:t>
            </a:r>
            <a:r>
              <a:rPr lang="ru-RU" sz="1300" b="1" dirty="0" smtClean="0"/>
              <a:t>ИТ</a:t>
            </a:r>
            <a:endParaRPr lang="ru-RU" sz="13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889219" y="247134"/>
            <a:ext cx="6275118" cy="55819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ru-RU"/>
            </a:defPPr>
            <a:lvl1pPr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Эволюция бюджета 2016-2022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1635313" y="812348"/>
            <a:ext cx="6814589" cy="305187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/>
              <a:t>При условии реализации стратегии развития </a:t>
            </a:r>
            <a:r>
              <a:rPr lang="ru-RU" sz="1600" b="1" dirty="0" smtClean="0"/>
              <a:t>ИТ*</a:t>
            </a:r>
            <a:endParaRPr lang="ru-R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774" y="4194558"/>
            <a:ext cx="8456976" cy="1906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800" cap="none" baseline="0" dirty="0" smtClean="0">
                <a:solidFill>
                  <a:schemeClr val="tx2"/>
                </a:solidFill>
              </a:rPr>
              <a:t> * - Сумма на реализацию</a:t>
            </a:r>
            <a:r>
              <a:rPr lang="ru-RU" sz="800" cap="none" dirty="0" smtClean="0">
                <a:solidFill>
                  <a:schemeClr val="tx2"/>
                </a:solidFill>
              </a:rPr>
              <a:t> Стратегии ИТ (Создание платформ, миграция приложений, создание ЦОД и ЧОБР, средства безопасности, без учета ФОТ) = 43 </a:t>
            </a:r>
            <a:r>
              <a:rPr lang="ru-RU" sz="800" dirty="0" smtClean="0">
                <a:solidFill>
                  <a:schemeClr val="tx2"/>
                </a:solidFill>
              </a:rPr>
              <a:t>87</a:t>
            </a:r>
            <a:r>
              <a:rPr lang="en-US" sz="800" cap="none" dirty="0" smtClean="0">
                <a:solidFill>
                  <a:schemeClr val="tx2"/>
                </a:solidFill>
              </a:rPr>
              <a:t>2</a:t>
            </a:r>
            <a:r>
              <a:rPr lang="ru-RU" sz="800" cap="none" dirty="0" smtClean="0">
                <a:solidFill>
                  <a:schemeClr val="tx2"/>
                </a:solidFill>
              </a:rPr>
              <a:t> млн.руб.</a:t>
            </a:r>
            <a:endParaRPr lang="ru-RU" sz="800" cap="none" baseline="0" dirty="0" smtClean="0">
              <a:solidFill>
                <a:schemeClr val="tx2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9510226" y="6465153"/>
            <a:ext cx="390193" cy="365125"/>
          </a:xfrm>
        </p:spPr>
        <p:txBody>
          <a:bodyPr/>
          <a:lstStyle/>
          <a:p>
            <a:pPr>
              <a:defRPr/>
            </a:pPr>
            <a:fld id="{2C01CC43-B044-4EE9-B06B-BFB4150BEC67}" type="slidenum">
              <a:rPr lang="ru-RU" sz="1000" smtClean="0"/>
              <a:pPr>
                <a:defRPr/>
              </a:pPr>
              <a:t>38</a:t>
            </a:fld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2725" y="6605659"/>
            <a:ext cx="8456976" cy="1906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1050" cap="none" baseline="0" dirty="0" smtClean="0">
                <a:solidFill>
                  <a:schemeClr val="tx2"/>
                </a:solidFill>
              </a:rPr>
              <a:t> СПРАВОЧНО</a:t>
            </a:r>
            <a:r>
              <a:rPr lang="ru-RU" sz="1050" dirty="0" smtClean="0">
                <a:solidFill>
                  <a:schemeClr val="tx2"/>
                </a:solidFill>
              </a:rPr>
              <a:t>: Бюджет ИТ на 2014 - </a:t>
            </a:r>
            <a:r>
              <a:rPr lang="ru-RU" sz="1050" dirty="0">
                <a:solidFill>
                  <a:srgbClr val="000000"/>
                </a:solidFill>
              </a:rPr>
              <a:t>23 </a:t>
            </a:r>
            <a:r>
              <a:rPr lang="ru-RU" sz="1050" dirty="0" smtClean="0">
                <a:solidFill>
                  <a:srgbClr val="000000"/>
                </a:solidFill>
              </a:rPr>
              <a:t>851,68 </a:t>
            </a:r>
            <a:r>
              <a:rPr lang="ru-RU" sz="1050" dirty="0" err="1" smtClean="0">
                <a:solidFill>
                  <a:srgbClr val="000000"/>
                </a:solidFill>
              </a:rPr>
              <a:t>млн.руб</a:t>
            </a:r>
            <a:r>
              <a:rPr lang="ru-RU" sz="1050" dirty="0" smtClean="0">
                <a:solidFill>
                  <a:srgbClr val="000000"/>
                </a:solidFill>
              </a:rPr>
              <a:t>., на 2015 - </a:t>
            </a:r>
            <a:r>
              <a:rPr lang="ru-RU" sz="1050" dirty="0">
                <a:solidFill>
                  <a:srgbClr val="000000"/>
                </a:solidFill>
              </a:rPr>
              <a:t>19 </a:t>
            </a:r>
            <a:r>
              <a:rPr lang="ru-RU" sz="1050" dirty="0" smtClean="0">
                <a:solidFill>
                  <a:srgbClr val="000000"/>
                </a:solidFill>
              </a:rPr>
              <a:t>747,36 </a:t>
            </a:r>
            <a:r>
              <a:rPr lang="ru-RU" sz="1050" dirty="0" err="1" smtClean="0">
                <a:solidFill>
                  <a:srgbClr val="000000"/>
                </a:solidFill>
              </a:rPr>
              <a:t>млн.руб</a:t>
            </a:r>
            <a:r>
              <a:rPr lang="ru-RU" sz="1050" b="1" dirty="0" smtClean="0">
                <a:solidFill>
                  <a:srgbClr val="000000"/>
                </a:solidFill>
              </a:rPr>
              <a:t>.</a:t>
            </a:r>
            <a:endParaRPr lang="ru-RU" sz="105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ru-RU" sz="105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</a:pPr>
            <a:endParaRPr lang="ru-RU" sz="1050" cap="none" baseline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1"/>
          <p:cNvSpPr>
            <a:spLocks noGrp="1"/>
          </p:cNvSpPr>
          <p:nvPr>
            <p:ph type="title"/>
          </p:nvPr>
        </p:nvSpPr>
        <p:spPr bwMode="auto">
          <a:xfrm>
            <a:off x="2611953" y="347868"/>
            <a:ext cx="5365978" cy="366508"/>
          </a:xfrm>
        </p:spPr>
        <p:txBody>
          <a:bodyPr vert="horz" lIns="0" tIns="0" rIns="0" bIns="0" rtlCol="0" anchor="t">
            <a:noAutofit/>
          </a:bodyPr>
          <a:lstStyle/>
          <a:p>
            <a:pPr marL="87236"/>
            <a:r>
              <a:rPr lang="ru-RU" sz="1600" b="1" cap="all" dirty="0" smtClean="0"/>
              <a:t>Принципы Стратегии ИТ Банка России</a:t>
            </a:r>
            <a:endParaRPr lang="ru-RU" sz="1600" b="1" cap="all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9906005" y="1037524"/>
            <a:ext cx="3073857" cy="553917"/>
          </a:xfrm>
          <a:prstGeom prst="rect">
            <a:avLst/>
          </a:prstGeom>
        </p:spPr>
        <p:txBody>
          <a:bodyPr wrap="square" lIns="91357" tIns="45680" rIns="91357" bIns="45680">
            <a:spAutoFit/>
          </a:bodyPr>
          <a:lstStyle/>
          <a:p>
            <a:pPr marL="369555" indent="-285494">
              <a:buFont typeface="Arial" panose="020B0604020202020204" pitchFamily="34" charset="0"/>
              <a:buChar char="•"/>
              <a:defRPr/>
            </a:pPr>
            <a:endParaRPr lang="ru-RU" sz="1500" dirty="0">
              <a:solidFill>
                <a:schemeClr val="tx1">
                  <a:lumMod val="50000"/>
                </a:schemeClr>
              </a:solidFill>
            </a:endParaRPr>
          </a:p>
          <a:p>
            <a:pPr marL="369555" indent="-285494">
              <a:buFont typeface="Arial" panose="020B0604020202020204" pitchFamily="34" charset="0"/>
              <a:buChar char="•"/>
              <a:defRPr/>
            </a:pPr>
            <a:endParaRPr lang="ru-RU" sz="15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15807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/>
              <a:pPr/>
              <a:t>4</a:t>
            </a:fld>
            <a:endParaRPr lang="ru-RU" sz="1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22257" y="887723"/>
            <a:ext cx="8997820" cy="554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b="1" dirty="0">
                <a:solidFill>
                  <a:srgbClr val="0070C0"/>
                </a:solidFill>
              </a:rPr>
              <a:t>Стратегия ИТ направлена </a:t>
            </a:r>
            <a:r>
              <a:rPr lang="ru-RU" b="1" dirty="0" smtClean="0">
                <a:solidFill>
                  <a:srgbClr val="0070C0"/>
                </a:solidFill>
              </a:rPr>
              <a:t>на</a:t>
            </a:r>
            <a:r>
              <a:rPr lang="en-US" b="1" dirty="0" smtClean="0">
                <a:solidFill>
                  <a:srgbClr val="0070C0"/>
                </a:solidFill>
              </a:rPr>
              <a:t>:</a:t>
            </a:r>
            <a:endParaRPr lang="ru-RU" b="1" dirty="0">
              <a:solidFill>
                <a:srgbClr val="0070C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формирование единого системного подхода к развитию ИТ </a:t>
            </a:r>
            <a:r>
              <a:rPr lang="ru-RU" sz="1200" dirty="0" smtClean="0"/>
              <a:t>в Банке России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внедрение новых технологий и создание гибкой </a:t>
            </a:r>
            <a:r>
              <a:rPr lang="ru-RU" sz="1200" dirty="0" smtClean="0"/>
              <a:t>ИТ-инфраструктуры</a:t>
            </a:r>
            <a:r>
              <a:rPr lang="en-US" sz="1200" dirty="0" smtClean="0"/>
              <a:t> </a:t>
            </a:r>
            <a:r>
              <a:rPr lang="ru-RU" sz="1200" dirty="0" smtClean="0"/>
              <a:t>для: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поддержки трансформации бизнес-процессов Банка России</a:t>
            </a:r>
            <a:endParaRPr lang="en-US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возможности </a:t>
            </a:r>
            <a:r>
              <a:rPr lang="ru-RU" sz="1200" dirty="0"/>
              <a:t>обработки увеличивающихся объемов данных</a:t>
            </a:r>
            <a:endParaRPr lang="ru-RU" sz="1200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 smtClean="0"/>
              <a:t>поддержки трансформации организационной структуры Банка России</a:t>
            </a:r>
            <a:r>
              <a:rPr lang="ru-RU" sz="1200" dirty="0"/>
              <a:t>	</a:t>
            </a:r>
            <a:endParaRPr lang="ru-RU" sz="1200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оптимальное использование ИТ ресурсов для реализации проектов и поддержки ИТ решений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обеспечение </a:t>
            </a:r>
            <a:r>
              <a:rPr lang="ru-RU" sz="1200" dirty="0" err="1" smtClean="0"/>
              <a:t>киберустойчивости</a:t>
            </a:r>
            <a:r>
              <a:rPr lang="ru-RU" sz="1200" dirty="0" smtClean="0"/>
              <a:t> (совместно с </a:t>
            </a:r>
            <a:r>
              <a:rPr lang="ru-RU" sz="1200" dirty="0" err="1" smtClean="0"/>
              <a:t>ГУБиЗИ</a:t>
            </a:r>
            <a:r>
              <a:rPr lang="ru-RU" sz="1200" dirty="0" smtClean="0"/>
              <a:t>)</a:t>
            </a:r>
            <a:endParaRPr lang="en-US" sz="1200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внедрение в ИТ риск-ориентированного </a:t>
            </a:r>
            <a:r>
              <a:rPr lang="ru-RU" sz="1200" dirty="0"/>
              <a:t>подхода</a:t>
            </a:r>
            <a:r>
              <a:rPr lang="en-US" sz="1200" dirty="0"/>
              <a:t> </a:t>
            </a:r>
            <a:r>
              <a:rPr lang="ru-RU" sz="1200" dirty="0"/>
              <a:t>(совместно с </a:t>
            </a:r>
            <a:r>
              <a:rPr lang="ru-RU" sz="1200" dirty="0" smtClean="0"/>
              <a:t>ДВА)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400" dirty="0" smtClean="0"/>
          </a:p>
          <a:p>
            <a:pPr lvl="0">
              <a:lnSpc>
                <a:spcPct val="120000"/>
              </a:lnSpc>
            </a:pPr>
            <a:r>
              <a:rPr lang="ru-RU" b="1" dirty="0" smtClean="0">
                <a:solidFill>
                  <a:srgbClr val="0070C0"/>
                </a:solidFill>
              </a:rPr>
              <a:t>Стратегия ИТ включает: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о</a:t>
            </a:r>
            <a:r>
              <a:rPr lang="ru-RU" sz="1200" dirty="0" smtClean="0"/>
              <a:t>сновные принципы преобразования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/>
              <a:t>целевой </a:t>
            </a:r>
            <a:r>
              <a:rPr lang="ru-RU" sz="1200" dirty="0" smtClean="0"/>
              <a:t>ИТ-ландшафт 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целевую ИТ-инфраструктуру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новую операционную модель </a:t>
            </a:r>
            <a:endParaRPr lang="ru-RU" sz="12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200" dirty="0" smtClean="0"/>
              <a:t>дорожную карту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200" dirty="0"/>
          </a:p>
          <a:p>
            <a:pPr lvl="0">
              <a:lnSpc>
                <a:spcPct val="120000"/>
              </a:lnSpc>
            </a:pPr>
            <a:r>
              <a:rPr lang="ru-RU" sz="1600" dirty="0" smtClean="0">
                <a:solidFill>
                  <a:srgbClr val="0070C0"/>
                </a:solidFill>
              </a:rPr>
              <a:t>Описание </a:t>
            </a:r>
            <a:r>
              <a:rPr lang="ru-RU" sz="1600" u="sng" dirty="0" smtClean="0">
                <a:solidFill>
                  <a:srgbClr val="0070C0"/>
                </a:solidFill>
              </a:rPr>
              <a:t>конкретных технических решений</a:t>
            </a:r>
            <a:r>
              <a:rPr lang="ru-RU" sz="1600" dirty="0" smtClean="0">
                <a:solidFill>
                  <a:srgbClr val="0070C0"/>
                </a:solidFill>
              </a:rPr>
              <a:t>  осуществляется в рамках проектов на основании функциональных требований структурных подразделений Банка России.</a:t>
            </a:r>
          </a:p>
        </p:txBody>
      </p:sp>
    </p:spTree>
    <p:extLst>
      <p:ext uri="{BB962C8B-B14F-4D97-AF65-F5344CB8AC3E}">
        <p14:creationId xmlns:p14="http://schemas.microsoft.com/office/powerpoint/2010/main" val="296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0350" y="285749"/>
            <a:ext cx="4933950" cy="4886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ru-RU"/>
            </a:defPPr>
            <a:lvl1pPr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Бизнес-кейс 2016-2022</a:t>
            </a: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9475628" y="6435725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A78B2-EA14-4117-98F9-67016CEA0725}" type="slidenum">
              <a:rPr lang="ru-RU" sz="1000" smtClean="0">
                <a:solidFill>
                  <a:srgbClr val="000000"/>
                </a:solidFill>
              </a:rPr>
              <a:pPr/>
              <a:t>40</a:t>
            </a:fld>
            <a:endParaRPr lang="ru-RU" sz="1000" dirty="0">
              <a:solidFill>
                <a:srgbClr val="00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6177"/>
              </p:ext>
            </p:extLst>
          </p:nvPr>
        </p:nvGraphicFramePr>
        <p:xfrm>
          <a:off x="260058" y="956346"/>
          <a:ext cx="9328560" cy="5751662"/>
        </p:xfrm>
        <a:graphic>
          <a:graphicData uri="http://schemas.openxmlformats.org/drawingml/2006/table">
            <a:tbl>
              <a:tblPr/>
              <a:tblGrid>
                <a:gridCol w="3305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857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091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ИТОГО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2016 (план)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2017 (план)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2018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2019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2020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2021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2022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5381">
                <a:tc gridSpan="4">
                  <a:txBody>
                    <a:bodyPr/>
                    <a:lstStyle/>
                    <a:p>
                      <a:pPr marL="0" marR="0" indent="0" algn="l" defTabSz="80464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Проектные зат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раты 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(п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 условии реализации стратегии развития IT)</a:t>
                      </a:r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7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1.1. Внешние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77 542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платформ, миграция приложений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ЦОД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ЧОБР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32 207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12 088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решений</a:t>
                      </a:r>
                      <a:r>
                        <a:rPr lang="ru-RU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ИБ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6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Внутренние затраты Банка России на реализацию проекта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Внутренние затраты Банка России на проект ИБ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1.3. ИТОГО ПРОЕKТНЫЕ ЗАТРАТЫ (1.1+1.2)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56 445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15 826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18 594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5 850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2 965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6 266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6 116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6538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 </a:t>
                      </a:r>
                      <a:r>
                        <a:rPr lang="ru-RU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Постпроектные</a:t>
                      </a:r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(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 условии реализации стратегии развития IT)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2.1. Внешние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164 596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37 391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15 649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104 341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 ЧОБР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содержание</a:t>
                      </a:r>
                      <a:r>
                        <a:rPr lang="ru-RU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решений по ИБ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547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2 772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(Развитие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ФОТ(Эксплуатация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(ИБ)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2.3. ИТОГО ПОСТРОЕКТНЫЕ ЗАТРАТЫ (2.1+2.2)</a:t>
                      </a: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166 589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25 796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28 085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26 815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25 567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22 139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20 005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18 181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5479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 Базовые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(без реализации стратегии развития 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IT</a:t>
                      </a:r>
                      <a:r>
                        <a:rPr lang="ru-RU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547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3.1. Внешние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267 575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83 947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23 966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159 663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5479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4 074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(Развитие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ФОТ(Эксплуатация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3362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(ИБ)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38920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3.3. ИТОГО БАЗОВЫЕ ЗАТРАТЫ (3.1+3.2)</a:t>
                      </a: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270 270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28 213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33 393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33 953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37 879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41 525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45 518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49 789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6538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 ЭФФЕКТИВНОСТЬ ПРОЕКТА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4.1 Эффект от реализации проекта     (3.3-2.3)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103 682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4.2 Эффективность (4.1/1.3)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0350" y="285749"/>
            <a:ext cx="4933950" cy="48860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ru-RU"/>
            </a:defPPr>
            <a:lvl1pPr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Бизнес-кейс 2016-2026</a:t>
            </a:r>
          </a:p>
        </p:txBody>
      </p:sp>
      <p:sp>
        <p:nvSpPr>
          <p:cNvPr id="6" name="Номер слайда 3"/>
          <p:cNvSpPr txBox="1">
            <a:spLocks/>
          </p:cNvSpPr>
          <p:nvPr/>
        </p:nvSpPr>
        <p:spPr>
          <a:xfrm>
            <a:off x="9475628" y="6435725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A78B2-EA14-4117-98F9-67016CEA0725}" type="slidenum">
              <a:rPr lang="ru-RU" sz="1000" smtClean="0">
                <a:solidFill>
                  <a:srgbClr val="000000"/>
                </a:solidFill>
              </a:rPr>
              <a:pPr/>
              <a:t>41</a:t>
            </a:fld>
            <a:endParaRPr lang="ru-RU" sz="1000" dirty="0">
              <a:solidFill>
                <a:srgbClr val="0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0873"/>
              </p:ext>
            </p:extLst>
          </p:nvPr>
        </p:nvGraphicFramePr>
        <p:xfrm>
          <a:off x="184856" y="973324"/>
          <a:ext cx="9485869" cy="5779572"/>
        </p:xfrm>
        <a:graphic>
          <a:graphicData uri="http://schemas.openxmlformats.org/drawingml/2006/table">
            <a:tbl>
              <a:tblPr/>
              <a:tblGrid>
                <a:gridCol w="2578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261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675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ИТОГО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2016 (план)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2017 (план)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2018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2019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2020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2021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2022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2023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2024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2025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2026 (прогноз)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233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ru-RU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 Проектные </a:t>
                      </a:r>
                      <a:r>
                        <a:rPr lang="ru-RU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(п</a:t>
                      </a:r>
                      <a:r>
                        <a:rPr lang="ru-RU" sz="10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 условии реализации стратегии развития IT)</a:t>
                      </a:r>
                      <a:r>
                        <a:rPr lang="ru-RU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lang="ru-RU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2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1.1. Внешние </a:t>
                      </a:r>
                      <a:r>
                        <a:rPr lang="ru-RU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endParaRPr lang="ru-RU" sz="10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43 873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платформ, миграция приложений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8 232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ЦОД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ЧОБР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12 088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5 489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2 745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Создание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решений</a:t>
                      </a:r>
                      <a:r>
                        <a:rPr lang="ru-RU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ИБ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2 561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23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Внутренние затраты Банка России на реализацию проекта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Внутренние затраты Банка России на проект ИБ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1.3. ИТОГО ПРОЕKТНЫЕ ЗАТРАТЫ (1.1+1.2)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44 063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15 826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18 594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5 850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2 965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233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 </a:t>
                      </a:r>
                      <a:r>
                        <a:rPr lang="ru-RU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Постпроектные</a:t>
                      </a:r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(</a:t>
                      </a:r>
                      <a:r>
                        <a:rPr lang="ru-RU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sz="9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 условии реализации стратегии развития IT)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23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2.1. Внешние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229 671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56 684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7 492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6 298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4 995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21 423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1 652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134 613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8802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 ЧОБР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13 206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содержание</a:t>
                      </a:r>
                      <a:r>
                        <a:rPr lang="ru-RU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решений по ИБ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3 745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332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(Развитие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1 548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ФОТ(Эксплуатация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(ИБ)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2.3. ИТОГО ПОСТРОЕКТНЫЕ ЗАТРАТЫ (2.1+2.2)</a:t>
                      </a: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233 440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25 796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28 085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26 815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25 567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22 139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20 005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18 181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17 458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16 886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16 429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16 079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3322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 Базовые </a:t>
                      </a:r>
                      <a:r>
                        <a:rPr lang="ru-RU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затраты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ru-RU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(без реализации стратегии развития </a:t>
                      </a:r>
                      <a:r>
                        <a:rPr lang="en-US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IT</a:t>
                      </a:r>
                      <a:r>
                        <a:rPr lang="ru-RU" sz="9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ru-RU" sz="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332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3.1. Внешние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519 215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Портфель проектов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162 876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9 600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10 560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11 616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12 778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14 055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Заявки на развитие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43 875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2 610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3 900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5710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Расходы на содержание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312 464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15 357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19 498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20 443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22 488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24 736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27 210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29 931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32924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39838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332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3.2. Внутренние затраты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7 402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(Развитие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1 068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ФОТ(Эксплуатация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4 167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15008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ФОТ </a:t>
                      </a:r>
                      <a:r>
                        <a:rPr lang="ru-RU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(ИБ)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2 167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19563"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3.3. ИТОГО БАЗОВЫЕ ЗАТРАТЫ (3.1+3.2)</a:t>
                      </a: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524 451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28 213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33 393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33 953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37 879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41 525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45 518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49 789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54 768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60 245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66 270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72 897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42337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 ЭФФЕКТИВНОСТЬ ПРОЕКТА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423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4.1 Эффект от реализации проекта     (3.3-2.3)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291 010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423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4.2 Эффективность (4.1/1.3)</a:t>
                      </a:r>
                    </a:p>
                  </a:txBody>
                  <a:tcPr marL="5693" marR="5693" marT="56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693" marR="5693" marT="56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85621"/>
            <a:ext cx="9906000" cy="74140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5756" y="130149"/>
            <a:ext cx="6728922" cy="6604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marL="87236"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Приложение </a:t>
            </a:r>
            <a:r>
              <a:rPr lang="ru-RU" dirty="0" smtClean="0"/>
              <a:t>1: </a:t>
            </a:r>
            <a:endParaRPr lang="ru-RU" dirty="0"/>
          </a:p>
          <a:p>
            <a:r>
              <a:rPr lang="ru-RU" sz="1400" dirty="0" err="1" smtClean="0"/>
              <a:t>БЮДЖет</a:t>
            </a:r>
            <a:r>
              <a:rPr lang="ru-RU" sz="1400" dirty="0" smtClean="0"/>
              <a:t> на ведение проектов, реализацию заявок и </a:t>
            </a:r>
          </a:p>
          <a:p>
            <a:r>
              <a:rPr lang="ru-RU" sz="1400" dirty="0" smtClean="0"/>
              <a:t>создание платформ (по состоянию на 19.09.2016)</a:t>
            </a:r>
            <a:endParaRPr lang="ru-RU" sz="1400" dirty="0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9494678" y="6454775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A78B2-EA14-4117-98F9-67016CEA0725}" type="slidenum">
              <a:rPr lang="ru-RU" sz="1000" smtClean="0">
                <a:solidFill>
                  <a:srgbClr val="000000"/>
                </a:solidFill>
              </a:rPr>
              <a:pPr/>
              <a:t>43</a:t>
            </a:fld>
            <a:endParaRPr lang="ru-RU" sz="100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04827" y="2502358"/>
          <a:ext cx="8915397" cy="40494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0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3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3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004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№ п</a:t>
                      </a:r>
                      <a:r>
                        <a:rPr lang="en-US" sz="1000" dirty="0" smtClean="0"/>
                        <a:t>/</a:t>
                      </a:r>
                      <a:r>
                        <a:rPr lang="ru-RU" sz="1000" dirty="0" smtClean="0"/>
                        <a:t>п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Наименование</a:t>
                      </a:r>
                      <a:r>
                        <a:rPr lang="ru-RU" sz="1000" baseline="0" dirty="0" smtClean="0"/>
                        <a:t> платформы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2016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2017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2018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2019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2016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«Внешнее взаимодействие»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70*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120*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«Корпоративное взаимодействие»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50*</a:t>
                      </a:r>
                      <a:endParaRPr lang="ru-RU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0*</a:t>
                      </a:r>
                      <a:endParaRPr lang="ru-RU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20*</a:t>
                      </a:r>
                      <a:endParaRPr lang="ru-RU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ru-RU" sz="9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3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«Поддержки основной деятельности»:</a:t>
                      </a:r>
                      <a:r>
                        <a:rPr lang="ru-RU" sz="9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/>
                        <a:t>250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150*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100*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100*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4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«Перспективная платежная система»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7</a:t>
                      </a:r>
                      <a:r>
                        <a:rPr lang="en-US" sz="900" b="1" dirty="0" smtClean="0"/>
                        <a:t>20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1 55</a:t>
                      </a:r>
                      <a:r>
                        <a:rPr lang="en-US" sz="900" b="1" dirty="0" smtClean="0"/>
                        <a:t>8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/>
                        <a:t>230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5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«Банковские операции»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baseline="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ru-RU" sz="9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ru-RU" sz="900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6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«Экономическая деятельность и операции на финансовых рынках»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7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Платформа «Бухгалтерского учета и внутрихозяйственной деятельности»: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/>
                        <a:t>580</a:t>
                      </a:r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/>
                        <a:t>80</a:t>
                      </a:r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Единое</a:t>
                      </a:r>
                      <a:r>
                        <a:rPr lang="ru-RU" sz="900" baseline="0" dirty="0" smtClean="0"/>
                        <a:t> хранилище данных и продвинутая аналитика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1861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9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Платформа «Интеграционные сервисы»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ru-RU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50*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1879">
                <a:tc gridSpan="2"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ИТОГО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4168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2941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-11789" y="6579071"/>
            <a:ext cx="56135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900" dirty="0" smtClean="0">
                <a:solidFill>
                  <a:prstClr val="black"/>
                </a:solidFill>
                <a:cs typeface="Arial"/>
              </a:rPr>
              <a:t>* - суммы могут быть скорректированы по результатам разработки архитектурного решения.</a:t>
            </a:r>
            <a:endParaRPr lang="ru-RU" sz="9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03081" y="1121233"/>
          <a:ext cx="8915397" cy="11171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0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3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54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2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37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004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№ п</a:t>
                      </a:r>
                      <a:r>
                        <a:rPr lang="en-US" sz="1000" dirty="0" smtClean="0"/>
                        <a:t>/</a:t>
                      </a:r>
                      <a:r>
                        <a:rPr lang="ru-RU" sz="1000" dirty="0" smtClean="0"/>
                        <a:t>п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Наименование</a:t>
                      </a:r>
                      <a:r>
                        <a:rPr lang="ru-RU" sz="1000" baseline="0" dirty="0" smtClean="0"/>
                        <a:t> статьи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2016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2017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2018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2019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2016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Выполнение</a:t>
                      </a:r>
                      <a:r>
                        <a:rPr lang="ru-RU" sz="900" baseline="0" dirty="0" smtClean="0"/>
                        <a:t> проектов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7 503,72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/>
                        <a:t>5 440,00</a:t>
                      </a:r>
                      <a:endParaRPr lang="ru-RU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5 980,00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6 444,00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5015,00</a:t>
                      </a:r>
                      <a:endParaRPr lang="ru-RU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258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Реализация заявок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/>
                        <a:t>2 667,40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/>
                        <a:t>3 985,96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2610, 34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1 920,00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8046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dirty="0" smtClean="0">
                          <a:solidFill>
                            <a:srgbClr val="FF0000"/>
                          </a:solidFill>
                        </a:rPr>
                        <a:t>1 652,00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04825" y="2254721"/>
            <a:ext cx="88698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1100" b="1" dirty="0" smtClean="0"/>
              <a:t>2. Создание платформ, миграция приложений</a:t>
            </a:r>
            <a:endParaRPr lang="ru-RU" sz="11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5300" y="866129"/>
            <a:ext cx="88698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1100" b="1" dirty="0" smtClean="0"/>
              <a:t>1. Выполнение проектов и заявок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97501" y="6561108"/>
            <a:ext cx="4125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 smtClean="0"/>
              <a:t> ₽</a:t>
            </a:r>
            <a:r>
              <a:rPr lang="ru-RU" sz="900" b="1" dirty="0" smtClean="0"/>
              <a:t> </a:t>
            </a:r>
            <a:r>
              <a:rPr lang="ru-RU" sz="900" dirty="0" smtClean="0"/>
              <a:t>– сумма учтена в бюджете, </a:t>
            </a:r>
            <a:r>
              <a:rPr lang="en-US" sz="1400" b="1" dirty="0">
                <a:solidFill>
                  <a:srgbClr val="FF0000"/>
                </a:solidFill>
              </a:rPr>
              <a:t>₽</a:t>
            </a:r>
            <a:r>
              <a:rPr lang="ru-RU" sz="900" dirty="0" smtClean="0"/>
              <a:t>– </a:t>
            </a:r>
            <a:r>
              <a:rPr lang="ru-RU" sz="900" dirty="0"/>
              <a:t>сумма </a:t>
            </a:r>
            <a:r>
              <a:rPr lang="ru-RU" sz="900" dirty="0" smtClean="0"/>
              <a:t>НЕ учтена </a:t>
            </a:r>
            <a:r>
              <a:rPr lang="ru-RU" sz="900" dirty="0"/>
              <a:t>в бюджете </a:t>
            </a:r>
          </a:p>
        </p:txBody>
      </p:sp>
    </p:spTree>
    <p:extLst>
      <p:ext uri="{BB962C8B-B14F-4D97-AF65-F5344CB8AC3E}">
        <p14:creationId xmlns:p14="http://schemas.microsoft.com/office/powerpoint/2010/main" val="30607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5756" y="358750"/>
            <a:ext cx="6924018" cy="3515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marL="87236"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Приложение </a:t>
            </a:r>
            <a:r>
              <a:rPr lang="en-US" dirty="0"/>
              <a:t>2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sz="1400" dirty="0" smtClean="0"/>
              <a:t>Бюджет на ЧОБР (по состоянию на 21.09.2016)</a:t>
            </a:r>
            <a:endParaRPr lang="ru-RU" sz="1400" dirty="0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9494678" y="6454775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A78B2-EA14-4117-98F9-67016CEA0725}" type="slidenum">
              <a:rPr lang="ru-RU" sz="1000" smtClean="0">
                <a:solidFill>
                  <a:srgbClr val="000000"/>
                </a:solidFill>
              </a:rPr>
              <a:pPr/>
              <a:t>44</a:t>
            </a:fld>
            <a:endParaRPr lang="ru-RU" sz="100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14352" y="930731"/>
          <a:ext cx="8653549" cy="52871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3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2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78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15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9159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№</a:t>
                      </a:r>
                      <a:endParaRPr lang="ru-RU" sz="9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Наименование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2017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2018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2019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2020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798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Разработка ТРП на все компоненты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Вычислительная</a:t>
                      </a:r>
                      <a:r>
                        <a:rPr lang="ru-R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инфраструктура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 </a:t>
                      </a:r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533*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267*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 </a:t>
                      </a:r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133*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3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хранения данных (СХД)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600*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300*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4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Аппаратно-программный комплекс виртуализации СХД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996*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5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Оборудование сети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хранения </a:t>
                      </a:r>
                      <a:r>
                        <a:rPr lang="ru-RU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данных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(SAN)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128*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171*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86*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43*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6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Оборудование системы резервного копирования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272*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204*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136*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68*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7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управления и виртуализации серверов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1 187*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1 582*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791*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396*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Система репликации СХД (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гео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-кластер)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339*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9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Телекоммуникационное оборудование 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2 865*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3 820*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1 910*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955*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6176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10</a:t>
                      </a:r>
                    </a:p>
                    <a:p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Структурированные кабельные системы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237*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332*</a:t>
                      </a:r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3647">
                <a:tc gridSpan="2"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ИТОГО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9 073</a:t>
                      </a:r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12 088</a:t>
                      </a:r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5 490</a:t>
                      </a:r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2 745</a:t>
                      </a:r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36645" y="6414040"/>
            <a:ext cx="93746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900" dirty="0" smtClean="0">
                <a:solidFill>
                  <a:prstClr val="black"/>
                </a:solidFill>
                <a:cs typeface="Arial"/>
              </a:rPr>
              <a:t>* - суммы могут быть скорректированы по результатам разработки технических решения.</a:t>
            </a:r>
            <a:endParaRPr lang="ru-RU" sz="9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97501" y="6381500"/>
            <a:ext cx="4125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 smtClean="0"/>
              <a:t> ₽</a:t>
            </a:r>
            <a:r>
              <a:rPr lang="ru-RU" sz="900" b="1" dirty="0" smtClean="0"/>
              <a:t> </a:t>
            </a:r>
            <a:r>
              <a:rPr lang="ru-RU" sz="900" dirty="0" smtClean="0"/>
              <a:t>– сумма учтена в бюджете, </a:t>
            </a:r>
            <a:r>
              <a:rPr lang="en-US" sz="1400" b="1" dirty="0">
                <a:solidFill>
                  <a:srgbClr val="FF0000"/>
                </a:solidFill>
              </a:rPr>
              <a:t>₽</a:t>
            </a:r>
            <a:r>
              <a:rPr lang="ru-RU" sz="900" dirty="0" smtClean="0"/>
              <a:t>– </a:t>
            </a:r>
            <a:r>
              <a:rPr lang="ru-RU" sz="900" dirty="0"/>
              <a:t>сумма </a:t>
            </a:r>
            <a:r>
              <a:rPr lang="ru-RU" sz="900" dirty="0" smtClean="0"/>
              <a:t>НЕ учтена </a:t>
            </a:r>
            <a:r>
              <a:rPr lang="ru-RU" sz="900" dirty="0"/>
              <a:t>в бюджете </a:t>
            </a:r>
          </a:p>
        </p:txBody>
      </p:sp>
    </p:spTree>
    <p:extLst>
      <p:ext uri="{BB962C8B-B14F-4D97-AF65-F5344CB8AC3E}">
        <p14:creationId xmlns:p14="http://schemas.microsoft.com/office/powerpoint/2010/main" val="651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5756" y="358750"/>
            <a:ext cx="6924018" cy="3515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ru-RU"/>
            </a:defPPr>
            <a:lvl1pPr marL="87236" defTabSz="804649">
              <a:lnSpc>
                <a:spcPct val="90000"/>
              </a:lnSpc>
              <a:spcBef>
                <a:spcPct val="0"/>
              </a:spcBef>
              <a:buNone/>
              <a:defRPr sz="16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Приложение </a:t>
            </a:r>
            <a:r>
              <a:rPr lang="en-US" dirty="0"/>
              <a:t>3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sz="1400" dirty="0" smtClean="0"/>
              <a:t>Бюджет на ЦОД (по состоянию на 2</a:t>
            </a:r>
            <a:r>
              <a:rPr lang="en-US" sz="1400" dirty="0"/>
              <a:t>1</a:t>
            </a:r>
            <a:r>
              <a:rPr lang="ru-RU" sz="1400" dirty="0" smtClean="0"/>
              <a:t>.09.2016)</a:t>
            </a:r>
            <a:endParaRPr lang="ru-RU" sz="1400" dirty="0"/>
          </a:p>
        </p:txBody>
      </p:sp>
      <p:sp>
        <p:nvSpPr>
          <p:cNvPr id="11" name="Номер слайда 3"/>
          <p:cNvSpPr txBox="1">
            <a:spLocks/>
          </p:cNvSpPr>
          <p:nvPr/>
        </p:nvSpPr>
        <p:spPr>
          <a:xfrm>
            <a:off x="9494678" y="6454775"/>
            <a:ext cx="39019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A78B2-EA14-4117-98F9-67016CEA0725}" type="slidenum">
              <a:rPr lang="ru-RU" sz="1000" smtClean="0">
                <a:solidFill>
                  <a:srgbClr val="000000"/>
                </a:solidFill>
              </a:rPr>
              <a:pPr/>
              <a:t>45</a:t>
            </a:fld>
            <a:endParaRPr lang="ru-RU" sz="1000" dirty="0">
              <a:solidFill>
                <a:srgbClr val="0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514352" y="930733"/>
          <a:ext cx="8653549" cy="43146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43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725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34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8567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№</a:t>
                      </a:r>
                      <a:endParaRPr lang="ru-RU" sz="9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Наименование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2017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2018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2019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/>
                        <a:t>2020</a:t>
                      </a:r>
                      <a:endParaRPr lang="ru-RU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Реконструкция помещений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39*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60*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Общая электрическая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подготовка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48*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63*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бесперебойного электропитания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284*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482*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гарантированного</a:t>
                      </a:r>
                      <a:r>
                        <a:rPr lang="ru-R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электропитания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225*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347*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кондиционирования воздуха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448*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507*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пожаротушения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58*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103*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Системы безопасности для ЦОД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КЦОИ</a:t>
                      </a:r>
                    </a:p>
                    <a:p>
                      <a:pPr algn="l" fontAlgn="b"/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	(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ru-RU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здания</a:t>
                      </a:r>
                      <a:r>
                        <a:rPr lang="ru-RU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– г. Москва </a:t>
                      </a:r>
                      <a:r>
                        <a:rPr lang="ru-RU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ул</a:t>
                      </a:r>
                      <a:r>
                        <a:rPr lang="ru-RU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Правды, Нижний Новгород «Сормово»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400*</a:t>
                      </a:r>
                      <a:endParaRPr lang="ru-RU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407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Телекоммуникационное оборудование 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WAN/MAN)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311*</a:t>
                      </a:r>
                      <a:endParaRPr lang="ru-RU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311*</a:t>
                      </a:r>
                      <a:endParaRPr lang="ru-RU" sz="105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466">
                <a:tc gridSpan="2"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ИТОГО</a:t>
                      </a:r>
                      <a:endParaRPr lang="ru-RU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0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413</a:t>
                      </a:r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r>
                        <a:rPr lang="ru-RU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2 272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04649" rtl="0" eaLnBrk="1" latinLnBrk="0" hangingPunct="1"/>
                      <a:endParaRPr lang="ru-RU" sz="1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20019" y="5380029"/>
            <a:ext cx="93746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900" dirty="0" smtClean="0">
                <a:solidFill>
                  <a:prstClr val="black"/>
                </a:solidFill>
                <a:cs typeface="Arial"/>
              </a:rPr>
              <a:t>* - суммы могут быть скорректированы по результатам разработки технических решения.</a:t>
            </a:r>
            <a:endParaRPr lang="ru-RU" sz="9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93407" y="5314717"/>
            <a:ext cx="4125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 smtClean="0"/>
              <a:t> ₽</a:t>
            </a:r>
            <a:r>
              <a:rPr lang="ru-RU" sz="900" b="1" dirty="0" smtClean="0"/>
              <a:t> </a:t>
            </a:r>
            <a:r>
              <a:rPr lang="ru-RU" sz="900" dirty="0" smtClean="0"/>
              <a:t>– сумма учтена в бюджете, </a:t>
            </a:r>
            <a:r>
              <a:rPr lang="en-US" sz="1400" b="1" dirty="0">
                <a:solidFill>
                  <a:srgbClr val="FF0000"/>
                </a:solidFill>
              </a:rPr>
              <a:t>₽</a:t>
            </a:r>
            <a:r>
              <a:rPr lang="ru-RU" sz="900" dirty="0" smtClean="0"/>
              <a:t>– </a:t>
            </a:r>
            <a:r>
              <a:rPr lang="ru-RU" sz="900" dirty="0"/>
              <a:t>сумма </a:t>
            </a:r>
            <a:r>
              <a:rPr lang="ru-RU" sz="900" dirty="0" smtClean="0"/>
              <a:t>НЕ учтена </a:t>
            </a:r>
            <a:r>
              <a:rPr lang="ru-RU" sz="900" dirty="0"/>
              <a:t>в бюджете </a:t>
            </a:r>
          </a:p>
        </p:txBody>
      </p:sp>
    </p:spTree>
    <p:extLst>
      <p:ext uri="{BB962C8B-B14F-4D97-AF65-F5344CB8AC3E}">
        <p14:creationId xmlns:p14="http://schemas.microsoft.com/office/powerpoint/2010/main" val="8939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7" y="1102319"/>
            <a:ext cx="4051846" cy="332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22729" y="340317"/>
            <a:ext cx="647842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Современные </a:t>
            </a:r>
            <a:r>
              <a:rPr lang="ru-RU" sz="1600" b="1" cap="all" dirty="0"/>
              <a:t>глобальные технологические тренды</a:t>
            </a:r>
            <a:r>
              <a:rPr lang="ru-RU" sz="1600" cap="all" dirty="0"/>
              <a:t/>
            </a:r>
            <a:br>
              <a:rPr lang="ru-RU" sz="1600" cap="all" dirty="0"/>
            </a:b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5064" y="6480557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5</a:t>
            </a:fld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04461" y="1255787"/>
            <a:ext cx="3458596" cy="5158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dirty="0">
                <a:solidFill>
                  <a:srgbClr val="000000"/>
                </a:solidFill>
              </a:rPr>
              <a:t>Динамически масштабируемые </a:t>
            </a:r>
            <a:r>
              <a:rPr lang="ru-RU" sz="900" dirty="0" smtClean="0">
                <a:solidFill>
                  <a:srgbClr val="000000"/>
                </a:solidFill>
              </a:rPr>
              <a:t>мод</a:t>
            </a:r>
            <a:r>
              <a:rPr lang="ru-RU" sz="900" dirty="0">
                <a:solidFill>
                  <a:srgbClr val="000000"/>
                </a:solidFill>
              </a:rPr>
              <a:t>у</a:t>
            </a:r>
            <a:r>
              <a:rPr lang="ru-RU" sz="900" dirty="0" smtClean="0">
                <a:solidFill>
                  <a:srgbClr val="000000"/>
                </a:solidFill>
              </a:rPr>
              <a:t>льные платформы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dirty="0" smtClean="0"/>
              <a:t>Виртуализация </a:t>
            </a:r>
            <a:r>
              <a:rPr lang="ru-RU" sz="900" dirty="0"/>
              <a:t>инфраструктуры ИТ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Мобильные приложения</a:t>
            </a:r>
            <a:endParaRPr lang="ru-RU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404461" y="2109949"/>
            <a:ext cx="3189338" cy="7290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Сбор, хранение </a:t>
            </a:r>
            <a:r>
              <a:rPr lang="ru-RU" sz="900" spc="-20" dirty="0"/>
              <a:t>и </a:t>
            </a:r>
            <a:r>
              <a:rPr lang="ru-RU" sz="900" spc="-20" dirty="0" smtClean="0"/>
              <a:t>обработка больших объёмов </a:t>
            </a:r>
            <a:r>
              <a:rPr lang="ru-RU" sz="900" spc="-20" dirty="0"/>
              <a:t>данных </a:t>
            </a:r>
            <a:endParaRPr lang="ru-RU" sz="900" spc="-20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dirty="0" smtClean="0"/>
              <a:t>Оперативный анализ </a:t>
            </a:r>
            <a:r>
              <a:rPr lang="ru-RU" sz="900" dirty="0"/>
              <a:t>на базе </a:t>
            </a:r>
            <a:r>
              <a:rPr lang="ru-RU" sz="900" dirty="0" smtClean="0"/>
              <a:t>неструктурированной информации </a:t>
            </a:r>
            <a:r>
              <a:rPr lang="ru-RU" sz="900" dirty="0"/>
              <a:t>из разных </a:t>
            </a:r>
            <a:r>
              <a:rPr lang="ru-RU" sz="900" dirty="0" smtClean="0"/>
              <a:t>источников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/>
              <a:t>Предиктивная аналитика в реальном </a:t>
            </a:r>
            <a:r>
              <a:rPr lang="ru-RU" sz="900" spc="-20" dirty="0" smtClean="0"/>
              <a:t>времени</a:t>
            </a:r>
            <a:endParaRPr lang="ru-RU" sz="900" dirty="0"/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ru-RU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4461" y="3078302"/>
            <a:ext cx="3035920" cy="8129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Персональные мобильные устройства 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«Умные» платформы для управления устройствами и сетями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Использование данных всех подключенных к Интернету устройств </a:t>
            </a:r>
            <a:r>
              <a:rPr lang="ru-RU" sz="900" spc="-20" dirty="0"/>
              <a:t>для </a:t>
            </a:r>
            <a:r>
              <a:rPr lang="ru-RU" sz="900" spc="-20" dirty="0" smtClean="0"/>
              <a:t>аналитики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4461" y="4209865"/>
            <a:ext cx="3035920" cy="5022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Интеллектуальное промышленное оборудование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Системы электронного трейдинга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ru-RU" sz="900" spc="-20" dirty="0" smtClean="0"/>
              <a:t>Роботизация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315" y="4882463"/>
            <a:ext cx="4876513" cy="18530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300"/>
              </a:spcBef>
            </a:pPr>
            <a:r>
              <a:rPr lang="ru-RU" sz="1100" spc="-20" dirty="0" smtClean="0"/>
              <a:t>Глобальные </a:t>
            </a:r>
            <a:r>
              <a:rPr lang="ru-RU" sz="1100" spc="-20" dirty="0"/>
              <a:t>технологические тренды </a:t>
            </a:r>
            <a:r>
              <a:rPr lang="ru-RU" sz="1100" spc="-20" dirty="0" smtClean="0"/>
              <a:t>определяют современный контекст мобильности и оперативности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100" spc="-20" dirty="0" smtClean="0"/>
              <a:t>выводятся </a:t>
            </a:r>
            <a:r>
              <a:rPr lang="en-US" sz="1100" spc="-20" dirty="0" smtClean="0"/>
              <a:t> </a:t>
            </a:r>
            <a:r>
              <a:rPr lang="ru-RU" sz="1100" spc="-20" dirty="0" smtClean="0"/>
              <a:t>из употребления менее востребованные клиент-серверные приложения и приложения на платформе статичных </a:t>
            </a:r>
            <a:r>
              <a:rPr lang="en-US" sz="1100" spc="-20" dirty="0" smtClean="0"/>
              <a:t>web</a:t>
            </a:r>
            <a:r>
              <a:rPr lang="ru-RU" sz="1100" spc="-20" dirty="0" smtClean="0"/>
              <a:t>-приложений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100" spc="-20" dirty="0"/>
              <a:t>а</a:t>
            </a:r>
            <a:r>
              <a:rPr lang="ru-RU" sz="1100" spc="-20" dirty="0" smtClean="0"/>
              <a:t>ктивно развиваются приложения для мобильных устройств, позволяющие хранить и оперативно анализировать большие объемы информации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100" spc="-20" dirty="0" smtClean="0"/>
              <a:t>внедряются модульные платформы, предоставляющие функционал, как сервис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100" spc="-20" dirty="0" smtClean="0"/>
              <a:t>осуществляется виртуализация ИТ-инфраструктуры</a:t>
            </a:r>
            <a:endParaRPr lang="ru-RU" sz="11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6142718" y="969863"/>
            <a:ext cx="3050052" cy="239353"/>
            <a:chOff x="1215268" y="2699633"/>
            <a:chExt cx="1347465" cy="51362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417998" y="2770696"/>
              <a:ext cx="1123029" cy="4425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1215268" y="2699633"/>
              <a:ext cx="1347465" cy="442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39" tIns="0" rIns="0" bIns="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kern="1200" dirty="0" smtClean="0">
                  <a:solidFill>
                    <a:schemeClr val="tx1"/>
                  </a:solidFill>
                </a:rPr>
                <a:t>Облачные </a:t>
              </a:r>
              <a:r>
                <a:rPr lang="ru-RU" sz="1400" dirty="0" smtClean="0">
                  <a:solidFill>
                    <a:schemeClr val="tx1"/>
                  </a:solidFill>
                </a:rPr>
                <a:t>и мобильные технологии</a:t>
              </a:r>
              <a:endParaRPr lang="ru-RU" sz="1400" kern="1200" dirty="0" smtClean="0">
                <a:solidFill>
                  <a:schemeClr val="tx1"/>
                </a:solidFill>
              </a:endParaRP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6118223" y="1848009"/>
            <a:ext cx="3543299" cy="348925"/>
            <a:chOff x="3046514" y="1504388"/>
            <a:chExt cx="1728157" cy="2370463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3128728" y="1999031"/>
              <a:ext cx="1645943" cy="18758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3046514" y="1504388"/>
              <a:ext cx="1645943" cy="1875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198" tIns="0" rIns="0" bIns="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 smtClean="0">
                  <a:solidFill>
                    <a:schemeClr val="tx1"/>
                  </a:solidFill>
                </a:rPr>
                <a:t>Большие данные (</a:t>
              </a:r>
              <a:r>
                <a:rPr lang="en-US" sz="1400" b="0" kern="1200" dirty="0" smtClean="0">
                  <a:solidFill>
                    <a:schemeClr val="tx1"/>
                  </a:solidFill>
                </a:rPr>
                <a:t>BigData</a:t>
              </a:r>
              <a:r>
                <a:rPr lang="ru-RU" sz="1400" b="0" kern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118223" y="2801971"/>
            <a:ext cx="3563001" cy="389015"/>
            <a:chOff x="3036905" y="1232032"/>
            <a:chExt cx="1737766" cy="2642819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128728" y="1999031"/>
              <a:ext cx="1645943" cy="18758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3036905" y="1232032"/>
              <a:ext cx="1645943" cy="1875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198" tIns="0" rIns="0" bIns="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400" b="0" kern="1200" dirty="0" smtClean="0">
                  <a:solidFill>
                    <a:schemeClr val="tx1"/>
                  </a:solidFill>
                </a:rPr>
                <a:t>Индустриальный интернет (</a:t>
              </a:r>
              <a:r>
                <a:rPr lang="en-US" sz="1400" b="0" kern="1200" dirty="0" smtClean="0">
                  <a:solidFill>
                    <a:schemeClr val="tx1"/>
                  </a:solidFill>
                </a:rPr>
                <a:t>IoT)</a:t>
              </a:r>
              <a:endParaRPr lang="ru-RU" sz="1400" b="0" kern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8" name="Прямоугольник 37"/>
          <p:cNvSpPr/>
          <p:nvPr/>
        </p:nvSpPr>
        <p:spPr>
          <a:xfrm>
            <a:off x="6118223" y="3939842"/>
            <a:ext cx="3374733" cy="276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198" tIns="0" rIns="0" bIns="0" numCol="1" spcCol="1270" anchor="t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b="0" kern="1200" dirty="0" smtClean="0">
                <a:solidFill>
                  <a:schemeClr val="tx1"/>
                </a:solidFill>
              </a:rPr>
              <a:t>Искусственный интеллект</a:t>
            </a:r>
          </a:p>
        </p:txBody>
      </p:sp>
      <p:sp>
        <p:nvSpPr>
          <p:cNvPr id="40" name="Rectangle 4"/>
          <p:cNvSpPr txBox="1">
            <a:spLocks/>
          </p:cNvSpPr>
          <p:nvPr/>
        </p:nvSpPr>
        <p:spPr>
          <a:xfrm>
            <a:off x="5487153" y="6107902"/>
            <a:ext cx="406953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defTabSz="804649">
              <a:defRPr sz="1600"/>
            </a:lvl1pPr>
            <a:lvl2pPr marL="0" lvl="1" defTabSz="804649">
              <a:defRPr sz="800">
                <a:solidFill>
                  <a:srgbClr val="000000"/>
                </a:solidFill>
              </a:defRPr>
            </a:lvl2pPr>
            <a:lvl3pPr marL="804649" defTabSz="804649">
              <a:defRPr sz="1600"/>
            </a:lvl3pPr>
            <a:lvl4pPr marL="1206974" defTabSz="804649">
              <a:defRPr sz="1600"/>
            </a:lvl4pPr>
            <a:lvl5pPr marL="1609298" defTabSz="804649">
              <a:defRPr sz="1600"/>
            </a:lvl5pPr>
            <a:lvl6pPr marL="2011623" defTabSz="804649">
              <a:defRPr sz="1600"/>
            </a:lvl6pPr>
            <a:lvl7pPr marL="2413947" defTabSz="804649">
              <a:defRPr sz="1600"/>
            </a:lvl7pPr>
            <a:lvl8pPr marL="2816272" defTabSz="804649">
              <a:defRPr sz="1600"/>
            </a:lvl8pPr>
            <a:lvl9pPr marL="3218597" defTabSz="804649">
              <a:defRPr sz="1600"/>
            </a:lvl9pPr>
          </a:lstStyle>
          <a:p>
            <a:pPr marL="171450" lvl="1" indent="-17145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900" b="1" dirty="0" err="1" smtClean="0">
                <a:solidFill>
                  <a:schemeClr val="tx1"/>
                </a:solidFill>
              </a:rPr>
              <a:t>Проактивный</a:t>
            </a:r>
            <a:r>
              <a:rPr lang="ru-RU" sz="900" b="1" dirty="0" smtClean="0">
                <a:solidFill>
                  <a:schemeClr val="tx1"/>
                </a:solidFill>
              </a:rPr>
              <a:t> </a:t>
            </a:r>
            <a:r>
              <a:rPr lang="ru-RU" sz="900" b="1" dirty="0">
                <a:solidFill>
                  <a:schemeClr val="tx1"/>
                </a:solidFill>
              </a:rPr>
              <a:t>и интегрированный подход к информационной </a:t>
            </a:r>
            <a:r>
              <a:rPr lang="ru-RU" sz="900" b="1" dirty="0" smtClean="0">
                <a:solidFill>
                  <a:schemeClr val="tx1"/>
                </a:solidFill>
              </a:rPr>
              <a:t>безопасности</a:t>
            </a:r>
          </a:p>
          <a:p>
            <a:pPr marL="171450" lvl="1" indent="-17145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900" b="1" dirty="0">
                <a:solidFill>
                  <a:schemeClr val="tx1"/>
                </a:solidFill>
              </a:rPr>
              <a:t>Изменение методов и объектов </a:t>
            </a:r>
            <a:r>
              <a:rPr lang="ru-RU" sz="900" b="1" dirty="0" err="1">
                <a:solidFill>
                  <a:schemeClr val="tx1"/>
                </a:solidFill>
              </a:rPr>
              <a:t>кибер</a:t>
            </a:r>
            <a:r>
              <a:rPr lang="ru-RU" sz="900" b="1" dirty="0">
                <a:solidFill>
                  <a:schemeClr val="tx1"/>
                </a:solidFill>
              </a:rPr>
              <a:t>–угроз</a:t>
            </a:r>
          </a:p>
          <a:p>
            <a:pPr marL="171450" lvl="1" indent="-171450" algn="just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ru-RU" sz="900" b="1" dirty="0" smtClean="0">
                <a:solidFill>
                  <a:schemeClr val="tx1"/>
                </a:solidFill>
              </a:rPr>
              <a:t>Постоянный </a:t>
            </a:r>
            <a:r>
              <a:rPr lang="ru-RU" sz="900" b="1" dirty="0">
                <a:solidFill>
                  <a:schemeClr val="tx1"/>
                </a:solidFill>
              </a:rPr>
              <a:t>мониторинг и оперативное реагирование</a:t>
            </a:r>
          </a:p>
        </p:txBody>
      </p:sp>
      <p:sp>
        <p:nvSpPr>
          <p:cNvPr id="8" name="Овал 7"/>
          <p:cNvSpPr/>
          <p:nvPr/>
        </p:nvSpPr>
        <p:spPr>
          <a:xfrm>
            <a:off x="487385" y="1554686"/>
            <a:ext cx="327500" cy="1225569"/>
          </a:xfrm>
          <a:prstGeom prst="ellipse">
            <a:avLst/>
          </a:prstGeom>
          <a:noFill/>
          <a:ln w="95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4345" y="940306"/>
            <a:ext cx="4571292" cy="37053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7205" y="4697566"/>
            <a:ext cx="4189748" cy="1380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800" cap="none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По данным исследований</a:t>
            </a:r>
            <a:r>
              <a:rPr lang="ru-RU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Accent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800" cap="non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</a:t>
            </a:r>
            <a:endParaRPr lang="ru-RU" sz="800" cap="none" baseline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418094" y="5659265"/>
            <a:ext cx="4279606" cy="4649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198" tIns="0" rIns="0" bIns="0" numCol="1" spcCol="1270" anchor="t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ru-RU" sz="1400" b="1" dirty="0" smtClean="0">
                <a:solidFill>
                  <a:schemeClr val="tx1"/>
                </a:solidFill>
              </a:rPr>
              <a:t>Ключевое требование –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ru-RU" sz="1400" b="1" dirty="0">
                <a:solidFill>
                  <a:schemeClr val="tx1"/>
                </a:solidFill>
              </a:rPr>
              <a:t>о</a:t>
            </a:r>
            <a:r>
              <a:rPr lang="ru-RU" sz="1400" b="1" dirty="0" smtClean="0">
                <a:solidFill>
                  <a:schemeClr val="tx1"/>
                </a:solidFill>
              </a:rPr>
              <a:t>беспечение </a:t>
            </a:r>
            <a:r>
              <a:rPr lang="ru-RU" sz="1400" b="1" dirty="0" err="1">
                <a:solidFill>
                  <a:schemeClr val="tx1"/>
                </a:solidFill>
              </a:rPr>
              <a:t>киберустойчивости</a:t>
            </a:r>
            <a:endParaRPr lang="ru-RU" sz="1400" b="1" kern="1200" dirty="0" smtClean="0">
              <a:solidFill>
                <a:schemeClr val="tx1"/>
              </a:solidFill>
            </a:endParaRPr>
          </a:p>
        </p:txBody>
      </p:sp>
      <p:pic>
        <p:nvPicPr>
          <p:cNvPr id="45" name="Picture 2" descr="http://www.cloudnation.co/img/clo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5211" y="958093"/>
            <a:ext cx="964323" cy="6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89" y="1745393"/>
            <a:ext cx="965357" cy="722376"/>
          </a:xfrm>
          <a:prstGeom prst="rect">
            <a:avLst/>
          </a:prstGeom>
        </p:spPr>
      </p:pic>
      <p:pic>
        <p:nvPicPr>
          <p:cNvPr id="47" name="Picture 12" descr="http://www.datatrend.com/optimize-it/wp-content/uploads/2012/04/cloud-computing-datatren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10" y="2755542"/>
            <a:ext cx="908913" cy="83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32" y="3918564"/>
            <a:ext cx="762000" cy="762000"/>
          </a:xfrm>
          <a:prstGeom prst="rect">
            <a:avLst/>
          </a:prstGeom>
        </p:spPr>
      </p:pic>
      <p:grpSp>
        <p:nvGrpSpPr>
          <p:cNvPr id="58" name="Группа 57"/>
          <p:cNvGrpSpPr/>
          <p:nvPr/>
        </p:nvGrpSpPr>
        <p:grpSpPr>
          <a:xfrm>
            <a:off x="4819938" y="4846790"/>
            <a:ext cx="1977943" cy="764993"/>
            <a:chOff x="-279210" y="5932418"/>
            <a:chExt cx="2260785" cy="838196"/>
          </a:xfrm>
        </p:grpSpPr>
        <p:grpSp>
          <p:nvGrpSpPr>
            <p:cNvPr id="61" name="Group 176"/>
            <p:cNvGrpSpPr/>
            <p:nvPr/>
          </p:nvGrpSpPr>
          <p:grpSpPr>
            <a:xfrm>
              <a:off x="-279210" y="5932418"/>
              <a:ext cx="2260785" cy="838196"/>
              <a:chOff x="2822703" y="5036137"/>
              <a:chExt cx="5070075" cy="1904673"/>
            </a:xfrm>
          </p:grpSpPr>
          <p:grpSp>
            <p:nvGrpSpPr>
              <p:cNvPr id="79" name="Group 177"/>
              <p:cNvGrpSpPr/>
              <p:nvPr/>
            </p:nvGrpSpPr>
            <p:grpSpPr>
              <a:xfrm>
                <a:off x="3970111" y="5036137"/>
                <a:ext cx="3922667" cy="1904673"/>
                <a:chOff x="4819447" y="3819137"/>
                <a:chExt cx="3922667" cy="1904673"/>
              </a:xfrm>
            </p:grpSpPr>
            <p:grpSp>
              <p:nvGrpSpPr>
                <p:cNvPr id="81" name="Group 182"/>
                <p:cNvGrpSpPr/>
                <p:nvPr/>
              </p:nvGrpSpPr>
              <p:grpSpPr>
                <a:xfrm>
                  <a:off x="4819447" y="3819137"/>
                  <a:ext cx="2514635" cy="1513385"/>
                  <a:chOff x="4819447" y="3819137"/>
                  <a:chExt cx="2514635" cy="1513386"/>
                </a:xfrm>
              </p:grpSpPr>
              <p:grpSp>
                <p:nvGrpSpPr>
                  <p:cNvPr id="83" name="Group 185"/>
                  <p:cNvGrpSpPr/>
                  <p:nvPr/>
                </p:nvGrpSpPr>
                <p:grpSpPr>
                  <a:xfrm rot="16200000">
                    <a:off x="4804164" y="3834420"/>
                    <a:ext cx="1506184" cy="1475618"/>
                    <a:chOff x="3079893" y="1877148"/>
                    <a:chExt cx="2197204" cy="2188662"/>
                  </a:xfrm>
                </p:grpSpPr>
                <p:sp>
                  <p:nvSpPr>
                    <p:cNvPr id="87" name="Freeform 2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079893" y="1877148"/>
                      <a:ext cx="1611767" cy="2188662"/>
                    </a:xfrm>
                    <a:custGeom>
                      <a:avLst/>
                      <a:gdLst/>
                      <a:ahLst/>
                      <a:cxnLst>
                        <a:cxn ang="0">
                          <a:pos x="452" y="426"/>
                        </a:cxn>
                        <a:cxn ang="0">
                          <a:pos x="478" y="432"/>
                        </a:cxn>
                        <a:cxn ang="0">
                          <a:pos x="500" y="444"/>
                        </a:cxn>
                        <a:cxn ang="0">
                          <a:pos x="524" y="464"/>
                        </a:cxn>
                        <a:cxn ang="0">
                          <a:pos x="530" y="468"/>
                        </a:cxn>
                        <a:cxn ang="0">
                          <a:pos x="586" y="468"/>
                        </a:cxn>
                        <a:cxn ang="0">
                          <a:pos x="590" y="468"/>
                        </a:cxn>
                        <a:cxn ang="0">
                          <a:pos x="594" y="464"/>
                        </a:cxn>
                        <a:cxn ang="0">
                          <a:pos x="594" y="220"/>
                        </a:cxn>
                        <a:cxn ang="0">
                          <a:pos x="594" y="216"/>
                        </a:cxn>
                        <a:cxn ang="0">
                          <a:pos x="590" y="212"/>
                        </a:cxn>
                        <a:cxn ang="0">
                          <a:pos x="346" y="212"/>
                        </a:cxn>
                        <a:cxn ang="0">
                          <a:pos x="338" y="212"/>
                        </a:cxn>
                        <a:cxn ang="0">
                          <a:pos x="338" y="202"/>
                        </a:cxn>
                        <a:cxn ang="0">
                          <a:pos x="338" y="166"/>
                        </a:cxn>
                        <a:cxn ang="0">
                          <a:pos x="344" y="152"/>
                        </a:cxn>
                        <a:cxn ang="0">
                          <a:pos x="350" y="146"/>
                        </a:cxn>
                        <a:cxn ang="0">
                          <a:pos x="370" y="120"/>
                        </a:cxn>
                        <a:cxn ang="0">
                          <a:pos x="380" y="96"/>
                        </a:cxn>
                        <a:cxn ang="0">
                          <a:pos x="382" y="84"/>
                        </a:cxn>
                        <a:cxn ang="0">
                          <a:pos x="376" y="50"/>
                        </a:cxn>
                        <a:cxn ang="0">
                          <a:pos x="358" y="24"/>
                        </a:cxn>
                        <a:cxn ang="0">
                          <a:pos x="330" y="6"/>
                        </a:cxn>
                        <a:cxn ang="0">
                          <a:pos x="298" y="0"/>
                        </a:cxn>
                        <a:cxn ang="0">
                          <a:pos x="280" y="0"/>
                        </a:cxn>
                        <a:cxn ang="0">
                          <a:pos x="250" y="14"/>
                        </a:cxn>
                        <a:cxn ang="0">
                          <a:pos x="228" y="36"/>
                        </a:cxn>
                        <a:cxn ang="0">
                          <a:pos x="214" y="66"/>
                        </a:cxn>
                        <a:cxn ang="0">
                          <a:pos x="212" y="84"/>
                        </a:cxn>
                        <a:cxn ang="0">
                          <a:pos x="218" y="108"/>
                        </a:cxn>
                        <a:cxn ang="0">
                          <a:pos x="232" y="130"/>
                        </a:cxn>
                        <a:cxn ang="0">
                          <a:pos x="250" y="152"/>
                        </a:cxn>
                        <a:cxn ang="0">
                          <a:pos x="254" y="158"/>
                        </a:cxn>
                        <a:cxn ang="0">
                          <a:pos x="256" y="202"/>
                        </a:cxn>
                        <a:cxn ang="0">
                          <a:pos x="256" y="212"/>
                        </a:cxn>
                        <a:cxn ang="0">
                          <a:pos x="248" y="212"/>
                        </a:cxn>
                        <a:cxn ang="0">
                          <a:pos x="8" y="212"/>
                        </a:cxn>
                        <a:cxn ang="0">
                          <a:pos x="2" y="214"/>
                        </a:cxn>
                        <a:cxn ang="0">
                          <a:pos x="0" y="220"/>
                        </a:cxn>
                        <a:cxn ang="0">
                          <a:pos x="0" y="798"/>
                        </a:cxn>
                        <a:cxn ang="0">
                          <a:pos x="2" y="804"/>
                        </a:cxn>
                        <a:cxn ang="0">
                          <a:pos x="8" y="806"/>
                        </a:cxn>
                        <a:cxn ang="0">
                          <a:pos x="586" y="806"/>
                        </a:cxn>
                        <a:cxn ang="0">
                          <a:pos x="592" y="804"/>
                        </a:cxn>
                        <a:cxn ang="0">
                          <a:pos x="594" y="798"/>
                        </a:cxn>
                        <a:cxn ang="0">
                          <a:pos x="594" y="558"/>
                        </a:cxn>
                        <a:cxn ang="0">
                          <a:pos x="592" y="554"/>
                        </a:cxn>
                        <a:cxn ang="0">
                          <a:pos x="586" y="550"/>
                        </a:cxn>
                        <a:cxn ang="0">
                          <a:pos x="538" y="550"/>
                        </a:cxn>
                        <a:cxn ang="0">
                          <a:pos x="524" y="556"/>
                        </a:cxn>
                        <a:cxn ang="0">
                          <a:pos x="518" y="562"/>
                        </a:cxn>
                        <a:cxn ang="0">
                          <a:pos x="490" y="582"/>
                        </a:cxn>
                        <a:cxn ang="0">
                          <a:pos x="466" y="592"/>
                        </a:cxn>
                        <a:cxn ang="0">
                          <a:pos x="452" y="594"/>
                        </a:cxn>
                        <a:cxn ang="0">
                          <a:pos x="418" y="588"/>
                        </a:cxn>
                        <a:cxn ang="0">
                          <a:pos x="390" y="570"/>
                        </a:cxn>
                        <a:cxn ang="0">
                          <a:pos x="370" y="542"/>
                        </a:cxn>
                        <a:cxn ang="0">
                          <a:pos x="364" y="510"/>
                        </a:cxn>
                        <a:cxn ang="0">
                          <a:pos x="366" y="492"/>
                        </a:cxn>
                        <a:cxn ang="0">
                          <a:pos x="380" y="462"/>
                        </a:cxn>
                        <a:cxn ang="0">
                          <a:pos x="404" y="440"/>
                        </a:cxn>
                        <a:cxn ang="0">
                          <a:pos x="434" y="426"/>
                        </a:cxn>
                        <a:cxn ang="0">
                          <a:pos x="452" y="426"/>
                        </a:cxn>
                      </a:cxnLst>
                      <a:rect l="0" t="0" r="r" b="b"/>
                      <a:pathLst>
                        <a:path w="594" h="806">
                          <a:moveTo>
                            <a:pt x="452" y="426"/>
                          </a:moveTo>
                          <a:lnTo>
                            <a:pt x="452" y="426"/>
                          </a:lnTo>
                          <a:lnTo>
                            <a:pt x="466" y="426"/>
                          </a:lnTo>
                          <a:lnTo>
                            <a:pt x="478" y="432"/>
                          </a:lnTo>
                          <a:lnTo>
                            <a:pt x="490" y="438"/>
                          </a:lnTo>
                          <a:lnTo>
                            <a:pt x="500" y="444"/>
                          </a:lnTo>
                          <a:lnTo>
                            <a:pt x="518" y="458"/>
                          </a:lnTo>
                          <a:lnTo>
                            <a:pt x="524" y="464"/>
                          </a:lnTo>
                          <a:lnTo>
                            <a:pt x="524" y="464"/>
                          </a:lnTo>
                          <a:lnTo>
                            <a:pt x="530" y="468"/>
                          </a:lnTo>
                          <a:lnTo>
                            <a:pt x="538" y="468"/>
                          </a:lnTo>
                          <a:lnTo>
                            <a:pt x="586" y="468"/>
                          </a:lnTo>
                          <a:lnTo>
                            <a:pt x="586" y="468"/>
                          </a:lnTo>
                          <a:lnTo>
                            <a:pt x="590" y="468"/>
                          </a:lnTo>
                          <a:lnTo>
                            <a:pt x="592" y="466"/>
                          </a:lnTo>
                          <a:lnTo>
                            <a:pt x="594" y="464"/>
                          </a:lnTo>
                          <a:lnTo>
                            <a:pt x="594" y="460"/>
                          </a:lnTo>
                          <a:lnTo>
                            <a:pt x="594" y="220"/>
                          </a:lnTo>
                          <a:lnTo>
                            <a:pt x="594" y="220"/>
                          </a:lnTo>
                          <a:lnTo>
                            <a:pt x="594" y="216"/>
                          </a:lnTo>
                          <a:lnTo>
                            <a:pt x="592" y="214"/>
                          </a:lnTo>
                          <a:lnTo>
                            <a:pt x="590" y="212"/>
                          </a:lnTo>
                          <a:lnTo>
                            <a:pt x="586" y="212"/>
                          </a:lnTo>
                          <a:lnTo>
                            <a:pt x="346" y="212"/>
                          </a:lnTo>
                          <a:lnTo>
                            <a:pt x="346" y="212"/>
                          </a:lnTo>
                          <a:lnTo>
                            <a:pt x="338" y="212"/>
                          </a:lnTo>
                          <a:lnTo>
                            <a:pt x="338" y="212"/>
                          </a:lnTo>
                          <a:lnTo>
                            <a:pt x="338" y="202"/>
                          </a:lnTo>
                          <a:lnTo>
                            <a:pt x="338" y="166"/>
                          </a:lnTo>
                          <a:lnTo>
                            <a:pt x="338" y="166"/>
                          </a:lnTo>
                          <a:lnTo>
                            <a:pt x="340" y="158"/>
                          </a:lnTo>
                          <a:lnTo>
                            <a:pt x="344" y="152"/>
                          </a:lnTo>
                          <a:lnTo>
                            <a:pt x="344" y="152"/>
                          </a:lnTo>
                          <a:lnTo>
                            <a:pt x="350" y="146"/>
                          </a:lnTo>
                          <a:lnTo>
                            <a:pt x="364" y="130"/>
                          </a:lnTo>
                          <a:lnTo>
                            <a:pt x="370" y="120"/>
                          </a:lnTo>
                          <a:lnTo>
                            <a:pt x="376" y="108"/>
                          </a:lnTo>
                          <a:lnTo>
                            <a:pt x="380" y="96"/>
                          </a:lnTo>
                          <a:lnTo>
                            <a:pt x="382" y="84"/>
                          </a:lnTo>
                          <a:lnTo>
                            <a:pt x="382" y="84"/>
                          </a:lnTo>
                          <a:lnTo>
                            <a:pt x="380" y="66"/>
                          </a:lnTo>
                          <a:lnTo>
                            <a:pt x="376" y="50"/>
                          </a:lnTo>
                          <a:lnTo>
                            <a:pt x="368" y="36"/>
                          </a:lnTo>
                          <a:lnTo>
                            <a:pt x="358" y="24"/>
                          </a:lnTo>
                          <a:lnTo>
                            <a:pt x="344" y="14"/>
                          </a:lnTo>
                          <a:lnTo>
                            <a:pt x="330" y="6"/>
                          </a:lnTo>
                          <a:lnTo>
                            <a:pt x="314" y="0"/>
                          </a:lnTo>
                          <a:lnTo>
                            <a:pt x="298" y="0"/>
                          </a:lnTo>
                          <a:lnTo>
                            <a:pt x="298" y="0"/>
                          </a:lnTo>
                          <a:lnTo>
                            <a:pt x="280" y="0"/>
                          </a:lnTo>
                          <a:lnTo>
                            <a:pt x="264" y="6"/>
                          </a:lnTo>
                          <a:lnTo>
                            <a:pt x="250" y="14"/>
                          </a:lnTo>
                          <a:lnTo>
                            <a:pt x="238" y="24"/>
                          </a:lnTo>
                          <a:lnTo>
                            <a:pt x="228" y="36"/>
                          </a:lnTo>
                          <a:lnTo>
                            <a:pt x="220" y="50"/>
                          </a:lnTo>
                          <a:lnTo>
                            <a:pt x="214" y="66"/>
                          </a:lnTo>
                          <a:lnTo>
                            <a:pt x="212" y="84"/>
                          </a:lnTo>
                          <a:lnTo>
                            <a:pt x="212" y="84"/>
                          </a:lnTo>
                          <a:lnTo>
                            <a:pt x="214" y="96"/>
                          </a:lnTo>
                          <a:lnTo>
                            <a:pt x="218" y="108"/>
                          </a:lnTo>
                          <a:lnTo>
                            <a:pt x="224" y="120"/>
                          </a:lnTo>
                          <a:lnTo>
                            <a:pt x="232" y="130"/>
                          </a:lnTo>
                          <a:lnTo>
                            <a:pt x="244" y="146"/>
                          </a:lnTo>
                          <a:lnTo>
                            <a:pt x="250" y="152"/>
                          </a:lnTo>
                          <a:lnTo>
                            <a:pt x="250" y="152"/>
                          </a:lnTo>
                          <a:lnTo>
                            <a:pt x="254" y="158"/>
                          </a:lnTo>
                          <a:lnTo>
                            <a:pt x="256" y="166"/>
                          </a:lnTo>
                          <a:lnTo>
                            <a:pt x="256" y="202"/>
                          </a:lnTo>
                          <a:lnTo>
                            <a:pt x="256" y="202"/>
                          </a:lnTo>
                          <a:lnTo>
                            <a:pt x="256" y="212"/>
                          </a:lnTo>
                          <a:lnTo>
                            <a:pt x="256" y="212"/>
                          </a:lnTo>
                          <a:lnTo>
                            <a:pt x="248" y="212"/>
                          </a:lnTo>
                          <a:lnTo>
                            <a:pt x="8" y="212"/>
                          </a:lnTo>
                          <a:lnTo>
                            <a:pt x="8" y="212"/>
                          </a:lnTo>
                          <a:lnTo>
                            <a:pt x="6" y="212"/>
                          </a:lnTo>
                          <a:lnTo>
                            <a:pt x="2" y="214"/>
                          </a:lnTo>
                          <a:lnTo>
                            <a:pt x="0" y="216"/>
                          </a:lnTo>
                          <a:lnTo>
                            <a:pt x="0" y="220"/>
                          </a:lnTo>
                          <a:lnTo>
                            <a:pt x="0" y="798"/>
                          </a:lnTo>
                          <a:lnTo>
                            <a:pt x="0" y="798"/>
                          </a:lnTo>
                          <a:lnTo>
                            <a:pt x="0" y="802"/>
                          </a:lnTo>
                          <a:lnTo>
                            <a:pt x="2" y="804"/>
                          </a:lnTo>
                          <a:lnTo>
                            <a:pt x="6" y="806"/>
                          </a:lnTo>
                          <a:lnTo>
                            <a:pt x="8" y="806"/>
                          </a:lnTo>
                          <a:lnTo>
                            <a:pt x="586" y="806"/>
                          </a:lnTo>
                          <a:lnTo>
                            <a:pt x="586" y="806"/>
                          </a:lnTo>
                          <a:lnTo>
                            <a:pt x="590" y="806"/>
                          </a:lnTo>
                          <a:lnTo>
                            <a:pt x="592" y="804"/>
                          </a:lnTo>
                          <a:lnTo>
                            <a:pt x="594" y="802"/>
                          </a:lnTo>
                          <a:lnTo>
                            <a:pt x="594" y="798"/>
                          </a:lnTo>
                          <a:lnTo>
                            <a:pt x="594" y="558"/>
                          </a:lnTo>
                          <a:lnTo>
                            <a:pt x="594" y="558"/>
                          </a:lnTo>
                          <a:lnTo>
                            <a:pt x="594" y="556"/>
                          </a:lnTo>
                          <a:lnTo>
                            <a:pt x="592" y="554"/>
                          </a:lnTo>
                          <a:lnTo>
                            <a:pt x="590" y="552"/>
                          </a:lnTo>
                          <a:lnTo>
                            <a:pt x="586" y="550"/>
                          </a:lnTo>
                          <a:lnTo>
                            <a:pt x="538" y="550"/>
                          </a:lnTo>
                          <a:lnTo>
                            <a:pt x="538" y="550"/>
                          </a:lnTo>
                          <a:lnTo>
                            <a:pt x="530" y="552"/>
                          </a:lnTo>
                          <a:lnTo>
                            <a:pt x="524" y="556"/>
                          </a:lnTo>
                          <a:lnTo>
                            <a:pt x="524" y="556"/>
                          </a:lnTo>
                          <a:lnTo>
                            <a:pt x="518" y="562"/>
                          </a:lnTo>
                          <a:lnTo>
                            <a:pt x="500" y="576"/>
                          </a:lnTo>
                          <a:lnTo>
                            <a:pt x="490" y="582"/>
                          </a:lnTo>
                          <a:lnTo>
                            <a:pt x="478" y="588"/>
                          </a:lnTo>
                          <a:lnTo>
                            <a:pt x="466" y="592"/>
                          </a:lnTo>
                          <a:lnTo>
                            <a:pt x="452" y="594"/>
                          </a:lnTo>
                          <a:lnTo>
                            <a:pt x="452" y="594"/>
                          </a:lnTo>
                          <a:lnTo>
                            <a:pt x="434" y="592"/>
                          </a:lnTo>
                          <a:lnTo>
                            <a:pt x="418" y="588"/>
                          </a:lnTo>
                          <a:lnTo>
                            <a:pt x="404" y="580"/>
                          </a:lnTo>
                          <a:lnTo>
                            <a:pt x="390" y="570"/>
                          </a:lnTo>
                          <a:lnTo>
                            <a:pt x="380" y="558"/>
                          </a:lnTo>
                          <a:lnTo>
                            <a:pt x="370" y="542"/>
                          </a:lnTo>
                          <a:lnTo>
                            <a:pt x="366" y="526"/>
                          </a:lnTo>
                          <a:lnTo>
                            <a:pt x="364" y="510"/>
                          </a:lnTo>
                          <a:lnTo>
                            <a:pt x="364" y="510"/>
                          </a:lnTo>
                          <a:lnTo>
                            <a:pt x="366" y="492"/>
                          </a:lnTo>
                          <a:lnTo>
                            <a:pt x="370" y="476"/>
                          </a:lnTo>
                          <a:lnTo>
                            <a:pt x="380" y="462"/>
                          </a:lnTo>
                          <a:lnTo>
                            <a:pt x="390" y="450"/>
                          </a:lnTo>
                          <a:lnTo>
                            <a:pt x="404" y="440"/>
                          </a:lnTo>
                          <a:lnTo>
                            <a:pt x="418" y="432"/>
                          </a:lnTo>
                          <a:lnTo>
                            <a:pt x="434" y="426"/>
                          </a:lnTo>
                          <a:lnTo>
                            <a:pt x="452" y="426"/>
                          </a:lnTo>
                          <a:lnTo>
                            <a:pt x="452" y="42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317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>
                            <a:lumMod val="95000"/>
                            <a:lumOff val="5000"/>
                          </a:sysClr>
                        </a:solidFill>
                        <a:cs typeface="Arial" charset="0"/>
                      </a:endParaRPr>
                    </a:p>
                  </p:txBody>
                </p:sp>
                <p:pic>
                  <p:nvPicPr>
                    <p:cNvPr id="88" name="Picture 193"/>
                    <p:cNvPicPr>
                      <a:picLocks noChangeAspect="1"/>
                    </p:cNvPicPr>
                    <p:nvPr/>
                  </p:nvPicPr>
                  <p:blipFill rotWithShape="1">
                    <a:blip r:embed="rId8"/>
                    <a:srcRect l="33042" t="-1286" r="33927" b="73915"/>
                    <a:stretch/>
                  </p:blipFill>
                  <p:spPr>
                    <a:xfrm rot="5400000">
                      <a:off x="4710913" y="2373845"/>
                      <a:ext cx="531630" cy="60073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4" name="Group 186"/>
                  <p:cNvGrpSpPr/>
                  <p:nvPr/>
                </p:nvGrpSpPr>
                <p:grpSpPr>
                  <a:xfrm>
                    <a:off x="5899374" y="3827132"/>
                    <a:ext cx="1434708" cy="1505391"/>
                    <a:chOff x="4691660" y="1313304"/>
                    <a:chExt cx="2020905" cy="2192284"/>
                  </a:xfrm>
                </p:grpSpPr>
                <p:sp>
                  <p:nvSpPr>
                    <p:cNvPr id="85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4691660" y="1313304"/>
                      <a:ext cx="1460457" cy="2192284"/>
                    </a:xfrm>
                    <a:custGeom>
                      <a:avLst/>
                      <a:gdLst/>
                      <a:ahLst/>
                      <a:cxnLst>
                        <a:cxn ang="0">
                          <a:pos x="346" y="216"/>
                        </a:cxn>
                        <a:cxn ang="0">
                          <a:pos x="342" y="208"/>
                        </a:cxn>
                        <a:cxn ang="0">
                          <a:pos x="342" y="158"/>
                        </a:cxn>
                        <a:cxn ang="0">
                          <a:pos x="352" y="146"/>
                        </a:cxn>
                        <a:cxn ang="0">
                          <a:pos x="378" y="108"/>
                        </a:cxn>
                        <a:cxn ang="0">
                          <a:pos x="384" y="84"/>
                        </a:cxn>
                        <a:cxn ang="0">
                          <a:pos x="370" y="38"/>
                        </a:cxn>
                        <a:cxn ang="0">
                          <a:pos x="334" y="6"/>
                        </a:cxn>
                        <a:cxn ang="0">
                          <a:pos x="300" y="0"/>
                        </a:cxn>
                        <a:cxn ang="0">
                          <a:pos x="252" y="14"/>
                        </a:cxn>
                        <a:cxn ang="0">
                          <a:pos x="222" y="52"/>
                        </a:cxn>
                        <a:cxn ang="0">
                          <a:pos x="216" y="84"/>
                        </a:cxn>
                        <a:cxn ang="0">
                          <a:pos x="228" y="120"/>
                        </a:cxn>
                        <a:cxn ang="0">
                          <a:pos x="254" y="152"/>
                        </a:cxn>
                        <a:cxn ang="0">
                          <a:pos x="260" y="166"/>
                        </a:cxn>
                        <a:cxn ang="0">
                          <a:pos x="258" y="214"/>
                        </a:cxn>
                        <a:cxn ang="0">
                          <a:pos x="256" y="216"/>
                        </a:cxn>
                        <a:cxn ang="0">
                          <a:pos x="8" y="216"/>
                        </a:cxn>
                        <a:cxn ang="0">
                          <a:pos x="2" y="220"/>
                        </a:cxn>
                        <a:cxn ang="0">
                          <a:pos x="0" y="464"/>
                        </a:cxn>
                        <a:cxn ang="0">
                          <a:pos x="6" y="472"/>
                        </a:cxn>
                        <a:cxn ang="0">
                          <a:pos x="58" y="472"/>
                        </a:cxn>
                        <a:cxn ang="0">
                          <a:pos x="72" y="468"/>
                        </a:cxn>
                        <a:cxn ang="0">
                          <a:pos x="106" y="442"/>
                        </a:cxn>
                        <a:cxn ang="0">
                          <a:pos x="142" y="430"/>
                        </a:cxn>
                        <a:cxn ang="0">
                          <a:pos x="178" y="436"/>
                        </a:cxn>
                        <a:cxn ang="0">
                          <a:pos x="216" y="466"/>
                        </a:cxn>
                        <a:cxn ang="0">
                          <a:pos x="232" y="514"/>
                        </a:cxn>
                        <a:cxn ang="0">
                          <a:pos x="224" y="546"/>
                        </a:cxn>
                        <a:cxn ang="0">
                          <a:pos x="192" y="584"/>
                        </a:cxn>
                        <a:cxn ang="0">
                          <a:pos x="142" y="598"/>
                        </a:cxn>
                        <a:cxn ang="0">
                          <a:pos x="118" y="592"/>
                        </a:cxn>
                        <a:cxn ang="0">
                          <a:pos x="78" y="566"/>
                        </a:cxn>
                        <a:cxn ang="0">
                          <a:pos x="64" y="556"/>
                        </a:cxn>
                        <a:cxn ang="0">
                          <a:pos x="8" y="554"/>
                        </a:cxn>
                        <a:cxn ang="0">
                          <a:pos x="2" y="560"/>
                        </a:cxn>
                        <a:cxn ang="0">
                          <a:pos x="0" y="802"/>
                        </a:cxn>
                        <a:cxn ang="0">
                          <a:pos x="6" y="810"/>
                        </a:cxn>
                        <a:cxn ang="0">
                          <a:pos x="588" y="810"/>
                        </a:cxn>
                        <a:cxn ang="0">
                          <a:pos x="594" y="806"/>
                        </a:cxn>
                        <a:cxn ang="0">
                          <a:pos x="596" y="224"/>
                        </a:cxn>
                        <a:cxn ang="0">
                          <a:pos x="590" y="216"/>
                        </a:cxn>
                      </a:cxnLst>
                      <a:rect l="0" t="0" r="r" b="b"/>
                      <a:pathLst>
                        <a:path w="596" h="810">
                          <a:moveTo>
                            <a:pt x="350" y="216"/>
                          </a:moveTo>
                          <a:lnTo>
                            <a:pt x="350" y="216"/>
                          </a:lnTo>
                          <a:lnTo>
                            <a:pt x="346" y="216"/>
                          </a:lnTo>
                          <a:lnTo>
                            <a:pt x="344" y="214"/>
                          </a:lnTo>
                          <a:lnTo>
                            <a:pt x="342" y="210"/>
                          </a:lnTo>
                          <a:lnTo>
                            <a:pt x="342" y="208"/>
                          </a:lnTo>
                          <a:lnTo>
                            <a:pt x="342" y="166"/>
                          </a:lnTo>
                          <a:lnTo>
                            <a:pt x="342" y="166"/>
                          </a:lnTo>
                          <a:lnTo>
                            <a:pt x="342" y="158"/>
                          </a:lnTo>
                          <a:lnTo>
                            <a:pt x="348" y="152"/>
                          </a:lnTo>
                          <a:lnTo>
                            <a:pt x="348" y="152"/>
                          </a:lnTo>
                          <a:lnTo>
                            <a:pt x="352" y="146"/>
                          </a:lnTo>
                          <a:lnTo>
                            <a:pt x="366" y="130"/>
                          </a:lnTo>
                          <a:lnTo>
                            <a:pt x="372" y="120"/>
                          </a:lnTo>
                          <a:lnTo>
                            <a:pt x="378" y="108"/>
                          </a:lnTo>
                          <a:lnTo>
                            <a:pt x="384" y="96"/>
                          </a:lnTo>
                          <a:lnTo>
                            <a:pt x="384" y="84"/>
                          </a:lnTo>
                          <a:lnTo>
                            <a:pt x="384" y="84"/>
                          </a:lnTo>
                          <a:lnTo>
                            <a:pt x="384" y="68"/>
                          </a:lnTo>
                          <a:lnTo>
                            <a:pt x="378" y="52"/>
                          </a:lnTo>
                          <a:lnTo>
                            <a:pt x="370" y="38"/>
                          </a:lnTo>
                          <a:lnTo>
                            <a:pt x="360" y="24"/>
                          </a:lnTo>
                          <a:lnTo>
                            <a:pt x="348" y="14"/>
                          </a:lnTo>
                          <a:lnTo>
                            <a:pt x="334" y="6"/>
                          </a:lnTo>
                          <a:lnTo>
                            <a:pt x="318" y="2"/>
                          </a:lnTo>
                          <a:lnTo>
                            <a:pt x="300" y="0"/>
                          </a:lnTo>
                          <a:lnTo>
                            <a:pt x="300" y="0"/>
                          </a:lnTo>
                          <a:lnTo>
                            <a:pt x="284" y="2"/>
                          </a:lnTo>
                          <a:lnTo>
                            <a:pt x="268" y="6"/>
                          </a:lnTo>
                          <a:lnTo>
                            <a:pt x="252" y="14"/>
                          </a:lnTo>
                          <a:lnTo>
                            <a:pt x="240" y="24"/>
                          </a:lnTo>
                          <a:lnTo>
                            <a:pt x="230" y="38"/>
                          </a:lnTo>
                          <a:lnTo>
                            <a:pt x="222" y="52"/>
                          </a:lnTo>
                          <a:lnTo>
                            <a:pt x="218" y="68"/>
                          </a:lnTo>
                          <a:lnTo>
                            <a:pt x="216" y="84"/>
                          </a:lnTo>
                          <a:lnTo>
                            <a:pt x="216" y="84"/>
                          </a:lnTo>
                          <a:lnTo>
                            <a:pt x="218" y="96"/>
                          </a:lnTo>
                          <a:lnTo>
                            <a:pt x="222" y="108"/>
                          </a:lnTo>
                          <a:lnTo>
                            <a:pt x="228" y="120"/>
                          </a:lnTo>
                          <a:lnTo>
                            <a:pt x="234" y="130"/>
                          </a:lnTo>
                          <a:lnTo>
                            <a:pt x="248" y="146"/>
                          </a:lnTo>
                          <a:lnTo>
                            <a:pt x="254" y="152"/>
                          </a:lnTo>
                          <a:lnTo>
                            <a:pt x="254" y="152"/>
                          </a:lnTo>
                          <a:lnTo>
                            <a:pt x="258" y="158"/>
                          </a:lnTo>
                          <a:lnTo>
                            <a:pt x="260" y="166"/>
                          </a:lnTo>
                          <a:lnTo>
                            <a:pt x="260" y="206"/>
                          </a:lnTo>
                          <a:lnTo>
                            <a:pt x="260" y="206"/>
                          </a:lnTo>
                          <a:lnTo>
                            <a:pt x="258" y="214"/>
                          </a:lnTo>
                          <a:lnTo>
                            <a:pt x="258" y="214"/>
                          </a:lnTo>
                          <a:lnTo>
                            <a:pt x="256" y="216"/>
                          </a:lnTo>
                          <a:lnTo>
                            <a:pt x="256" y="216"/>
                          </a:lnTo>
                          <a:lnTo>
                            <a:pt x="248" y="216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6" y="216"/>
                          </a:lnTo>
                          <a:lnTo>
                            <a:pt x="4" y="218"/>
                          </a:lnTo>
                          <a:lnTo>
                            <a:pt x="2" y="220"/>
                          </a:lnTo>
                          <a:lnTo>
                            <a:pt x="0" y="224"/>
                          </a:lnTo>
                          <a:lnTo>
                            <a:pt x="0" y="464"/>
                          </a:lnTo>
                          <a:lnTo>
                            <a:pt x="0" y="464"/>
                          </a:lnTo>
                          <a:lnTo>
                            <a:pt x="2" y="468"/>
                          </a:lnTo>
                          <a:lnTo>
                            <a:pt x="4" y="470"/>
                          </a:lnTo>
                          <a:lnTo>
                            <a:pt x="6" y="472"/>
                          </a:lnTo>
                          <a:lnTo>
                            <a:pt x="8" y="472"/>
                          </a:lnTo>
                          <a:lnTo>
                            <a:pt x="58" y="472"/>
                          </a:lnTo>
                          <a:lnTo>
                            <a:pt x="58" y="472"/>
                          </a:lnTo>
                          <a:lnTo>
                            <a:pt x="64" y="472"/>
                          </a:lnTo>
                          <a:lnTo>
                            <a:pt x="72" y="468"/>
                          </a:lnTo>
                          <a:lnTo>
                            <a:pt x="72" y="468"/>
                          </a:lnTo>
                          <a:lnTo>
                            <a:pt x="78" y="462"/>
                          </a:lnTo>
                          <a:lnTo>
                            <a:pt x="94" y="448"/>
                          </a:lnTo>
                          <a:lnTo>
                            <a:pt x="106" y="442"/>
                          </a:lnTo>
                          <a:lnTo>
                            <a:pt x="118" y="436"/>
                          </a:lnTo>
                          <a:lnTo>
                            <a:pt x="130" y="430"/>
                          </a:lnTo>
                          <a:lnTo>
                            <a:pt x="142" y="430"/>
                          </a:lnTo>
                          <a:lnTo>
                            <a:pt x="142" y="430"/>
                          </a:lnTo>
                          <a:lnTo>
                            <a:pt x="160" y="430"/>
                          </a:lnTo>
                          <a:lnTo>
                            <a:pt x="178" y="436"/>
                          </a:lnTo>
                          <a:lnTo>
                            <a:pt x="192" y="444"/>
                          </a:lnTo>
                          <a:lnTo>
                            <a:pt x="206" y="454"/>
                          </a:lnTo>
                          <a:lnTo>
                            <a:pt x="216" y="466"/>
                          </a:lnTo>
                          <a:lnTo>
                            <a:pt x="224" y="480"/>
                          </a:lnTo>
                          <a:lnTo>
                            <a:pt x="230" y="496"/>
                          </a:lnTo>
                          <a:lnTo>
                            <a:pt x="232" y="514"/>
                          </a:lnTo>
                          <a:lnTo>
                            <a:pt x="232" y="514"/>
                          </a:lnTo>
                          <a:lnTo>
                            <a:pt x="230" y="530"/>
                          </a:lnTo>
                          <a:lnTo>
                            <a:pt x="224" y="546"/>
                          </a:lnTo>
                          <a:lnTo>
                            <a:pt x="216" y="562"/>
                          </a:lnTo>
                          <a:lnTo>
                            <a:pt x="206" y="574"/>
                          </a:lnTo>
                          <a:lnTo>
                            <a:pt x="192" y="584"/>
                          </a:lnTo>
                          <a:lnTo>
                            <a:pt x="178" y="592"/>
                          </a:lnTo>
                          <a:lnTo>
                            <a:pt x="160" y="596"/>
                          </a:lnTo>
                          <a:lnTo>
                            <a:pt x="142" y="598"/>
                          </a:lnTo>
                          <a:lnTo>
                            <a:pt x="142" y="598"/>
                          </a:lnTo>
                          <a:lnTo>
                            <a:pt x="130" y="596"/>
                          </a:lnTo>
                          <a:lnTo>
                            <a:pt x="118" y="592"/>
                          </a:lnTo>
                          <a:lnTo>
                            <a:pt x="106" y="586"/>
                          </a:lnTo>
                          <a:lnTo>
                            <a:pt x="94" y="580"/>
                          </a:lnTo>
                          <a:lnTo>
                            <a:pt x="78" y="566"/>
                          </a:lnTo>
                          <a:lnTo>
                            <a:pt x="72" y="560"/>
                          </a:lnTo>
                          <a:lnTo>
                            <a:pt x="72" y="560"/>
                          </a:lnTo>
                          <a:lnTo>
                            <a:pt x="64" y="556"/>
                          </a:lnTo>
                          <a:lnTo>
                            <a:pt x="58" y="554"/>
                          </a:lnTo>
                          <a:lnTo>
                            <a:pt x="8" y="554"/>
                          </a:lnTo>
                          <a:lnTo>
                            <a:pt x="8" y="554"/>
                          </a:lnTo>
                          <a:lnTo>
                            <a:pt x="6" y="556"/>
                          </a:lnTo>
                          <a:lnTo>
                            <a:pt x="4" y="558"/>
                          </a:lnTo>
                          <a:lnTo>
                            <a:pt x="2" y="560"/>
                          </a:lnTo>
                          <a:lnTo>
                            <a:pt x="0" y="562"/>
                          </a:lnTo>
                          <a:lnTo>
                            <a:pt x="0" y="802"/>
                          </a:lnTo>
                          <a:lnTo>
                            <a:pt x="0" y="802"/>
                          </a:lnTo>
                          <a:lnTo>
                            <a:pt x="2" y="806"/>
                          </a:lnTo>
                          <a:lnTo>
                            <a:pt x="4" y="808"/>
                          </a:lnTo>
                          <a:lnTo>
                            <a:pt x="6" y="810"/>
                          </a:lnTo>
                          <a:lnTo>
                            <a:pt x="8" y="810"/>
                          </a:lnTo>
                          <a:lnTo>
                            <a:pt x="588" y="810"/>
                          </a:lnTo>
                          <a:lnTo>
                            <a:pt x="588" y="810"/>
                          </a:lnTo>
                          <a:lnTo>
                            <a:pt x="590" y="810"/>
                          </a:lnTo>
                          <a:lnTo>
                            <a:pt x="592" y="808"/>
                          </a:lnTo>
                          <a:lnTo>
                            <a:pt x="594" y="806"/>
                          </a:lnTo>
                          <a:lnTo>
                            <a:pt x="596" y="802"/>
                          </a:lnTo>
                          <a:lnTo>
                            <a:pt x="596" y="224"/>
                          </a:lnTo>
                          <a:lnTo>
                            <a:pt x="596" y="224"/>
                          </a:lnTo>
                          <a:lnTo>
                            <a:pt x="594" y="220"/>
                          </a:lnTo>
                          <a:lnTo>
                            <a:pt x="592" y="218"/>
                          </a:lnTo>
                          <a:lnTo>
                            <a:pt x="590" y="216"/>
                          </a:lnTo>
                          <a:lnTo>
                            <a:pt x="588" y="216"/>
                          </a:lnTo>
                          <a:lnTo>
                            <a:pt x="350" y="21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317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da-DK" kern="0">
                        <a:solidFill>
                          <a:sysClr val="windowText" lastClr="000000">
                            <a:lumMod val="95000"/>
                            <a:lumOff val="5000"/>
                          </a:sysClr>
                        </a:solidFill>
                        <a:cs typeface="Arial" charset="0"/>
                      </a:endParaRPr>
                    </a:p>
                  </p:txBody>
                </p:sp>
                <p:pic>
                  <p:nvPicPr>
                    <p:cNvPr id="86" name="Picture 191"/>
                    <p:cNvPicPr>
                      <a:picLocks noChangeAspect="1"/>
                    </p:cNvPicPr>
                    <p:nvPr/>
                  </p:nvPicPr>
                  <p:blipFill rotWithShape="1">
                    <a:blip r:embed="rId9"/>
                    <a:srcRect b="74333"/>
                    <a:stretch/>
                  </p:blipFill>
                  <p:spPr>
                    <a:xfrm rot="5400000">
                      <a:off x="5623901" y="2393032"/>
                      <a:ext cx="1615580" cy="561748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82" name="Rectangle 180"/>
                <p:cNvSpPr/>
                <p:nvPr/>
              </p:nvSpPr>
              <p:spPr>
                <a:xfrm>
                  <a:off x="8295201" y="5283931"/>
                  <a:ext cx="446913" cy="4398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pic>
            <p:nvPicPr>
              <p:cNvPr id="80" name="Picture 178"/>
              <p:cNvPicPr>
                <a:picLocks noChangeAspect="1"/>
              </p:cNvPicPr>
              <p:nvPr/>
            </p:nvPicPr>
            <p:blipFill rotWithShape="1">
              <a:blip r:embed="rId10"/>
              <a:srcRect l="35442" r="35376" b="73839"/>
              <a:stretch/>
            </p:blipFill>
            <p:spPr>
              <a:xfrm rot="5400000">
                <a:off x="2867627" y="5786636"/>
                <a:ext cx="316656" cy="406504"/>
              </a:xfrm>
              <a:prstGeom prst="rect">
                <a:avLst/>
              </a:prstGeom>
            </p:spPr>
          </p:pic>
        </p:grpSp>
        <p:grpSp>
          <p:nvGrpSpPr>
            <p:cNvPr id="64" name="Группа 63"/>
            <p:cNvGrpSpPr/>
            <p:nvPr/>
          </p:nvGrpSpPr>
          <p:grpSpPr>
            <a:xfrm>
              <a:off x="-95485" y="6163334"/>
              <a:ext cx="1226393" cy="337775"/>
              <a:chOff x="-95485" y="6163334"/>
              <a:chExt cx="1226393" cy="337775"/>
            </a:xfrm>
          </p:grpSpPr>
          <p:sp>
            <p:nvSpPr>
              <p:cNvPr id="65" name="Rectangle 229"/>
              <p:cNvSpPr/>
              <p:nvPr/>
            </p:nvSpPr>
            <p:spPr>
              <a:xfrm>
                <a:off x="-95485" y="6286916"/>
                <a:ext cx="190081" cy="77749"/>
              </a:xfrm>
              <a:prstGeom prst="rect">
                <a:avLst/>
              </a:prstGeom>
              <a:noFill/>
              <a:ln w="9525">
                <a:noFill/>
                <a:prstDash val="sysDash"/>
              </a:ln>
            </p:spPr>
            <p:txBody>
              <a:bodyPr wrap="square" anchor="ctr">
                <a:noAutofit/>
              </a:bodyPr>
              <a:lstStyle/>
              <a:p>
                <a:pPr>
                  <a:spcAft>
                    <a:spcPts val="300"/>
                  </a:spcAft>
                  <a:buClr>
                    <a:srgbClr val="C00000"/>
                  </a:buClr>
                  <a:buSzPct val="130000"/>
                </a:pPr>
                <a:endParaRPr lang="ru-RU" sz="1400" i="1" dirty="0" smtClean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66" name="Picture 23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090" y="6163701"/>
                <a:ext cx="213378" cy="103641"/>
              </a:xfrm>
              <a:prstGeom prst="rect">
                <a:avLst/>
              </a:prstGeom>
            </p:spPr>
          </p:pic>
          <p:pic>
            <p:nvPicPr>
              <p:cNvPr id="72" name="Picture 2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090" y="6265804"/>
                <a:ext cx="213378" cy="103641"/>
              </a:xfrm>
              <a:prstGeom prst="rect">
                <a:avLst/>
              </a:prstGeom>
            </p:spPr>
          </p:pic>
          <p:sp>
            <p:nvSpPr>
              <p:cNvPr id="73" name="Rectangle 233"/>
              <p:cNvSpPr/>
              <p:nvPr/>
            </p:nvSpPr>
            <p:spPr>
              <a:xfrm>
                <a:off x="419930" y="6293965"/>
                <a:ext cx="190081" cy="77749"/>
              </a:xfrm>
              <a:prstGeom prst="rect">
                <a:avLst/>
              </a:prstGeom>
              <a:noFill/>
              <a:ln w="9525">
                <a:noFill/>
                <a:prstDash val="sysDash"/>
              </a:ln>
            </p:spPr>
            <p:txBody>
              <a:bodyPr wrap="square" anchor="ctr">
                <a:noAutofit/>
              </a:bodyPr>
              <a:lstStyle/>
              <a:p>
                <a:pPr>
                  <a:spcAft>
                    <a:spcPts val="300"/>
                  </a:spcAft>
                  <a:buClr>
                    <a:srgbClr val="C00000"/>
                  </a:buClr>
                  <a:buSzPct val="130000"/>
                </a:pPr>
                <a:r>
                  <a:rPr lang="ru-RU" sz="1400" i="1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…</a:t>
                </a:r>
              </a:p>
            </p:txBody>
          </p:sp>
          <p:pic>
            <p:nvPicPr>
              <p:cNvPr id="74" name="Picture 2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294" y="6397468"/>
                <a:ext cx="213378" cy="103641"/>
              </a:xfrm>
              <a:prstGeom prst="rect">
                <a:avLst/>
              </a:prstGeom>
            </p:spPr>
          </p:pic>
          <p:pic>
            <p:nvPicPr>
              <p:cNvPr id="75" name="Picture 23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530" y="6163334"/>
                <a:ext cx="213378" cy="103641"/>
              </a:xfrm>
              <a:prstGeom prst="rect">
                <a:avLst/>
              </a:prstGeom>
            </p:spPr>
          </p:pic>
          <p:pic>
            <p:nvPicPr>
              <p:cNvPr id="76" name="Picture 23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530" y="6265437"/>
                <a:ext cx="213378" cy="103641"/>
              </a:xfrm>
              <a:prstGeom prst="rect">
                <a:avLst/>
              </a:prstGeom>
            </p:spPr>
          </p:pic>
          <p:sp>
            <p:nvSpPr>
              <p:cNvPr id="77" name="Rectangle 237"/>
              <p:cNvSpPr/>
              <p:nvPr/>
            </p:nvSpPr>
            <p:spPr>
              <a:xfrm>
                <a:off x="873370" y="6293598"/>
                <a:ext cx="190081" cy="77749"/>
              </a:xfrm>
              <a:prstGeom prst="rect">
                <a:avLst/>
              </a:prstGeom>
              <a:noFill/>
              <a:ln w="9525">
                <a:noFill/>
                <a:prstDash val="sysDash"/>
              </a:ln>
            </p:spPr>
            <p:txBody>
              <a:bodyPr wrap="square" anchor="ctr">
                <a:noAutofit/>
              </a:bodyPr>
              <a:lstStyle/>
              <a:p>
                <a:pPr>
                  <a:spcAft>
                    <a:spcPts val="300"/>
                  </a:spcAft>
                  <a:buClr>
                    <a:srgbClr val="C00000"/>
                  </a:buClr>
                  <a:buSzPct val="130000"/>
                </a:pPr>
                <a:r>
                  <a:rPr lang="ru-RU" sz="1400" i="1" dirty="0" smtClean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…</a:t>
                </a:r>
              </a:p>
            </p:txBody>
          </p:sp>
          <p:pic>
            <p:nvPicPr>
              <p:cNvPr id="78" name="Picture 23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734" y="6397101"/>
                <a:ext cx="213378" cy="103641"/>
              </a:xfrm>
              <a:prstGeom prst="rect">
                <a:avLst/>
              </a:prstGeom>
            </p:spPr>
          </p:pic>
        </p:grpSp>
      </p:grpSp>
      <p:sp>
        <p:nvSpPr>
          <p:cNvPr id="89" name="Прямоугольник 88"/>
          <p:cNvSpPr/>
          <p:nvPr/>
        </p:nvSpPr>
        <p:spPr>
          <a:xfrm>
            <a:off x="6207772" y="4968066"/>
            <a:ext cx="3374733" cy="276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198" tIns="0" rIns="0" bIns="0" numCol="1" spcCol="1270" anchor="t" anchorCtr="0">
            <a:noAutofit/>
          </a:bodyPr>
          <a:lstStyle/>
          <a:p>
            <a:r>
              <a:rPr lang="ru-RU" sz="1400" dirty="0" err="1" smtClean="0">
                <a:solidFill>
                  <a:schemeClr val="tx1"/>
                </a:solidFill>
              </a:rPr>
              <a:t>Кибертехнологии</a:t>
            </a:r>
            <a:r>
              <a:rPr lang="ru-RU" sz="1400" dirty="0" smtClean="0">
                <a:solidFill>
                  <a:schemeClr val="tx1"/>
                </a:solidFill>
              </a:rPr>
              <a:t> и </a:t>
            </a:r>
            <a:r>
              <a:rPr lang="ru-RU" sz="1400" dirty="0">
                <a:solidFill>
                  <a:schemeClr val="tx1"/>
                </a:solidFill>
              </a:rPr>
              <a:t>р</a:t>
            </a:r>
            <a:r>
              <a:rPr lang="ru-RU" sz="1400" dirty="0" smtClean="0">
                <a:solidFill>
                  <a:schemeClr val="tx1"/>
                </a:solidFill>
              </a:rPr>
              <a:t>аспределенные</a:t>
            </a:r>
            <a:r>
              <a:rPr lang="ru-RU" sz="900" spc="-20" dirty="0" smtClean="0">
                <a:solidFill>
                  <a:schemeClr val="tx1"/>
                </a:solidFill>
              </a:rPr>
              <a:t>  </a:t>
            </a:r>
            <a:r>
              <a:rPr lang="ru-RU" sz="1400" dirty="0">
                <a:solidFill>
                  <a:schemeClr val="tx1"/>
                </a:solidFill>
              </a:rPr>
              <a:t>реестры</a:t>
            </a:r>
          </a:p>
        </p:txBody>
      </p:sp>
    </p:spTree>
    <p:extLst>
      <p:ext uri="{BB962C8B-B14F-4D97-AF65-F5344CB8AC3E}">
        <p14:creationId xmlns:p14="http://schemas.microsoft.com/office/powerpoint/2010/main" val="28418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/>
          <p:cNvSpPr/>
          <p:nvPr/>
        </p:nvSpPr>
        <p:spPr>
          <a:xfrm>
            <a:off x="245347" y="2992582"/>
            <a:ext cx="9306015" cy="3662224"/>
          </a:xfrm>
          <a:prstGeom prst="trapezoid">
            <a:avLst>
              <a:gd name="adj" fmla="val 9990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Заголовок 1"/>
          <p:cNvSpPr>
            <a:spLocks noGrp="1"/>
          </p:cNvSpPr>
          <p:nvPr>
            <p:ph type="title"/>
          </p:nvPr>
        </p:nvSpPr>
        <p:spPr bwMode="auto">
          <a:xfrm>
            <a:off x="2707197" y="407268"/>
            <a:ext cx="6259797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Вызовы перед ИТ Банка России</a:t>
            </a:r>
            <a:endParaRPr lang="ru-RU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9906000" y="1037524"/>
            <a:ext cx="30738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888" indent="-285750">
              <a:buFont typeface="Arial" panose="020B0604020202020204" pitchFamily="34" charset="0"/>
              <a:buChar char="•"/>
              <a:defRPr/>
            </a:pPr>
            <a:endParaRPr lang="ru-RU" sz="15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69888" indent="-285750">
              <a:buFont typeface="Arial" panose="020B0604020202020204" pitchFamily="34" charset="0"/>
              <a:buChar char="•"/>
              <a:defRPr/>
            </a:pPr>
            <a:endParaRPr lang="ru-RU" sz="15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1865652" y="2344416"/>
            <a:ext cx="1257840" cy="1709335"/>
          </a:xfrm>
          <a:prstGeom prst="rightArrow">
            <a:avLst>
              <a:gd name="adj1" fmla="val 50000"/>
              <a:gd name="adj2" fmla="val 49129"/>
            </a:avLst>
          </a:prstGeom>
          <a:solidFill>
            <a:srgbClr val="00B0F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Стрелка влево 6"/>
          <p:cNvSpPr/>
          <p:nvPr/>
        </p:nvSpPr>
        <p:spPr>
          <a:xfrm>
            <a:off x="6570712" y="2355893"/>
            <a:ext cx="1126126" cy="1697858"/>
          </a:xfrm>
          <a:prstGeom prst="leftArrow">
            <a:avLst/>
          </a:prstGeom>
          <a:solidFill>
            <a:srgbClr val="88DD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rgbClr val="88DD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2609001" y="1806905"/>
            <a:ext cx="4497685" cy="537511"/>
          </a:xfrm>
          <a:prstGeom prst="downArrow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2054" y="2783584"/>
            <a:ext cx="14635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70C0"/>
                </a:solidFill>
              </a:rPr>
              <a:t>Современные глобальные технологические тренды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00200" y="1130969"/>
            <a:ext cx="5100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70C0"/>
                </a:solidFill>
              </a:rPr>
              <a:t>Основные направления развития финансового </a:t>
            </a:r>
            <a:r>
              <a:rPr lang="ru-RU" sz="1400" b="1" dirty="0" smtClean="0">
                <a:solidFill>
                  <a:srgbClr val="0070C0"/>
                </a:solidFill>
              </a:rPr>
              <a:t>рынка</a:t>
            </a:r>
            <a:endParaRPr lang="ru-RU" sz="1400" b="1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flipH="1">
            <a:off x="7791345" y="2875916"/>
            <a:ext cx="176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70C0"/>
                </a:solidFill>
              </a:rPr>
              <a:t>Требования </a:t>
            </a:r>
            <a:r>
              <a:rPr lang="ru-RU" sz="1200" b="1" dirty="0" smtClean="0">
                <a:solidFill>
                  <a:srgbClr val="0070C0"/>
                </a:solidFill>
              </a:rPr>
              <a:t>по </a:t>
            </a:r>
            <a:r>
              <a:rPr lang="ru-RU" sz="1200" b="1" dirty="0" err="1" smtClean="0">
                <a:solidFill>
                  <a:srgbClr val="0070C0"/>
                </a:solidFill>
              </a:rPr>
              <a:t>киберустойчивости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1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511690" y="6472244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6</a:t>
            </a:fld>
            <a:endParaRPr lang="ru-RU" sz="10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87" y="2141623"/>
            <a:ext cx="2487383" cy="3277494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313821" y="5110773"/>
            <a:ext cx="3012800" cy="1533474"/>
            <a:chOff x="129390" y="5171249"/>
            <a:chExt cx="3484762" cy="1533474"/>
          </a:xfrm>
        </p:grpSpPr>
        <p:sp>
          <p:nvSpPr>
            <p:cNvPr id="13" name="Rectangle 9"/>
            <p:cNvSpPr/>
            <p:nvPr/>
          </p:nvSpPr>
          <p:spPr>
            <a:xfrm>
              <a:off x="129390" y="5171249"/>
              <a:ext cx="3484762" cy="1533474"/>
            </a:xfrm>
            <a:prstGeom prst="rect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2325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4649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6974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9298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11623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13947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16272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18597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/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55015" y="5289555"/>
              <a:ext cx="3325791" cy="1415168"/>
            </a:xfrm>
            <a:prstGeom prst="rect">
              <a:avLst/>
            </a:prstGeom>
          </p:spPr>
          <p:txBody>
            <a:bodyPr wrap="square" lIns="0" tIns="72000" rIns="36000" bIns="0">
              <a:noAutofit/>
            </a:bodyPr>
            <a:lstStyle>
              <a:defPPr>
                <a:defRPr lang="ru-RU"/>
              </a:defPPr>
              <a:lvl1pPr marL="0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2325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49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6974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9298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1623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13947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16272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8597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lvl="0" indent="-171450">
                <a:lnSpc>
                  <a:spcPct val="170000"/>
                </a:lnSpc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>
                  <a:solidFill>
                    <a:prstClr val="black"/>
                  </a:solidFill>
                </a:rPr>
                <a:t>Развитие электронного взаимодействия с участниками рынка </a:t>
              </a:r>
            </a:p>
            <a:p>
              <a:pPr marL="266700" indent="-171450">
                <a:lnSpc>
                  <a:spcPct val="170000"/>
                </a:lnSpc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>
                  <a:solidFill>
                    <a:prstClr val="black"/>
                  </a:solidFill>
                </a:rPr>
                <a:t>Переход </a:t>
              </a:r>
              <a:r>
                <a:rPr lang="ru-RU" sz="900" dirty="0">
                  <a:solidFill>
                    <a:prstClr val="black"/>
                  </a:solidFill>
                </a:rPr>
                <a:t>к технологии «Единое окно»</a:t>
              </a:r>
            </a:p>
            <a:p>
              <a:pPr marL="266700" indent="-171450">
                <a:lnSpc>
                  <a:spcPct val="170000"/>
                </a:lnSpc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>
                  <a:solidFill>
                    <a:prstClr val="black"/>
                  </a:solidFill>
                </a:rPr>
                <a:t>Развитие </a:t>
              </a:r>
              <a:r>
                <a:rPr lang="ru-RU" sz="900" dirty="0">
                  <a:solidFill>
                    <a:prstClr val="black"/>
                  </a:solidFill>
                </a:rPr>
                <a:t>платежных сервисов и услуг</a:t>
              </a:r>
            </a:p>
            <a:p>
              <a:pPr marL="266700" lvl="0" indent="-171450">
                <a:lnSpc>
                  <a:spcPct val="170000"/>
                </a:lnSpc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>
                  <a:solidFill>
                    <a:prstClr val="black"/>
                  </a:solidFill>
                </a:rPr>
                <a:t>Внедрение </a:t>
              </a:r>
              <a:r>
                <a:rPr lang="ru-RU" sz="900" dirty="0">
                  <a:solidFill>
                    <a:prstClr val="black"/>
                  </a:solidFill>
                </a:rPr>
                <a:t>новых технологий</a:t>
              </a:r>
              <a:endParaRPr lang="en-US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3522785" y="5097842"/>
            <a:ext cx="2860655" cy="1533474"/>
            <a:chOff x="3704284" y="5129391"/>
            <a:chExt cx="2693325" cy="1533474"/>
          </a:xfrm>
        </p:grpSpPr>
        <p:sp>
          <p:nvSpPr>
            <p:cNvPr id="16" name="Rectangle 22"/>
            <p:cNvSpPr/>
            <p:nvPr/>
          </p:nvSpPr>
          <p:spPr>
            <a:xfrm>
              <a:off x="3704284" y="5129391"/>
              <a:ext cx="2693325" cy="1533474"/>
            </a:xfrm>
            <a:prstGeom prst="rect">
              <a:avLst/>
            </a:prstGeom>
            <a:solidFill>
              <a:srgbClr val="88DD00">
                <a:alpha val="3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2325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4649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6974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9298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11623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13947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16272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18597" algn="l" defTabSz="804649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900" dirty="0"/>
            </a:p>
          </p:txBody>
        </p:sp>
        <p:sp>
          <p:nvSpPr>
            <p:cNvPr id="17" name="Rectangle 12"/>
            <p:cNvSpPr/>
            <p:nvPr/>
          </p:nvSpPr>
          <p:spPr bwMode="auto">
            <a:xfrm>
              <a:off x="3734085" y="5194019"/>
              <a:ext cx="2633722" cy="928200"/>
            </a:xfrm>
            <a:prstGeom prst="rect">
              <a:avLst/>
            </a:prstGeom>
          </p:spPr>
          <p:txBody>
            <a:bodyPr wrap="square" lIns="0" tIns="72000" rIns="36000" bIns="0">
              <a:noAutofit/>
            </a:bodyPr>
            <a:lstStyle>
              <a:defPPr>
                <a:defRPr lang="ru-RU"/>
              </a:defPPr>
              <a:lvl1pPr marL="0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2325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4649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6974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9298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1623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13947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16272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18597" algn="l" defTabSz="804649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indent="-171450">
                <a:lnSpc>
                  <a:spcPct val="150000"/>
                </a:lnSpc>
                <a:spcAft>
                  <a:spcPts val="6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>
                  <a:solidFill>
                    <a:prstClr val="black"/>
                  </a:solidFill>
                </a:rPr>
                <a:t>Обеспечение непрерывности бизнеса </a:t>
              </a:r>
            </a:p>
            <a:p>
              <a:pPr marL="266700" indent="-171450">
                <a:lnSpc>
                  <a:spcPct val="150000"/>
                </a:lnSpc>
                <a:spcAft>
                  <a:spcPts val="6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>
                  <a:solidFill>
                    <a:prstClr val="black"/>
                  </a:solidFill>
                </a:rPr>
                <a:t>Минимизация </a:t>
              </a:r>
              <a:r>
                <a:rPr lang="ru-RU" sz="900" dirty="0">
                  <a:solidFill>
                    <a:prstClr val="black"/>
                  </a:solidFill>
                </a:rPr>
                <a:t>операционных </a:t>
              </a:r>
              <a:r>
                <a:rPr lang="ru-RU" sz="900" dirty="0" smtClean="0">
                  <a:solidFill>
                    <a:prstClr val="black"/>
                  </a:solidFill>
                </a:rPr>
                <a:t>рисков</a:t>
              </a:r>
              <a:endParaRPr lang="ru-RU" sz="900" dirty="0" smtClean="0"/>
            </a:p>
            <a:p>
              <a:pPr marL="266700" indent="-171450">
                <a:lnSpc>
                  <a:spcPct val="150000"/>
                </a:lnSpc>
                <a:spcAft>
                  <a:spcPts val="6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/>
                <a:t>Создание эффективных и гибких инструментов информационной безопасности</a:t>
              </a:r>
              <a:endParaRPr lang="ru-RU" sz="900" dirty="0">
                <a:solidFill>
                  <a:srgbClr val="FF0000"/>
                </a:solidFill>
              </a:endParaRPr>
            </a:p>
            <a:p>
              <a:pPr marL="266700" indent="-171450">
                <a:lnSpc>
                  <a:spcPct val="150000"/>
                </a:lnSpc>
                <a:spcAft>
                  <a:spcPts val="6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r>
                <a:rPr lang="ru-RU" sz="900" dirty="0" smtClean="0"/>
                <a:t>Внедрение инструментов </a:t>
              </a:r>
              <a:r>
                <a:rPr lang="ru-RU" sz="900" dirty="0" err="1" smtClean="0"/>
                <a:t>киберустойчивости</a:t>
              </a:r>
              <a:endParaRPr lang="ru-RU" sz="900" dirty="0">
                <a:solidFill>
                  <a:srgbClr val="FF0000"/>
                </a:solidFill>
              </a:endParaRPr>
            </a:p>
            <a:p>
              <a:pPr marL="266700" indent="-171450">
                <a:lnSpc>
                  <a:spcPct val="110000"/>
                </a:lnSpc>
                <a:spcAft>
                  <a:spcPts val="600"/>
                </a:spcAft>
                <a:buClr>
                  <a:prstClr val="black"/>
                </a:buClr>
                <a:buFont typeface="Wingdings" panose="05000000000000000000" pitchFamily="2" charset="2"/>
                <a:buChar char="§"/>
              </a:pPr>
              <a:endParaRPr lang="ru-RU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6447269" y="5110773"/>
            <a:ext cx="3167922" cy="1533474"/>
            <a:chOff x="6518332" y="5171249"/>
            <a:chExt cx="3072922" cy="1533474"/>
          </a:xfrm>
        </p:grpSpPr>
        <p:sp>
          <p:nvSpPr>
            <p:cNvPr id="18" name="Rectangle 23"/>
            <p:cNvSpPr/>
            <p:nvPr/>
          </p:nvSpPr>
          <p:spPr>
            <a:xfrm>
              <a:off x="6518332" y="5171249"/>
              <a:ext cx="3072922" cy="1533474"/>
            </a:xfrm>
            <a:prstGeom prst="rect">
              <a:avLst/>
            </a:prstGeom>
            <a:solidFill>
              <a:srgbClr val="00B0F0">
                <a:alpha val="2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/>
            </a:p>
          </p:txBody>
        </p:sp>
        <p:sp>
          <p:nvSpPr>
            <p:cNvPr id="20" name="Rectangle 44"/>
            <p:cNvSpPr/>
            <p:nvPr/>
          </p:nvSpPr>
          <p:spPr bwMode="auto">
            <a:xfrm>
              <a:off x="6642998" y="5219010"/>
              <a:ext cx="2876388" cy="1443855"/>
            </a:xfrm>
            <a:prstGeom prst="rect">
              <a:avLst/>
            </a:prstGeom>
          </p:spPr>
          <p:txBody>
            <a:bodyPr wrap="square" lIns="0" tIns="72000" rIns="36000" bIns="0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900" dirty="0"/>
                <a:t>Повышение качества и скорости разрабатываемых </a:t>
              </a:r>
              <a:r>
                <a:rPr lang="ru-RU" sz="900" dirty="0" smtClean="0"/>
                <a:t>ИТ-решений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ru-RU" sz="900" dirty="0"/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900" dirty="0" smtClean="0"/>
                <a:t>Создание </a:t>
              </a:r>
              <a:r>
                <a:rPr lang="ru-RU" sz="900" dirty="0"/>
                <a:t>и развитие единого информационного пространства в Банке </a:t>
              </a:r>
              <a:r>
                <a:rPr lang="ru-RU" sz="900" dirty="0" smtClean="0"/>
                <a:t>России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ru-RU" sz="900" dirty="0"/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ru-RU" sz="900" dirty="0" smtClean="0"/>
                <a:t>Создание </a:t>
              </a:r>
              <a:r>
                <a:rPr lang="ru-RU" sz="900" dirty="0"/>
                <a:t>и развитие инструментов риск-ориентированного надзора </a:t>
              </a:r>
              <a:endParaRPr lang="ru-RU" sz="900" dirty="0" smtClean="0"/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endParaRPr lang="ru-RU" sz="900" dirty="0"/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900" dirty="0" smtClean="0"/>
                <a:t>Внедрение </a:t>
              </a:r>
              <a:r>
                <a:rPr lang="ru-RU" sz="900" dirty="0"/>
                <a:t>новых технологий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1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9151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7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40072139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53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2718971" y="399035"/>
            <a:ext cx="5764811" cy="375757"/>
          </a:xfrm>
        </p:spPr>
        <p:txBody>
          <a:bodyPr vert="horz" lIns="0" tIns="0" rIns="0" bIns="0" rtlCol="0" anchor="t">
            <a:noAutofit/>
          </a:bodyPr>
          <a:lstStyle/>
          <a:p>
            <a:pPr marL="87313"/>
            <a:r>
              <a:rPr lang="ru-RU" sz="1600" b="1" cap="all" dirty="0" smtClean="0"/>
              <a:t>Основные направления развития ИТ</a:t>
            </a:r>
            <a:endParaRPr lang="ru-RU" sz="1600" b="1" cap="all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99151" y="6492875"/>
            <a:ext cx="390193" cy="365125"/>
          </a:xfrm>
        </p:spPr>
        <p:txBody>
          <a:bodyPr/>
          <a:lstStyle/>
          <a:p>
            <a:fld id="{2EC4EB27-9ADE-42C2-9A98-47F5822B2EE7}" type="slidenum">
              <a:rPr lang="ru-RU" sz="1000" smtClean="0"/>
              <a:pPr/>
              <a:t>9</a:t>
            </a:fld>
            <a:endParaRPr lang="ru-RU" sz="1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51" y="1375683"/>
            <a:ext cx="1371600" cy="1371600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784203910"/>
              </p:ext>
            </p:extLst>
          </p:nvPr>
        </p:nvGraphicFramePr>
        <p:xfrm>
          <a:off x="472506" y="1512749"/>
          <a:ext cx="7299893" cy="43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96489" y="2028445"/>
            <a:ext cx="7669427" cy="536645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8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BRF Lavender ENG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CBRF print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77777A"/>
      </a:accent1>
      <a:accent2>
        <a:srgbClr val="89B4E0"/>
      </a:accent2>
      <a:accent3>
        <a:srgbClr val="ABA9D4"/>
      </a:accent3>
      <a:accent4>
        <a:srgbClr val="C3B8BA"/>
      </a:accent4>
      <a:accent5>
        <a:srgbClr val="C88683"/>
      </a:accent5>
      <a:accent6>
        <a:srgbClr val="D3B599"/>
      </a:accent6>
      <a:hlink>
        <a:srgbClr val="0F0F0F"/>
      </a:hlink>
      <a:folHlink>
        <a:srgbClr val="0F0F0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6290</Words>
  <Application>Microsoft Office PowerPoint</Application>
  <PresentationFormat>Лист A4 (210x297 мм)</PresentationFormat>
  <Paragraphs>2107</Paragraphs>
  <Slides>45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48" baseType="lpstr">
      <vt:lpstr>Тема Office</vt:lpstr>
      <vt:lpstr>CBRF Lavender ENG</vt:lpstr>
      <vt:lpstr>2_Тема Office</vt:lpstr>
      <vt:lpstr>Стратегия ИТ Банка России на 2016-2020 годы</vt:lpstr>
      <vt:lpstr>Миссия. Видение. Стратегические цели Банка России </vt:lpstr>
      <vt:lpstr>Основные Документы ДЛЯ Стратегии ИТ Банка России</vt:lpstr>
      <vt:lpstr>Принципы Стратегии ИТ Банка России</vt:lpstr>
      <vt:lpstr>Современные глобальные технологические тренды </vt:lpstr>
      <vt:lpstr>Вызовы перед ИТ Банка России</vt:lpstr>
      <vt:lpstr>Основные направления развития ИТ</vt:lpstr>
      <vt:lpstr>Презентация PowerPoint</vt:lpstr>
      <vt:lpstr>Основные направления развития ИТ</vt:lpstr>
      <vt:lpstr>ИТ-ландшафт: Результаты анализа текущего состояния</vt:lpstr>
      <vt:lpstr>целевой ИТ-ландшафт</vt:lpstr>
      <vt:lpstr>Презентация PowerPoint</vt:lpstr>
      <vt:lpstr>Основные направления развития ИТ</vt:lpstr>
      <vt:lpstr>Презентация PowerPoint</vt:lpstr>
      <vt:lpstr>Презентация PowerPoint</vt:lpstr>
      <vt:lpstr>Презентация PowerPoint</vt:lpstr>
      <vt:lpstr>Основные направления развития ИТ</vt:lpstr>
      <vt:lpstr>Презентация PowerPoint</vt:lpstr>
      <vt:lpstr>Презентация PowerPoint</vt:lpstr>
      <vt:lpstr>Целевая ИТ-инфраструктура:  Центры обработки данных</vt:lpstr>
      <vt:lpstr>Презентация PowerPoint</vt:lpstr>
      <vt:lpstr>Основные направления развития ИТ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направления развития ИТ</vt:lpstr>
      <vt:lpstr>Внедрение системы SLA</vt:lpstr>
      <vt:lpstr>Внедрение системы KPI в части развития и эксплуатации</vt:lpstr>
      <vt:lpstr>Основные направления развития ИТ</vt:lpstr>
      <vt:lpstr>Презентация PowerPoint</vt:lpstr>
      <vt:lpstr>Презентация PowerPoint</vt:lpstr>
      <vt:lpstr>Презентация PowerPoint</vt:lpstr>
      <vt:lpstr>Основные направления развития ИТ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 ИТ Банка России на 2016-2020 годы</dc:title>
  <dc:creator>Кутилин Александр Дмитриевич</dc:creator>
  <cp:lastModifiedBy>Kutilin Aleksandr</cp:lastModifiedBy>
  <cp:revision>1</cp:revision>
  <dcterms:modified xsi:type="dcterms:W3CDTF">2017-02-07T11:15:46Z</dcterms:modified>
</cp:coreProperties>
</file>