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7" r:id="rId2"/>
    <p:sldMasterId id="2147483745" r:id="rId3"/>
    <p:sldMasterId id="2147483748" r:id="rId4"/>
    <p:sldMasterId id="2147483754" r:id="rId5"/>
    <p:sldMasterId id="2147483758" r:id="rId6"/>
    <p:sldMasterId id="2147483801" r:id="rId7"/>
    <p:sldMasterId id="2147483806" r:id="rId8"/>
    <p:sldMasterId id="2147483808" r:id="rId9"/>
    <p:sldMasterId id="2147483812" r:id="rId10"/>
  </p:sldMasterIdLst>
  <p:notesMasterIdLst>
    <p:notesMasterId r:id="rId14"/>
  </p:notesMasterIdLst>
  <p:handoutMasterIdLst>
    <p:handoutMasterId r:id="rId15"/>
  </p:handoutMasterIdLst>
  <p:sldIdLst>
    <p:sldId id="980" r:id="rId11"/>
    <p:sldId id="952" r:id="rId12"/>
    <p:sldId id="971" r:id="rId13"/>
  </p:sldIdLst>
  <p:sldSz cx="9144000" cy="6858000" type="screen4x3"/>
  <p:notesSz cx="6799263" cy="9875838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pos="209" userDrawn="1">
          <p15:clr>
            <a:srgbClr val="A4A3A4"/>
          </p15:clr>
        </p15:guide>
        <p15:guide id="6" pos="5107" userDrawn="1">
          <p15:clr>
            <a:srgbClr val="A4A3A4"/>
          </p15:clr>
        </p15:guide>
        <p15:guide id="7" pos="2617" userDrawn="1">
          <p15:clr>
            <a:srgbClr val="A4A3A4"/>
          </p15:clr>
        </p15:guide>
        <p15:guide id="8" pos="2700" userDrawn="1">
          <p15:clr>
            <a:srgbClr val="A4A3A4"/>
          </p15:clr>
        </p15:guide>
        <p15:guide id="9" orient="horz" pos="799" userDrawn="1">
          <p15:clr>
            <a:srgbClr val="A4A3A4"/>
          </p15:clr>
        </p15:guide>
        <p15:guide id="10" orient="horz" pos="2341" userDrawn="1">
          <p15:clr>
            <a:srgbClr val="A4A3A4"/>
          </p15:clr>
        </p15:guide>
        <p15:guide id="11" orient="horz" pos="2432" userDrawn="1">
          <p15:clr>
            <a:srgbClr val="A4A3A4"/>
          </p15:clr>
        </p15:guide>
        <p15:guide id="12" pos="226" userDrawn="1">
          <p15:clr>
            <a:srgbClr val="A4A3A4"/>
          </p15:clr>
        </p15:guide>
        <p15:guide id="13" pos="5533" userDrawn="1">
          <p15:clr>
            <a:srgbClr val="A4A3A4"/>
          </p15:clr>
        </p15:guide>
        <p15:guide id="14" pos="2835" userDrawn="1">
          <p15:clr>
            <a:srgbClr val="A4A3A4"/>
          </p15:clr>
        </p15:guide>
        <p15:guide id="15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8" userDrawn="1">
          <p15:clr>
            <a:srgbClr val="A4A3A4"/>
          </p15:clr>
        </p15:guide>
        <p15:guide id="2" pos="2116" userDrawn="1">
          <p15:clr>
            <a:srgbClr val="A4A3A4"/>
          </p15:clr>
        </p15:guide>
        <p15:guide id="3" orient="horz" pos="3089" userDrawn="1">
          <p15:clr>
            <a:srgbClr val="A4A3A4"/>
          </p15:clr>
        </p15:guide>
        <p15:guide id="4" orient="horz" pos="3109" userDrawn="1">
          <p15:clr>
            <a:srgbClr val="A4A3A4"/>
          </p15:clr>
        </p15:guide>
        <p15:guide id="5" orient="horz" pos="3110" userDrawn="1">
          <p15:clr>
            <a:srgbClr val="A4A3A4"/>
          </p15:clr>
        </p15:guide>
        <p15:guide id="6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ovaSA" initials="I" lastIdx="5" clrIdx="0">
    <p:extLst/>
  </p:cmAuthor>
  <p:cmAuthor id="2" name="Зубкова Анастасия" initials="А.А." lastIdx="1" clrIdx="1"/>
  <p:cmAuthor id="3" name="Каспарова Ирина Арменовна" initials="КИА" lastIdx="2" clrIdx="2">
    <p:extLst>
      <p:ext uri="{19B8F6BF-5375-455C-9EA6-DF929625EA0E}">
        <p15:presenceInfo xmlns:p15="http://schemas.microsoft.com/office/powerpoint/2012/main" userId="S-1-5-21-340576085-3929279038-2991976684-50324" providerId="AD"/>
      </p:ext>
    </p:extLst>
  </p:cmAuthor>
  <p:cmAuthor id="4" name="Реброва Татьяна Сергеевна" initials="РТС" lastIdx="6" clrIdx="3">
    <p:extLst>
      <p:ext uri="{19B8F6BF-5375-455C-9EA6-DF929625EA0E}">
        <p15:presenceInfo xmlns:p15="http://schemas.microsoft.com/office/powerpoint/2012/main" userId="S-1-5-21-340576085-3929279038-2991976684-51034" providerId="AD"/>
      </p:ext>
    </p:extLst>
  </p:cmAuthor>
  <p:cmAuthor id="5" name="Тимофеев " initials="ТА" lastIdx="1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B1B1B"/>
    <a:srgbClr val="013435"/>
    <a:srgbClr val="42448E"/>
    <a:srgbClr val="FFE593"/>
    <a:srgbClr val="3D3F83"/>
    <a:srgbClr val="FFFF99"/>
    <a:srgbClr val="E7E6E6"/>
    <a:srgbClr val="FFFFCC"/>
    <a:srgbClr val="DCF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29" autoAdjust="0"/>
  </p:normalViewPr>
  <p:slideViewPr>
    <p:cSldViewPr snapToGrid="0" showGuides="1">
      <p:cViewPr varScale="1">
        <p:scale>
          <a:sx n="109" d="100"/>
          <a:sy n="109" d="100"/>
        </p:scale>
        <p:origin x="1110" y="78"/>
      </p:cViewPr>
      <p:guideLst>
        <p:guide orient="horz" pos="709"/>
        <p:guide orient="horz" pos="3974"/>
        <p:guide orient="horz" pos="2296"/>
        <p:guide orient="horz" pos="2387"/>
        <p:guide pos="209"/>
        <p:guide pos="5107"/>
        <p:guide pos="2617"/>
        <p:guide pos="2700"/>
        <p:guide orient="horz" pos="799"/>
        <p:guide orient="horz" pos="2341"/>
        <p:guide orient="horz" pos="2432"/>
        <p:guide pos="226"/>
        <p:guide pos="5533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54" y="114"/>
      </p:cViewPr>
      <p:guideLst>
        <p:guide orient="horz" pos="3088"/>
        <p:guide pos="2116"/>
        <p:guide orient="horz" pos="3089"/>
        <p:guide orient="horz" pos="3109"/>
        <p:guide orient="horz" pos="311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23T12:56:31.992" idx="4">
    <p:pos x="5372" y="3738"/>
    <p:text>Зависит от реализации интерфейса по открытию всех счетов в АС БУ. Ждем от ЦК2 затрат</p:text>
    <p:extLst>
      <p:ext uri="{C676402C-5697-4E1C-873F-D02D1690AC5C}">
        <p15:threadingInfo xmlns:p15="http://schemas.microsoft.com/office/powerpoint/2012/main" timeZoneBias="-180"/>
      </p:ext>
    </p:extLst>
  </p:cm>
  <p:cm authorId="4" dt="2017-03-24T16:47:25.413" idx="5">
    <p:pos x="3079" y="354"/>
    <p:text>Счета: Открытие/закрытие/изменение 
Все счета открываются в АС БУ. Если открытие счета инициируется РАБИС-НП, то в АС БУ направляется запрос на открытие, в ответном сообщение АС БУ направляет номер счета, РАБИС-НП открывает счет.
Если открытие счета инициируется АС БУ, то АС БУ открывает счет и направляет номер счета для открытия в РАБИС. Рабис может передать статус открытия счета в АС БУ для сохранения протокола обработки.</p:text>
    <p:extLst>
      <p:ext uri="{C676402C-5697-4E1C-873F-D02D1690AC5C}">
        <p15:threadingInfo xmlns:p15="http://schemas.microsoft.com/office/powerpoint/2012/main" timeZoneBias="-180"/>
      </p:ext>
    </p:extLst>
  </p:cm>
  <p:cm authorId="4" dt="2017-03-24T16:51:59.490" idx="6">
    <p:pos x="41" y="621"/>
    <p:text>Проведение операций:
См схемы 1-4.
Списание по счета бухгалтера - см схемы 1 и 4, 
списание по счетам операциониста -см схемы 2 и 3
Дополнитель будет группа счетов, которые являются технологическими и остаток по ним проверять не требуется. например, межбалансовые счета. для распоряжения по таким счетам важен остаток по счету плательщика и наличие счета списания, т.к. счет поступления средств в другом балансе. Счет 303 не проверяется.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027" cy="493236"/>
          </a:xfrm>
          <a:prstGeom prst="rect">
            <a:avLst/>
          </a:prstGeom>
        </p:spPr>
        <p:txBody>
          <a:bodyPr vert="horz" lIns="91868" tIns="45933" rIns="91868" bIns="4593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6297930" y="1"/>
            <a:ext cx="499731" cy="493236"/>
          </a:xfrm>
          <a:prstGeom prst="rect">
            <a:avLst/>
          </a:prstGeom>
        </p:spPr>
        <p:txBody>
          <a:bodyPr vert="horz" lIns="91868" tIns="45933" rIns="91868" bIns="45933" rtlCol="0" anchor="b"/>
          <a:lstStyle>
            <a:lvl1pPr algn="r">
              <a:defRPr sz="1200"/>
            </a:lvl1pPr>
          </a:lstStyle>
          <a:p>
            <a:fld id="{A64FCB2F-80EE-4695-95F2-A4D12FAE517E}" type="slidenum">
              <a:rPr lang="ru-RU" sz="160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5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6348" cy="493794"/>
          </a:xfrm>
          <a:prstGeom prst="rect">
            <a:avLst/>
          </a:prstGeom>
        </p:spPr>
        <p:txBody>
          <a:bodyPr vert="horz" lIns="90896" tIns="45446" rIns="90896" bIns="4544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348" y="5"/>
            <a:ext cx="2946348" cy="493794"/>
          </a:xfrm>
          <a:prstGeom prst="rect">
            <a:avLst/>
          </a:prstGeom>
        </p:spPr>
        <p:txBody>
          <a:bodyPr vert="horz" lIns="90896" tIns="45446" rIns="90896" bIns="45446" rtlCol="0"/>
          <a:lstStyle>
            <a:lvl1pPr algn="r">
              <a:defRPr sz="1200"/>
            </a:lvl1pPr>
          </a:lstStyle>
          <a:p>
            <a:fld id="{D353EF58-CCD0-46BB-A9E9-0F11666288A3}" type="datetimeFigureOut">
              <a:rPr lang="ru-RU" smtClean="0"/>
              <a:t>24.03.2017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2950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6" tIns="45446" rIns="90896" bIns="4544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927" y="4691032"/>
            <a:ext cx="5439410" cy="4444127"/>
          </a:xfrm>
          <a:prstGeom prst="rect">
            <a:avLst/>
          </a:prstGeom>
        </p:spPr>
        <p:txBody>
          <a:bodyPr vert="horz" lIns="90896" tIns="45446" rIns="90896" bIns="4544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380336"/>
            <a:ext cx="2946348" cy="493794"/>
          </a:xfrm>
          <a:prstGeom prst="rect">
            <a:avLst/>
          </a:prstGeom>
        </p:spPr>
        <p:txBody>
          <a:bodyPr vert="horz" lIns="90896" tIns="45446" rIns="90896" bIns="4544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348" y="9380336"/>
            <a:ext cx="2946348" cy="493794"/>
          </a:xfrm>
          <a:prstGeom prst="rect">
            <a:avLst/>
          </a:prstGeom>
        </p:spPr>
        <p:txBody>
          <a:bodyPr vert="horz" lIns="90896" tIns="45446" rIns="90896" bIns="45446" rtlCol="0" anchor="b"/>
          <a:lstStyle>
            <a:lvl1pPr algn="r">
              <a:defRPr sz="1200"/>
            </a:lvl1pPr>
          </a:lstStyle>
          <a:p>
            <a:fld id="{71BC3224-D1D6-4297-9E5D-ED8A8E210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0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Словами про РАБИС по картинке 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3224-D1D6-4297-9E5D-ED8A8E2104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7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7.jp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8.jpe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jp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jpe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Введите имя автора презентации</a:t>
            </a:r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54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8437" y="336379"/>
            <a:ext cx="2676525" cy="5217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554" cap="all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ru-RU" dirty="0"/>
              <a:t>Название раздела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71933" y="344618"/>
            <a:ext cx="510717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0077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9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0" y="3603949"/>
            <a:ext cx="9144000" cy="3254051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607" dirty="0">
              <a:solidFill>
                <a:srgbClr val="FFFFFF"/>
              </a:solidFill>
            </a:endParaRPr>
          </a:p>
        </p:txBody>
      </p:sp>
      <p:pic>
        <p:nvPicPr>
          <p:cNvPr id="21" name="Picture 20" descr="CBRF_titul-1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" y="1542250"/>
            <a:ext cx="9149762" cy="2060376"/>
          </a:xfrm>
          <a:prstGeom prst="rect">
            <a:avLst/>
          </a:prstGeom>
          <a:effectLst/>
        </p:spPr>
      </p:pic>
      <p:pic>
        <p:nvPicPr>
          <p:cNvPr id="22" name="Picture 21" descr="alllogo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793301" cy="1542802"/>
          </a:xfrm>
          <a:prstGeom prst="rect">
            <a:avLst/>
          </a:prstGeom>
        </p:spPr>
      </p:pic>
      <p:sp>
        <p:nvSpPr>
          <p:cNvPr id="28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1" y="4015369"/>
            <a:ext cx="5181601" cy="11871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72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Название презентации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endParaRPr lang="ru-RU" noProof="0" dirty="0"/>
          </a:p>
        </p:txBody>
      </p:sp>
      <p:sp>
        <p:nvSpPr>
          <p:cNvPr id="29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1" y="5405215"/>
            <a:ext cx="5181601" cy="28265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37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Подзаголовок</a:t>
            </a:r>
          </a:p>
        </p:txBody>
      </p:sp>
      <p:sp>
        <p:nvSpPr>
          <p:cNvPr id="32" name="Document type" hidden="1"/>
          <p:cNvSpPr txBox="1">
            <a:spLocks noChangeArrowheads="1"/>
          </p:cNvSpPr>
          <p:nvPr userDrawn="1"/>
        </p:nvSpPr>
        <p:spPr bwMode="auto">
          <a:xfrm>
            <a:off x="3048001" y="577830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Тип документа</a:t>
            </a:r>
          </a:p>
        </p:txBody>
      </p:sp>
      <p:sp>
        <p:nvSpPr>
          <p:cNvPr id="33" name="Date" hidden="1"/>
          <p:cNvSpPr txBox="1">
            <a:spLocks noChangeArrowheads="1"/>
          </p:cNvSpPr>
          <p:nvPr userDrawn="1"/>
        </p:nvSpPr>
        <p:spPr bwMode="auto">
          <a:xfrm>
            <a:off x="3048001" y="607846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Дата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-2881" y="1542250"/>
            <a:ext cx="9146881" cy="2060376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020" tIns="44510" rIns="89020" bIns="44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704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3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3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0" y="3603949"/>
            <a:ext cx="9144000" cy="3254051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607" dirty="0">
              <a:solidFill>
                <a:srgbClr val="FFFFFF"/>
              </a:solidFill>
            </a:endParaRPr>
          </a:p>
        </p:txBody>
      </p:sp>
      <p:pic>
        <p:nvPicPr>
          <p:cNvPr id="22" name="Picture 21" descr="alllogo-0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793301" cy="1542802"/>
          </a:xfrm>
          <a:prstGeom prst="rect">
            <a:avLst/>
          </a:prstGeom>
        </p:spPr>
      </p:pic>
      <p:sp>
        <p:nvSpPr>
          <p:cNvPr id="28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1" y="4015369"/>
            <a:ext cx="5181601" cy="11871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72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Название презентации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endParaRPr lang="ru-RU" noProof="0" dirty="0"/>
          </a:p>
        </p:txBody>
      </p:sp>
      <p:sp>
        <p:nvSpPr>
          <p:cNvPr id="29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1" y="5405215"/>
            <a:ext cx="5181601" cy="28265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37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Подзаголовок</a:t>
            </a:r>
          </a:p>
        </p:txBody>
      </p:sp>
      <p:sp>
        <p:nvSpPr>
          <p:cNvPr id="32" name="Document type" hidden="1"/>
          <p:cNvSpPr txBox="1">
            <a:spLocks noChangeArrowheads="1"/>
          </p:cNvSpPr>
          <p:nvPr userDrawn="1"/>
        </p:nvSpPr>
        <p:spPr bwMode="auto">
          <a:xfrm>
            <a:off x="3048001" y="577830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Тип документа</a:t>
            </a:r>
          </a:p>
        </p:txBody>
      </p:sp>
      <p:sp>
        <p:nvSpPr>
          <p:cNvPr id="33" name="Date" hidden="1"/>
          <p:cNvSpPr txBox="1">
            <a:spLocks noChangeArrowheads="1"/>
          </p:cNvSpPr>
          <p:nvPr userDrawn="1"/>
        </p:nvSpPr>
        <p:spPr bwMode="auto">
          <a:xfrm>
            <a:off x="3048001" y="607846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Дата</a:t>
            </a:r>
          </a:p>
        </p:txBody>
      </p:sp>
      <p:pic>
        <p:nvPicPr>
          <p:cNvPr id="9" name="Picture 8" descr="CBRF-Razdelitel.jpg"/>
          <p:cNvPicPr>
            <a:picLocks/>
          </p:cNvPicPr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" y="1542250"/>
            <a:ext cx="9149762" cy="206037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2881" y="1542250"/>
            <a:ext cx="9146881" cy="2060376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020" tIns="44510" rIns="89020" bIns="44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704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1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7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0" y="3603949"/>
            <a:ext cx="9144000" cy="3254051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607" dirty="0">
              <a:solidFill>
                <a:srgbClr val="FFFFFF"/>
              </a:solidFill>
            </a:endParaRPr>
          </a:p>
        </p:txBody>
      </p:sp>
      <p:pic>
        <p:nvPicPr>
          <p:cNvPr id="22" name="Picture 21" descr="alllogo-0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793301" cy="1542802"/>
          </a:xfrm>
          <a:prstGeom prst="rect">
            <a:avLst/>
          </a:prstGeom>
        </p:spPr>
      </p:pic>
      <p:sp>
        <p:nvSpPr>
          <p:cNvPr id="28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1" y="4015369"/>
            <a:ext cx="5181601" cy="11871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72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Название презентации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endParaRPr lang="ru-RU" noProof="0" dirty="0"/>
          </a:p>
        </p:txBody>
      </p:sp>
      <p:sp>
        <p:nvSpPr>
          <p:cNvPr id="29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1" y="5405215"/>
            <a:ext cx="5181601" cy="28265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37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Подзаголовок</a:t>
            </a:r>
          </a:p>
        </p:txBody>
      </p:sp>
      <p:sp>
        <p:nvSpPr>
          <p:cNvPr id="32" name="Document type" hidden="1"/>
          <p:cNvSpPr txBox="1">
            <a:spLocks noChangeArrowheads="1"/>
          </p:cNvSpPr>
          <p:nvPr userDrawn="1"/>
        </p:nvSpPr>
        <p:spPr bwMode="auto">
          <a:xfrm>
            <a:off x="3048001" y="577830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Тип документа</a:t>
            </a:r>
          </a:p>
        </p:txBody>
      </p:sp>
      <p:sp>
        <p:nvSpPr>
          <p:cNvPr id="33" name="Date" hidden="1"/>
          <p:cNvSpPr txBox="1">
            <a:spLocks noChangeArrowheads="1"/>
          </p:cNvSpPr>
          <p:nvPr userDrawn="1"/>
        </p:nvSpPr>
        <p:spPr bwMode="auto">
          <a:xfrm>
            <a:off x="3048001" y="607846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Дата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 b="70935"/>
          <a:stretch/>
        </p:blipFill>
        <p:spPr>
          <a:xfrm flipH="1">
            <a:off x="-2881" y="1542249"/>
            <a:ext cx="9144002" cy="2076451"/>
          </a:xfrm>
          <a:prstGeom prst="rect">
            <a:avLst/>
          </a:prstGeom>
        </p:spPr>
      </p:pic>
      <p:sp>
        <p:nvSpPr>
          <p:cNvPr id="11" name="Rectangle 10"/>
          <p:cNvSpPr>
            <a:spLocks/>
          </p:cNvSpPr>
          <p:nvPr userDrawn="1"/>
        </p:nvSpPr>
        <p:spPr>
          <a:xfrm>
            <a:off x="-2881" y="1542249"/>
            <a:ext cx="9144002" cy="2076451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020" tIns="44510" rIns="89020" bIns="44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704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9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1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65068" y="446119"/>
            <a:ext cx="520950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5217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Введите имя автора презентации</a:t>
            </a:r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7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1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916038" y="319374"/>
            <a:ext cx="8053018" cy="2826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459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Введите имя автора презентации</a:t>
            </a:r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5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8437" y="336379"/>
            <a:ext cx="2676525" cy="5217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554" cap="all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ru-RU" dirty="0"/>
              <a:t>Название раздела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1" y="344618"/>
            <a:ext cx="705450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3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916038" y="319374"/>
            <a:ext cx="8053018" cy="2826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71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7742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8437" y="336379"/>
            <a:ext cx="2676525" cy="5217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554" cap="all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ru-RU" dirty="0"/>
              <a:t>Название раздела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1" y="344618"/>
            <a:ext cx="705450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84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7680712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0" y="3603949"/>
            <a:ext cx="9144000" cy="3254051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607" dirty="0">
              <a:solidFill>
                <a:srgbClr val="FFFFFF"/>
              </a:solidFill>
            </a:endParaRPr>
          </a:p>
        </p:txBody>
      </p:sp>
      <p:pic>
        <p:nvPicPr>
          <p:cNvPr id="21" name="Picture 20" descr="CBRF_titul-1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" y="1542250"/>
            <a:ext cx="9149762" cy="2060376"/>
          </a:xfrm>
          <a:prstGeom prst="rect">
            <a:avLst/>
          </a:prstGeom>
          <a:effectLst/>
        </p:spPr>
      </p:pic>
      <p:pic>
        <p:nvPicPr>
          <p:cNvPr id="22" name="Picture 21" descr="alllogo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793301" cy="1542802"/>
          </a:xfrm>
          <a:prstGeom prst="rect">
            <a:avLst/>
          </a:prstGeom>
        </p:spPr>
      </p:pic>
      <p:sp>
        <p:nvSpPr>
          <p:cNvPr id="28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1" y="4015369"/>
            <a:ext cx="5181601" cy="11871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72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Название презентации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endParaRPr lang="ru-RU" noProof="0" dirty="0"/>
          </a:p>
        </p:txBody>
      </p:sp>
      <p:sp>
        <p:nvSpPr>
          <p:cNvPr id="29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1" y="5405215"/>
            <a:ext cx="5181601" cy="28265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37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Подзаголовок</a:t>
            </a:r>
          </a:p>
        </p:txBody>
      </p:sp>
      <p:sp>
        <p:nvSpPr>
          <p:cNvPr id="32" name="Document type" hidden="1"/>
          <p:cNvSpPr txBox="1">
            <a:spLocks noChangeArrowheads="1"/>
          </p:cNvSpPr>
          <p:nvPr userDrawn="1"/>
        </p:nvSpPr>
        <p:spPr bwMode="auto">
          <a:xfrm>
            <a:off x="3048001" y="577830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Тип документа</a:t>
            </a:r>
          </a:p>
        </p:txBody>
      </p:sp>
      <p:sp>
        <p:nvSpPr>
          <p:cNvPr id="33" name="Date" hidden="1"/>
          <p:cNvSpPr txBox="1">
            <a:spLocks noChangeArrowheads="1"/>
          </p:cNvSpPr>
          <p:nvPr userDrawn="1"/>
        </p:nvSpPr>
        <p:spPr bwMode="auto">
          <a:xfrm>
            <a:off x="3048001" y="607846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Дата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-2881" y="1542250"/>
            <a:ext cx="9146881" cy="2060376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020" tIns="44510" rIns="89020" bIns="44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704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7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774839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0" y="3603949"/>
            <a:ext cx="9144000" cy="3254051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607" dirty="0">
              <a:solidFill>
                <a:srgbClr val="FFFFFF"/>
              </a:solidFill>
            </a:endParaRPr>
          </a:p>
        </p:txBody>
      </p:sp>
      <p:pic>
        <p:nvPicPr>
          <p:cNvPr id="22" name="Picture 21" descr="alllogo-0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793301" cy="1542802"/>
          </a:xfrm>
          <a:prstGeom prst="rect">
            <a:avLst/>
          </a:prstGeom>
        </p:spPr>
      </p:pic>
      <p:sp>
        <p:nvSpPr>
          <p:cNvPr id="28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1" y="4015369"/>
            <a:ext cx="5181601" cy="11871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72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Название презентации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endParaRPr lang="ru-RU" noProof="0" dirty="0"/>
          </a:p>
        </p:txBody>
      </p:sp>
      <p:sp>
        <p:nvSpPr>
          <p:cNvPr id="29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1" y="5405215"/>
            <a:ext cx="5181601" cy="28265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37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Подзаголовок</a:t>
            </a:r>
          </a:p>
        </p:txBody>
      </p:sp>
      <p:sp>
        <p:nvSpPr>
          <p:cNvPr id="32" name="Document type" hidden="1"/>
          <p:cNvSpPr txBox="1">
            <a:spLocks noChangeArrowheads="1"/>
          </p:cNvSpPr>
          <p:nvPr userDrawn="1"/>
        </p:nvSpPr>
        <p:spPr bwMode="auto">
          <a:xfrm>
            <a:off x="3048001" y="577830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Тип документа</a:t>
            </a:r>
          </a:p>
        </p:txBody>
      </p:sp>
      <p:sp>
        <p:nvSpPr>
          <p:cNvPr id="33" name="Date" hidden="1"/>
          <p:cNvSpPr txBox="1">
            <a:spLocks noChangeArrowheads="1"/>
          </p:cNvSpPr>
          <p:nvPr userDrawn="1"/>
        </p:nvSpPr>
        <p:spPr bwMode="auto">
          <a:xfrm>
            <a:off x="3048001" y="607846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Дата</a:t>
            </a:r>
          </a:p>
        </p:txBody>
      </p:sp>
      <p:pic>
        <p:nvPicPr>
          <p:cNvPr id="9" name="Picture 8" descr="CBRF-Razdelitel.jpg"/>
          <p:cNvPicPr>
            <a:picLocks/>
          </p:cNvPicPr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" y="1542250"/>
            <a:ext cx="9149762" cy="206037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2881" y="1542250"/>
            <a:ext cx="9146881" cy="2060376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020" tIns="44510" rIns="89020" bIns="44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704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3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2681075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0" y="3603949"/>
            <a:ext cx="9144000" cy="3254051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607" dirty="0">
              <a:solidFill>
                <a:srgbClr val="FFFFFF"/>
              </a:solidFill>
            </a:endParaRPr>
          </a:p>
        </p:txBody>
      </p:sp>
      <p:pic>
        <p:nvPicPr>
          <p:cNvPr id="22" name="Picture 21" descr="alllogo-0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793301" cy="1542802"/>
          </a:xfrm>
          <a:prstGeom prst="rect">
            <a:avLst/>
          </a:prstGeom>
        </p:spPr>
      </p:pic>
      <p:sp>
        <p:nvSpPr>
          <p:cNvPr id="28" name="Rectangle 102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48001" y="4015369"/>
            <a:ext cx="5181601" cy="118713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72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Название презентации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endParaRPr lang="ru-RU" noProof="0" dirty="0"/>
          </a:p>
        </p:txBody>
      </p:sp>
      <p:sp>
        <p:nvSpPr>
          <p:cNvPr id="29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48001" y="5405215"/>
            <a:ext cx="5181601" cy="28265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37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dirty="0"/>
              <a:t>Подзаголовок</a:t>
            </a:r>
          </a:p>
        </p:txBody>
      </p:sp>
      <p:sp>
        <p:nvSpPr>
          <p:cNvPr id="32" name="Document type" hidden="1"/>
          <p:cNvSpPr txBox="1">
            <a:spLocks noChangeArrowheads="1"/>
          </p:cNvSpPr>
          <p:nvPr userDrawn="1"/>
        </p:nvSpPr>
        <p:spPr bwMode="auto">
          <a:xfrm>
            <a:off x="3048001" y="577830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Тип документа</a:t>
            </a:r>
          </a:p>
        </p:txBody>
      </p:sp>
      <p:sp>
        <p:nvSpPr>
          <p:cNvPr id="33" name="Date" hidden="1"/>
          <p:cNvSpPr txBox="1">
            <a:spLocks noChangeArrowheads="1"/>
          </p:cNvSpPr>
          <p:nvPr userDrawn="1"/>
        </p:nvSpPr>
        <p:spPr bwMode="auto">
          <a:xfrm>
            <a:off x="3048001" y="6078463"/>
            <a:ext cx="4935538" cy="2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363" dirty="0">
                <a:solidFill>
                  <a:srgbClr val="000000"/>
                </a:solidFill>
                <a:latin typeface="Arial"/>
                <a:cs typeface="Arial" panose="020B0604020202020204" pitchFamily="34" charset="0"/>
              </a:rPr>
              <a:t>Дата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 b="70935"/>
          <a:stretch/>
        </p:blipFill>
        <p:spPr>
          <a:xfrm flipH="1">
            <a:off x="-2881" y="1542249"/>
            <a:ext cx="9144002" cy="2076451"/>
          </a:xfrm>
          <a:prstGeom prst="rect">
            <a:avLst/>
          </a:prstGeom>
        </p:spPr>
      </p:pic>
      <p:sp>
        <p:nvSpPr>
          <p:cNvPr id="11" name="Rectangle 10"/>
          <p:cNvSpPr>
            <a:spLocks/>
          </p:cNvSpPr>
          <p:nvPr userDrawn="1"/>
        </p:nvSpPr>
        <p:spPr>
          <a:xfrm>
            <a:off x="-2881" y="1542249"/>
            <a:ext cx="9144002" cy="2076451"/>
          </a:xfrm>
          <a:prstGeom prst="rect">
            <a:avLst/>
          </a:prstGeom>
          <a:solidFill>
            <a:schemeClr val="bg1">
              <a:alpha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020" tIns="44510" rIns="89020" bIns="44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704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2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3304808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65068" y="446119"/>
            <a:ext cx="520950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275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Введите имя автора презентации</a:t>
            </a:r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Введите имя автора презентации</a:t>
            </a:r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96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/>
              <a:t>Введите имя автора презентации</a:t>
            </a:r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150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22.xml"/><Relationship Id="rId5" Type="http://schemas.openxmlformats.org/officeDocument/2006/relationships/vmlDrawing" Target="../drawings/vmlDrawing21.vml"/><Relationship Id="rId4" Type="http://schemas.openxmlformats.org/officeDocument/2006/relationships/theme" Target="../theme/theme10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5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vmlDrawing" Target="../drawings/vmlDrawing3.vml"/><Relationship Id="rId5" Type="http://schemas.openxmlformats.org/officeDocument/2006/relationships/theme" Target="../theme/theme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8.vml"/><Relationship Id="rId7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tags" Target="../tags/tag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vmlDrawing" Target="../drawings/vmlDrawing9.vml"/><Relationship Id="rId1" Type="http://schemas.openxmlformats.org/officeDocument/2006/relationships/theme" Target="../theme/theme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7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1.bin"/><Relationship Id="rId5" Type="http://schemas.openxmlformats.org/officeDocument/2006/relationships/tags" Target="../tags/tag12.xml"/><Relationship Id="rId4" Type="http://schemas.openxmlformats.org/officeDocument/2006/relationships/vmlDrawing" Target="../drawings/vmlDrawing11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1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vmlDrawing" Target="../drawings/vmlDrawing13.vml"/><Relationship Id="rId5" Type="http://schemas.openxmlformats.org/officeDocument/2006/relationships/theme" Target="../theme/theme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5.e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vmlDrawing" Target="../drawings/vmlDrawing18.vml"/><Relationship Id="rId1" Type="http://schemas.openxmlformats.org/officeDocument/2006/relationships/theme" Target="../theme/theme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9.bin"/><Relationship Id="rId5" Type="http://schemas.openxmlformats.org/officeDocument/2006/relationships/tags" Target="../tags/tag20.xml"/><Relationship Id="rId4" Type="http://schemas.openxmlformats.org/officeDocument/2006/relationships/vmlDrawing" Target="../drawings/vmlDrawing19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078318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22471" y="344618"/>
            <a:ext cx="360179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5" name="think-cell Slide" r:id="rId7" imgW="383" imgH="384" progId="TCLayout.ActiveDocument.1">
                  <p:embed/>
                </p:oleObj>
              </mc:Choice>
              <mc:Fallback>
                <p:oleObj name="think-cell Slide" r:id="rId7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22471" y="344618"/>
            <a:ext cx="360179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35399990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916038" y="319374"/>
            <a:ext cx="8053018" cy="28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916038" y="27537"/>
            <a:ext cx="849592" cy="21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390" dirty="0">
                <a:solidFill>
                  <a:srgbClr val="808080"/>
                </a:solidFill>
                <a:cs typeface="Arial" panose="020B0604020202020204" pitchFamily="34" charset="0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74943" y="1012004"/>
            <a:ext cx="8794113" cy="24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589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Unit of measure</a:t>
            </a:r>
          </a:p>
        </p:txBody>
      </p:sp>
      <p:grpSp>
        <p:nvGrpSpPr>
          <p:cNvPr id="4" name="Group 3" hidden="1"/>
          <p:cNvGrpSpPr/>
          <p:nvPr userDrawn="1"/>
        </p:nvGrpSpPr>
        <p:grpSpPr>
          <a:xfrm>
            <a:off x="121489" y="6357933"/>
            <a:ext cx="8722840" cy="362651"/>
            <a:chOff x="128787" y="6923081"/>
            <a:chExt cx="9246816" cy="394886"/>
          </a:xfrm>
        </p:grpSpPr>
        <p:sp>
          <p:nvSpPr>
            <p:cNvPr id="13" name="4. Footnote" hidden="1"/>
            <p:cNvSpPr txBox="1">
              <a:spLocks noChangeArrowheads="1"/>
            </p:cNvSpPr>
            <p:nvPr/>
          </p:nvSpPr>
          <p:spPr bwMode="auto">
            <a:xfrm>
              <a:off x="128787" y="6923081"/>
              <a:ext cx="9246816" cy="16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sz="993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1 Сноска</a:t>
              </a:r>
            </a:p>
          </p:txBody>
        </p:sp>
        <p:sp>
          <p:nvSpPr>
            <p:cNvPr id="14" name="5. Source" hidden="1"/>
            <p:cNvSpPr>
              <a:spLocks noChangeArrowheads="1"/>
            </p:cNvSpPr>
            <p:nvPr/>
          </p:nvSpPr>
          <p:spPr bwMode="auto">
            <a:xfrm>
              <a:off x="128787" y="7151586"/>
              <a:ext cx="7423210" cy="16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5553" indent="-605553" defTabSz="889405" fontAlgn="base">
                <a:spcBef>
                  <a:spcPct val="0"/>
                </a:spcBef>
                <a:spcAft>
                  <a:spcPct val="0"/>
                </a:spcAft>
                <a:tabLst>
                  <a:tab pos="608705" algn="l"/>
                </a:tabLst>
              </a:pPr>
              <a:r>
                <a:rPr lang="ru-RU" sz="993" dirty="0">
                  <a:solidFill>
                    <a:srgbClr val="000000"/>
                  </a:solidFill>
                  <a:cs typeface="Arial" panose="020B0604020202020204" pitchFamily="34" charset="0"/>
                </a:rPr>
                <a:t>ИСТОЧНИК: источник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151640"/>
            <a:ext cx="4350892" cy="516699"/>
            <a:chOff x="915" y="711"/>
            <a:chExt cx="2686" cy="31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1"/>
              <a:ext cx="2686" cy="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21" b="1" dirty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21" dirty="0">
                  <a:solidFill>
                    <a:srgbClr val="80808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482156" y="1990667"/>
            <a:ext cx="4389768" cy="11306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 dirty="0"/>
          </a:p>
        </p:txBody>
      </p:sp>
      <p:pic>
        <p:nvPicPr>
          <p:cNvPr id="18" name="Picture 17" descr="CBRF-Logo_20mm.png"/>
          <p:cNvPicPr preferRelativeResize="0"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174943" y="211234"/>
            <a:ext cx="527135" cy="49892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74943" y="921398"/>
            <a:ext cx="8794113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3468" y="431871"/>
            <a:ext cx="550988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09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89405" rtl="0" eaLnBrk="1" fontAlgn="base" hangingPunct="1">
        <a:spcBef>
          <a:spcPct val="0"/>
        </a:spcBef>
        <a:spcAft>
          <a:spcPct val="0"/>
        </a:spcAft>
        <a:tabLst>
          <a:tab pos="354816" algn="l"/>
        </a:tabLst>
        <a:defRPr sz="1837" b="1">
          <a:solidFill>
            <a:schemeClr val="accent4"/>
          </a:solidFill>
          <a:latin typeface="+mj-lt"/>
          <a:ea typeface="+mj-ea"/>
          <a:cs typeface="Arial" panose="020B0604020202020204" pitchFamily="34" charset="0"/>
        </a:defRPr>
      </a:lvl1pPr>
      <a:lvl2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2pPr>
      <a:lvl3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3pPr>
      <a:lvl4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4pPr>
      <a:lvl5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5pPr>
      <a:lvl6pPr marL="454164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6pPr>
      <a:lvl7pPr marL="908328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7pPr>
      <a:lvl8pPr marL="1362492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8pPr>
      <a:lvl9pPr marL="1816657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469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192389" indent="-190812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454164" indent="-260198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‒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610284" indent="-154542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◦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6pPr>
      <a:lvl7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7pPr>
      <a:lvl8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8pPr>
      <a:lvl9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164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328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492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6657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0821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4985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149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3313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800227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71933" y="344618"/>
            <a:ext cx="510717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704170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3467" y="344618"/>
            <a:ext cx="519183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4863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037396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05800" y="344618"/>
            <a:ext cx="476850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71933" y="344618"/>
            <a:ext cx="510717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916038" y="319374"/>
            <a:ext cx="8053018" cy="28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916038" y="27537"/>
            <a:ext cx="849592" cy="21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390" dirty="0">
                <a:solidFill>
                  <a:srgbClr val="808080"/>
                </a:solidFill>
                <a:cs typeface="Arial" panose="020B0604020202020204" pitchFamily="34" charset="0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74943" y="1012004"/>
            <a:ext cx="8794113" cy="24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589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Unit of measure</a:t>
            </a:r>
          </a:p>
        </p:txBody>
      </p:sp>
      <p:grpSp>
        <p:nvGrpSpPr>
          <p:cNvPr id="4" name="Group 3" hidden="1"/>
          <p:cNvGrpSpPr/>
          <p:nvPr userDrawn="1"/>
        </p:nvGrpSpPr>
        <p:grpSpPr>
          <a:xfrm>
            <a:off x="121489" y="6357933"/>
            <a:ext cx="8722840" cy="362651"/>
            <a:chOff x="128787" y="6923081"/>
            <a:chExt cx="9246816" cy="394886"/>
          </a:xfrm>
        </p:grpSpPr>
        <p:sp>
          <p:nvSpPr>
            <p:cNvPr id="13" name="4. Footnote" hidden="1"/>
            <p:cNvSpPr txBox="1">
              <a:spLocks noChangeArrowheads="1"/>
            </p:cNvSpPr>
            <p:nvPr/>
          </p:nvSpPr>
          <p:spPr bwMode="auto">
            <a:xfrm>
              <a:off x="128787" y="6923081"/>
              <a:ext cx="9246816" cy="16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sz="993" dirty="0">
                  <a:solidFill>
                    <a:srgbClr val="000000"/>
                  </a:solidFill>
                  <a:latin typeface="Arial"/>
                  <a:cs typeface="Arial" panose="020B0604020202020204" pitchFamily="34" charset="0"/>
                </a:rPr>
                <a:t>1 Сноска</a:t>
              </a:r>
            </a:p>
          </p:txBody>
        </p:sp>
        <p:sp>
          <p:nvSpPr>
            <p:cNvPr id="14" name="5. Source" hidden="1"/>
            <p:cNvSpPr>
              <a:spLocks noChangeArrowheads="1"/>
            </p:cNvSpPr>
            <p:nvPr/>
          </p:nvSpPr>
          <p:spPr bwMode="auto">
            <a:xfrm>
              <a:off x="128787" y="7151586"/>
              <a:ext cx="7423210" cy="16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5553" indent="-605553" defTabSz="889405" fontAlgn="base">
                <a:spcBef>
                  <a:spcPct val="0"/>
                </a:spcBef>
                <a:spcAft>
                  <a:spcPct val="0"/>
                </a:spcAft>
                <a:tabLst>
                  <a:tab pos="608705" algn="l"/>
                </a:tabLst>
              </a:pPr>
              <a:r>
                <a:rPr lang="ru-RU" sz="993" dirty="0">
                  <a:solidFill>
                    <a:srgbClr val="000000"/>
                  </a:solidFill>
                  <a:cs typeface="Arial" panose="020B0604020202020204" pitchFamily="34" charset="0"/>
                </a:rPr>
                <a:t>ИСТОЧНИК: источник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151640"/>
            <a:ext cx="4350892" cy="516699"/>
            <a:chOff x="915" y="711"/>
            <a:chExt cx="2686" cy="31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1"/>
              <a:ext cx="2686" cy="31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21" b="1" dirty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21" dirty="0">
                  <a:solidFill>
                    <a:srgbClr val="80808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Unit of measure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482156" y="1990667"/>
            <a:ext cx="4389768" cy="113060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 dirty="0"/>
          </a:p>
        </p:txBody>
      </p:sp>
      <p:pic>
        <p:nvPicPr>
          <p:cNvPr id="18" name="Picture 17" descr="CBRF-Logo_20mm.png"/>
          <p:cNvPicPr preferRelativeResize="0"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174943" y="211234"/>
            <a:ext cx="527135" cy="49892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74943" y="921398"/>
            <a:ext cx="8794113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3468" y="431871"/>
            <a:ext cx="550988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4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89405" rtl="0" eaLnBrk="1" fontAlgn="base" hangingPunct="1">
        <a:spcBef>
          <a:spcPct val="0"/>
        </a:spcBef>
        <a:spcAft>
          <a:spcPct val="0"/>
        </a:spcAft>
        <a:tabLst>
          <a:tab pos="354816" algn="l"/>
        </a:tabLst>
        <a:defRPr sz="1837" b="1">
          <a:solidFill>
            <a:schemeClr val="accent4"/>
          </a:solidFill>
          <a:latin typeface="+mj-lt"/>
          <a:ea typeface="+mj-ea"/>
          <a:cs typeface="Arial" panose="020B0604020202020204" pitchFamily="34" charset="0"/>
        </a:defRPr>
      </a:lvl1pPr>
      <a:lvl2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2pPr>
      <a:lvl3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3pPr>
      <a:lvl4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4pPr>
      <a:lvl5pPr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5pPr>
      <a:lvl6pPr marL="454164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6pPr>
      <a:lvl7pPr marL="908328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7pPr>
      <a:lvl8pPr marL="1362492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8pPr>
      <a:lvl9pPr marL="1816657" algn="l" defTabSz="889405" rtl="0" eaLnBrk="1" fontAlgn="base" hangingPunct="1">
        <a:spcBef>
          <a:spcPct val="0"/>
        </a:spcBef>
        <a:spcAft>
          <a:spcPct val="0"/>
        </a:spcAft>
        <a:defRPr sz="1888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469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192389" indent="-190812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454164" indent="-260198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‒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610284" indent="-154542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◦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69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6pPr>
      <a:lvl7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7pPr>
      <a:lvl8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8pPr>
      <a:lvl9pPr marL="744829" indent="-129311" algn="l" defTabSz="88940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58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164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328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492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6657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0821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4985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149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3313" algn="l" defTabSz="908328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54605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3467" y="344618"/>
            <a:ext cx="519183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322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3" name="think-cell Slide" r:id="rId6" imgW="383" imgH="384" progId="TCLayout.ActiveDocument.1">
                  <p:embed/>
                </p:oleObj>
              </mc:Choice>
              <mc:Fallback>
                <p:oleObj name="think-cell Slide" r:id="rId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22471" y="344618"/>
            <a:ext cx="360179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09">
          <p15:clr>
            <a:srgbClr val="F26B43"/>
          </p15:clr>
        </p15:guide>
        <p15:guide id="3" pos="4270">
          <p15:clr>
            <a:srgbClr val="F26B43"/>
          </p15:clr>
        </p15:guide>
        <p15:guide id="4" orient="horz" pos="6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Relationship Id="rId1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8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2807828" y="2525325"/>
            <a:ext cx="1940400" cy="540000"/>
            <a:chOff x="2719534" y="2117689"/>
            <a:chExt cx="2018868" cy="540000"/>
          </a:xfrm>
          <a:effectLst/>
        </p:grpSpPr>
        <p:sp>
          <p:nvSpPr>
            <p:cNvPr id="11" name="Нашивка 10"/>
            <p:cNvSpPr/>
            <p:nvPr/>
          </p:nvSpPr>
          <p:spPr>
            <a:xfrm>
              <a:off x="2719534" y="2117689"/>
              <a:ext cx="2018868" cy="540000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 cmpd="sng">
              <a:noFill/>
            </a:ln>
            <a:effectLst>
              <a:outerShdw blurRad="50800" dist="38100" dir="10800000" algn="r" rotWithShape="0">
                <a:schemeClr val="bg2">
                  <a:lumMod val="10000"/>
                  <a:alpha val="28000"/>
                </a:scheme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7986" y="2307943"/>
              <a:ext cx="914400" cy="30575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4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Этап </a:t>
              </a:r>
              <a:r>
                <a:rPr lang="en-US" altLang="ru-RU" sz="14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ru-RU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046472" y="3074686"/>
            <a:ext cx="1630809" cy="540000"/>
            <a:chOff x="1046472" y="2846094"/>
            <a:chExt cx="1630809" cy="560714"/>
          </a:xfrm>
          <a:effectLst/>
        </p:grpSpPr>
        <p:sp>
          <p:nvSpPr>
            <p:cNvPr id="50" name="Нашивка 49"/>
            <p:cNvSpPr/>
            <p:nvPr/>
          </p:nvSpPr>
          <p:spPr>
            <a:xfrm>
              <a:off x="1046472" y="2846094"/>
              <a:ext cx="1630809" cy="560714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 cmpd="sng">
              <a:noFill/>
            </a:ln>
            <a:effectLst>
              <a:outerShdw blurRad="50800" dist="38100" dir="10800000" algn="r" rotWithShape="0">
                <a:schemeClr val="bg2">
                  <a:lumMod val="10000"/>
                  <a:alpha val="28000"/>
                </a:scheme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17634" y="3013668"/>
              <a:ext cx="914400" cy="24182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4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Сейчас</a:t>
              </a:r>
              <a:endParaRPr lang="ru-RU" sz="1400" dirty="0" smtClean="0">
                <a:solidFill>
                  <a:srgbClr val="FFFFFF"/>
                </a:solidFill>
              </a:endParaRPr>
            </a:p>
          </p:txBody>
        </p:sp>
      </p:grpSp>
      <p:cxnSp>
        <p:nvCxnSpPr>
          <p:cNvPr id="40" name="Прямая соединительная линия 39"/>
          <p:cNvCxnSpPr/>
          <p:nvPr/>
        </p:nvCxnSpPr>
        <p:spPr>
          <a:xfrm flipH="1">
            <a:off x="6816232" y="1354716"/>
            <a:ext cx="0" cy="47546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4794427" y="1355249"/>
            <a:ext cx="90" cy="47541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2747220" y="1332591"/>
            <a:ext cx="0" cy="47546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4830246" y="2023191"/>
            <a:ext cx="1941700" cy="540000"/>
            <a:chOff x="4819774" y="1629392"/>
            <a:chExt cx="1941700" cy="560714"/>
          </a:xfrm>
          <a:effectLst/>
        </p:grpSpPr>
        <p:sp>
          <p:nvSpPr>
            <p:cNvPr id="44" name="Нашивка 43"/>
            <p:cNvSpPr/>
            <p:nvPr/>
          </p:nvSpPr>
          <p:spPr>
            <a:xfrm>
              <a:off x="4819774" y="1629392"/>
              <a:ext cx="1941700" cy="560714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 cmpd="sng">
              <a:noFill/>
            </a:ln>
            <a:effectLst>
              <a:outerShdw blurRad="50800" dist="38100" dir="10800000" algn="r" rotWithShape="0">
                <a:schemeClr val="bg2">
                  <a:lumMod val="10000"/>
                  <a:alpha val="28000"/>
                </a:scheme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86157" y="1779229"/>
              <a:ext cx="914400" cy="21100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sz="14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Этап </a:t>
              </a:r>
              <a:r>
                <a:rPr lang="en-US" sz="14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ru-RU" sz="1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910685" y="1549144"/>
            <a:ext cx="1940400" cy="540000"/>
            <a:chOff x="6833067" y="2134615"/>
            <a:chExt cx="1940400" cy="560714"/>
          </a:xfrm>
          <a:effectLst/>
        </p:grpSpPr>
        <p:sp>
          <p:nvSpPr>
            <p:cNvPr id="47" name="Нашивка 46"/>
            <p:cNvSpPr/>
            <p:nvPr/>
          </p:nvSpPr>
          <p:spPr>
            <a:xfrm>
              <a:off x="6833067" y="2134615"/>
              <a:ext cx="1940400" cy="560714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 cmpd="sng">
              <a:noFill/>
            </a:ln>
            <a:effectLst>
              <a:outerShdw blurRad="50800" dist="38100" dir="10800000" algn="r" rotWithShape="0">
                <a:schemeClr val="bg2">
                  <a:lumMod val="10000"/>
                  <a:alpha val="28000"/>
                </a:scheme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46967" y="2310454"/>
              <a:ext cx="914400" cy="21887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sz="14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Этап </a:t>
              </a:r>
              <a:r>
                <a:rPr lang="en-US" sz="1400" b="1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  <a:endParaRPr lang="ru-RU" sz="1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Нашивка 6"/>
          <p:cNvSpPr/>
          <p:nvPr/>
        </p:nvSpPr>
        <p:spPr>
          <a:xfrm>
            <a:off x="1978341" y="930923"/>
            <a:ext cx="1668716" cy="19401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008" tIns="20003" rIns="20003" bIns="20003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с</a:t>
            </a:r>
            <a:r>
              <a:rPr lang="ru-RU" sz="1200" b="1" dirty="0" smtClean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 01.11.2017</a:t>
            </a:r>
            <a:endParaRPr lang="ru-RU" sz="1200" b="1" dirty="0">
              <a:solidFill>
                <a:srgbClr val="E7E6E6">
                  <a:lumMod val="1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Нашивка 6"/>
          <p:cNvSpPr/>
          <p:nvPr/>
        </p:nvSpPr>
        <p:spPr>
          <a:xfrm>
            <a:off x="3995888" y="924728"/>
            <a:ext cx="1668716" cy="19401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008" tIns="20003" rIns="20003" bIns="20003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с</a:t>
            </a:r>
            <a:r>
              <a:rPr lang="ru-RU" sz="1200" b="1" dirty="0" smtClean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 01.07.2018</a:t>
            </a:r>
            <a:endParaRPr lang="ru-RU" sz="1200" b="1" dirty="0">
              <a:solidFill>
                <a:srgbClr val="E7E6E6">
                  <a:lumMod val="1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Нашивка 6"/>
          <p:cNvSpPr/>
          <p:nvPr/>
        </p:nvSpPr>
        <p:spPr>
          <a:xfrm>
            <a:off x="5977305" y="884597"/>
            <a:ext cx="1668716" cy="19401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008" tIns="20003" rIns="20003" bIns="20003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I </a:t>
            </a:r>
            <a:r>
              <a:rPr lang="ru-RU" sz="1200" b="1" dirty="0" smtClean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квартал 2019*</a:t>
            </a:r>
            <a:endParaRPr lang="ru-RU" sz="1200" b="1" dirty="0">
              <a:solidFill>
                <a:srgbClr val="E7E6E6">
                  <a:lumMod val="1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666" y="6584237"/>
            <a:ext cx="2994126" cy="20995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900" dirty="0" smtClean="0">
                <a:solidFill>
                  <a:srgbClr val="B9B8BA">
                    <a:lumMod val="75000"/>
                  </a:srgbClr>
                </a:solidFill>
              </a:rPr>
              <a:t>* </a:t>
            </a:r>
            <a:r>
              <a:rPr lang="ru-RU" sz="800" dirty="0" smtClean="0">
                <a:solidFill>
                  <a:srgbClr val="B9B8BA">
                    <a:lumMod val="75000"/>
                  </a:srgbClr>
                </a:solidFill>
              </a:rPr>
              <a:t>предварительные  сроки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13197" y="1130630"/>
            <a:ext cx="1355156" cy="19480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Запуск АС БУ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50876" y="1111029"/>
            <a:ext cx="1112569" cy="20929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Запуск АС ППС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04694" y="3095505"/>
            <a:ext cx="2058261" cy="7531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100" dirty="0" smtClean="0">
                <a:solidFill>
                  <a:srgbClr val="1B1B1B"/>
                </a:solidFill>
                <a:latin typeface="Calibri" panose="020F0502020204030204" pitchFamily="34" charset="0"/>
              </a:rPr>
              <a:t>▪ </a:t>
            </a: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В АС БУ ведется бухгалтерский </a:t>
            </a:r>
          </a:p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 учет по одному, а затем по </a:t>
            </a:r>
          </a:p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 всем балансам</a:t>
            </a:r>
          </a:p>
          <a:p>
            <a:pPr>
              <a:lnSpc>
                <a:spcPct val="90000"/>
              </a:lnSpc>
            </a:pPr>
            <a:r>
              <a:rPr lang="ru-RU" sz="1100" dirty="0">
                <a:solidFill>
                  <a:srgbClr val="1B1B1B"/>
                </a:solidFill>
                <a:latin typeface="Calibri" panose="020F0502020204030204" pitchFamily="34" charset="0"/>
              </a:rPr>
              <a:t>▪ Функции платежной системы </a:t>
            </a:r>
          </a:p>
          <a:p>
            <a:pPr>
              <a:lnSpc>
                <a:spcPct val="90000"/>
              </a:lnSpc>
            </a:pPr>
            <a:r>
              <a:rPr lang="ru-RU" sz="1100" dirty="0">
                <a:solidFill>
                  <a:srgbClr val="1B1B1B"/>
                </a:solidFill>
                <a:latin typeface="Calibri" panose="020F0502020204030204" pitchFamily="34" charset="0"/>
              </a:rPr>
              <a:t>выполняет РАБИС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66846" y="2802482"/>
            <a:ext cx="1928588" cy="103355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050" dirty="0">
                <a:solidFill>
                  <a:srgbClr val="1B1B1B"/>
                </a:solidFill>
                <a:latin typeface="Calibri" panose="020F0502020204030204" pitchFamily="34" charset="0"/>
              </a:rPr>
              <a:t>▪ </a:t>
            </a: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В АС БУ ведется </a:t>
            </a:r>
            <a:endParaRPr lang="ru-RU" sz="1050" dirty="0">
              <a:solidFill>
                <a:srgbClr val="1B1B1B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бухгалтерский учет по всем </a:t>
            </a:r>
          </a:p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балансам</a:t>
            </a:r>
          </a:p>
          <a:p>
            <a:pPr>
              <a:lnSpc>
                <a:spcPct val="90000"/>
              </a:lnSpc>
            </a:pPr>
            <a:r>
              <a:rPr lang="ru-RU" sz="1050" dirty="0">
                <a:solidFill>
                  <a:srgbClr val="1B1B1B"/>
                </a:solidFill>
                <a:latin typeface="Calibri" panose="020F0502020204030204" pitchFamily="34" charset="0"/>
              </a:rPr>
              <a:t>▪ </a:t>
            </a: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Функции платежной системы </a:t>
            </a:r>
          </a:p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  поделены между РАБИС и </a:t>
            </a:r>
          </a:p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АС ППС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70303"/>
              </p:ext>
            </p:extLst>
          </p:nvPr>
        </p:nvGraphicFramePr>
        <p:xfrm>
          <a:off x="276699" y="3798383"/>
          <a:ext cx="8741410" cy="82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94"/>
                <a:gridCol w="1571128"/>
                <a:gridCol w="2088985"/>
                <a:gridCol w="1983659"/>
                <a:gridCol w="2246244"/>
              </a:tblGrid>
              <a:tr h="824824">
                <a:tc>
                  <a:txBody>
                    <a:bodyPr/>
                    <a:lstStyle/>
                    <a:p>
                      <a:pPr marL="0" marR="0" indent="0" algn="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cap="none" baseline="0" dirty="0" smtClean="0">
                        <a:solidFill>
                          <a:srgbClr val="42448E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0" algn="l"/>
                        </a:tabLst>
                      </a:pPr>
                      <a:endParaRPr lang="en-US" sz="1050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ru-RU" sz="105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Бухгалтерский учет (Главная книга)</a:t>
                      </a: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Формирование отчетности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ru-RU" sz="105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Бухгалтерский учет (Главная книга)</a:t>
                      </a: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Формирование отчетности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ru-RU" sz="105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Бухгалтерский учет (Главная книга)</a:t>
                      </a: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Формирование отчетности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Номер слайда 2"/>
          <p:cNvSpPr txBox="1">
            <a:spLocks/>
          </p:cNvSpPr>
          <p:nvPr/>
        </p:nvSpPr>
        <p:spPr>
          <a:xfrm>
            <a:off x="8291147" y="344618"/>
            <a:ext cx="491504" cy="46985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03043-0BCD-43EE-9F6F-644330271C81}" type="slidenum">
              <a:rPr lang="ru-RU" smtClean="0">
                <a:solidFill>
                  <a:srgbClr val="8A8A8D"/>
                </a:solidFill>
              </a:rPr>
              <a:pPr/>
              <a:t>1</a:t>
            </a:fld>
            <a:endParaRPr lang="ru-RU" dirty="0">
              <a:solidFill>
                <a:srgbClr val="8A8A8D"/>
              </a:solidFill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6483"/>
              </p:ext>
            </p:extLst>
          </p:nvPr>
        </p:nvGraphicFramePr>
        <p:xfrm>
          <a:off x="276699" y="4685695"/>
          <a:ext cx="8741410" cy="88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94"/>
                <a:gridCol w="1571128"/>
                <a:gridCol w="2088985"/>
                <a:gridCol w="1983659"/>
                <a:gridCol w="2246244"/>
              </a:tblGrid>
              <a:tr h="751881">
                <a:tc>
                  <a:txBody>
                    <a:bodyPr/>
                    <a:lstStyle/>
                    <a:p>
                      <a:pPr marL="0" marR="0" indent="0" algn="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cap="none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indent="-93663">
                        <a:lnSpc>
                          <a:spcPct val="9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0" algn="l"/>
                        </a:tabLst>
                      </a:pPr>
                      <a:r>
                        <a:rPr lang="ru-RU" sz="105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Операционная</a:t>
                      </a:r>
                      <a:r>
                        <a:rPr lang="ru-RU" sz="105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5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деятельность</a:t>
                      </a:r>
                    </a:p>
                    <a:p>
                      <a:pPr marL="93663" indent="-93663">
                        <a:lnSpc>
                          <a:spcPct val="9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05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Платежная система</a:t>
                      </a:r>
                    </a:p>
                    <a:p>
                      <a:pPr marL="93663" marR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5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Бухгалтерский учет</a:t>
                      </a:r>
                      <a:endParaRPr lang="en-US" sz="105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0" algn="l"/>
                        </a:tabLst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Операционная деятельность</a:t>
                      </a: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Платежная система</a:t>
                      </a: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Технический бухгалтерский учет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0" algn="l"/>
                        </a:tabLst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Операционная деятельность</a:t>
                      </a: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платежная система (для части клиентов)</a:t>
                      </a: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Технический бухгалтерский учет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0" algn="l"/>
                        </a:tabLst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Операционная деятельность</a:t>
                      </a:r>
                      <a:endParaRPr kumimoji="0" lang="ru-RU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9527"/>
              </p:ext>
            </p:extLst>
          </p:nvPr>
        </p:nvGraphicFramePr>
        <p:xfrm>
          <a:off x="276699" y="5569620"/>
          <a:ext cx="8741410" cy="742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394"/>
                <a:gridCol w="1571128"/>
                <a:gridCol w="2088985"/>
                <a:gridCol w="1983659"/>
                <a:gridCol w="2246244"/>
              </a:tblGrid>
              <a:tr h="742286">
                <a:tc>
                  <a:txBody>
                    <a:bodyPr/>
                    <a:lstStyle/>
                    <a:p>
                      <a:pPr marL="0" marR="0" indent="0" algn="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cap="none" baseline="0" dirty="0" smtClean="0">
                        <a:solidFill>
                          <a:srgbClr val="42448E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0" algn="l"/>
                        </a:tabLst>
                      </a:pPr>
                      <a:endParaRPr lang="en-US" sz="105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0" algn="l"/>
                        </a:tabLst>
                        <a:defRPr/>
                      </a:pPr>
                      <a:endParaRPr kumimoji="0" lang="ru-RU" sz="105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ru-RU" sz="105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Платежная система (для части клиентов)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0" algn="l"/>
                        </a:tabLst>
                        <a:defRPr/>
                      </a:pPr>
                      <a:endParaRPr kumimoji="0" lang="ru-RU" sz="105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  <a:p>
                      <a:pPr marL="93663" marR="0" lvl="0" indent="-93663" algn="l" defTabSz="633031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0" algn="l"/>
                        </a:tabLst>
                        <a:defRPr/>
                      </a:pPr>
                      <a:r>
                        <a:rPr kumimoji="0" lang="ru-RU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</a:rPr>
                        <a:t>Платежная система</a:t>
                      </a:r>
                      <a:endParaRPr kumimoji="0" lang="ru-RU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Умножение 16"/>
          <p:cNvSpPr/>
          <p:nvPr/>
        </p:nvSpPr>
        <p:spPr>
          <a:xfrm>
            <a:off x="1536887" y="4018488"/>
            <a:ext cx="527221" cy="539603"/>
          </a:xfrm>
          <a:prstGeom prst="mathMultiply">
            <a:avLst>
              <a:gd name="adj1" fmla="val 566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3" name="Умножение 42"/>
          <p:cNvSpPr/>
          <p:nvPr/>
        </p:nvSpPr>
        <p:spPr>
          <a:xfrm>
            <a:off x="1502285" y="5595363"/>
            <a:ext cx="527221" cy="539603"/>
          </a:xfrm>
          <a:prstGeom prst="mathMultiply">
            <a:avLst>
              <a:gd name="adj1" fmla="val 566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5" name="Умножение 44"/>
          <p:cNvSpPr/>
          <p:nvPr/>
        </p:nvSpPr>
        <p:spPr>
          <a:xfrm>
            <a:off x="3570213" y="5599926"/>
            <a:ext cx="527221" cy="539603"/>
          </a:xfrm>
          <a:prstGeom prst="mathMultiply">
            <a:avLst>
              <a:gd name="adj1" fmla="val 566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892241" y="409245"/>
            <a:ext cx="739890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89405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4816" algn="l"/>
              </a:tabLst>
              <a:defRPr sz="1837" b="1">
                <a:solidFill>
                  <a:schemeClr val="accent4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2pPr>
            <a:lvl3pPr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3pPr>
            <a:lvl4pPr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4pPr>
            <a:lvl5pPr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5pPr>
            <a:lvl6pPr marL="454164"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6pPr>
            <a:lvl7pPr marL="908328"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7pPr>
            <a:lvl8pPr marL="1362492"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8pPr>
            <a:lvl9pPr marL="1816657" algn="l" defTabSz="889405" rtl="0" eaLnBrk="1" fontAlgn="base" hangingPunct="1">
              <a:spcBef>
                <a:spcPct val="0"/>
              </a:spcBef>
              <a:spcAft>
                <a:spcPct val="0"/>
              </a:spcAft>
              <a:defRPr sz="1888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ru-RU" sz="1400" cap="all" dirty="0">
                <a:solidFill>
                  <a:srgbClr val="42448E"/>
                </a:solidFill>
              </a:rPr>
              <a:t>ЭТАПЫ </a:t>
            </a:r>
            <a:r>
              <a:rPr lang="ru-RU" sz="1400" cap="all" dirty="0" smtClean="0">
                <a:solidFill>
                  <a:srgbClr val="42448E"/>
                </a:solidFill>
              </a:rPr>
              <a:t>ВНЕДРЕНИЯ целевой архитектуры для </a:t>
            </a:r>
            <a:r>
              <a:rPr lang="ru-RU" sz="1400" cap="all" dirty="0">
                <a:solidFill>
                  <a:srgbClr val="42448E"/>
                </a:solidFill>
              </a:rPr>
              <a:t>АС БУ и АС ППС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40135" y="4051489"/>
            <a:ext cx="745200" cy="450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8A8A8D"/>
                </a:solidFill>
                <a:latin typeface="Calibri" panose="020F0502020204030204" pitchFamily="34" charset="0"/>
              </a:rPr>
              <a:t>АС БУ</a:t>
            </a:r>
            <a:endParaRPr lang="en-US" sz="1400" b="1" dirty="0">
              <a:solidFill>
                <a:srgbClr val="8A8A8D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38809" y="4862242"/>
            <a:ext cx="746526" cy="448915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8A8A8D"/>
                </a:solidFill>
                <a:latin typeface="Calibri" panose="020F0502020204030204" pitchFamily="34" charset="0"/>
              </a:rPr>
              <a:t>Р</a:t>
            </a:r>
            <a:r>
              <a:rPr lang="ru-RU" sz="1400" b="1" dirty="0" smtClean="0">
                <a:solidFill>
                  <a:srgbClr val="8A8A8D"/>
                </a:solidFill>
                <a:latin typeface="Calibri" panose="020F0502020204030204" pitchFamily="34" charset="0"/>
              </a:rPr>
              <a:t>АБИС</a:t>
            </a:r>
            <a:endParaRPr lang="en-US" sz="1400" b="1" dirty="0">
              <a:solidFill>
                <a:srgbClr val="8A8A8D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42979" y="5640164"/>
            <a:ext cx="745200" cy="45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8A8A8D"/>
                </a:solidFill>
                <a:latin typeface="Calibri" panose="020F0502020204030204" pitchFamily="34" charset="0"/>
              </a:rPr>
              <a:t>АС ППС</a:t>
            </a:r>
            <a:endParaRPr lang="en-US" sz="1400" b="1" dirty="0">
              <a:solidFill>
                <a:srgbClr val="8A8A8D"/>
              </a:solidFill>
              <a:latin typeface="Calibri" panose="020F0502020204030204" pitchFamily="34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212509" y="4695060"/>
            <a:ext cx="8805600" cy="0"/>
          </a:xfrm>
          <a:prstGeom prst="line">
            <a:avLst/>
          </a:prstGeom>
          <a:noFill/>
          <a:ln w="9525" cap="flat" cmpd="sng" algn="ctr">
            <a:solidFill>
              <a:srgbClr val="909090"/>
            </a:solidFill>
            <a:prstDash val="dash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1018648" y="1320321"/>
            <a:ext cx="0" cy="475467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57666" y="5538966"/>
            <a:ext cx="8806909" cy="0"/>
          </a:xfrm>
          <a:prstGeom prst="line">
            <a:avLst/>
          </a:prstGeom>
          <a:noFill/>
          <a:ln w="9525" cap="flat" cmpd="sng" algn="ctr">
            <a:solidFill>
              <a:srgbClr val="909090"/>
            </a:solidFill>
            <a:prstDash val="dash"/>
          </a:ln>
          <a:effectLst/>
        </p:spPr>
      </p:cxnSp>
      <p:cxnSp>
        <p:nvCxnSpPr>
          <p:cNvPr id="57" name="Прямая соединительная линия 56"/>
          <p:cNvCxnSpPr/>
          <p:nvPr/>
        </p:nvCxnSpPr>
        <p:spPr>
          <a:xfrm flipH="1" flipV="1">
            <a:off x="220974" y="3851781"/>
            <a:ext cx="8805600" cy="0"/>
          </a:xfrm>
          <a:prstGeom prst="line">
            <a:avLst/>
          </a:prstGeom>
          <a:noFill/>
          <a:ln w="9525" cap="flat" cmpd="sng" algn="ctr">
            <a:solidFill>
              <a:srgbClr val="909090"/>
            </a:solidFill>
            <a:prstDash val="dash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21169" y="2547256"/>
            <a:ext cx="2222831" cy="7271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>
                <a:solidFill>
                  <a:srgbClr val="1B1B1B"/>
                </a:solidFill>
                <a:latin typeface="Calibri" panose="020F0502020204030204" pitchFamily="34" charset="0"/>
              </a:rPr>
              <a:t>▪ В АС БУ ведется </a:t>
            </a:r>
          </a:p>
          <a:p>
            <a:pPr>
              <a:lnSpc>
                <a:spcPct val="90000"/>
              </a:lnSpc>
            </a:pPr>
            <a:r>
              <a:rPr lang="ru-RU" sz="1050" dirty="0">
                <a:solidFill>
                  <a:srgbClr val="1B1B1B"/>
                </a:solidFill>
                <a:latin typeface="Calibri" panose="020F0502020204030204" pitchFamily="34" charset="0"/>
              </a:rPr>
              <a:t>бухгалтерский учет по всем </a:t>
            </a:r>
          </a:p>
          <a:p>
            <a:pPr>
              <a:lnSpc>
                <a:spcPct val="90000"/>
              </a:lnSpc>
            </a:pPr>
            <a:r>
              <a:rPr lang="ru-RU" sz="1050" dirty="0">
                <a:solidFill>
                  <a:srgbClr val="1B1B1B"/>
                </a:solidFill>
                <a:latin typeface="Calibri" panose="020F0502020204030204" pitchFamily="34" charset="0"/>
              </a:rPr>
              <a:t>балансам</a:t>
            </a:r>
          </a:p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rgbClr val="1B1B1B"/>
                </a:solidFill>
                <a:latin typeface="Calibri" panose="020F0502020204030204" pitchFamily="34" charset="0"/>
              </a:rPr>
              <a:t>▪ Функции платежной системы выполняет АС ППС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2373" y="1061032"/>
            <a:ext cx="1442355" cy="320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Окончание миграции </a:t>
            </a:r>
            <a:r>
              <a:rPr lang="ru-RU" sz="1200" b="1" dirty="0" smtClean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клиентов </a:t>
            </a: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на АС ППС</a:t>
            </a:r>
          </a:p>
        </p:txBody>
      </p:sp>
    </p:spTree>
    <p:extLst>
      <p:ext uri="{BB962C8B-B14F-4D97-AF65-F5344CB8AC3E}">
        <p14:creationId xmlns:p14="http://schemas.microsoft.com/office/powerpoint/2010/main" val="34815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6087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Текст 1"/>
          <p:cNvSpPr txBox="1">
            <a:spLocks/>
          </p:cNvSpPr>
          <p:nvPr/>
        </p:nvSpPr>
        <p:spPr>
          <a:xfrm>
            <a:off x="855881" y="311316"/>
            <a:ext cx="7326093" cy="5217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33031" rtl="0" eaLnBrk="1" latinLnBrk="0" hangingPunct="1">
              <a:lnSpc>
                <a:spcPct val="90000"/>
              </a:lnSpc>
              <a:spcBef>
                <a:spcPts val="693"/>
              </a:spcBef>
              <a:buFont typeface="Arial" panose="020B0604020202020204" pitchFamily="34" charset="0"/>
              <a:buNone/>
              <a:defRPr sz="554" kern="1200" cap="all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23089" indent="-61546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85733" indent="-62645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47277" indent="-61546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308823" indent="-61546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740834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864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379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40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354816" algn="l"/>
              </a:tabLst>
            </a:pPr>
            <a:r>
              <a:rPr lang="ru-RU" sz="1400" b="1" dirty="0" smtClean="0">
                <a:solidFill>
                  <a:srgbClr val="42448E"/>
                </a:solidFill>
                <a:latin typeface="+mj-lt"/>
                <a:ea typeface="+mj-ea"/>
                <a:cs typeface="Arial" panose="020B0604020202020204" pitchFamily="34" charset="0"/>
              </a:rPr>
              <a:t>Этапы внедрения (1/2)</a:t>
            </a:r>
          </a:p>
          <a:p>
            <a:pPr defTabSz="88940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354816" algn="l"/>
              </a:tabLst>
            </a:pPr>
            <a:r>
              <a:rPr lang="ru-RU" sz="1400" b="1" dirty="0" smtClean="0">
                <a:solidFill>
                  <a:srgbClr val="42448E"/>
                </a:solidFill>
                <a:latin typeface="+mj-lt"/>
                <a:ea typeface="+mj-ea"/>
                <a:cs typeface="Arial" panose="020B0604020202020204" pitchFamily="34" charset="0"/>
              </a:rPr>
              <a:t>Этап </a:t>
            </a:r>
            <a:r>
              <a:rPr lang="en-US" sz="1400" b="1" dirty="0" smtClean="0">
                <a:solidFill>
                  <a:srgbClr val="42448E"/>
                </a:solidFill>
                <a:cs typeface="Arial" panose="020B0604020202020204" pitchFamily="34" charset="0"/>
              </a:rPr>
              <a:t>I</a:t>
            </a:r>
            <a:r>
              <a:rPr lang="ru-RU" sz="1400" b="1" dirty="0" smtClean="0">
                <a:solidFill>
                  <a:srgbClr val="42448E"/>
                </a:solidFill>
                <a:cs typeface="Arial" panose="020B0604020202020204" pitchFamily="34" charset="0"/>
              </a:rPr>
              <a:t>: </a:t>
            </a:r>
            <a:r>
              <a:rPr lang="ru-RU" sz="1400" b="1" dirty="0" smtClean="0">
                <a:solidFill>
                  <a:srgbClr val="42448E"/>
                </a:solidFill>
                <a:latin typeface="+mj-lt"/>
                <a:ea typeface="+mj-ea"/>
                <a:cs typeface="Arial" panose="020B0604020202020204" pitchFamily="34" charset="0"/>
              </a:rPr>
              <a:t>Модель ЗАПУСКА АС БУ (01.11.2017)</a:t>
            </a:r>
            <a:endParaRPr lang="ru-RU" sz="1400" b="1" dirty="0">
              <a:solidFill>
                <a:srgbClr val="42448E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Номер слайда 2"/>
          <p:cNvSpPr txBox="1">
            <a:spLocks/>
          </p:cNvSpPr>
          <p:nvPr/>
        </p:nvSpPr>
        <p:spPr>
          <a:xfrm>
            <a:off x="8299939" y="344618"/>
            <a:ext cx="482712" cy="46985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03043-0BCD-43EE-9F6F-644330271C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2" name="TextBox 59"/>
          <p:cNvSpPr txBox="1"/>
          <p:nvPr/>
        </p:nvSpPr>
        <p:spPr>
          <a:xfrm>
            <a:off x="423684" y="969484"/>
            <a:ext cx="8632571" cy="6165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Для запуска АС БУ в модели соответствующей целевой  </a:t>
            </a:r>
            <a:r>
              <a:rPr lang="ru-RU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Заказчику проекта и вовлеченным сторонам необходимо разделить счета: </a:t>
            </a:r>
          </a:p>
          <a:p>
            <a:pPr marL="228600" indent="-228600">
              <a:buAutoNum type="arabicPeriod"/>
            </a:pP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Выделить счета, по </a:t>
            </a: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которым </a:t>
            </a: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гарантировано </a:t>
            </a:r>
            <a:r>
              <a:rPr lang="ru-RU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операционист</a:t>
            </a: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и/или </a:t>
            </a: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участник </a:t>
            </a: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не выполняет операции (счета «бухгалтера») </a:t>
            </a:r>
          </a:p>
          <a:p>
            <a:pPr marL="228600" indent="-228600">
              <a:buAutoNum type="arabicPeriod"/>
            </a:pP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Выделить счета</a:t>
            </a: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, по </a:t>
            </a: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которым </a:t>
            </a:r>
            <a:r>
              <a:rPr lang="ru-RU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операционист</a:t>
            </a: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 и/или </a:t>
            </a: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участник </a:t>
            </a: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могут инициировать операцию </a:t>
            </a: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списания (счета «</a:t>
            </a:r>
            <a:r>
              <a:rPr lang="ru-RU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операциониста</a:t>
            </a:r>
            <a:r>
              <a:rPr lang="ru-RU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»/ «участника» - клиентские счета)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641584" y="2243479"/>
            <a:ext cx="3484787" cy="91550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16000" indent="-111125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может инициировать операцию списания по любому счету</a:t>
            </a:r>
          </a:p>
          <a:p>
            <a:pPr marL="216000" indent="-111125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при инициировании списания по счету «</a:t>
            </a:r>
            <a:r>
              <a:rPr lang="ru-RU" sz="11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операциониста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» АС БУ обращается в РАБИС за подтверждением операции </a:t>
            </a:r>
            <a:endParaRPr lang="ru-RU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 rot="16200000">
            <a:off x="3005795" y="3758840"/>
            <a:ext cx="4024228" cy="115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7" name="Picture 4" descr="Image result for operator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98" y="3983886"/>
            <a:ext cx="423215" cy="42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641302" y="3852730"/>
            <a:ext cx="3414672" cy="10021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16000" indent="-111125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может инициировать операцию списания по клиентским операциям и операциям привлечения/размещения денежных 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средств – по счетам «</a:t>
            </a:r>
            <a:r>
              <a:rPr lang="ru-RU" sz="11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операциониста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»</a:t>
            </a:r>
            <a:endParaRPr lang="ru-RU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977103" y="4370656"/>
            <a:ext cx="8322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b="1" dirty="0">
                <a:solidFill>
                  <a:schemeClr val="accent1"/>
                </a:solidFill>
                <a:latin typeface="Calibri" panose="020F0502020204030204" pitchFamily="34" charset="0"/>
              </a:rPr>
              <a:t>О</a:t>
            </a:r>
            <a:r>
              <a:rPr lang="ru-RU" sz="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перационист</a:t>
            </a:r>
            <a:endParaRPr lang="en-US" sz="9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5077826" y="2262098"/>
            <a:ext cx="757985" cy="673842"/>
            <a:chOff x="4704528" y="1160408"/>
            <a:chExt cx="769756" cy="579068"/>
          </a:xfrm>
        </p:grpSpPr>
        <p:pic>
          <p:nvPicPr>
            <p:cNvPr id="82" name="Рисунок 8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523" y="1160408"/>
              <a:ext cx="493734" cy="493734"/>
            </a:xfrm>
            <a:prstGeom prst="rect">
              <a:avLst/>
            </a:prstGeom>
          </p:spPr>
        </p:pic>
        <p:sp>
          <p:nvSpPr>
            <p:cNvPr id="95" name="Прямоугольник 94"/>
            <p:cNvSpPr/>
            <p:nvPr/>
          </p:nvSpPr>
          <p:spPr>
            <a:xfrm>
              <a:off x="4704528" y="1554334"/>
              <a:ext cx="769756" cy="185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00" b="1" dirty="0" smtClean="0">
                  <a:solidFill>
                    <a:schemeClr val="accent1"/>
                  </a:solidFill>
                  <a:latin typeface="Calibri" panose="020F0502020204030204" pitchFamily="34" charset="0"/>
                </a:rPr>
                <a:t>Бухгалтер</a:t>
              </a:r>
              <a:endParaRPr lang="en-US" sz="800" b="1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6" name="Picture 2" descr="Image result for group icon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66" y="4590497"/>
            <a:ext cx="508151" cy="5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5633721" y="4998078"/>
            <a:ext cx="3484788" cy="5350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16000" indent="-111125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может кредитовать активный внутрибанковский счет в операциях 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погашения и пр. – счета «участника» (см. схему 4)</a:t>
            </a:r>
            <a:endParaRPr lang="ru-RU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 flipH="1" flipV="1">
            <a:off x="5151898" y="3423578"/>
            <a:ext cx="3931962" cy="0"/>
          </a:xfrm>
          <a:prstGeom prst="line">
            <a:avLst/>
          </a:prstGeom>
          <a:noFill/>
          <a:ln w="9525" cap="flat" cmpd="sng" algn="ctr">
            <a:solidFill>
              <a:srgbClr val="909090"/>
            </a:solidFill>
            <a:prstDash val="dash"/>
          </a:ln>
          <a:effectLst/>
        </p:spPr>
      </p:cxnSp>
      <p:cxnSp>
        <p:nvCxnSpPr>
          <p:cNvPr id="105" name="Прямая соединительная линия 104"/>
          <p:cNvCxnSpPr/>
          <p:nvPr/>
        </p:nvCxnSpPr>
        <p:spPr>
          <a:xfrm flipH="1" flipV="1">
            <a:off x="5820941" y="4753924"/>
            <a:ext cx="3200115" cy="4924"/>
          </a:xfrm>
          <a:prstGeom prst="line">
            <a:avLst/>
          </a:prstGeom>
          <a:noFill/>
          <a:ln w="9525" cap="flat" cmpd="sng" algn="ctr">
            <a:solidFill>
              <a:srgbClr val="909090"/>
            </a:solidFill>
            <a:prstDash val="dash"/>
          </a:ln>
          <a:effectLst/>
        </p:spPr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715" y="3340599"/>
            <a:ext cx="4595078" cy="1457328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5081560" y="5018837"/>
            <a:ext cx="5902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Участник</a:t>
            </a:r>
            <a:endParaRPr lang="en-US" sz="9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89377" y="930457"/>
            <a:ext cx="8701795" cy="779421"/>
          </a:xfrm>
          <a:prstGeom prst="rect">
            <a:avLst/>
          </a:prstGeom>
          <a:noFill/>
          <a:ln w="2857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</a:endParaRPr>
          </a:p>
        </p:txBody>
      </p:sp>
      <p:grpSp>
        <p:nvGrpSpPr>
          <p:cNvPr id="81" name="Gruppieren 338"/>
          <p:cNvGrpSpPr/>
          <p:nvPr/>
        </p:nvGrpSpPr>
        <p:grpSpPr>
          <a:xfrm>
            <a:off x="47737" y="930457"/>
            <a:ext cx="303509" cy="265244"/>
            <a:chOff x="8040170" y="6466802"/>
            <a:chExt cx="405997" cy="254306"/>
          </a:xfrm>
          <a:solidFill>
            <a:srgbClr val="3D3F83"/>
          </a:solidFill>
        </p:grpSpPr>
        <p:sp>
          <p:nvSpPr>
            <p:cNvPr id="83" name="Freeform 1576"/>
            <p:cNvSpPr>
              <a:spLocks/>
            </p:cNvSpPr>
            <p:nvPr/>
          </p:nvSpPr>
          <p:spPr bwMode="auto">
            <a:xfrm>
              <a:off x="8223092" y="6466802"/>
              <a:ext cx="223075" cy="254306"/>
            </a:xfrm>
            <a:custGeom>
              <a:avLst/>
              <a:gdLst>
                <a:gd name="T0" fmla="*/ 60 w 140"/>
                <a:gd name="T1" fmla="*/ 159 h 159"/>
                <a:gd name="T2" fmla="*/ 60 w 140"/>
                <a:gd name="T3" fmla="*/ 125 h 159"/>
                <a:gd name="T4" fmla="*/ 0 w 140"/>
                <a:gd name="T5" fmla="*/ 125 h 159"/>
                <a:gd name="T6" fmla="*/ 0 w 140"/>
                <a:gd name="T7" fmla="*/ 33 h 159"/>
                <a:gd name="T8" fmla="*/ 60 w 140"/>
                <a:gd name="T9" fmla="*/ 33 h 159"/>
                <a:gd name="T10" fmla="*/ 60 w 140"/>
                <a:gd name="T11" fmla="*/ 0 h 159"/>
                <a:gd name="T12" fmla="*/ 140 w 140"/>
                <a:gd name="T13" fmla="*/ 80 h 159"/>
                <a:gd name="T14" fmla="*/ 60 w 14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9">
                  <a:moveTo>
                    <a:pt x="60" y="159"/>
                  </a:moveTo>
                  <a:cubicBezTo>
                    <a:pt x="60" y="148"/>
                    <a:pt x="60" y="137"/>
                    <a:pt x="60" y="125"/>
                  </a:cubicBezTo>
                  <a:cubicBezTo>
                    <a:pt x="40" y="125"/>
                    <a:pt x="20" y="125"/>
                    <a:pt x="0" y="125"/>
                  </a:cubicBezTo>
                  <a:cubicBezTo>
                    <a:pt x="0" y="94"/>
                    <a:pt x="0" y="64"/>
                    <a:pt x="0" y="33"/>
                  </a:cubicBezTo>
                  <a:cubicBezTo>
                    <a:pt x="20" y="33"/>
                    <a:pt x="40" y="33"/>
                    <a:pt x="60" y="33"/>
                  </a:cubicBezTo>
                  <a:cubicBezTo>
                    <a:pt x="60" y="22"/>
                    <a:pt x="60" y="11"/>
                    <a:pt x="60" y="0"/>
                  </a:cubicBezTo>
                  <a:cubicBezTo>
                    <a:pt x="87" y="26"/>
                    <a:pt x="113" y="53"/>
                    <a:pt x="140" y="80"/>
                  </a:cubicBezTo>
                  <a:cubicBezTo>
                    <a:pt x="114" y="106"/>
                    <a:pt x="87" y="132"/>
                    <a:pt x="60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  <p:sp>
          <p:nvSpPr>
            <p:cNvPr id="86" name="Freeform 1577"/>
            <p:cNvSpPr>
              <a:spLocks/>
            </p:cNvSpPr>
            <p:nvPr/>
          </p:nvSpPr>
          <p:spPr bwMode="auto">
            <a:xfrm>
              <a:off x="8151708" y="6520340"/>
              <a:ext cx="44615" cy="147230"/>
            </a:xfrm>
            <a:custGeom>
              <a:avLst/>
              <a:gdLst>
                <a:gd name="T0" fmla="*/ 0 w 29"/>
                <a:gd name="T1" fmla="*/ 0 h 92"/>
                <a:gd name="T2" fmla="*/ 29 w 29"/>
                <a:gd name="T3" fmla="*/ 0 h 92"/>
                <a:gd name="T4" fmla="*/ 29 w 29"/>
                <a:gd name="T5" fmla="*/ 92 h 92"/>
                <a:gd name="T6" fmla="*/ 0 w 29"/>
                <a:gd name="T7" fmla="*/ 92 h 92"/>
                <a:gd name="T8" fmla="*/ 0 w 2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2">
                  <a:moveTo>
                    <a:pt x="0" y="0"/>
                  </a:moveTo>
                  <a:cubicBezTo>
                    <a:pt x="10" y="0"/>
                    <a:pt x="19" y="0"/>
                    <a:pt x="29" y="0"/>
                  </a:cubicBezTo>
                  <a:cubicBezTo>
                    <a:pt x="29" y="31"/>
                    <a:pt x="29" y="61"/>
                    <a:pt x="29" y="92"/>
                  </a:cubicBezTo>
                  <a:cubicBezTo>
                    <a:pt x="20" y="92"/>
                    <a:pt x="10" y="92"/>
                    <a:pt x="0" y="92"/>
                  </a:cubicBezTo>
                  <a:cubicBezTo>
                    <a:pt x="0" y="61"/>
                    <a:pt x="0" y="3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  <p:sp>
          <p:nvSpPr>
            <p:cNvPr id="88" name="Freeform 1578"/>
            <p:cNvSpPr>
              <a:spLocks/>
            </p:cNvSpPr>
            <p:nvPr/>
          </p:nvSpPr>
          <p:spPr bwMode="auto">
            <a:xfrm>
              <a:off x="8089247" y="6520340"/>
              <a:ext cx="33462" cy="147230"/>
            </a:xfrm>
            <a:custGeom>
              <a:avLst/>
              <a:gdLst>
                <a:gd name="T0" fmla="*/ 21 w 21"/>
                <a:gd name="T1" fmla="*/ 0 h 92"/>
                <a:gd name="T2" fmla="*/ 21 w 21"/>
                <a:gd name="T3" fmla="*/ 92 h 92"/>
                <a:gd name="T4" fmla="*/ 0 w 21"/>
                <a:gd name="T5" fmla="*/ 92 h 92"/>
                <a:gd name="T6" fmla="*/ 0 w 21"/>
                <a:gd name="T7" fmla="*/ 0 h 92"/>
                <a:gd name="T8" fmla="*/ 21 w 2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2">
                  <a:moveTo>
                    <a:pt x="21" y="0"/>
                  </a:moveTo>
                  <a:cubicBezTo>
                    <a:pt x="21" y="31"/>
                    <a:pt x="21" y="61"/>
                    <a:pt x="21" y="92"/>
                  </a:cubicBezTo>
                  <a:cubicBezTo>
                    <a:pt x="14" y="92"/>
                    <a:pt x="7" y="92"/>
                    <a:pt x="0" y="92"/>
                  </a:cubicBezTo>
                  <a:cubicBezTo>
                    <a:pt x="0" y="61"/>
                    <a:pt x="0" y="31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  <p:sp>
          <p:nvSpPr>
            <p:cNvPr id="89" name="Freeform 1579"/>
            <p:cNvSpPr>
              <a:spLocks/>
            </p:cNvSpPr>
            <p:nvPr/>
          </p:nvSpPr>
          <p:spPr bwMode="auto">
            <a:xfrm>
              <a:off x="8040170" y="6520340"/>
              <a:ext cx="22308" cy="147230"/>
            </a:xfrm>
            <a:custGeom>
              <a:avLst/>
              <a:gdLst>
                <a:gd name="T0" fmla="*/ 15 w 15"/>
                <a:gd name="T1" fmla="*/ 92 h 92"/>
                <a:gd name="T2" fmla="*/ 0 w 15"/>
                <a:gd name="T3" fmla="*/ 92 h 92"/>
                <a:gd name="T4" fmla="*/ 0 w 15"/>
                <a:gd name="T5" fmla="*/ 0 h 92"/>
                <a:gd name="T6" fmla="*/ 15 w 15"/>
                <a:gd name="T7" fmla="*/ 0 h 92"/>
                <a:gd name="T8" fmla="*/ 15 w 15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2">
                  <a:moveTo>
                    <a:pt x="15" y="92"/>
                  </a:moveTo>
                  <a:cubicBezTo>
                    <a:pt x="10" y="92"/>
                    <a:pt x="5" y="92"/>
                    <a:pt x="0" y="92"/>
                  </a:cubicBezTo>
                  <a:cubicBezTo>
                    <a:pt x="0" y="61"/>
                    <a:pt x="0" y="31"/>
                    <a:pt x="0" y="0"/>
                  </a:cubicBezTo>
                  <a:cubicBezTo>
                    <a:pt x="5" y="0"/>
                    <a:pt x="10" y="0"/>
                    <a:pt x="15" y="0"/>
                  </a:cubicBezTo>
                  <a:cubicBezTo>
                    <a:pt x="15" y="31"/>
                    <a:pt x="15" y="61"/>
                    <a:pt x="15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5489" y="5945678"/>
            <a:ext cx="4126972" cy="9470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76325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Целевая модель работы в </a:t>
            </a: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АС БУ 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за </a:t>
            </a: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исключением счетов «</a:t>
            </a:r>
            <a:r>
              <a:rPr lang="ru-RU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операциониста</a:t>
            </a: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»/ «участника»</a:t>
            </a:r>
          </a:p>
          <a:p>
            <a:pPr marL="276325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Н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е требует расширение содержания проекта ДБУиО-П-4, небольшое изменения ФТ на РАБИС, в АС БУ - реализация настройками  </a:t>
            </a:r>
            <a:endParaRPr lang="ru-RU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H="1">
            <a:off x="623316" y="5926391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4527888" y="5800765"/>
            <a:ext cx="0" cy="100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07376" y="5742583"/>
            <a:ext cx="1355156" cy="17026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Преимущества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7913" y="5746487"/>
            <a:ext cx="1355156" cy="17026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Недостатки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18927" y="5936559"/>
            <a:ext cx="4144208" cy="9350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76325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Трудоемкость определения перечня </a:t>
            </a: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счетов (до каждого счета аналитического учета в Главной книге), по которым </a:t>
            </a:r>
            <a:r>
              <a:rPr lang="ru-RU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операционист</a:t>
            </a: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 и/или участник могут инициировать операцию 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списания. Требуется провести анализ.</a:t>
            </a:r>
            <a:endParaRPr lang="ru-RU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04875">
              <a:spcAft>
                <a:spcPts val="300"/>
              </a:spcAft>
            </a:pPr>
            <a:r>
              <a:rPr lang="ru-RU" sz="11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579" y="1705135"/>
            <a:ext cx="3596952" cy="8352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464" y="4752018"/>
            <a:ext cx="4352921" cy="1085182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310211" y="2471101"/>
            <a:ext cx="4489649" cy="952477"/>
            <a:chOff x="301419" y="2471101"/>
            <a:chExt cx="4489649" cy="952477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5489" y="2471101"/>
              <a:ext cx="4401509" cy="952477"/>
            </a:xfrm>
            <a:prstGeom prst="rect">
              <a:avLst/>
            </a:prstGeom>
          </p:spPr>
        </p:pic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305468" y="2520489"/>
              <a:ext cx="4484725" cy="0"/>
            </a:xfrm>
            <a:prstGeom prst="line">
              <a:avLst/>
            </a:prstGeom>
            <a:noFill/>
            <a:ln w="9525" cap="flat" cmpd="sng" algn="ctr">
              <a:solidFill>
                <a:srgbClr val="909090"/>
              </a:solidFill>
              <a:prstDash val="dash"/>
            </a:ln>
            <a:effectLst/>
          </p:spPr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 flipV="1">
              <a:off x="305468" y="3390779"/>
              <a:ext cx="4485600" cy="0"/>
            </a:xfrm>
            <a:prstGeom prst="line">
              <a:avLst/>
            </a:prstGeom>
            <a:noFill/>
            <a:ln w="9525" cap="flat" cmpd="sng" algn="ctr">
              <a:solidFill>
                <a:srgbClr val="909090"/>
              </a:solidFill>
              <a:prstDash val="dash"/>
            </a:ln>
            <a:effectLst/>
          </p:spPr>
        </p:cxnSp>
        <p:sp>
          <p:nvSpPr>
            <p:cNvPr id="8" name="Прямоугольник 7"/>
            <p:cNvSpPr/>
            <p:nvPr/>
          </p:nvSpPr>
          <p:spPr>
            <a:xfrm>
              <a:off x="301419" y="3190215"/>
              <a:ext cx="834736" cy="149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13226" y="1851975"/>
            <a:ext cx="483426" cy="163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900" b="1" u="sng" cap="none" baseline="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Схема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13226" y="2545782"/>
            <a:ext cx="483426" cy="163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900" b="1" u="sng" cap="none" baseline="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Схема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13226" y="3441423"/>
            <a:ext cx="483426" cy="163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900" b="1" u="sng" cap="none" baseline="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Схема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3226" y="4741344"/>
            <a:ext cx="483426" cy="1638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900" b="1" u="sng" cap="none" baseline="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</a:rPr>
              <a:t>Схема 4</a:t>
            </a:r>
          </a:p>
        </p:txBody>
      </p:sp>
    </p:spTree>
    <p:extLst>
      <p:ext uri="{BB962C8B-B14F-4D97-AF65-F5344CB8AC3E}">
        <p14:creationId xmlns:p14="http://schemas.microsoft.com/office/powerpoint/2010/main" val="4297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Объект 3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Текст 1"/>
          <p:cNvSpPr txBox="1">
            <a:spLocks/>
          </p:cNvSpPr>
          <p:nvPr/>
        </p:nvSpPr>
        <p:spPr>
          <a:xfrm>
            <a:off x="855881" y="311316"/>
            <a:ext cx="7326093" cy="5217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33031" rtl="0" eaLnBrk="1" latinLnBrk="0" hangingPunct="1">
              <a:lnSpc>
                <a:spcPct val="90000"/>
              </a:lnSpc>
              <a:spcBef>
                <a:spcPts val="693"/>
              </a:spcBef>
              <a:buFont typeface="Arial" panose="020B0604020202020204" pitchFamily="34" charset="0"/>
              <a:buNone/>
              <a:defRPr sz="554" kern="1200" cap="all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23089" indent="-61546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85733" indent="-62645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247277" indent="-61546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308823" indent="-61546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01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740834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864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379" indent="-158258" algn="l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Char char="•"/>
              <a:defRPr sz="12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40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354816" algn="l"/>
              </a:tabLst>
            </a:pPr>
            <a:r>
              <a:rPr lang="ru-RU" sz="1400" b="1" dirty="0" smtClean="0">
                <a:solidFill>
                  <a:srgbClr val="42448E"/>
                </a:solidFill>
                <a:cs typeface="Arial" panose="020B0604020202020204" pitchFamily="34" charset="0"/>
              </a:rPr>
              <a:t>Этапы внедрения (2/2)</a:t>
            </a:r>
          </a:p>
          <a:p>
            <a:pPr defTabSz="88940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354816" algn="l"/>
              </a:tabLst>
            </a:pPr>
            <a:r>
              <a:rPr lang="ru-RU" sz="1400" b="1" dirty="0" smtClean="0">
                <a:solidFill>
                  <a:srgbClr val="42448E"/>
                </a:solidFill>
                <a:cs typeface="Arial" panose="020B0604020202020204" pitchFamily="34" charset="0"/>
              </a:rPr>
              <a:t>ЭТАП </a:t>
            </a:r>
            <a:r>
              <a:rPr lang="en-US" sz="1400" b="1" dirty="0" smtClean="0">
                <a:solidFill>
                  <a:srgbClr val="42448E"/>
                </a:solidFill>
                <a:cs typeface="Arial" panose="020B0604020202020204" pitchFamily="34" charset="0"/>
              </a:rPr>
              <a:t>II</a:t>
            </a:r>
            <a:r>
              <a:rPr lang="ru-RU" sz="1400" b="1" dirty="0" smtClean="0">
                <a:solidFill>
                  <a:srgbClr val="42448E"/>
                </a:solidFill>
                <a:cs typeface="Arial" panose="020B0604020202020204" pitchFamily="34" charset="0"/>
              </a:rPr>
              <a:t>: МОДЕЛЬ ЗАПУСКА АС ППС (01.07.2018)</a:t>
            </a:r>
            <a:endParaRPr lang="ru-RU" sz="1400" b="1" dirty="0">
              <a:solidFill>
                <a:srgbClr val="42448E"/>
              </a:solidFill>
              <a:cs typeface="Arial" panose="020B0604020202020204" pitchFamily="34" charset="0"/>
            </a:endParaRPr>
          </a:p>
        </p:txBody>
      </p:sp>
      <p:sp>
        <p:nvSpPr>
          <p:cNvPr id="28" name="Номер слайда 2"/>
          <p:cNvSpPr txBox="1">
            <a:spLocks/>
          </p:cNvSpPr>
          <p:nvPr/>
        </p:nvSpPr>
        <p:spPr>
          <a:xfrm>
            <a:off x="8181975" y="344618"/>
            <a:ext cx="600676" cy="46985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03043-0BCD-43EE-9F6F-644330271C81}" type="slidenum">
              <a:rPr lang="ru-RU" smtClean="0">
                <a:solidFill>
                  <a:srgbClr val="8A8A8D"/>
                </a:solidFill>
              </a:rPr>
              <a:pPr/>
              <a:t>3</a:t>
            </a:fld>
            <a:endParaRPr lang="ru-RU" dirty="0">
              <a:solidFill>
                <a:srgbClr val="8A8A8D"/>
              </a:solidFill>
            </a:endParaRPr>
          </a:p>
        </p:txBody>
      </p:sp>
      <p:sp>
        <p:nvSpPr>
          <p:cNvPr id="123" name="Text Placeholder 2">
            <a:hlinkClick r:id="" action="ppaction://noaction"/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-2177588" y="8412946"/>
            <a:ext cx="8147688" cy="3628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</a14:hiddenLine>
            </a:ext>
          </a:extLst>
        </p:spPr>
        <p:txBody>
          <a:bodyPr vert="horz" wrap="square" lIns="74354" tIns="74354" rIns="103512" bIns="74354" numCol="1" spcCol="0" rtlCol="0" anchor="ctr" anchorCtr="0">
            <a:noAutofit/>
          </a:bodyPr>
          <a:lstStyle/>
          <a:p>
            <a:pPr marL="1577" lvl="1" defTabSz="88940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25000"/>
            </a:pPr>
            <a:endParaRPr lang="ru-RU" altLang="ru-RU" sz="1194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" name="Номер слайда 2"/>
          <p:cNvSpPr txBox="1">
            <a:spLocks/>
          </p:cNvSpPr>
          <p:nvPr/>
        </p:nvSpPr>
        <p:spPr>
          <a:xfrm>
            <a:off x="8181974" y="357981"/>
            <a:ext cx="600676" cy="46985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03043-0BCD-43EE-9F6F-644330271C81}" type="slidenum">
              <a:rPr lang="ru-RU" smtClean="0">
                <a:solidFill>
                  <a:srgbClr val="8A8A8D"/>
                </a:solidFill>
              </a:rPr>
              <a:pPr/>
              <a:t>3</a:t>
            </a:fld>
            <a:endParaRPr lang="ru-RU" dirty="0">
              <a:solidFill>
                <a:srgbClr val="8A8A8D"/>
              </a:solidFill>
            </a:endParaRPr>
          </a:p>
        </p:txBody>
      </p:sp>
      <p:sp>
        <p:nvSpPr>
          <p:cNvPr id="16" name="TextBox 59"/>
          <p:cNvSpPr txBox="1"/>
          <p:nvPr/>
        </p:nvSpPr>
        <p:spPr>
          <a:xfrm>
            <a:off x="916573" y="1046116"/>
            <a:ext cx="7482898" cy="4170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Для запуска целевого взаимодействия АС БУ и платежной системы </a:t>
            </a:r>
            <a:r>
              <a:rPr lang="ru-RU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предлагается: </a:t>
            </a:r>
            <a:endParaRPr lang="ru-RU" sz="1400" b="1" dirty="0">
              <a:solidFill>
                <a:srgbClr val="3D3F83"/>
              </a:solidFill>
              <a:latin typeface="Calibri" panose="020F0502020204030204" pitchFamily="34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libri" panose="020F0502020204030204" pitchFamily="34" charset="0"/>
              </a:rPr>
              <a:t>к</a:t>
            </a:r>
            <a:r>
              <a:rPr lang="ru-RU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опии исполненных распоряжений передавать из АС ППС в РАБИС и в АС БУ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30747" y="995667"/>
            <a:ext cx="7662621" cy="497369"/>
          </a:xfrm>
          <a:prstGeom prst="rect">
            <a:avLst/>
          </a:prstGeom>
          <a:noFill/>
          <a:ln w="2857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</a:endParaRPr>
          </a:p>
        </p:txBody>
      </p:sp>
      <p:grpSp>
        <p:nvGrpSpPr>
          <p:cNvPr id="18" name="Gruppieren 338"/>
          <p:cNvGrpSpPr/>
          <p:nvPr/>
        </p:nvGrpSpPr>
        <p:grpSpPr>
          <a:xfrm>
            <a:off x="476176" y="1040743"/>
            <a:ext cx="303509" cy="265244"/>
            <a:chOff x="8040170" y="6466802"/>
            <a:chExt cx="405997" cy="254306"/>
          </a:xfrm>
          <a:solidFill>
            <a:srgbClr val="3D3F83"/>
          </a:solidFill>
        </p:grpSpPr>
        <p:sp>
          <p:nvSpPr>
            <p:cNvPr id="19" name="Freeform 1576"/>
            <p:cNvSpPr>
              <a:spLocks/>
            </p:cNvSpPr>
            <p:nvPr/>
          </p:nvSpPr>
          <p:spPr bwMode="auto">
            <a:xfrm>
              <a:off x="8223092" y="6466802"/>
              <a:ext cx="223075" cy="254306"/>
            </a:xfrm>
            <a:custGeom>
              <a:avLst/>
              <a:gdLst>
                <a:gd name="T0" fmla="*/ 60 w 140"/>
                <a:gd name="T1" fmla="*/ 159 h 159"/>
                <a:gd name="T2" fmla="*/ 60 w 140"/>
                <a:gd name="T3" fmla="*/ 125 h 159"/>
                <a:gd name="T4" fmla="*/ 0 w 140"/>
                <a:gd name="T5" fmla="*/ 125 h 159"/>
                <a:gd name="T6" fmla="*/ 0 w 140"/>
                <a:gd name="T7" fmla="*/ 33 h 159"/>
                <a:gd name="T8" fmla="*/ 60 w 140"/>
                <a:gd name="T9" fmla="*/ 33 h 159"/>
                <a:gd name="T10" fmla="*/ 60 w 140"/>
                <a:gd name="T11" fmla="*/ 0 h 159"/>
                <a:gd name="T12" fmla="*/ 140 w 140"/>
                <a:gd name="T13" fmla="*/ 80 h 159"/>
                <a:gd name="T14" fmla="*/ 60 w 14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9">
                  <a:moveTo>
                    <a:pt x="60" y="159"/>
                  </a:moveTo>
                  <a:cubicBezTo>
                    <a:pt x="60" y="148"/>
                    <a:pt x="60" y="137"/>
                    <a:pt x="60" y="125"/>
                  </a:cubicBezTo>
                  <a:cubicBezTo>
                    <a:pt x="40" y="125"/>
                    <a:pt x="20" y="125"/>
                    <a:pt x="0" y="125"/>
                  </a:cubicBezTo>
                  <a:cubicBezTo>
                    <a:pt x="0" y="94"/>
                    <a:pt x="0" y="64"/>
                    <a:pt x="0" y="33"/>
                  </a:cubicBezTo>
                  <a:cubicBezTo>
                    <a:pt x="20" y="33"/>
                    <a:pt x="40" y="33"/>
                    <a:pt x="60" y="33"/>
                  </a:cubicBezTo>
                  <a:cubicBezTo>
                    <a:pt x="60" y="22"/>
                    <a:pt x="60" y="11"/>
                    <a:pt x="60" y="0"/>
                  </a:cubicBezTo>
                  <a:cubicBezTo>
                    <a:pt x="87" y="26"/>
                    <a:pt x="113" y="53"/>
                    <a:pt x="140" y="80"/>
                  </a:cubicBezTo>
                  <a:cubicBezTo>
                    <a:pt x="114" y="106"/>
                    <a:pt x="87" y="132"/>
                    <a:pt x="60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  <p:sp>
          <p:nvSpPr>
            <p:cNvPr id="20" name="Freeform 1577"/>
            <p:cNvSpPr>
              <a:spLocks/>
            </p:cNvSpPr>
            <p:nvPr/>
          </p:nvSpPr>
          <p:spPr bwMode="auto">
            <a:xfrm>
              <a:off x="8151708" y="6520340"/>
              <a:ext cx="44615" cy="147230"/>
            </a:xfrm>
            <a:custGeom>
              <a:avLst/>
              <a:gdLst>
                <a:gd name="T0" fmla="*/ 0 w 29"/>
                <a:gd name="T1" fmla="*/ 0 h 92"/>
                <a:gd name="T2" fmla="*/ 29 w 29"/>
                <a:gd name="T3" fmla="*/ 0 h 92"/>
                <a:gd name="T4" fmla="*/ 29 w 29"/>
                <a:gd name="T5" fmla="*/ 92 h 92"/>
                <a:gd name="T6" fmla="*/ 0 w 29"/>
                <a:gd name="T7" fmla="*/ 92 h 92"/>
                <a:gd name="T8" fmla="*/ 0 w 2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2">
                  <a:moveTo>
                    <a:pt x="0" y="0"/>
                  </a:moveTo>
                  <a:cubicBezTo>
                    <a:pt x="10" y="0"/>
                    <a:pt x="19" y="0"/>
                    <a:pt x="29" y="0"/>
                  </a:cubicBezTo>
                  <a:cubicBezTo>
                    <a:pt x="29" y="31"/>
                    <a:pt x="29" y="61"/>
                    <a:pt x="29" y="92"/>
                  </a:cubicBezTo>
                  <a:cubicBezTo>
                    <a:pt x="20" y="92"/>
                    <a:pt x="10" y="92"/>
                    <a:pt x="0" y="92"/>
                  </a:cubicBezTo>
                  <a:cubicBezTo>
                    <a:pt x="0" y="61"/>
                    <a:pt x="0" y="3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  <p:sp>
          <p:nvSpPr>
            <p:cNvPr id="21" name="Freeform 1578"/>
            <p:cNvSpPr>
              <a:spLocks/>
            </p:cNvSpPr>
            <p:nvPr/>
          </p:nvSpPr>
          <p:spPr bwMode="auto">
            <a:xfrm>
              <a:off x="8089247" y="6520340"/>
              <a:ext cx="33462" cy="147230"/>
            </a:xfrm>
            <a:custGeom>
              <a:avLst/>
              <a:gdLst>
                <a:gd name="T0" fmla="*/ 21 w 21"/>
                <a:gd name="T1" fmla="*/ 0 h 92"/>
                <a:gd name="T2" fmla="*/ 21 w 21"/>
                <a:gd name="T3" fmla="*/ 92 h 92"/>
                <a:gd name="T4" fmla="*/ 0 w 21"/>
                <a:gd name="T5" fmla="*/ 92 h 92"/>
                <a:gd name="T6" fmla="*/ 0 w 21"/>
                <a:gd name="T7" fmla="*/ 0 h 92"/>
                <a:gd name="T8" fmla="*/ 21 w 2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2">
                  <a:moveTo>
                    <a:pt x="21" y="0"/>
                  </a:moveTo>
                  <a:cubicBezTo>
                    <a:pt x="21" y="31"/>
                    <a:pt x="21" y="61"/>
                    <a:pt x="21" y="92"/>
                  </a:cubicBezTo>
                  <a:cubicBezTo>
                    <a:pt x="14" y="92"/>
                    <a:pt x="7" y="92"/>
                    <a:pt x="0" y="92"/>
                  </a:cubicBezTo>
                  <a:cubicBezTo>
                    <a:pt x="0" y="61"/>
                    <a:pt x="0" y="31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  <p:sp>
          <p:nvSpPr>
            <p:cNvPr id="22" name="Freeform 1579"/>
            <p:cNvSpPr>
              <a:spLocks/>
            </p:cNvSpPr>
            <p:nvPr/>
          </p:nvSpPr>
          <p:spPr bwMode="auto">
            <a:xfrm>
              <a:off x="8040170" y="6520340"/>
              <a:ext cx="22308" cy="147230"/>
            </a:xfrm>
            <a:custGeom>
              <a:avLst/>
              <a:gdLst>
                <a:gd name="T0" fmla="*/ 15 w 15"/>
                <a:gd name="T1" fmla="*/ 92 h 92"/>
                <a:gd name="T2" fmla="*/ 0 w 15"/>
                <a:gd name="T3" fmla="*/ 92 h 92"/>
                <a:gd name="T4" fmla="*/ 0 w 15"/>
                <a:gd name="T5" fmla="*/ 0 h 92"/>
                <a:gd name="T6" fmla="*/ 15 w 15"/>
                <a:gd name="T7" fmla="*/ 0 h 92"/>
                <a:gd name="T8" fmla="*/ 15 w 15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2">
                  <a:moveTo>
                    <a:pt x="15" y="92"/>
                  </a:moveTo>
                  <a:cubicBezTo>
                    <a:pt x="10" y="92"/>
                    <a:pt x="5" y="92"/>
                    <a:pt x="0" y="92"/>
                  </a:cubicBezTo>
                  <a:cubicBezTo>
                    <a:pt x="0" y="61"/>
                    <a:pt x="0" y="31"/>
                    <a:pt x="0" y="0"/>
                  </a:cubicBezTo>
                  <a:cubicBezTo>
                    <a:pt x="5" y="0"/>
                    <a:pt x="10" y="0"/>
                    <a:pt x="15" y="0"/>
                  </a:cubicBezTo>
                  <a:cubicBezTo>
                    <a:pt x="15" y="31"/>
                    <a:pt x="15" y="61"/>
                    <a:pt x="15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A8A8D"/>
                </a:solidFill>
              </a:endParaRPr>
            </a:p>
          </p:txBody>
        </p:sp>
      </p:grpSp>
      <p:pic>
        <p:nvPicPr>
          <p:cNvPr id="25" name="Picture 2" descr="Image result for group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66" y="3635661"/>
            <a:ext cx="597619" cy="5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7"/>
          <p:cNvSpPr txBox="1"/>
          <p:nvPr/>
        </p:nvSpPr>
        <p:spPr>
          <a:xfrm>
            <a:off x="1148326" y="2771326"/>
            <a:ext cx="824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b="1" dirty="0">
                <a:solidFill>
                  <a:srgbClr val="77777A"/>
                </a:solidFill>
                <a:latin typeface="Calibri" panose="020F0502020204030204" pitchFamily="34" charset="0"/>
              </a:rPr>
              <a:t>Бухгалтер</a:t>
            </a:r>
          </a:p>
        </p:txBody>
      </p:sp>
      <p:pic>
        <p:nvPicPr>
          <p:cNvPr id="27" name="Picture 4" descr="Image result for operator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59" y="1847265"/>
            <a:ext cx="545001" cy="5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74" y="2278639"/>
            <a:ext cx="589471" cy="589471"/>
          </a:xfrm>
          <a:prstGeom prst="rect">
            <a:avLst/>
          </a:prstGeom>
        </p:spPr>
      </p:pic>
      <p:cxnSp>
        <p:nvCxnSpPr>
          <p:cNvPr id="30" name="Прямая со стрелкой 26"/>
          <p:cNvCxnSpPr>
            <a:endCxn id="31" idx="1"/>
          </p:cNvCxnSpPr>
          <p:nvPr/>
        </p:nvCxnSpPr>
        <p:spPr>
          <a:xfrm flipV="1">
            <a:off x="1774336" y="2648818"/>
            <a:ext cx="666687" cy="10521"/>
          </a:xfrm>
          <a:prstGeom prst="bentConnector3">
            <a:avLst>
              <a:gd name="adj1" fmla="val 88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2441023" y="2378818"/>
            <a:ext cx="900000" cy="540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8A8A8D"/>
                </a:solidFill>
                <a:latin typeface="Calibri" panose="020F0502020204030204" pitchFamily="34" charset="0"/>
              </a:rPr>
              <a:t>АС БУ</a:t>
            </a:r>
            <a:endParaRPr lang="en-US" sz="1400" b="1" dirty="0">
              <a:solidFill>
                <a:srgbClr val="8A8A8D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368111" y="2352929"/>
            <a:ext cx="900000" cy="540000"/>
          </a:xfrm>
          <a:prstGeom prst="round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8A8A8D"/>
                </a:solidFill>
                <a:latin typeface="Calibri" panose="020F0502020204030204" pitchFamily="34" charset="0"/>
              </a:rPr>
              <a:t>РАБИС</a:t>
            </a:r>
            <a:endParaRPr lang="en-US" sz="1400" b="1" dirty="0">
              <a:solidFill>
                <a:srgbClr val="8A8A8D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5307369" y="2178323"/>
            <a:ext cx="802453" cy="26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4175710" y="3922330"/>
            <a:ext cx="111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/>
          <p:cNvSpPr txBox="1"/>
          <p:nvPr/>
        </p:nvSpPr>
        <p:spPr>
          <a:xfrm>
            <a:off x="6625762" y="1970499"/>
            <a:ext cx="1079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b="1" dirty="0">
                <a:solidFill>
                  <a:srgbClr val="77777A"/>
                </a:solidFill>
                <a:latin typeface="Calibri" panose="020F0502020204030204" pitchFamily="34" charset="0"/>
              </a:rPr>
              <a:t>Операционист</a:t>
            </a:r>
            <a:endParaRPr lang="en-US" sz="1100" b="1" dirty="0">
              <a:solidFill>
                <a:srgbClr val="77777A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6063781" y="3833181"/>
            <a:ext cx="1468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b="1" dirty="0">
                <a:solidFill>
                  <a:srgbClr val="77777A"/>
                </a:solidFill>
                <a:latin typeface="Calibri" panose="020F0502020204030204" pitchFamily="34" charset="0"/>
              </a:rPr>
              <a:t>Участник АС ППС</a:t>
            </a:r>
            <a:endParaRPr lang="en-US" sz="1100" b="1" dirty="0">
              <a:solidFill>
                <a:srgbClr val="77777A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150636" y="3514122"/>
            <a:ext cx="900000" cy="54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8A8A8D"/>
                </a:solidFill>
                <a:latin typeface="Calibri" panose="020F0502020204030204" pitchFamily="34" charset="0"/>
              </a:rPr>
              <a:t>АС ППС</a:t>
            </a:r>
            <a:endParaRPr lang="en-US" sz="1400" b="1" dirty="0">
              <a:solidFill>
                <a:srgbClr val="8A8A8D"/>
              </a:solidFill>
              <a:latin typeface="Calibri" panose="020F0502020204030204" pitchFamily="34" charset="0"/>
            </a:endParaRPr>
          </a:p>
        </p:txBody>
      </p:sp>
      <p:pic>
        <p:nvPicPr>
          <p:cNvPr id="40" name="Picture 2" descr="Image result for group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60" y="2513367"/>
            <a:ext cx="597619" cy="5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27"/>
          <p:cNvSpPr txBox="1"/>
          <p:nvPr/>
        </p:nvSpPr>
        <p:spPr>
          <a:xfrm>
            <a:off x="6754294" y="2727422"/>
            <a:ext cx="1468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b="1" dirty="0">
                <a:solidFill>
                  <a:srgbClr val="77777A"/>
                </a:solidFill>
                <a:latin typeface="Calibri" panose="020F0502020204030204" pitchFamily="34" charset="0"/>
              </a:rPr>
              <a:t>Участник РАБИС </a:t>
            </a:r>
            <a:endParaRPr lang="en-US" sz="1100" b="1" dirty="0">
              <a:solidFill>
                <a:srgbClr val="77777A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 flipV="1">
            <a:off x="5326646" y="2732401"/>
            <a:ext cx="796459" cy="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7" idx="3"/>
            <a:endCxn id="32" idx="2"/>
          </p:cNvCxnSpPr>
          <p:nvPr/>
        </p:nvCxnSpPr>
        <p:spPr>
          <a:xfrm flipV="1">
            <a:off x="4050636" y="2892929"/>
            <a:ext cx="767475" cy="891193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08943" y="2139610"/>
            <a:ext cx="1283387" cy="6463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2: копии исполненных распоряжений </a:t>
            </a:r>
          </a:p>
          <a:p>
            <a:r>
              <a:rPr lang="ru-RU" dirty="0"/>
              <a:t>для отражения </a:t>
            </a:r>
          </a:p>
          <a:p>
            <a:r>
              <a:rPr lang="ru-RU" dirty="0"/>
              <a:t>в учете</a:t>
            </a:r>
          </a:p>
        </p:txBody>
      </p:sp>
      <p:cxnSp>
        <p:nvCxnSpPr>
          <p:cNvPr id="51" name="Прямая со стрелкой 50"/>
          <p:cNvCxnSpPr>
            <a:endCxn id="31" idx="3"/>
          </p:cNvCxnSpPr>
          <p:nvPr/>
        </p:nvCxnSpPr>
        <p:spPr>
          <a:xfrm flipH="1">
            <a:off x="3341023" y="2604929"/>
            <a:ext cx="101256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5369" y="3044372"/>
            <a:ext cx="2070369" cy="6463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1: </a:t>
            </a:r>
            <a:r>
              <a:rPr lang="ru-RU" dirty="0" smtClean="0"/>
              <a:t>В РАБИС: копии </a:t>
            </a:r>
            <a:r>
              <a:rPr lang="ru-RU" dirty="0"/>
              <a:t>исполненных распоряжений </a:t>
            </a:r>
            <a:endParaRPr lang="ru-RU" dirty="0" smtClean="0"/>
          </a:p>
          <a:p>
            <a:r>
              <a:rPr lang="ru-RU" dirty="0" smtClean="0"/>
              <a:t>5. В АС ППС: Распоряжения на перевод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10120" y="4908747"/>
            <a:ext cx="4050252" cy="862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76325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форматы ЭД соответствуют целевым форматам 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взаимодействия (до момента перехода всех клиентов на АС ППС форматы будут расширенного типа), подробнее см. слайд № 15, приложение 5 </a:t>
            </a:r>
            <a:endParaRPr lang="ru-RU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76325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не требуется расширение требований 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проекта ДБУиО-П-4 и  </a:t>
            </a: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ДНПС-П-1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479471" y="4799250"/>
            <a:ext cx="792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4295220" y="4654585"/>
            <a:ext cx="0" cy="97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1940" y="4569452"/>
            <a:ext cx="1355156" cy="17026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Недостатки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84050" y="4869464"/>
            <a:ext cx="4431196" cy="7315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76325" indent="-171450">
              <a:lnSpc>
                <a:spcPct val="8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При переходе на целевую модель взаимодействия (АС ППС </a:t>
            </a:r>
            <a:r>
              <a:rPr lang="en-US" sz="1100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– </a:t>
            </a:r>
            <a:r>
              <a:rPr lang="ru-RU" sz="1100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АС БУ) </a:t>
            </a:r>
            <a:r>
              <a:rPr lang="ru-RU" sz="1100" dirty="0" smtClean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потребуется проведение дополнительного</a:t>
            </a:r>
            <a:r>
              <a:rPr lang="ru-RU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ru-RU" sz="11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тест</a:t>
            </a:r>
            <a:r>
              <a:rPr lang="ru-RU" sz="1100" dirty="0" smtClean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ирования </a:t>
            </a:r>
            <a:endParaRPr lang="ru-RU" sz="1100" dirty="0">
              <a:solidFill>
                <a:srgbClr val="E7E6E6">
                  <a:lumMod val="10000"/>
                </a:srgbClr>
              </a:solidFill>
              <a:latin typeface="Calibri" panose="020F0502020204030204" pitchFamily="34" charset="0"/>
            </a:endParaRPr>
          </a:p>
          <a:p>
            <a:pPr marL="276325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E7E6E6">
                  <a:lumMod val="1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76851" y="4594486"/>
            <a:ext cx="1355156" cy="17026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200" b="1" dirty="0">
                <a:solidFill>
                  <a:srgbClr val="E7E6E6">
                    <a:lumMod val="10000"/>
                  </a:srgbClr>
                </a:solidFill>
                <a:latin typeface="Calibri" panose="020F0502020204030204" pitchFamily="34" charset="0"/>
              </a:rPr>
              <a:t>Преимущества </a:t>
            </a:r>
          </a:p>
        </p:txBody>
      </p:sp>
      <p:cxnSp>
        <p:nvCxnSpPr>
          <p:cNvPr id="3" name="Соединительная линия уступом 2"/>
          <p:cNvCxnSpPr>
            <a:stCxn id="31" idx="0"/>
            <a:endCxn id="32" idx="0"/>
          </p:cNvCxnSpPr>
          <p:nvPr/>
        </p:nvCxnSpPr>
        <p:spPr>
          <a:xfrm rot="5400000" flipH="1" flipV="1">
            <a:off x="3841623" y="1402330"/>
            <a:ext cx="25889" cy="1927088"/>
          </a:xfrm>
          <a:prstGeom prst="bentConnector3">
            <a:avLst>
              <a:gd name="adj1" fmla="val 983001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32007" y="1720691"/>
            <a:ext cx="1641399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</a:lstStyle>
          <a:p>
            <a:r>
              <a:rPr lang="ru-RU" dirty="0" smtClean="0"/>
              <a:t>3. распоряжения на перевод</a:t>
            </a:r>
          </a:p>
          <a:p>
            <a:r>
              <a:rPr lang="ru-RU" dirty="0" smtClean="0"/>
              <a:t>4. Копии бухг.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4021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nr6ak1Tvu284XKEVMq0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ppt/theme/theme10.xml><?xml version="1.0" encoding="utf-8"?>
<a:theme xmlns:a="http://schemas.openxmlformats.org/drawingml/2006/main" name="8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m Format - Russian">
  <a:themeElements>
    <a:clrScheme name="Custom 4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E7ED"/>
      </a:accent1>
      <a:accent2>
        <a:srgbClr val="9CAABF"/>
      </a:accent2>
      <a:accent3>
        <a:srgbClr val="3980C1"/>
      </a:accent3>
      <a:accent4>
        <a:srgbClr val="3A5086"/>
      </a:accent4>
      <a:accent5>
        <a:srgbClr val="E8E8E8"/>
      </a:accent5>
      <a:accent6>
        <a:srgbClr val="909090"/>
      </a:accent6>
      <a:hlink>
        <a:srgbClr val="3980C1"/>
      </a:hlink>
      <a:folHlink>
        <a:srgbClr val="3A5086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F392558-943A-4254-AAD5-FE351CC37675}" vid="{21013570-8FEE-4B86-B8C9-AD7BDCD2ED0C}"/>
    </a:ext>
  </a:extLst>
</a:theme>
</file>

<file path=ppt/theme/theme3.xml><?xml version="1.0" encoding="utf-8"?>
<a:theme xmlns:a="http://schemas.openxmlformats.org/drawingml/2006/main" name="2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ppt/theme/theme4.xml><?xml version="1.0" encoding="utf-8"?>
<a:theme xmlns:a="http://schemas.openxmlformats.org/drawingml/2006/main" name="3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ppt/theme/theme5.xml><?xml version="1.0" encoding="utf-8"?>
<a:theme xmlns:a="http://schemas.openxmlformats.org/drawingml/2006/main" name="5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ppt/theme/theme6.xml><?xml version="1.0" encoding="utf-8"?>
<a:theme xmlns:a="http://schemas.openxmlformats.org/drawingml/2006/main" name="6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ppt/theme/theme7.xml><?xml version="1.0" encoding="utf-8"?>
<a:theme xmlns:a="http://schemas.openxmlformats.org/drawingml/2006/main" name="1_Firm Format - Russian">
  <a:themeElements>
    <a:clrScheme name="Custom 4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E7ED"/>
      </a:accent1>
      <a:accent2>
        <a:srgbClr val="9CAABF"/>
      </a:accent2>
      <a:accent3>
        <a:srgbClr val="3980C1"/>
      </a:accent3>
      <a:accent4>
        <a:srgbClr val="3A5086"/>
      </a:accent4>
      <a:accent5>
        <a:srgbClr val="E8E8E8"/>
      </a:accent5>
      <a:accent6>
        <a:srgbClr val="909090"/>
      </a:accent6>
      <a:hlink>
        <a:srgbClr val="3980C1"/>
      </a:hlink>
      <a:folHlink>
        <a:srgbClr val="3A5086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F392558-943A-4254-AAD5-FE351CC37675}" vid="{21013570-8FEE-4B86-B8C9-AD7BDCD2ED0C}"/>
    </a:ext>
  </a:extLst>
</a:theme>
</file>

<file path=ppt/theme/theme8.xml><?xml version="1.0" encoding="utf-8"?>
<a:theme xmlns:a="http://schemas.openxmlformats.org/drawingml/2006/main" name="7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ppt/theme/theme9.xml><?xml version="1.0" encoding="utf-8"?>
<a:theme xmlns:a="http://schemas.openxmlformats.org/drawingml/2006/main" name="4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ДБУиО-П-4 Предложение по внедрению АС БУ К ОБСУЖДЕНИЮ 25 11 2016" id="{915F1214-7AC1-44A9-84A0-91AFF60A6765}" vid="{81CEB181-D029-4939-A1BD-AD373B9032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ДБУиО-П-4 Предложение по внедрению АС БУ К ОБСУЖДЕНИЮ 25 11 2016</Template>
  <TotalTime>9794</TotalTime>
  <Words>533</Words>
  <Application>Microsoft Office PowerPoint</Application>
  <PresentationFormat>Экран (4:3)</PresentationFormat>
  <Paragraphs>104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10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7" baseType="lpstr">
      <vt:lpstr>Arial</vt:lpstr>
      <vt:lpstr>Calibri</vt:lpstr>
      <vt:lpstr>Times New Roman</vt:lpstr>
      <vt:lpstr>1_CBR_Lavanda_A4</vt:lpstr>
      <vt:lpstr>Firm Format - Russian</vt:lpstr>
      <vt:lpstr>2_CBR_Lavanda_A4</vt:lpstr>
      <vt:lpstr>3_CBR_Lavanda_A4</vt:lpstr>
      <vt:lpstr>5_CBR_Lavanda_A4</vt:lpstr>
      <vt:lpstr>6_CBR_Lavanda_A4</vt:lpstr>
      <vt:lpstr>1_Firm Format - Russian</vt:lpstr>
      <vt:lpstr>7_CBR_Lavanda_A4</vt:lpstr>
      <vt:lpstr>4_CBR_Lavanda_A4</vt:lpstr>
      <vt:lpstr>8_CBR_Lavanda_A4</vt:lpstr>
      <vt:lpstr>think-cell Slide</vt:lpstr>
      <vt:lpstr>Презентация PowerPoint</vt:lpstr>
      <vt:lpstr>Презентация PowerPoint</vt:lpstr>
      <vt:lpstr>Презентация PowerPoint</vt:lpstr>
    </vt:vector>
  </TitlesOfParts>
  <Company>gcs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Комитет по проектам и технологиям Банка России #1</dc:subject>
  <dc:creator>Журавлева Анна Константиновна</dc:creator>
  <cp:lastModifiedBy>Реброва Татьяна Сергеевна</cp:lastModifiedBy>
  <cp:revision>450</cp:revision>
  <cp:lastPrinted>2017-02-11T14:07:54Z</cp:lastPrinted>
  <dcterms:created xsi:type="dcterms:W3CDTF">2017-01-26T10:24:51Z</dcterms:created>
  <dcterms:modified xsi:type="dcterms:W3CDTF">2017-03-24T13:57:22Z</dcterms:modified>
</cp:coreProperties>
</file>