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4" r:id="rId6"/>
    <p:sldId id="269" r:id="rId7"/>
    <p:sldId id="271" r:id="rId8"/>
    <p:sldId id="270" r:id="rId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BRF Gray sheme" id="{A75015AD-EF35-6D4D-9701-F0395D7125BF}">
          <p14:sldIdLst>
            <p14:sldId id="262"/>
            <p14:sldId id="264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98" y="114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A19D3-CB35-A74F-AA2F-C049176E8B9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205B-CB0C-FF48-9B6F-6670528F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4111-4BE0-9D41-9215-120083CADD1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7FA6-4613-5147-9AF7-9731C55C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BRF_titul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r="13049"/>
          <a:stretch/>
        </p:blipFill>
        <p:spPr>
          <a:xfrm>
            <a:off x="0" y="1367481"/>
            <a:ext cx="9906000" cy="2779776"/>
          </a:xfrm>
          <a:prstGeom prst="rect">
            <a:avLst/>
          </a:prstGeom>
        </p:spPr>
      </p:pic>
      <p:pic>
        <p:nvPicPr>
          <p:cNvPr id="14" name="Picture 13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02" y="-308917"/>
            <a:ext cx="3649287" cy="201583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05188"/>
            <a:ext cx="9906000" cy="2752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0690" y="5594866"/>
            <a:ext cx="4685269" cy="6590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930690" y="4118919"/>
            <a:ext cx="4685270" cy="1359244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957462" y="6315163"/>
            <a:ext cx="23114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46216" y="5594865"/>
            <a:ext cx="4396412" cy="665893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BRF-Razdelite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9466"/>
          <a:stretch/>
        </p:blipFill>
        <p:spPr>
          <a:xfrm>
            <a:off x="0" y="1372973"/>
            <a:ext cx="9906000" cy="2755646"/>
          </a:xfrm>
          <a:prstGeom prst="rect">
            <a:avLst/>
          </a:prstGeom>
        </p:spPr>
      </p:pic>
      <p:pic>
        <p:nvPicPr>
          <p:cNvPr id="13" name="Picture 12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02" y="-308917"/>
            <a:ext cx="3649287" cy="2015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05188"/>
            <a:ext cx="9906000" cy="2752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4118919"/>
            <a:ext cx="4266803" cy="74140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0" y="4942704"/>
            <a:ext cx="4266803" cy="114694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18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495071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4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9811" y="1208216"/>
            <a:ext cx="5360173" cy="713946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58344" y="1208217"/>
            <a:ext cx="3268359" cy="50372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49811" y="2114379"/>
            <a:ext cx="5360173" cy="41390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7" y="851414"/>
            <a:ext cx="8828946" cy="8855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736981"/>
            <a:ext cx="8828946" cy="47159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1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67730" y="838028"/>
            <a:ext cx="390439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658170" y="847553"/>
            <a:ext cx="1991239" cy="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636441" y="838028"/>
            <a:ext cx="6873542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60400" y="307975"/>
            <a:ext cx="0" cy="53975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BRF-Logo_20mm.png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71247" y="415926"/>
            <a:ext cx="325693" cy="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0" indent="-88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177800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268288" indent="-904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357188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446088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 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АС «ЭЛФОР» и систем-</a:t>
            </a:r>
            <a:r>
              <a:rPr lang="ru-RU" dirty="0" err="1" smtClean="0"/>
              <a:t>пополнителей</a:t>
            </a:r>
            <a:r>
              <a:rPr lang="ru-RU" dirty="0" smtClean="0"/>
              <a:t>, размещенных в контуре УОС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схема взаимодействия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25" y="1917306"/>
            <a:ext cx="8313901" cy="43553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81037" y="318679"/>
            <a:ext cx="5957507" cy="521730"/>
          </a:xfrm>
        </p:spPr>
        <p:txBody>
          <a:bodyPr/>
          <a:lstStyle/>
          <a:p>
            <a:r>
              <a:rPr lang="ru-RU" dirty="0"/>
              <a:t>Взаимодействие АС «ЭЛФОР» и систем-</a:t>
            </a:r>
            <a:r>
              <a:rPr lang="ru-RU" dirty="0" err="1"/>
              <a:t>пополнителей</a:t>
            </a:r>
            <a:r>
              <a:rPr lang="ru-RU" dirty="0"/>
              <a:t>, размещенных в контуре УОС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схема взаимодействия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81037" y="318679"/>
            <a:ext cx="5957507" cy="521730"/>
          </a:xfrm>
        </p:spPr>
        <p:txBody>
          <a:bodyPr/>
          <a:lstStyle/>
          <a:p>
            <a:r>
              <a:rPr lang="ru-RU" dirty="0"/>
              <a:t>Взаимодействие АС «ЭЛФОР» и систем-</a:t>
            </a:r>
            <a:r>
              <a:rPr lang="ru-RU" dirty="0" err="1"/>
              <a:t>пополнителей</a:t>
            </a:r>
            <a:r>
              <a:rPr lang="ru-RU" dirty="0"/>
              <a:t>, размещенных в контуре УОС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31" y="2366850"/>
            <a:ext cx="7177538" cy="21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Промежуточная схема взаимодействия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81037" y="318679"/>
            <a:ext cx="5957507" cy="521730"/>
          </a:xfrm>
        </p:spPr>
        <p:txBody>
          <a:bodyPr/>
          <a:lstStyle/>
          <a:p>
            <a:r>
              <a:rPr lang="ru-RU" dirty="0"/>
              <a:t>Взаимодействие АС «ЭЛФОР» и систем-</a:t>
            </a:r>
            <a:r>
              <a:rPr lang="ru-RU" dirty="0" err="1"/>
              <a:t>пополнителей</a:t>
            </a:r>
            <a:r>
              <a:rPr lang="ru-RU" dirty="0"/>
              <a:t>, размещенных в контуре УОС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8" y="1751396"/>
            <a:ext cx="7663164" cy="39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 для временной схемы взаимодействия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 Организация взаимодействия ПУ (САБС), ПБО с АС «ЭЛФОР» через ТСЭР, СДС. Со стороны САБС дополнительно будет использоваться АП ПУ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Для защиты целостности данных, формируемых САБС, ПБО и направляемых в АС «ЭЛФОР» используется ХЭШ. При приеме данных в АС «ЭЛФОР» осуществляется </a:t>
            </a:r>
            <a:r>
              <a:rPr lang="ru-RU" dirty="0" err="1" smtClean="0"/>
              <a:t>роверка</a:t>
            </a:r>
            <a:r>
              <a:rPr lang="ru-RU" dirty="0" smtClean="0"/>
              <a:t> значения </a:t>
            </a:r>
            <a:r>
              <a:rPr lang="ru-RU" dirty="0" err="1" smtClean="0"/>
              <a:t>хэша</a:t>
            </a: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 Передаваемые данные могут содержать файлы ЭП, установленные составителем(-ми) документа(–</a:t>
            </a:r>
            <a:r>
              <a:rPr lang="ru-RU" dirty="0" err="1" smtClean="0"/>
              <a:t>ов</a:t>
            </a:r>
            <a:r>
              <a:rPr lang="ru-RU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Данные не шифруются и не подписываются технологической ЭП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 данного подхода: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Отсутствие в необходимости доработки ПО ПБО при переходе на целевую схему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Существенное увеличение скорости обработки ДЭВ на стороне АС «ЭЛФОР» (что в условиях централизованного хранения и на порядки выросшего объема и количества ДЭВ весьма существенно)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Файлы ДЭВ могут сопровождаться файлами ЭП и, в случае необходимости, авторство ДЭВ может быть проверено (вне АС «ЭЛФОР»)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B27-9ADE-42C2-9A98-47F5822B2EE7}" type="slidenum">
              <a:rPr lang="ru-RU" smtClean="0"/>
              <a:t>5</a:t>
            </a:fld>
            <a:endParaRPr lang="ru-RU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81037" y="318679"/>
            <a:ext cx="5957507" cy="521730"/>
          </a:xfrm>
        </p:spPr>
        <p:txBody>
          <a:bodyPr/>
          <a:lstStyle/>
          <a:p>
            <a:r>
              <a:rPr lang="ru-RU" dirty="0"/>
              <a:t>Взаимодействие АС «ЭЛФОР» и систем-</a:t>
            </a:r>
            <a:r>
              <a:rPr lang="ru-RU" dirty="0" err="1"/>
              <a:t>пополнителей</a:t>
            </a:r>
            <a:r>
              <a:rPr lang="ru-RU" dirty="0"/>
              <a:t>, размещенных в контуре УОС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BRF Gray ENG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f__x0435__x0447__x0430__x0442__x044c_ xmlns="ba5085dc-a57e-4c90-9df9-47f251533bdb" xsi:nil="true"/>
    <_x0423__x0442__x0432__x0435__x0440__x0436__x0434__x0435__x043d_ xmlns="ba5085dc-a57e-4c90-9df9-47f251533bdb">Приказ ОДТ 5-80-917 от 16.11.2015</_x0423__x0442__x0432__x0435__x0440__x0436__x0434__x0435__x043d_>
    <_x0412__x043d__x0443__x0442__x0440__x0435__x043d__x0435__x0435__x0020__x0441__x043e__x0433__x043b__x0430__x0441_ xmlns="ba5085dc-a57e-4c90-9df9-47f251533bdb" xsi:nil="true"/>
    <_x0420__x0430__x0437__x0434__x0435__x043b_ xmlns="ba5085dc-a57e-4c90-9df9-47f251533bdb">Осуществление внешних коммуникаций</_x0420__x0430__x0437__x0434__x0435__x043b_>
    <_x0422__x0438__x043f__x0020__x0434__x043e__x043a_ xmlns="ba5085dc-a57e-4c90-9df9-47f251533bdb">презентация на русском языке</_x0422__x0438__x043f__x0020__x0434__x043e__x043a_>
    <_x041f__x0435__x0440__x0438__x043e__x0434__x0438__x0447__x043d__x043e__x0441__x0442__x044c_ xmlns="ba5085dc-a57e-4c90-9df9-47f251533bdb" xsi:nil="true"/>
    <_x0423__x0442__x0432__x0435__x0440__x0436__x0434__x0435__x043d__x0438__x0435_ xmlns="ba5085dc-a57e-4c90-9df9-47f251533bdb" xsi:nil="true"/>
    <_x0412__x043d__x0435__x0448__x043d__x0435__x0435__x0020__x0441__x043e__x0433__x043b__x0430__x0441_ xmlns="ba5085dc-a57e-4c90-9df9-47f251533bdb" xsi:nil="true"/>
    <_x041f__x043e__x0434__x043f__x0438__x0441__x044c_ xmlns="ba5085dc-a57e-4c90-9df9-47f251533bdb" xsi:nil="true"/>
    <Направление_x0020_деятельности_x0020_Отделения-НБ xmlns="ba5085dc-a57e-4c90-9df9-47f251533bdb" xsi:nil="true"/>
    <Процесс_x0020_Отделения-НБ xmlns="ba5085dc-a57e-4c90-9df9-47f251533bd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E605F8799EC34C9BA726E98428F6A6" ma:contentTypeVersion="11" ma:contentTypeDescription="Создание документа." ma:contentTypeScope="" ma:versionID="1bc2d515290eac3d0fc42a1b8a851aa5">
  <xsd:schema xmlns:xsd="http://www.w3.org/2001/XMLSchema" xmlns:xs="http://www.w3.org/2001/XMLSchema" xmlns:p="http://schemas.microsoft.com/office/2006/metadata/properties" xmlns:ns2="ba5085dc-a57e-4c90-9df9-47f251533bdb" targetNamespace="http://schemas.microsoft.com/office/2006/metadata/properties" ma:root="true" ma:fieldsID="aece720a083c19686996d12445117fd6" ns2:_="">
    <xsd:import namespace="ba5085dc-a57e-4c90-9df9-47f251533bdb"/>
    <xsd:element name="properties">
      <xsd:complexType>
        <xsd:sequence>
          <xsd:element name="documentManagement">
            <xsd:complexType>
              <xsd:all>
                <xsd:element ref="ns2:Направление_x0020_деятельности_x0020_Отделения-НБ" minOccurs="0"/>
                <xsd:element ref="ns2:Процесс_x0020_Отделения-НБ" minOccurs="0"/>
                <xsd:element ref="ns2:_x0420__x0430__x0437__x0434__x0435__x043b_" minOccurs="0"/>
                <xsd:element ref="ns2:_x0422__x0438__x043f__x0020__x0434__x043e__x043a_" minOccurs="0"/>
                <xsd:element ref="ns2:_x0423__x0442__x0432__x0435__x0440__x0436__x0434__x0435__x043d_" minOccurs="0"/>
                <xsd:element ref="ns2:_x041f__x0435__x0440__x0438__x043e__x0434__x0438__x0447__x043d__x043e__x0441__x0442__x044c_" minOccurs="0"/>
                <xsd:element ref="ns2:_x0412__x043d__x0443__x0442__x0440__x0435__x043d__x0435__x0435__x0020__x0441__x043e__x0433__x043b__x0430__x0441_" minOccurs="0"/>
                <xsd:element ref="ns2:_x0412__x043d__x0435__x0448__x043d__x0435__x0435__x0020__x0441__x043e__x0433__x043b__x0430__x0441_" minOccurs="0"/>
                <xsd:element ref="ns2:_x041f__x043e__x0434__x043f__x0438__x0441__x044c_" minOccurs="0"/>
                <xsd:element ref="ns2:_x0423__x0442__x0432__x0435__x0440__x0436__x0434__x0435__x043d__x0438__x0435_" minOccurs="0"/>
                <xsd:element ref="ns2:_x041f__x0435__x0447__x0430__x0442__x044c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085dc-a57e-4c90-9df9-47f251533bdb" elementFormDefault="qualified">
    <xsd:import namespace="http://schemas.microsoft.com/office/2006/documentManagement/types"/>
    <xsd:import namespace="http://schemas.microsoft.com/office/infopath/2007/PartnerControls"/>
    <xsd:element name="Направление_x0020_деятельности_x0020_Отделения-НБ" ma:index="8" nillable="true" ma:displayName="Направление деятельности Отделения-НБ" ma:description="" ma:LCID="1049" ma:internalName="_x041d__x0430__x043f__x0440__x0430__x0432__x043b__x0435__x043d__x0438__x0435__x0020__x0434__x0435__x044f__x0442__x0435__x043b__x044c__x043d__x043e__x0441__x0442__x0438__x0020__x041e__x0442__x0434__x0435__x043b__x0435__x043d__x0438__x044f__x002d__x041d__x0411_">
      <xsd:simpleType>
        <xsd:restriction base="dms:Lookup"/>
      </xsd:simpleType>
    </xsd:element>
    <xsd:element name="Процесс_x0020_Отделения-НБ" ma:index="9" nillable="true" ma:displayName="Процесс Отделения-НБ" ma:description="" ma:LCID="1049" ma:internalName="_x041f__x0440__x043e__x0446__x0435__x0441__x0441__x0020__x041e__x0442__x0434__x0435__x043b__x0435__x043d__x0438__x044f__x002d__x041d__x0411_">
      <xsd:simpleType>
        <xsd:restriction base="dms:Lookup"/>
      </xsd:simpleType>
    </xsd:element>
    <xsd:element name="_x0420__x0430__x0437__x0434__x0435__x043b_" ma:index="10" nillable="true" ma:displayName="Раздел" ma:description="" ma:LCID="1049" ma:internalName="_x0420__x0430__x0437__x0434__x0435__x043b_">
      <xsd:simpleType>
        <xsd:restriction base="dms:Choice">
          <xsd:enumeration value="Автоматизация ТП"/>
          <xsd:enumeration value="Администрирование и оперативно-техническое управление системами телекоммуникаций и связи"/>
          <xsd:enumeration value="Анализ эффективности проводимой единой государственной денежно-кредитной политики"/>
          <xsd:enumeration value="Ведение архива"/>
          <xsd:enumeration value="Выполнение обязанностей налогоплательщика"/>
          <xsd:enumeration value="Выполнение функции агента валютного контроля"/>
          <xsd:enumeration value="Документы,  по оформлению служебных командировок"/>
          <xsd:enumeration value="14.01. Формирование статистики и аналитической информации о состоянии финансового сектора, экономики РБ, деятельности Отделения-НБ Республика Башкортостан"/>
          <xsd:enumeration value="14.02. Обеспечение Отделения-НБ Республика Башкортостан и Банка России показателями отчетности (информацией)"/>
          <xsd:enumeration value="14.03. Предоставление органам контроля, банкам, ЦККИ услуги по передаче электронных сообщений"/>
          <xsd:enumeration value="14.04. Справочно-информационное (библиотечное) обслуживаниеКонтроль за выполнением кредитными организациями нормативов обязательных резервов"/>
          <xsd:enumeration value="Контроль и оценка деятельности"/>
          <xsd:enumeration value="Ликвидация КО"/>
          <xsd:enumeration value="Мотивация сотрудников"/>
          <xsd:enumeration value="Обеспечение защиты информации"/>
          <xsd:enumeration value="Обеспечение защиты территории и зданий, персонала от преступных посягательств и чрезвычайных ситуаций (в ОНД)"/>
          <xsd:enumeration value="Обеспечение материально-техническими ресурсами"/>
          <xsd:enumeration value="Обеспечение потребности в персонале необходимого количества и качества"/>
          <xsd:enumeration value="Обеспечение транспортными услугами"/>
          <xsd:enumeration value="Обслуживание счетов бюджетов и внебюджетных фондов"/>
          <xsd:enumeration value="Организация деятельности"/>
          <xsd:enumeration value="Организация документооборота"/>
          <xsd:enumeration value="Организация и проведение безналичных расчетов"/>
          <xsd:enumeration value="Организация и регулирование налично-денежного обращения"/>
          <xsd:enumeration value="Организация работ по реализации материалов ревизии"/>
          <xsd:enumeration value="Освоение ассигнований по статьям сметы"/>
          <xsd:enumeration value="Осуществление внешних коммуникаций"/>
          <xsd:enumeration value="Осуществление внутренних и внешних коммуникаций руководителя"/>
          <xsd:enumeration value="Осуществление внутренних коммуникаций"/>
          <xsd:enumeration value="Осуществление инспекционной деятельности"/>
          <xsd:enumeration value="Осуществление контроля операций по учету имущества и результатов хозяйственной деятельности"/>
          <xsd:enumeration value="Осуществление лицензионной и регистрационной деятельности"/>
          <xsd:enumeration value="Осуществление мер по предупреждению банкротства КО"/>
          <xsd:enumeration value="Осуществление мониторинга предприятий Банком России"/>
          <xsd:enumeration value="Осуществление ремонта и обслуживания транспортных средств"/>
          <xsd:enumeration value="Осуществление текущего (дистанционного) надзора"/>
          <xsd:enumeration value="Осуществление функций валютного контроля"/>
          <xsd:enumeration value="Отбор Кандидатов в Дилеры и контроль за деятельностью Дилеров на рынке Облигаций"/>
          <xsd:enumeration value="Отражение операций ведения бухгалтерского учета банковской и хозяйственной деятельности на счетах бухгалтерского учета"/>
          <xsd:enumeration value="Планирование деятельности"/>
          <xsd:enumeration value="Подготовка органов управления, сил и средств ГО"/>
          <xsd:enumeration value="Подготовка персонала в области гражданской обороны"/>
          <xsd:enumeration value="Пользование и распоряжение объектами недвижимости Банка России находящимися в ведении Отделения"/>
          <xsd:enumeration value="Правовое обеспечение"/>
          <xsd:enumeration value="Правовое регулирование валютных отношений"/>
          <xsd:enumeration value="Прием, контроль отчетности КО, информационное обеспечение Банка России и ИАС Отделения-НБ Республика Башкортостан"/>
          <xsd:enumeration value="Проведение депозитных операций с кредитными организациями"/>
          <xsd:enumeration value="Проведение операций прямого РЕПО"/>
          <xsd:enumeration value="Распределение и  анализ использования сметных ассигнований и лимита кап. затрат"/>
          <xsd:enumeration value="Рефинансирование кредитных организаций"/>
          <xsd:enumeration value="Служебные командировки"/>
          <xsd:enumeration value="Содействие реализации государственных функций по определению стратегии и приоритетов социально-экономического развития РБ, разработке бюджетной политики"/>
          <xsd:enumeration value="Создание внутренних нормативных документов, регламентирующих ведение бухгалтерского учета и налогового учета"/>
          <xsd:enumeration value="Создание и воспроизводство объектов недвижимости (зданий и сооружений)"/>
          <xsd:enumeration value="Техническая эксплуатация оборудования, техники, средств связи и средств механизации кассового обслуживания"/>
          <xsd:enumeration value="Транспортное обеспечение"/>
          <xsd:enumeration value="Управление профессиональной карьерой"/>
          <xsd:enumeration value="Управленческий учет в управлении персоналом"/>
          <xsd:enumeration value="Участие в реализации функций Банка России в сфере государственной статистики"/>
          <xsd:enumeration value="Участие в реализации функций Банка России по развитию банковского сектора"/>
          <xsd:enumeration value="Участие в реализации функций валютного регулирования"/>
          <xsd:enumeration value="Учет объектов недвижимости (зданий/сооружений и земли) Банка России находящихся в ведении Отделения-НБ Республика Башкортостан"/>
          <xsd:enumeration value="Финансовый мониторинг на территории РБ и контроль за эффективным функционированием системы противодействия легализации доходов полученых преступным путем"/>
          <xsd:enumeration value="Формирование внешних коммуникаций"/>
          <xsd:enumeration value="Хранение регистров бухгалтерского и налогового учета и отчетности"/>
          <xsd:enumeration value="Эксплуатация зданий и сооружений"/>
          <xsd:enumeration value="Эксплуатация и техобслуживание инженерных систем зданий, сооружений и наружных систем"/>
        </xsd:restriction>
      </xsd:simpleType>
    </xsd:element>
    <xsd:element name="_x0422__x0438__x043f__x0020__x0434__x043e__x043a_" ma:index="11" nillable="true" ma:displayName="Тип док" ma:description="" ma:LCID="1049" ma:internalName="_x0422__x0438__x043f__x0020__x0434__x043e__x043a_">
      <xsd:simpleType>
        <xsd:restriction base="dms:Choice">
          <xsd:enumeration value="акт"/>
          <xsd:enumeration value="анкета"/>
          <xsd:enumeration value="ведомость"/>
          <xsd:enumeration value="доверенность"/>
          <xsd:enumeration value="договор"/>
          <xsd:enumeration value="задание"/>
          <xsd:enumeration value="заключение"/>
          <xsd:enumeration value="записка"/>
          <xsd:enumeration value="заявка"/>
          <xsd:enumeration value="заявление"/>
          <xsd:enumeration value="инструкция"/>
          <xsd:enumeration value="карточка"/>
          <xsd:enumeration value="накладная"/>
          <xsd:enumeration value="опись"/>
          <xsd:enumeration value="отчет"/>
          <xsd:enumeration value="письмо"/>
          <xsd:enumeration value="план"/>
          <xsd:enumeration value="положение"/>
          <xsd:enumeration value="предписание"/>
          <xsd:enumeration value="представление"/>
          <xsd:enumeration value="приказ"/>
          <xsd:enumeration value="протокол"/>
          <xsd:enumeration value="разрешение"/>
          <xsd:enumeration value="распоряжение"/>
          <xsd:enumeration value="руководящий документ"/>
          <xsd:enumeration value="смета"/>
          <xsd:enumeration value="соглашение"/>
          <xsd:enumeration value="справка"/>
          <xsd:enumeration value="требование"/>
          <xsd:enumeration value="уведомление"/>
        </xsd:restriction>
      </xsd:simpleType>
    </xsd:element>
    <xsd:element name="_x0423__x0442__x0432__x0435__x0440__x0436__x0434__x0435__x043d_" ma:index="12" nillable="true" ma:displayName="Утвержден" ma:description="Дата утверждения, наименование органа, утвердившего форму документа" ma:LCID="1049" ma:internalName="_x0423__x0442__x0432__x0435__x0440__x0436__x0434__x0435__x043d_">
      <xsd:simpleType>
        <xsd:restriction base="dms:Text"/>
      </xsd:simpleType>
    </xsd:element>
    <xsd:element name="_x041f__x0435__x0440__x0438__x043e__x0434__x0438__x0447__x043d__x043e__x0441__x0442__x044c_" ma:index="13" nillable="true" ma:displayName="Периодичность" ma:description="Периодичность составления" ma:LCID="1049" ma:internalName="_x041f__x0435__x0440__x0438__x043e__x0434__x0438__x0447__x043d__x043e__x0441__x0442__x044c_">
      <xsd:simpleType>
        <xsd:restriction base="dms:Text"/>
      </xsd:simpleType>
    </xsd:element>
    <xsd:element name="_x0412__x043d__x0443__x0442__x0440__x0435__x043d__x0435__x0435__x0020__x0441__x043e__x0433__x043b__x0430__x0441_" ma:index="14" nillable="true" ma:displayName="Внутренее соглас" ma:description="Внутренее согласование" ma:LCID="1049" ma:internalName="_x0412__x043d__x0443__x0442__x0440__x0435__x043d__x0435__x0435__x0020__x0441__x043e__x0433__x043b__x0430__x0441_">
      <xsd:simpleType>
        <xsd:restriction base="dms:Text"/>
      </xsd:simpleType>
    </xsd:element>
    <xsd:element name="_x0412__x043d__x0435__x0448__x043d__x0435__x0435__x0020__x0441__x043e__x0433__x043b__x0430__x0441_" ma:index="15" nillable="true" ma:displayName="Внешнее соглас" ma:description="Внешнее согласование" ma:LCID="1049" ma:internalName="_x0412__x043d__x0435__x0448__x043d__x0435__x0435__x0020__x0441__x043e__x0433__x043b__x0430__x0441_">
      <xsd:simpleType>
        <xsd:restriction base="dms:Text"/>
      </xsd:simpleType>
    </xsd:element>
    <xsd:element name="_x041f__x043e__x0434__x043f__x0438__x0441__x044c_" ma:index="16" nillable="true" ma:displayName="Подпись" ma:description="Кем документ подписывается" ma:LCID="1049" ma:internalName="_x041f__x043e__x0434__x043f__x0438__x0441__x044c_">
      <xsd:simpleType>
        <xsd:restriction base="dms:Text"/>
      </xsd:simpleType>
    </xsd:element>
    <xsd:element name="_x0423__x0442__x0432__x0435__x0440__x0436__x0434__x0435__x043d__x0438__x0435_" ma:index="17" nillable="true" ma:displayName="Утверждение" ma:description="Кем документ утверждается" ma:LCID="1049" ma:internalName="_x0423__x0442__x0432__x0435__x0440__x0436__x0434__x0435__x043d__x0438__x0435_">
      <xsd:simpleType>
        <xsd:restriction base="dms:Text"/>
      </xsd:simpleType>
    </xsd:element>
    <xsd:element name="_x041f__x0435__x0447__x0430__x0442__x044c_" ma:index="18" nillable="true" ma:displayName="Печать" ma:description="Какой печатью заверяется документ" ma:LCID="1049" ma:internalName="_x041f__x0435__x0447__x0430__x0442__x044c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39C3B2-A841-42BD-B654-0C437921C017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ba5085dc-a57e-4c90-9df9-47f251533bd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A52A3C-B64B-458C-8FC5-230BE9587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BB66E-195E-4674-8249-1FF30B9622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5085dc-a57e-4c90-9df9-47f251533b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233</Words>
  <Application>Microsoft Office PowerPoint</Application>
  <PresentationFormat>Лист A4 (210x297 мм)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CBRF Gray ENG</vt:lpstr>
      <vt:lpstr>Взаимодействие АС «ЭЛФОР» и систем-пополнителей, размещенных в контуре УОС</vt:lpstr>
      <vt:lpstr>Существующая схема взаимодействия</vt:lpstr>
      <vt:lpstr>Целевая схема взаимодействия</vt:lpstr>
      <vt:lpstr>Промежуточная схема взаимодействия</vt:lpstr>
      <vt:lpstr>Предлагаемое решение для временной схемы взаимодействия 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 Банка России формата А4 на русском языке в  PowerPoint</dc:title>
  <dc:creator>Kislova Ekaterina</dc:creator>
  <cp:lastModifiedBy>Голяков Дмитрий Евгеньевич</cp:lastModifiedBy>
  <cp:revision>77</cp:revision>
  <dcterms:created xsi:type="dcterms:W3CDTF">2014-11-11T13:51:28Z</dcterms:created>
  <dcterms:modified xsi:type="dcterms:W3CDTF">2021-07-01T17:11:58Z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0x010100FCE605F8799EC34C9BA726E98428F6A6</vt:lpwstr>
  </property>
</Properties>
</file>