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"/>
  </p:notesMasterIdLst>
  <p:handoutMasterIdLst>
    <p:handoutMasterId r:id="rId5"/>
  </p:handoutMasterIdLst>
  <p:sldIdLst>
    <p:sldId id="910" r:id="rId2"/>
    <p:sldId id="911" r:id="rId3"/>
  </p:sldIdLst>
  <p:sldSz cx="9144000" cy="6948488"/>
  <p:notesSz cx="6799263" cy="9875838"/>
  <p:custDataLst>
    <p:tags r:id="rId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09" userDrawn="1">
          <p15:clr>
            <a:srgbClr val="A4A3A4"/>
          </p15:clr>
        </p15:guide>
        <p15:guide id="2" orient="horz" pos="3974" userDrawn="1">
          <p15:clr>
            <a:srgbClr val="A4A3A4"/>
          </p15:clr>
        </p15:guide>
        <p15:guide id="3" orient="horz" pos="2296" userDrawn="1">
          <p15:clr>
            <a:srgbClr val="A4A3A4"/>
          </p15:clr>
        </p15:guide>
        <p15:guide id="4" orient="horz" pos="2387" userDrawn="1">
          <p15:clr>
            <a:srgbClr val="A4A3A4"/>
          </p15:clr>
        </p15:guide>
        <p15:guide id="5" pos="209" userDrawn="1">
          <p15:clr>
            <a:srgbClr val="A4A3A4"/>
          </p15:clr>
        </p15:guide>
        <p15:guide id="6" pos="5107" userDrawn="1">
          <p15:clr>
            <a:srgbClr val="A4A3A4"/>
          </p15:clr>
        </p15:guide>
        <p15:guide id="7" pos="2617" userDrawn="1">
          <p15:clr>
            <a:srgbClr val="A4A3A4"/>
          </p15:clr>
        </p15:guide>
        <p15:guide id="8" pos="2700" userDrawn="1">
          <p15:clr>
            <a:srgbClr val="A4A3A4"/>
          </p15:clr>
        </p15:guide>
        <p15:guide id="9" orient="horz" pos="799" userDrawn="1">
          <p15:clr>
            <a:srgbClr val="A4A3A4"/>
          </p15:clr>
        </p15:guide>
        <p15:guide id="10" orient="horz" pos="2341" userDrawn="1">
          <p15:clr>
            <a:srgbClr val="A4A3A4"/>
          </p15:clr>
        </p15:guide>
        <p15:guide id="11" orient="horz" pos="2432" userDrawn="1">
          <p15:clr>
            <a:srgbClr val="A4A3A4"/>
          </p15:clr>
        </p15:guide>
        <p15:guide id="12" pos="226" userDrawn="1">
          <p15:clr>
            <a:srgbClr val="A4A3A4"/>
          </p15:clr>
        </p15:guide>
        <p15:guide id="13" pos="5533" userDrawn="1">
          <p15:clr>
            <a:srgbClr val="A4A3A4"/>
          </p15:clr>
        </p15:guide>
        <p15:guide id="14" pos="2835" userDrawn="1">
          <p15:clr>
            <a:srgbClr val="A4A3A4"/>
          </p15:clr>
        </p15:guide>
        <p15:guide id="15" pos="2925" userDrawn="1">
          <p15:clr>
            <a:srgbClr val="A4A3A4"/>
          </p15:clr>
        </p15:guide>
        <p15:guide id="16" orient="horz" pos="718">
          <p15:clr>
            <a:srgbClr val="A4A3A4"/>
          </p15:clr>
        </p15:guide>
        <p15:guide id="17" orient="horz" pos="4026">
          <p15:clr>
            <a:srgbClr val="A4A3A4"/>
          </p15:clr>
        </p15:guide>
        <p15:guide id="18" orient="horz" pos="2326">
          <p15:clr>
            <a:srgbClr val="A4A3A4"/>
          </p15:clr>
        </p15:guide>
        <p15:guide id="19" orient="horz" pos="2418">
          <p15:clr>
            <a:srgbClr val="A4A3A4"/>
          </p15:clr>
        </p15:guide>
        <p15:guide id="20" orient="horz" pos="810">
          <p15:clr>
            <a:srgbClr val="A4A3A4"/>
          </p15:clr>
        </p15:guide>
        <p15:guide id="21" orient="horz" pos="2372">
          <p15:clr>
            <a:srgbClr val="A4A3A4"/>
          </p15:clr>
        </p15:guide>
        <p15:guide id="22" orient="horz" pos="24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40" userDrawn="1">
          <p15:clr>
            <a:srgbClr val="A4A3A4"/>
          </p15:clr>
        </p15:guide>
        <p15:guide id="2" pos="2142" userDrawn="1">
          <p15:clr>
            <a:srgbClr val="A4A3A4"/>
          </p15:clr>
        </p15:guide>
        <p15:guide id="3" orient="horz" pos="3142" userDrawn="1">
          <p15:clr>
            <a:srgbClr val="A4A3A4"/>
          </p15:clr>
        </p15:guide>
        <p15:guide id="4" orient="horz" pos="3162" userDrawn="1">
          <p15:clr>
            <a:srgbClr val="A4A3A4"/>
          </p15:clr>
        </p15:guide>
        <p15:guide id="5" orient="horz" pos="3163" userDrawn="1">
          <p15:clr>
            <a:srgbClr val="A4A3A4"/>
          </p15:clr>
        </p15:guide>
        <p15:guide id="6" pos="2169" userDrawn="1">
          <p15:clr>
            <a:srgbClr val="A4A3A4"/>
          </p15:clr>
        </p15:guide>
        <p15:guide id="7" orient="horz" pos="3088" userDrawn="1">
          <p15:clr>
            <a:srgbClr val="A4A3A4"/>
          </p15:clr>
        </p15:guide>
        <p15:guide id="8" orient="horz" pos="3089" userDrawn="1">
          <p15:clr>
            <a:srgbClr val="A4A3A4"/>
          </p15:clr>
        </p15:guide>
        <p15:guide id="9" orient="horz" pos="3109" userDrawn="1">
          <p15:clr>
            <a:srgbClr val="A4A3A4"/>
          </p15:clr>
        </p15:guide>
        <p15:guide id="10" orient="horz" pos="3110" userDrawn="1">
          <p15:clr>
            <a:srgbClr val="A4A3A4"/>
          </p15:clr>
        </p15:guide>
        <p15:guide id="11" pos="2116" userDrawn="1">
          <p15:clr>
            <a:srgbClr val="A4A3A4"/>
          </p15:clr>
        </p15:guide>
        <p15:guide id="12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ovaSA" initials="I" lastIdx="5" clrIdx="0">
    <p:extLst/>
  </p:cmAuthor>
  <p:cmAuthor id="2" name="Зубкова Анастасия" initials="А.А." lastIdx="1" clrIdx="1"/>
  <p:cmAuthor id="3" name="Островская Анастасия Владимировна" initials="ОАВ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FE6"/>
    <a:srgbClr val="FFFFFF"/>
    <a:srgbClr val="1B1B1B"/>
    <a:srgbClr val="000000"/>
    <a:srgbClr val="E7E6E6"/>
    <a:srgbClr val="EDEDEE"/>
    <a:srgbClr val="DCF7AD"/>
    <a:srgbClr val="8586C6"/>
    <a:srgbClr val="262626"/>
    <a:srgbClr val="3E7B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8" autoAdjust="0"/>
    <p:restoredTop sz="96625" autoAdjust="0"/>
  </p:normalViewPr>
  <p:slideViewPr>
    <p:cSldViewPr snapToObjects="1" showGuides="1">
      <p:cViewPr>
        <p:scale>
          <a:sx n="106" d="100"/>
          <a:sy n="106" d="100"/>
        </p:scale>
        <p:origin x="-822" y="1458"/>
      </p:cViewPr>
      <p:guideLst>
        <p:guide orient="horz" pos="709"/>
        <p:guide orient="horz" pos="3974"/>
        <p:guide orient="horz" pos="2296"/>
        <p:guide orient="horz" pos="2387"/>
        <p:guide orient="horz" pos="799"/>
        <p:guide orient="horz" pos="2341"/>
        <p:guide orient="horz" pos="2432"/>
        <p:guide orient="horz" pos="718"/>
        <p:guide orient="horz" pos="4026"/>
        <p:guide orient="horz" pos="2326"/>
        <p:guide orient="horz" pos="2418"/>
        <p:guide orient="horz" pos="810"/>
        <p:guide orient="horz" pos="2372"/>
        <p:guide orient="horz" pos="2464"/>
        <p:guide pos="209"/>
        <p:guide pos="5107"/>
        <p:guide pos="2617"/>
        <p:guide pos="2700"/>
        <p:guide pos="226"/>
        <p:guide pos="5533"/>
        <p:guide pos="2835"/>
        <p:guide pos="2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2928" y="114"/>
      </p:cViewPr>
      <p:guideLst>
        <p:guide orient="horz" pos="3140"/>
        <p:guide orient="horz" pos="3142"/>
        <p:guide orient="horz" pos="3162"/>
        <p:guide orient="horz" pos="3163"/>
        <p:guide orient="horz" pos="3088"/>
        <p:guide orient="horz" pos="3089"/>
        <p:guide orient="horz" pos="3109"/>
        <p:guide orient="horz" pos="3110"/>
        <p:guide pos="2142"/>
        <p:guide pos="2169"/>
        <p:guide pos="2116"/>
        <p:guide pos="2143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6027" cy="493236"/>
          </a:xfrm>
          <a:prstGeom prst="rect">
            <a:avLst/>
          </a:prstGeom>
        </p:spPr>
        <p:txBody>
          <a:bodyPr vert="horz" lIns="91866" tIns="45932" rIns="91866" bIns="45932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1635" y="2"/>
            <a:ext cx="2946027" cy="493236"/>
          </a:xfrm>
          <a:prstGeom prst="rect">
            <a:avLst/>
          </a:prstGeom>
        </p:spPr>
        <p:txBody>
          <a:bodyPr vert="horz" lIns="91866" tIns="45932" rIns="91866" bIns="45932" rtlCol="0"/>
          <a:lstStyle>
            <a:lvl1pPr algn="r">
              <a:defRPr sz="1200"/>
            </a:lvl1pPr>
          </a:lstStyle>
          <a:p>
            <a:fld id="{2D08F910-4940-4911-9D40-B65E8B973488}" type="datetimeFigureOut">
              <a:rPr lang="ru-RU" smtClean="0"/>
              <a:t>16/11/2016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381013"/>
            <a:ext cx="2946027" cy="493236"/>
          </a:xfrm>
          <a:prstGeom prst="rect">
            <a:avLst/>
          </a:prstGeom>
        </p:spPr>
        <p:txBody>
          <a:bodyPr vert="horz" lIns="91866" tIns="45932" rIns="91866" bIns="45932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1635" y="9381013"/>
            <a:ext cx="2946027" cy="493236"/>
          </a:xfrm>
          <a:prstGeom prst="rect">
            <a:avLst/>
          </a:prstGeom>
        </p:spPr>
        <p:txBody>
          <a:bodyPr vert="horz" lIns="91866" tIns="45932" rIns="91866" bIns="45932" rtlCol="0" anchor="b"/>
          <a:lstStyle>
            <a:lvl1pPr algn="r">
              <a:defRPr sz="1200"/>
            </a:lvl1pPr>
          </a:lstStyle>
          <a:p>
            <a:fld id="{A64FCB2F-80EE-4695-95F2-A4D12FAE517E}" type="slidenum">
              <a:rPr lang="ru-RU" sz="160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451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5"/>
            <a:ext cx="2946348" cy="493794"/>
          </a:xfrm>
          <a:prstGeom prst="rect">
            <a:avLst/>
          </a:prstGeom>
        </p:spPr>
        <p:txBody>
          <a:bodyPr vert="horz" lIns="90894" tIns="45445" rIns="90894" bIns="45445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1348" y="5"/>
            <a:ext cx="2946348" cy="493794"/>
          </a:xfrm>
          <a:prstGeom prst="rect">
            <a:avLst/>
          </a:prstGeom>
        </p:spPr>
        <p:txBody>
          <a:bodyPr vert="horz" lIns="90894" tIns="45445" rIns="90894" bIns="45445" rtlCol="0"/>
          <a:lstStyle>
            <a:lvl1pPr algn="r">
              <a:defRPr sz="1200"/>
            </a:lvl1pPr>
          </a:lstStyle>
          <a:p>
            <a:fld id="{D353EF58-CCD0-46BB-A9E9-0F11666288A3}" type="datetimeFigureOut">
              <a:rPr lang="ru-RU" smtClean="0"/>
              <a:t>16/11/2016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742950"/>
            <a:ext cx="48720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94" tIns="45445" rIns="90894" bIns="45445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927" y="4691032"/>
            <a:ext cx="5439410" cy="4444127"/>
          </a:xfrm>
          <a:prstGeom prst="rect">
            <a:avLst/>
          </a:prstGeom>
        </p:spPr>
        <p:txBody>
          <a:bodyPr vert="horz" lIns="90894" tIns="45445" rIns="90894" bIns="45445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380336"/>
            <a:ext cx="2946348" cy="493794"/>
          </a:xfrm>
          <a:prstGeom prst="rect">
            <a:avLst/>
          </a:prstGeom>
        </p:spPr>
        <p:txBody>
          <a:bodyPr vert="horz" lIns="90894" tIns="45445" rIns="90894" bIns="45445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1348" y="9380336"/>
            <a:ext cx="2946348" cy="493794"/>
          </a:xfrm>
          <a:prstGeom prst="rect">
            <a:avLst/>
          </a:prstGeom>
        </p:spPr>
        <p:txBody>
          <a:bodyPr vert="horz" lIns="90894" tIns="45445" rIns="90894" bIns="45445" rtlCol="0" anchor="b"/>
          <a:lstStyle>
            <a:lvl1pPr algn="r">
              <a:defRPr sz="1200"/>
            </a:lvl1pPr>
          </a:lstStyle>
          <a:p>
            <a:fld id="{71BC3224-D1D6-4297-9E5D-ED8A8E2104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907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63613" y="742950"/>
            <a:ext cx="4872037" cy="37020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C3224-D1D6-4297-9E5D-ED8A8E2104B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65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0101" y="404819"/>
            <a:ext cx="7406685" cy="364750"/>
          </a:xfrm>
          <a:prstGeom prst="rect">
            <a:avLst/>
          </a:prstGeom>
        </p:spPr>
        <p:txBody>
          <a:bodyPr anchor="ctr"/>
          <a:lstStyle>
            <a:lvl1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3043-0BCD-43EE-9F6F-644330271C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260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H="1">
            <a:off x="256137" y="857664"/>
            <a:ext cx="8532000" cy="0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22472" y="349165"/>
            <a:ext cx="360179" cy="47605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800" b="1">
                <a:solidFill>
                  <a:srgbClr val="000000"/>
                </a:solidFill>
              </a:defRPr>
            </a:lvl1pPr>
          </a:lstStyle>
          <a:p>
            <a:fld id="{52903043-0BCD-43EE-9F6F-644330271C81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7" name="Straight Connector 14"/>
          <p:cNvCxnSpPr/>
          <p:nvPr userDrawn="1"/>
        </p:nvCxnSpPr>
        <p:spPr>
          <a:xfrm flipV="1">
            <a:off x="736605" y="312048"/>
            <a:ext cx="0" cy="546873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5" descr="CBRF-Logo_20mm.png"/>
          <p:cNvPicPr preferRelativeResize="0"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01"/>
          <a:stretch/>
        </p:blipFill>
        <p:spPr>
          <a:xfrm>
            <a:off x="239203" y="359285"/>
            <a:ext cx="478348" cy="47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6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33031" rtl="0" eaLnBrk="1" latinLnBrk="0" hangingPunct="1">
        <a:lnSpc>
          <a:spcPct val="90000"/>
        </a:lnSpc>
        <a:spcBef>
          <a:spcPct val="0"/>
        </a:spcBef>
        <a:buNone/>
        <a:defRPr sz="1662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61546" indent="-61546" algn="l" defTabSz="633031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1pPr>
      <a:lvl2pPr marL="123089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2pPr>
      <a:lvl3pPr marL="185733" indent="-62645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3pPr>
      <a:lvl4pPr marL="247277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4pPr>
      <a:lvl5pPr marL="308823" indent="-61546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015" kern="1200">
          <a:solidFill>
            <a:srgbClr val="000000"/>
          </a:solidFill>
          <a:latin typeface="+mn-lt"/>
          <a:ea typeface="+mn-ea"/>
          <a:cs typeface="+mn-cs"/>
        </a:defRPr>
      </a:lvl5pPr>
      <a:lvl6pPr marL="1740834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373864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690379" indent="-158258" algn="l" defTabSz="633031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1pPr>
      <a:lvl2pPr marL="316515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2pPr>
      <a:lvl3pPr marL="63303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3pPr>
      <a:lvl4pPr marL="94954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4pPr>
      <a:lvl5pPr marL="126606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5pPr>
      <a:lvl6pPr marL="158257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6pPr>
      <a:lvl7pPr marL="189909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7pPr>
      <a:lvl8pPr marL="2215606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8pPr>
      <a:lvl9pPr marL="2532121" algn="l" defTabSz="633031" rtl="0" eaLnBrk="1" latinLnBrk="0" hangingPunct="1">
        <a:defRPr sz="12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4" userDrawn="1">
          <p15:clr>
            <a:srgbClr val="F26B43"/>
          </p15:clr>
        </p15:guide>
        <p15:guide id="2" pos="209" userDrawn="1">
          <p15:clr>
            <a:srgbClr val="F26B43"/>
          </p15:clr>
        </p15:guide>
        <p15:guide id="3" pos="4270" userDrawn="1">
          <p15:clr>
            <a:srgbClr val="F26B43"/>
          </p15:clr>
        </p15:guide>
        <p15:guide id="4" orient="horz" pos="6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7244" y="462506"/>
            <a:ext cx="7811575" cy="364750"/>
          </a:xfrm>
        </p:spPr>
        <p:txBody>
          <a:bodyPr/>
          <a:lstStyle/>
          <a:p>
            <a:r>
              <a:rPr lang="ru-RU" dirty="0" smtClean="0"/>
              <a:t>ДОРОЖНАЯ КАРТА ПРОЕКТА ДБУиО-П-4 </a:t>
            </a:r>
            <a:r>
              <a:rPr lang="ru-RU" dirty="0" smtClean="0"/>
              <a:t>СОЗД</a:t>
            </a:r>
            <a:r>
              <a:rPr lang="ru-RU" dirty="0"/>
              <a:t>А</a:t>
            </a:r>
            <a:r>
              <a:rPr lang="ru-RU" dirty="0" smtClean="0"/>
              <a:t>НИЕ </a:t>
            </a:r>
            <a:r>
              <a:rPr lang="ru-RU" dirty="0" smtClean="0"/>
              <a:t>АС БУ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39399" y="168822"/>
            <a:ext cx="360179" cy="476059"/>
          </a:xfrm>
        </p:spPr>
        <p:txBody>
          <a:bodyPr/>
          <a:lstStyle/>
          <a:p>
            <a:fld id="{52903043-0BCD-43EE-9F6F-644330271C81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8" name="Rectangle 11"/>
          <p:cNvSpPr>
            <a:spLocks noChangeAspect="1" noChangeArrowheads="1"/>
          </p:cNvSpPr>
          <p:nvPr/>
        </p:nvSpPr>
        <p:spPr bwMode="auto">
          <a:xfrm>
            <a:off x="109743" y="881885"/>
            <a:ext cx="3489163" cy="216030"/>
          </a:xfrm>
          <a:prstGeom prst="rect">
            <a:avLst/>
          </a:prstGeom>
          <a:solidFill>
            <a:srgbClr val="2172B2"/>
          </a:solidFill>
          <a:ln w="10160">
            <a:noFill/>
            <a:miter lim="800000"/>
            <a:headEnd/>
            <a:tailEnd/>
          </a:ln>
        </p:spPr>
        <p:txBody>
          <a:bodyPr lIns="80363" tIns="0" rIns="80363" bIns="0" anchor="ctr"/>
          <a:lstStyle/>
          <a:p>
            <a:pPr algn="ctr" defTabSz="861217"/>
            <a:r>
              <a:rPr lang="ru-RU" sz="700" b="1" dirty="0">
                <a:solidFill>
                  <a:schemeClr val="lt1"/>
                </a:solidFill>
              </a:rPr>
              <a:t>Контрольные точки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82160"/>
              </p:ext>
            </p:extLst>
          </p:nvPr>
        </p:nvGraphicFramePr>
        <p:xfrm>
          <a:off x="3615391" y="881884"/>
          <a:ext cx="5493240" cy="60506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662"/>
                <a:gridCol w="274662"/>
                <a:gridCol w="274662"/>
                <a:gridCol w="274662"/>
                <a:gridCol w="274662"/>
                <a:gridCol w="274662"/>
                <a:gridCol w="274662"/>
                <a:gridCol w="274662"/>
                <a:gridCol w="274662"/>
                <a:gridCol w="274662"/>
                <a:gridCol w="274662"/>
                <a:gridCol w="274662"/>
                <a:gridCol w="274662"/>
                <a:gridCol w="274662"/>
                <a:gridCol w="274662"/>
                <a:gridCol w="274662"/>
                <a:gridCol w="274662"/>
                <a:gridCol w="274662"/>
                <a:gridCol w="274662"/>
                <a:gridCol w="274662"/>
              </a:tblGrid>
              <a:tr h="221381">
                <a:tc gridSpan="20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Дорожные карты</a:t>
                      </a:r>
                    </a:p>
                  </a:txBody>
                  <a:tcPr marL="72000" marR="72000" marT="42760" marB="42760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42760" marB="42760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42760" marB="42760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6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42760" marB="42760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</a:tr>
              <a:tr h="177467">
                <a:tc gridSpan="3">
                  <a:txBody>
                    <a:bodyPr/>
                    <a:lstStyle/>
                    <a:p>
                      <a:pPr marL="0" marR="0" indent="0" algn="ctr" defTabSz="6330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 г.</a:t>
                      </a:r>
                    </a:p>
                  </a:txBody>
                  <a:tcPr marL="84406" marR="84406" marT="42760" marB="42760" anchor="b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defTabSz="6330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 г.</a:t>
                      </a:r>
                    </a:p>
                  </a:txBody>
                  <a:tcPr marL="84406" marR="84406" marT="42760" marB="427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6330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 г.</a:t>
                      </a:r>
                    </a:p>
                  </a:txBody>
                  <a:tcPr marL="84406" marR="84406" marT="42760" marB="427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6330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600" b="1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6330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600" b="1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6330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600" b="1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</a:tr>
              <a:tr h="164860">
                <a:tc gridSpan="3">
                  <a:txBody>
                    <a:bodyPr/>
                    <a:lstStyle/>
                    <a:p>
                      <a:pPr marL="0" marR="0" indent="0" algn="ctr" defTabSz="6330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 </a:t>
                      </a:r>
                      <a:r>
                        <a:rPr lang="ru-RU" sz="6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кв.</a:t>
                      </a:r>
                    </a:p>
                  </a:txBody>
                  <a:tcPr marL="72000" marR="72000" marT="36475" marB="36475" anchor="ctr" horzOverflow="overflow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6330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ru-RU" sz="6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кв.</a:t>
                      </a:r>
                    </a:p>
                  </a:txBody>
                  <a:tcPr marL="72000" marR="72000" marT="36475" marB="3647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6330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II </a:t>
                      </a:r>
                      <a:r>
                        <a:rPr lang="ru-RU" sz="6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кв.</a:t>
                      </a:r>
                    </a:p>
                  </a:txBody>
                  <a:tcPr marL="72000" marR="72000" marT="36475" marB="3647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6330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III </a:t>
                      </a:r>
                      <a:r>
                        <a:rPr lang="ru-RU" sz="6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кв.</a:t>
                      </a:r>
                    </a:p>
                  </a:txBody>
                  <a:tcPr marL="72000" marR="72000" marT="36475" marB="3647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6330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IV </a:t>
                      </a:r>
                      <a:r>
                        <a:rPr lang="ru-RU" sz="6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кв.</a:t>
                      </a:r>
                    </a:p>
                  </a:txBody>
                  <a:tcPr marL="72000" marR="72000" marT="36475" marB="3647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6330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ru-RU" sz="6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кв.</a:t>
                      </a:r>
                    </a:p>
                  </a:txBody>
                  <a:tcPr marL="72000" marR="72000" marT="36475" marB="3647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96DB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6330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600" b="1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475" marB="3647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6330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II </a:t>
                      </a:r>
                      <a:r>
                        <a:rPr lang="ru-RU" sz="600" b="1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кв.</a:t>
                      </a:r>
                    </a:p>
                  </a:txBody>
                  <a:tcPr marL="72000" marR="72000" marT="36475" marB="3647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63303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600" b="1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475" marB="3647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</a:tr>
              <a:tr h="204892">
                <a:tc gridSpan="20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FE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8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FE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FE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FE6"/>
                    </a:solidFill>
                  </a:tcPr>
                </a:tc>
              </a:tr>
              <a:tr h="2375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400" b="0" dirty="0" smtClean="0">
                          <a:solidFill>
                            <a:srgbClr val="1B1B1B"/>
                          </a:solidFill>
                        </a:rPr>
                        <a:t>                   </a:t>
                      </a: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</a:tr>
              <a:tr h="2375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</a:tr>
              <a:tr h="2375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</a:tr>
              <a:tr h="2375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</a:tr>
              <a:tr h="2375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</a:tr>
              <a:tr h="2375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</a:tr>
              <a:tr h="26514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</a:tr>
              <a:tr h="214622">
                <a:tc gridSpan="20"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300" b="0" kern="1200" baseline="0" dirty="0" smtClean="0">
                        <a:solidFill>
                          <a:srgbClr val="1B1B1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F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F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F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FE6"/>
                    </a:solidFill>
                  </a:tcPr>
                </a:tc>
              </a:tr>
              <a:tr h="2375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</a:tr>
              <a:tr h="2375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</a:tr>
              <a:tr h="25925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</a:tr>
              <a:tr h="2375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</a:tr>
              <a:tr h="2375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</a:tr>
              <a:tr h="176454">
                <a:tc gridSpan="20"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1B1B1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FE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FE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FE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FE6"/>
                    </a:solidFill>
                  </a:tcPr>
                </a:tc>
              </a:tr>
              <a:tr h="237541">
                <a:tc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1B1B1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1B1B1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1B1B1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1B1B1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1B1B1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1B1B1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1B1B1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1B1B1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1B1B1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031" rtl="0" eaLnBrk="1" latinLnBrk="0" hangingPunct="1">
                        <a:lnSpc>
                          <a:spcPct val="150000"/>
                        </a:lnSpc>
                      </a:pPr>
                      <a:endParaRPr lang="ru-RU" sz="400" b="0" kern="1200" dirty="0" smtClean="0">
                        <a:solidFill>
                          <a:srgbClr val="1B1B1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</a:tr>
              <a:tr h="2375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43731" rtl="0" eaLnBrk="1" latinLnBrk="0" hangingPunct="1">
                        <a:lnSpc>
                          <a:spcPts val="4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ru-RU" sz="400" kern="1200" dirty="0" smtClean="0">
                        <a:solidFill>
                          <a:srgbClr val="1B1B1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43731" rtl="0" eaLnBrk="1" latinLnBrk="0" hangingPunct="1">
                        <a:lnSpc>
                          <a:spcPts val="4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ru-RU" sz="400" kern="1200" dirty="0" smtClean="0">
                        <a:solidFill>
                          <a:srgbClr val="1B1B1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43731" rtl="0" eaLnBrk="1" latinLnBrk="0" hangingPunct="1">
                        <a:lnSpc>
                          <a:spcPts val="4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ru-RU" sz="400" kern="1200" dirty="0" smtClean="0">
                        <a:solidFill>
                          <a:srgbClr val="1B1B1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</a:tr>
              <a:tr h="23608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T="46323" marB="4632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</a:tr>
              <a:tr h="28337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i="1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i="1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i="1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i="1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</a:tr>
              <a:tr h="282177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i="1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i="1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i="1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i="1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</a:tr>
              <a:tr h="2375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</a:tr>
              <a:tr h="2375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</a:tr>
              <a:tr h="2375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ru-RU" sz="400" b="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Таблица 3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8263187"/>
              </p:ext>
            </p:extLst>
          </p:nvPr>
        </p:nvGraphicFramePr>
        <p:xfrm>
          <a:off x="93750" y="1117207"/>
          <a:ext cx="3505156" cy="58232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8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62129"/>
                <a:gridCol w="672250"/>
                <a:gridCol w="658608"/>
              </a:tblGrid>
              <a:tr h="234000">
                <a:tc>
                  <a:txBody>
                    <a:bodyPr/>
                    <a:lstStyle/>
                    <a:p>
                      <a:pPr algn="ctr"/>
                      <a:endParaRPr lang="ru-RU" sz="700" i="0" dirty="0">
                        <a:latin typeface="+mn-lt"/>
                      </a:endParaRPr>
                    </a:p>
                  </a:txBody>
                  <a:tcPr marL="84406" marR="84406" marT="42760" marB="4276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ru-RU" sz="700" i="0" dirty="0">
                        <a:latin typeface="+mn-lt"/>
                      </a:endParaRPr>
                    </a:p>
                  </a:txBody>
                  <a:tcPr marL="84406" marR="84406" marT="42760" marB="4276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700" i="0" dirty="0">
                        <a:latin typeface="+mn-lt"/>
                      </a:endParaRPr>
                    </a:p>
                  </a:txBody>
                  <a:tcPr marL="84406" marR="84406" marT="42760" marB="4276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00" i="0" dirty="0">
                        <a:latin typeface="+mn-lt"/>
                      </a:endParaRPr>
                    </a:p>
                  </a:txBody>
                  <a:tcPr marL="84406" marR="84406" marT="42760" marB="427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8800">
                <a:tc gridSpan="5"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1" kern="1200" cap="all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ЭТАП. РАЗРАБОТКА, СОГЛАСОВАНИЕ И УТВЕРЖДЕНИЕ ТЗ И ТРП</a:t>
                      </a:r>
                    </a:p>
                  </a:txBody>
                  <a:tcPr marL="84406" marR="84406" marT="42760" marB="42760" anchor="b">
                    <a:solidFill>
                      <a:srgbClr val="BCCF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="1" i="0" u="sng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203" marB="4220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1200">
                <a:tc gridSpan="2"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0" i="0" kern="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84406" marR="84406" marT="42760" marB="42760" anchor="ctr"/>
                </a:tc>
                <a:tc hMerge="1"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kern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Предпроектное обследование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02.11.2016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21.02.2017</a:t>
                      </a:r>
                    </a:p>
                  </a:txBody>
                  <a:tcPr marL="84406" marR="84406" marT="42760" marB="4276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1200">
                <a:tc gridSpan="2"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0" i="0" kern="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84406" marR="84406" marT="42760" marB="42760" anchor="ctr"/>
                </a:tc>
                <a:tc hMerge="1"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kern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Детальное обследование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21.11.2016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01.05.2017</a:t>
                      </a:r>
                    </a:p>
                  </a:txBody>
                  <a:tcPr marL="84406" marR="84406" marT="42760" marB="4276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1200">
                <a:tc gridSpan="2"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0" i="0" kern="8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 marL="84406" marR="84406" marT="42760" marB="42760" anchor="ctr"/>
                </a:tc>
                <a:tc hMerge="1"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kern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Установка</a:t>
                      </a:r>
                      <a:r>
                        <a:rPr lang="ru-RU" sz="600" kern="8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тестовых  и миграционных сред</a:t>
                      </a:r>
                      <a:endParaRPr lang="ru-RU" sz="600" kern="8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23.</a:t>
                      </a:r>
                      <a:r>
                        <a:rPr lang="en-US" sz="600" b="0" kern="800" dirty="0" smtClean="0">
                          <a:solidFill>
                            <a:srgbClr val="000000"/>
                          </a:solidFill>
                        </a:rPr>
                        <a:t>01</a:t>
                      </a: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.201</a:t>
                      </a:r>
                      <a:r>
                        <a:rPr lang="en-US" sz="600" b="0" kern="8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ru-RU" sz="600" b="0" kern="8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kern="800" dirty="0" smtClean="0">
                          <a:solidFill>
                            <a:srgbClr val="000000"/>
                          </a:solidFill>
                        </a:rPr>
                        <a:t>28</a:t>
                      </a: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.0</a:t>
                      </a:r>
                      <a:r>
                        <a:rPr lang="en-US" sz="600" b="0" kern="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.2017</a:t>
                      </a:r>
                    </a:p>
                  </a:txBody>
                  <a:tcPr marL="84406" marR="84406" marT="42760" marB="4276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1200">
                <a:tc gridSpan="2"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kern="8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ru-RU" sz="600" b="0" i="0" kern="8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760" marB="4276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kern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Предварительное </a:t>
                      </a:r>
                      <a:r>
                        <a:rPr lang="ru-RU" sz="600" kern="8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</a:t>
                      </a:r>
                      <a:r>
                        <a:rPr lang="ru-RU" sz="600" kern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ехническое задание (ПТЗ)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b="0" kern="800" dirty="0" smtClean="0">
                          <a:solidFill>
                            <a:srgbClr val="000000"/>
                          </a:solidFill>
                        </a:rPr>
                        <a:t>21</a:t>
                      </a: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en-US" sz="600" b="0" kern="800" dirty="0" smtClean="0">
                          <a:solidFill>
                            <a:srgbClr val="000000"/>
                          </a:solidFill>
                        </a:rPr>
                        <a:t>11</a:t>
                      </a: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en-US" sz="600" b="0" kern="800" dirty="0" smtClean="0">
                          <a:solidFill>
                            <a:srgbClr val="000000"/>
                          </a:solidFill>
                        </a:rPr>
                        <a:t>2016</a:t>
                      </a:r>
                      <a:endParaRPr lang="ru-RU" sz="600" b="0" kern="8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16.12.2016</a:t>
                      </a:r>
                    </a:p>
                  </a:txBody>
                  <a:tcPr marL="84406" marR="84406" marT="42760" marB="42760" anchor="ctr"/>
                </a:tc>
              </a:tr>
              <a:tr h="241200">
                <a:tc gridSpan="2"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kern="800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ru-RU" sz="600" b="0" i="0" kern="8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760" marB="42760" anchor="ctr"/>
                </a:tc>
                <a:tc hMerge="1"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kern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</a:t>
                      </a:r>
                      <a:r>
                        <a:rPr lang="ru-RU" sz="600" kern="8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600" kern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согласование ТЗ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16.01.2017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01.05.2017</a:t>
                      </a:r>
                    </a:p>
                  </a:txBody>
                  <a:tcPr marL="84406" marR="84406" marT="42760" marB="4276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1200">
                <a:tc gridSpan="2"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kern="8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ru-RU" sz="600" b="0" i="0" kern="8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760" marB="42760" anchor="ctr"/>
                </a:tc>
                <a:tc hMerge="1"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kern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</a:t>
                      </a:r>
                      <a:r>
                        <a:rPr lang="ru-RU" sz="600" kern="8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600" kern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согласование</a:t>
                      </a:r>
                      <a:r>
                        <a:rPr lang="ru-RU" sz="600" kern="8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600" kern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ТП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16.01.2017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01.05.2017</a:t>
                      </a:r>
                    </a:p>
                  </a:txBody>
                  <a:tcPr marL="84406" marR="84406" marT="42760" marB="42760" anchor="ctr"/>
                </a:tc>
              </a:tr>
              <a:tr h="233017">
                <a:tc gridSpan="2"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kern="8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ru-RU" sz="600" b="0" i="0" kern="8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760" marB="42760" anchor="ctr"/>
                </a:tc>
                <a:tc hMerge="1"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kern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Обучение проектной команды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01.12.2016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30.03.2017</a:t>
                      </a:r>
                    </a:p>
                  </a:txBody>
                  <a:tcPr marL="84406" marR="84406" marT="42760" marB="42760" anchor="ctr"/>
                </a:tc>
              </a:tr>
              <a:tr h="216030">
                <a:tc gridSpan="5"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1" kern="800" cap="all" baseline="0" dirty="0" smtClean="0">
                          <a:solidFill>
                            <a:srgbClr val="000000"/>
                          </a:solidFill>
                          <a:effectLst/>
                        </a:rPr>
                        <a:t>2 этап. Разработка АС БУ, рабочее проектирование</a:t>
                      </a:r>
                    </a:p>
                  </a:txBody>
                  <a:tcPr marL="84406" marR="84406" marT="42760" marB="42760" anchor="ctr">
                    <a:solidFill>
                      <a:srgbClr val="BCCF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baseline="30000" dirty="0" smtClean="0">
                        <a:solidFill>
                          <a:srgbClr val="3C3C3B"/>
                        </a:solidFill>
                      </a:endParaRPr>
                    </a:p>
                  </a:txBody>
                  <a:tcPr marL="84406" marR="84406" marT="42203" marB="4220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1200">
                <a:tc gridSpan="2"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kern="80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ru-RU" sz="600" b="0" i="0" kern="8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760" marB="42760" anchor="ctr"/>
                </a:tc>
                <a:tc hMerge="1"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kern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АС БУ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16.01.2017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29.09.2017</a:t>
                      </a:r>
                    </a:p>
                  </a:txBody>
                  <a:tcPr marL="84406" marR="84406" marT="42760" marB="42760" anchor="ctr"/>
                </a:tc>
              </a:tr>
              <a:tr h="241200">
                <a:tc gridSpan="2"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kern="80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ru-RU" sz="600" b="0" i="0" kern="8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760" marB="4276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kern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Доработка</a:t>
                      </a:r>
                      <a:r>
                        <a:rPr lang="ru-RU" sz="600" kern="8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смежных систем АС БУ</a:t>
                      </a:r>
                      <a:endParaRPr lang="ru-RU" sz="600" kern="8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16.01.2017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15.09.2017</a:t>
                      </a:r>
                    </a:p>
                  </a:txBody>
                  <a:tcPr marL="84406" marR="84406" marT="42760" marB="42760" anchor="ctr"/>
                </a:tc>
              </a:tr>
              <a:tr h="241200">
                <a:tc gridSpan="2"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kern="80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ru-RU" sz="600" b="0" i="0" kern="8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760" marB="42760" anchor="ctr"/>
                </a:tc>
                <a:tc hMerge="1"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kern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Настройка схемы 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01.03.2017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30.09.2017</a:t>
                      </a:r>
                    </a:p>
                  </a:txBody>
                  <a:tcPr marL="84406" marR="84406" marT="42760" marB="42760" anchor="ctr"/>
                </a:tc>
              </a:tr>
              <a:tr h="241200">
                <a:tc gridSpan="2"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0" i="0" kern="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600" b="0" i="0" kern="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ru-RU" sz="600" b="0" i="0" kern="8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760" marB="42760" anchor="ctr"/>
                </a:tc>
                <a:tc hMerge="1"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kern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Компонентное тестирование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01.05.2017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30.09.2017</a:t>
                      </a:r>
                    </a:p>
                  </a:txBody>
                  <a:tcPr marL="84406" marR="84406" marT="42760" marB="42760" anchor="ctr"/>
                </a:tc>
              </a:tr>
              <a:tr h="241200">
                <a:tc gridSpan="2"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0" i="0" kern="80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600" b="0" i="0" kern="80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ru-RU" sz="600" b="0" i="0" kern="80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84406" marR="84406" marT="42760" marB="42760" anchor="ctr"/>
                </a:tc>
                <a:tc hMerge="1"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kern="120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kern="8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Миграция данных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01.07.2017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000000"/>
                          </a:solidFill>
                        </a:rPr>
                        <a:t>30.09.2017</a:t>
                      </a:r>
                    </a:p>
                  </a:txBody>
                  <a:tcPr marL="84406" marR="84406" marT="42760" marB="42760" anchor="ctr"/>
                </a:tc>
              </a:tr>
              <a:tr h="176400">
                <a:tc gridSpan="5"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1" kern="800" cap="all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Этап. Внедрение АС БУ</a:t>
                      </a:r>
                    </a:p>
                  </a:txBody>
                  <a:tcPr marL="84406" marR="84406" marT="42760" marB="42760" anchor="ctr">
                    <a:solidFill>
                      <a:srgbClr val="BCCFE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800" i="0" kern="120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41200">
                <a:tc gridSpan="2"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0" i="0" kern="800" dirty="0" smtClean="0">
                          <a:solidFill>
                            <a:srgbClr val="1B1B1B"/>
                          </a:solidFill>
                        </a:rPr>
                        <a:t>1</a:t>
                      </a:r>
                      <a:r>
                        <a:rPr lang="en-US" sz="600" b="0" i="0" kern="800" dirty="0" smtClean="0">
                          <a:solidFill>
                            <a:srgbClr val="1B1B1B"/>
                          </a:solidFill>
                        </a:rPr>
                        <a:t>3</a:t>
                      </a:r>
                      <a:endParaRPr lang="ru-RU" sz="600" b="0" i="0" kern="80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 anchor="ctr"/>
                </a:tc>
                <a:tc hMerge="1"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kern="800" dirty="0" smtClean="0">
                          <a:solidFill>
                            <a:srgbClr val="1B1B1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Обучение пользователей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1B1B1B"/>
                          </a:solidFill>
                        </a:rPr>
                        <a:t>01.07.2017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1B1B1B"/>
                          </a:solidFill>
                        </a:rPr>
                        <a:t>30.10.2017</a:t>
                      </a:r>
                    </a:p>
                  </a:txBody>
                  <a:tcPr marL="84406" marR="84406" marT="42760" marB="42760" anchor="ctr"/>
                </a:tc>
              </a:tr>
              <a:tr h="241200">
                <a:tc gridSpan="2"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0" i="0" kern="800" dirty="0" smtClean="0">
                          <a:solidFill>
                            <a:srgbClr val="1B1B1B"/>
                          </a:solidFill>
                        </a:rPr>
                        <a:t>1</a:t>
                      </a:r>
                      <a:r>
                        <a:rPr lang="en-US" sz="600" b="0" i="0" kern="800" dirty="0" smtClean="0">
                          <a:solidFill>
                            <a:srgbClr val="1B1B1B"/>
                          </a:solidFill>
                        </a:rPr>
                        <a:t>4</a:t>
                      </a:r>
                      <a:endParaRPr lang="ru-RU" sz="600" b="0" i="0" kern="80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 anchor="ctr"/>
                </a:tc>
                <a:tc hMerge="1"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kern="800" dirty="0" smtClean="0">
                          <a:solidFill>
                            <a:srgbClr val="1B1B1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Установка промышленной среды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1B1B1B"/>
                          </a:solidFill>
                        </a:rPr>
                        <a:t>01.09.2017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1B1B1B"/>
                          </a:solidFill>
                        </a:rPr>
                        <a:t>30.09.2017</a:t>
                      </a:r>
                    </a:p>
                  </a:txBody>
                  <a:tcPr marL="84406" marR="84406" marT="42760" marB="42760" anchor="ctr"/>
                </a:tc>
              </a:tr>
              <a:tr h="241200">
                <a:tc gridSpan="2"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0" i="0" kern="800" dirty="0" smtClean="0">
                          <a:solidFill>
                            <a:srgbClr val="1B1B1B"/>
                          </a:solidFill>
                        </a:rPr>
                        <a:t>1</a:t>
                      </a:r>
                      <a:r>
                        <a:rPr lang="en-US" sz="600" b="0" i="0" kern="800" dirty="0" smtClean="0">
                          <a:solidFill>
                            <a:srgbClr val="1B1B1B"/>
                          </a:solidFill>
                        </a:rPr>
                        <a:t>5</a:t>
                      </a:r>
                      <a:endParaRPr lang="ru-RU" sz="600" b="0" i="0" kern="80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 anchor="ctr"/>
                </a:tc>
                <a:tc hMerge="1"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kern="800" dirty="0" smtClean="0">
                          <a:solidFill>
                            <a:srgbClr val="1B1B1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Предварительные испытания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1B1B1B"/>
                          </a:solidFill>
                        </a:rPr>
                        <a:t>01.10.2017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1B1B1B"/>
                          </a:solidFill>
                        </a:rPr>
                        <a:t>30.10.2017</a:t>
                      </a:r>
                    </a:p>
                  </a:txBody>
                  <a:tcPr marL="84406" marR="84406" marT="42760" marB="42760" anchor="ctr"/>
                </a:tc>
              </a:tr>
              <a:tr h="241200">
                <a:tc gridSpan="2"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0" i="0" kern="800" dirty="0" smtClean="0">
                          <a:solidFill>
                            <a:srgbClr val="1B1B1B"/>
                          </a:solidFill>
                        </a:rPr>
                        <a:t>16</a:t>
                      </a:r>
                    </a:p>
                  </a:txBody>
                  <a:tcPr marL="84406" marR="84406" marT="42760" marB="4276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kern="800" dirty="0" smtClean="0">
                          <a:solidFill>
                            <a:srgbClr val="1B1B1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 и согласование</a:t>
                      </a:r>
                      <a:r>
                        <a:rPr lang="ru-RU" sz="600" kern="800" baseline="0" dirty="0" smtClean="0">
                          <a:solidFill>
                            <a:srgbClr val="1B1B1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600" kern="800" dirty="0" smtClean="0">
                          <a:solidFill>
                            <a:srgbClr val="1B1B1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графика перевода подразделений на АС БУ 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1B1B1B"/>
                          </a:solidFill>
                        </a:rPr>
                        <a:t>01.10.2017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1B1B1B"/>
                          </a:solidFill>
                        </a:rPr>
                        <a:t>30.10.2017</a:t>
                      </a:r>
                    </a:p>
                  </a:txBody>
                  <a:tcPr marL="84406" marR="84406" marT="42760" marB="42760" anchor="ctr"/>
                </a:tc>
              </a:tr>
              <a:tr h="248287">
                <a:tc gridSpan="2"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0" i="0" kern="800" dirty="0" smtClean="0">
                          <a:solidFill>
                            <a:srgbClr val="1B1B1B"/>
                          </a:solidFill>
                        </a:rPr>
                        <a:t>17</a:t>
                      </a:r>
                    </a:p>
                  </a:txBody>
                  <a:tcPr marL="84406" marR="84406" marT="42760" marB="42760" anchor="ctr"/>
                </a:tc>
                <a:tc hMerge="1"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kern="800" dirty="0" smtClean="0">
                          <a:solidFill>
                            <a:srgbClr val="1B1B1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Опытная </a:t>
                      </a:r>
                      <a:r>
                        <a:rPr lang="ru-RU" sz="600" kern="800" dirty="0" smtClean="0">
                          <a:solidFill>
                            <a:srgbClr val="1B1B1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эксплуатация</a:t>
                      </a:r>
                      <a:r>
                        <a:rPr lang="en-US" sz="600" kern="800" dirty="0" smtClean="0">
                          <a:solidFill>
                            <a:srgbClr val="1B1B1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600" kern="800" dirty="0" smtClean="0">
                          <a:solidFill>
                            <a:srgbClr val="1B1B1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ОЭ</a:t>
                      </a:r>
                      <a:r>
                        <a:rPr lang="en-US" sz="600" kern="800" dirty="0" smtClean="0">
                          <a:solidFill>
                            <a:srgbClr val="1B1B1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ru-RU" sz="600" kern="800" dirty="0" smtClean="0">
                          <a:solidFill>
                            <a:srgbClr val="1B1B1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ЦА, </a:t>
                      </a:r>
                      <a:r>
                        <a:rPr lang="ru-RU" sz="600" kern="800" dirty="0" smtClean="0">
                          <a:solidFill>
                            <a:srgbClr val="1B1B1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пилотный проект и перевод подразделений 1 группы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1B1B1B"/>
                          </a:solidFill>
                        </a:rPr>
                        <a:t>01.11.2017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1B1B1B"/>
                          </a:solidFill>
                        </a:rPr>
                        <a:t>08.01.2018</a:t>
                      </a:r>
                    </a:p>
                  </a:txBody>
                  <a:tcPr marL="84406" marR="84406" marT="42760" marB="42760" anchor="ctr"/>
                </a:tc>
              </a:tr>
              <a:tr h="241200">
                <a:tc gridSpan="2"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0" i="0" kern="800" dirty="0" smtClean="0">
                          <a:solidFill>
                            <a:srgbClr val="1B1B1B"/>
                          </a:solidFill>
                        </a:rPr>
                        <a:t>18</a:t>
                      </a:r>
                    </a:p>
                  </a:txBody>
                  <a:tcPr marL="84406" marR="84406" marT="42760" marB="42760" anchor="ctr"/>
                </a:tc>
                <a:tc hMerge="1"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kern="800" dirty="0" smtClean="0">
                          <a:solidFill>
                            <a:srgbClr val="1B1B1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Приемочные</a:t>
                      </a:r>
                      <a:r>
                        <a:rPr lang="ru-RU" sz="600" kern="800" baseline="0" dirty="0" smtClean="0">
                          <a:solidFill>
                            <a:srgbClr val="1B1B1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600" kern="800" baseline="0" dirty="0" smtClean="0">
                          <a:solidFill>
                            <a:srgbClr val="1B1B1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испытания (ПИ)</a:t>
                      </a:r>
                      <a:endParaRPr lang="ru-RU" sz="600" kern="800" dirty="0" smtClean="0">
                        <a:solidFill>
                          <a:srgbClr val="1B1B1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b="0" kern="800" dirty="0" smtClean="0">
                          <a:solidFill>
                            <a:srgbClr val="1B1B1B"/>
                          </a:solidFill>
                        </a:rPr>
                        <a:t>15</a:t>
                      </a:r>
                      <a:r>
                        <a:rPr lang="ru-RU" sz="600" b="0" kern="800" dirty="0" smtClean="0">
                          <a:solidFill>
                            <a:srgbClr val="1B1B1B"/>
                          </a:solidFill>
                        </a:rPr>
                        <a:t>.</a:t>
                      </a:r>
                      <a:r>
                        <a:rPr lang="en-US" sz="600" b="0" kern="800" dirty="0" smtClean="0">
                          <a:solidFill>
                            <a:srgbClr val="1B1B1B"/>
                          </a:solidFill>
                        </a:rPr>
                        <a:t>01</a:t>
                      </a:r>
                      <a:r>
                        <a:rPr lang="ru-RU" sz="600" b="0" kern="800" dirty="0" smtClean="0">
                          <a:solidFill>
                            <a:srgbClr val="1B1B1B"/>
                          </a:solidFill>
                        </a:rPr>
                        <a:t>.2018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b="0" kern="800" dirty="0" smtClean="0">
                          <a:solidFill>
                            <a:srgbClr val="1B1B1B"/>
                          </a:solidFill>
                        </a:rPr>
                        <a:t>31</a:t>
                      </a:r>
                      <a:r>
                        <a:rPr lang="ru-RU" sz="600" b="0" kern="800" dirty="0" smtClean="0">
                          <a:solidFill>
                            <a:srgbClr val="1B1B1B"/>
                          </a:solidFill>
                        </a:rPr>
                        <a:t>.0</a:t>
                      </a:r>
                      <a:r>
                        <a:rPr lang="en-US" sz="600" b="0" kern="800" dirty="0" smtClean="0">
                          <a:solidFill>
                            <a:srgbClr val="1B1B1B"/>
                          </a:solidFill>
                        </a:rPr>
                        <a:t>1</a:t>
                      </a:r>
                      <a:r>
                        <a:rPr lang="ru-RU" sz="600" b="0" kern="800" dirty="0" smtClean="0">
                          <a:solidFill>
                            <a:srgbClr val="1B1B1B"/>
                          </a:solidFill>
                        </a:rPr>
                        <a:t>.2018</a:t>
                      </a:r>
                    </a:p>
                  </a:txBody>
                  <a:tcPr marL="84406" marR="84406" marT="42760" marB="42760" anchor="ctr"/>
                </a:tc>
              </a:tr>
              <a:tr h="241200">
                <a:tc gridSpan="2"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0" i="0" kern="800" dirty="0" smtClean="0">
                          <a:solidFill>
                            <a:srgbClr val="1B1B1B"/>
                          </a:solidFill>
                        </a:rPr>
                        <a:t>19</a:t>
                      </a:r>
                    </a:p>
                  </a:txBody>
                  <a:tcPr marL="84406" marR="84406" marT="42760" marB="42760" anchor="ctr"/>
                </a:tc>
                <a:tc hMerge="1"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00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kern="800" dirty="0" smtClean="0">
                          <a:solidFill>
                            <a:srgbClr val="1B1B1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Перевод АС БУ в промышленную </a:t>
                      </a:r>
                      <a:r>
                        <a:rPr lang="ru-RU" sz="600" kern="800" dirty="0" smtClean="0">
                          <a:solidFill>
                            <a:srgbClr val="1B1B1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эксплуатацию (ПЭ)</a:t>
                      </a:r>
                      <a:endParaRPr lang="ru-RU" sz="600" kern="800" dirty="0" smtClean="0">
                        <a:solidFill>
                          <a:srgbClr val="1B1B1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1B1B1B"/>
                          </a:solidFill>
                        </a:rPr>
                        <a:t>01.02.2018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1B1B1B"/>
                          </a:solidFill>
                        </a:rPr>
                        <a:t>0</a:t>
                      </a:r>
                      <a:r>
                        <a:rPr lang="en-US" sz="600" b="0" kern="800" dirty="0" smtClean="0">
                          <a:solidFill>
                            <a:srgbClr val="1B1B1B"/>
                          </a:solidFill>
                        </a:rPr>
                        <a:t>8</a:t>
                      </a:r>
                      <a:r>
                        <a:rPr lang="ru-RU" sz="600" b="0" kern="800" dirty="0" smtClean="0">
                          <a:solidFill>
                            <a:srgbClr val="1B1B1B"/>
                          </a:solidFill>
                        </a:rPr>
                        <a:t>.02.201</a:t>
                      </a:r>
                      <a:r>
                        <a:rPr lang="en-US" sz="600" b="0" kern="800" dirty="0" smtClean="0">
                          <a:solidFill>
                            <a:srgbClr val="1B1B1B"/>
                          </a:solidFill>
                        </a:rPr>
                        <a:t>8</a:t>
                      </a:r>
                      <a:endParaRPr lang="ru-RU" sz="600" b="0" kern="800" dirty="0" smtClean="0">
                        <a:solidFill>
                          <a:srgbClr val="1B1B1B"/>
                        </a:solidFill>
                      </a:endParaRPr>
                    </a:p>
                  </a:txBody>
                  <a:tcPr marL="84406" marR="84406" marT="42760" marB="42760" anchor="ctr"/>
                </a:tc>
              </a:tr>
              <a:tr h="241200">
                <a:tc gridSpan="2"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b="0" i="0" kern="800" dirty="0" smtClean="0">
                          <a:solidFill>
                            <a:srgbClr val="1B1B1B"/>
                          </a:solidFill>
                        </a:rPr>
                        <a:t>20</a:t>
                      </a:r>
                    </a:p>
                  </a:txBody>
                  <a:tcPr marL="84406" marR="84406" marT="42760" marB="4276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600" kern="800" dirty="0" smtClean="0">
                          <a:solidFill>
                            <a:srgbClr val="1B1B1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Переход на  </a:t>
                      </a:r>
                      <a:r>
                        <a:rPr lang="ru-RU" sz="600" kern="800" dirty="0" smtClean="0">
                          <a:solidFill>
                            <a:srgbClr val="1B1B1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АС БУ 2-ой</a:t>
                      </a:r>
                      <a:r>
                        <a:rPr lang="ru-RU" sz="600" kern="800" baseline="0" dirty="0" smtClean="0">
                          <a:solidFill>
                            <a:srgbClr val="1B1B1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группы</a:t>
                      </a:r>
                      <a:endParaRPr lang="ru-RU" sz="600" kern="800" dirty="0" smtClean="0">
                        <a:solidFill>
                          <a:srgbClr val="1B1B1B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600" b="0" kern="800" dirty="0" smtClean="0">
                          <a:solidFill>
                            <a:srgbClr val="1B1B1B"/>
                          </a:solidFill>
                        </a:rPr>
                        <a:t>09</a:t>
                      </a:r>
                      <a:r>
                        <a:rPr lang="ru-RU" sz="600" b="0" kern="800" dirty="0" smtClean="0">
                          <a:solidFill>
                            <a:srgbClr val="1B1B1B"/>
                          </a:solidFill>
                        </a:rPr>
                        <a:t>.02.2018</a:t>
                      </a:r>
                    </a:p>
                  </a:txBody>
                  <a:tcPr marL="84406" marR="84406" marT="42760" marB="4276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600" b="0" kern="800" dirty="0" smtClean="0">
                          <a:solidFill>
                            <a:srgbClr val="1B1B1B"/>
                          </a:solidFill>
                        </a:rPr>
                        <a:t>01.05.2018</a:t>
                      </a:r>
                    </a:p>
                  </a:txBody>
                  <a:tcPr marL="84406" marR="84406" marT="42760" marB="42760" anchor="ctr"/>
                </a:tc>
              </a:tr>
            </a:tbl>
          </a:graphicData>
        </a:graphic>
      </p:graphicFrame>
      <p:sp>
        <p:nvSpPr>
          <p:cNvPr id="119" name="Пятиугольник 118"/>
          <p:cNvSpPr/>
          <p:nvPr/>
        </p:nvSpPr>
        <p:spPr>
          <a:xfrm>
            <a:off x="3924709" y="1679136"/>
            <a:ext cx="1006542" cy="187200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ts val="4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 smtClean="0">
                <a:solidFill>
                  <a:srgbClr val="3C3C3B"/>
                </a:solidFill>
              </a:rPr>
              <a:t>  </a:t>
            </a:r>
            <a:r>
              <a:rPr lang="ru-RU" sz="600" dirty="0" err="1" smtClean="0">
                <a:solidFill>
                  <a:srgbClr val="3C3C3B"/>
                </a:solidFill>
              </a:rPr>
              <a:t>Предпр</a:t>
            </a:r>
            <a:r>
              <a:rPr lang="ru-RU" sz="600" dirty="0">
                <a:solidFill>
                  <a:srgbClr val="3C3C3B"/>
                </a:solidFill>
              </a:rPr>
              <a:t>.</a:t>
            </a:r>
            <a:r>
              <a:rPr lang="ru-RU" sz="600" dirty="0" smtClean="0">
                <a:solidFill>
                  <a:srgbClr val="3C3C3B"/>
                </a:solidFill>
              </a:rPr>
              <a:t> обследование </a:t>
            </a:r>
            <a:endParaRPr lang="ru-RU" sz="600" dirty="0">
              <a:solidFill>
                <a:srgbClr val="3C3C3B"/>
              </a:solidFill>
            </a:endParaRPr>
          </a:p>
        </p:txBody>
      </p:sp>
      <p:sp>
        <p:nvSpPr>
          <p:cNvPr id="120" name="Пятиугольник 119"/>
          <p:cNvSpPr/>
          <p:nvPr/>
        </p:nvSpPr>
        <p:spPr>
          <a:xfrm>
            <a:off x="4653108" y="2154997"/>
            <a:ext cx="336663" cy="187200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ts val="4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 smtClean="0">
                <a:solidFill>
                  <a:srgbClr val="3C3C3B"/>
                </a:solidFill>
              </a:rPr>
              <a:t>Среды</a:t>
            </a:r>
            <a:endParaRPr lang="ru-RU" sz="600" dirty="0">
              <a:solidFill>
                <a:srgbClr val="3C3C3B"/>
              </a:solidFill>
            </a:endParaRPr>
          </a:p>
        </p:txBody>
      </p:sp>
      <p:sp>
        <p:nvSpPr>
          <p:cNvPr id="123" name="Пятиугольник 122"/>
          <p:cNvSpPr/>
          <p:nvPr/>
        </p:nvSpPr>
        <p:spPr>
          <a:xfrm>
            <a:off x="4129529" y="1910798"/>
            <a:ext cx="1391545" cy="187200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ts val="4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 smtClean="0">
                <a:solidFill>
                  <a:srgbClr val="3C3C3B"/>
                </a:solidFill>
              </a:rPr>
              <a:t>Детальное обследование</a:t>
            </a:r>
            <a:endParaRPr lang="ru-RU" sz="600" dirty="0">
              <a:solidFill>
                <a:srgbClr val="3C3C3B"/>
              </a:solidFill>
            </a:endParaRPr>
          </a:p>
        </p:txBody>
      </p:sp>
      <p:sp>
        <p:nvSpPr>
          <p:cNvPr id="126" name="Пятиугольник 125"/>
          <p:cNvSpPr/>
          <p:nvPr/>
        </p:nvSpPr>
        <p:spPr>
          <a:xfrm>
            <a:off x="4464000" y="3132000"/>
            <a:ext cx="778307" cy="187200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rmAutofit/>
          </a:bodyPr>
          <a:lstStyle/>
          <a:p>
            <a:pPr algn="ctr" defTabSz="943731">
              <a:lnSpc>
                <a:spcPts val="4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 smtClean="0">
                <a:solidFill>
                  <a:srgbClr val="3C3C3B"/>
                </a:solidFill>
              </a:rPr>
              <a:t> Обучение</a:t>
            </a:r>
            <a:endParaRPr lang="ru-RU" sz="600" dirty="0">
              <a:solidFill>
                <a:srgbClr val="3C3C3B"/>
              </a:solidFill>
            </a:endParaRPr>
          </a:p>
        </p:txBody>
      </p:sp>
      <p:sp>
        <p:nvSpPr>
          <p:cNvPr id="127" name="Пятиугольник 126"/>
          <p:cNvSpPr/>
          <p:nvPr/>
        </p:nvSpPr>
        <p:spPr>
          <a:xfrm>
            <a:off x="4533900" y="2628000"/>
            <a:ext cx="982800" cy="187200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ts val="4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 smtClean="0">
                <a:solidFill>
                  <a:srgbClr val="3C3C3B"/>
                </a:solidFill>
              </a:rPr>
              <a:t>Техническое задание </a:t>
            </a:r>
            <a:endParaRPr lang="ru-RU" sz="600" dirty="0">
              <a:solidFill>
                <a:srgbClr val="3C3C3B"/>
              </a:solidFill>
            </a:endParaRPr>
          </a:p>
        </p:txBody>
      </p:sp>
      <p:sp>
        <p:nvSpPr>
          <p:cNvPr id="129" name="Пятиугольник 128"/>
          <p:cNvSpPr/>
          <p:nvPr/>
        </p:nvSpPr>
        <p:spPr>
          <a:xfrm>
            <a:off x="4537819" y="2860950"/>
            <a:ext cx="982800" cy="187200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ts val="4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 smtClean="0">
                <a:solidFill>
                  <a:srgbClr val="3C3C3B"/>
                </a:solidFill>
              </a:rPr>
              <a:t>Технический проект </a:t>
            </a:r>
            <a:endParaRPr lang="ru-RU" sz="600" dirty="0">
              <a:solidFill>
                <a:srgbClr val="3C3C3B"/>
              </a:solidFill>
            </a:endParaRPr>
          </a:p>
        </p:txBody>
      </p:sp>
      <p:sp>
        <p:nvSpPr>
          <p:cNvPr id="139" name="Пятиугольник 138"/>
          <p:cNvSpPr/>
          <p:nvPr/>
        </p:nvSpPr>
        <p:spPr>
          <a:xfrm>
            <a:off x="4611351" y="3580950"/>
            <a:ext cx="2264969" cy="187200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ts val="4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 smtClean="0">
                <a:solidFill>
                  <a:srgbClr val="3C3C3B"/>
                </a:solidFill>
              </a:rPr>
              <a:t>Разработка АС БУ</a:t>
            </a:r>
            <a:endParaRPr lang="ru-RU" sz="600" dirty="0">
              <a:solidFill>
                <a:srgbClr val="3C3C3B"/>
              </a:solidFill>
            </a:endParaRPr>
          </a:p>
        </p:txBody>
      </p:sp>
      <p:sp>
        <p:nvSpPr>
          <p:cNvPr id="143" name="Пятиугольник 142"/>
          <p:cNvSpPr/>
          <p:nvPr/>
        </p:nvSpPr>
        <p:spPr>
          <a:xfrm>
            <a:off x="5533319" y="4313650"/>
            <a:ext cx="1358123" cy="187200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ts val="4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 smtClean="0">
                <a:solidFill>
                  <a:srgbClr val="3C3C3B"/>
                </a:solidFill>
              </a:rPr>
              <a:t>Тестирование</a:t>
            </a:r>
            <a:endParaRPr lang="ru-RU" sz="600" dirty="0">
              <a:solidFill>
                <a:srgbClr val="3C3C3B"/>
              </a:solidFill>
            </a:endParaRPr>
          </a:p>
        </p:txBody>
      </p:sp>
      <p:sp>
        <p:nvSpPr>
          <p:cNvPr id="147" name="Пятиугольник 146"/>
          <p:cNvSpPr/>
          <p:nvPr/>
        </p:nvSpPr>
        <p:spPr>
          <a:xfrm>
            <a:off x="6093092" y="4552950"/>
            <a:ext cx="792000" cy="187200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ts val="4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 smtClean="0">
                <a:solidFill>
                  <a:srgbClr val="3C3C3B"/>
                </a:solidFill>
              </a:rPr>
              <a:t>Миграция данных</a:t>
            </a:r>
            <a:endParaRPr lang="ru-RU" sz="600" dirty="0">
              <a:solidFill>
                <a:srgbClr val="3C3C3B"/>
              </a:solidFill>
            </a:endParaRPr>
          </a:p>
        </p:txBody>
      </p:sp>
      <p:sp>
        <p:nvSpPr>
          <p:cNvPr id="149" name="Пятиугольник 148"/>
          <p:cNvSpPr/>
          <p:nvPr/>
        </p:nvSpPr>
        <p:spPr>
          <a:xfrm>
            <a:off x="4989771" y="4064703"/>
            <a:ext cx="1905658" cy="187200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ts val="4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>
                <a:solidFill>
                  <a:srgbClr val="3C3C3B"/>
                </a:solidFill>
              </a:rPr>
              <a:t>Настройка системы</a:t>
            </a:r>
          </a:p>
        </p:txBody>
      </p:sp>
      <p:sp>
        <p:nvSpPr>
          <p:cNvPr id="151" name="Пятиугольник 150"/>
          <p:cNvSpPr/>
          <p:nvPr/>
        </p:nvSpPr>
        <p:spPr>
          <a:xfrm>
            <a:off x="6089710" y="4968000"/>
            <a:ext cx="798764" cy="185890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ts val="3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 smtClean="0">
                <a:solidFill>
                  <a:srgbClr val="1B1B1B"/>
                </a:solidFill>
              </a:rPr>
              <a:t>Обучение </a:t>
            </a:r>
            <a:endParaRPr lang="en-US" sz="600" dirty="0" smtClean="0">
              <a:solidFill>
                <a:srgbClr val="1B1B1B"/>
              </a:solidFill>
            </a:endParaRPr>
          </a:p>
        </p:txBody>
      </p:sp>
      <p:sp>
        <p:nvSpPr>
          <p:cNvPr id="154" name="Пятиугольник 153"/>
          <p:cNvSpPr/>
          <p:nvPr/>
        </p:nvSpPr>
        <p:spPr>
          <a:xfrm>
            <a:off x="6633243" y="5207300"/>
            <a:ext cx="262186" cy="180000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ts val="400"/>
              </a:lnSpc>
              <a:spcBef>
                <a:spcPct val="0"/>
              </a:spcBef>
              <a:spcAft>
                <a:spcPct val="35000"/>
              </a:spcAft>
            </a:pPr>
            <a:endParaRPr lang="ru-RU" sz="600" dirty="0">
              <a:solidFill>
                <a:srgbClr val="3C3C3B"/>
              </a:solidFill>
            </a:endParaRPr>
          </a:p>
        </p:txBody>
      </p:sp>
      <p:sp>
        <p:nvSpPr>
          <p:cNvPr id="155" name="Пятиугольник 154"/>
          <p:cNvSpPr/>
          <p:nvPr/>
        </p:nvSpPr>
        <p:spPr>
          <a:xfrm>
            <a:off x="6914617" y="5456360"/>
            <a:ext cx="252000" cy="180000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ts val="400"/>
              </a:lnSpc>
              <a:spcBef>
                <a:spcPct val="0"/>
              </a:spcBef>
              <a:spcAft>
                <a:spcPct val="35000"/>
              </a:spcAft>
            </a:pPr>
            <a:endParaRPr lang="ru-RU" sz="600" dirty="0">
              <a:solidFill>
                <a:srgbClr val="3C3C3B"/>
              </a:solidFill>
            </a:endParaRPr>
          </a:p>
        </p:txBody>
      </p:sp>
      <p:sp>
        <p:nvSpPr>
          <p:cNvPr id="159" name="Пятиугольник 158"/>
          <p:cNvSpPr/>
          <p:nvPr/>
        </p:nvSpPr>
        <p:spPr>
          <a:xfrm>
            <a:off x="7187860" y="5969194"/>
            <a:ext cx="625412" cy="216564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ts val="4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 smtClean="0">
                <a:solidFill>
                  <a:srgbClr val="1B1B1B"/>
                </a:solidFill>
              </a:rPr>
              <a:t>ОЭ в ЦА</a:t>
            </a:r>
            <a:endParaRPr lang="ru-RU" sz="600" dirty="0">
              <a:solidFill>
                <a:srgbClr val="1B1B1B"/>
              </a:solidFill>
            </a:endParaRPr>
          </a:p>
        </p:txBody>
      </p:sp>
      <p:sp>
        <p:nvSpPr>
          <p:cNvPr id="161" name="Пятиугольник 160"/>
          <p:cNvSpPr/>
          <p:nvPr/>
        </p:nvSpPr>
        <p:spPr>
          <a:xfrm>
            <a:off x="7853532" y="6244950"/>
            <a:ext cx="144502" cy="184023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ts val="4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 smtClean="0">
                <a:solidFill>
                  <a:srgbClr val="1B1B1B"/>
                </a:solidFill>
              </a:rPr>
              <a:t>ПИ</a:t>
            </a:r>
            <a:endParaRPr lang="ru-RU" sz="600" dirty="0">
              <a:solidFill>
                <a:srgbClr val="1B1B1B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01155"/>
              </p:ext>
            </p:extLst>
          </p:nvPr>
        </p:nvGraphicFramePr>
        <p:xfrm>
          <a:off x="93750" y="1097915"/>
          <a:ext cx="3505156" cy="3450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7917"/>
                <a:gridCol w="1926013"/>
                <a:gridCol w="648090"/>
                <a:gridCol w="683136"/>
              </a:tblGrid>
              <a:tr h="345099">
                <a:tc>
                  <a:txBody>
                    <a:bodyPr/>
                    <a:lstStyle/>
                    <a:p>
                      <a:pPr algn="ctr"/>
                      <a:r>
                        <a:rPr lang="ru-RU" sz="700" i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№</a:t>
                      </a:r>
                      <a:endParaRPr lang="ru-RU" sz="70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4406" marR="84406" marT="42760" marB="4276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 smtClean="0">
                          <a:solidFill>
                            <a:schemeClr val="bg1"/>
                          </a:solidFill>
                        </a:rPr>
                        <a:t>Контрольная точка</a:t>
                      </a:r>
                      <a:endParaRPr lang="ru-RU" sz="700" i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84406" marR="84406" marT="42760" marB="4276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/>
                        <a:t>Дата начала</a:t>
                      </a:r>
                      <a:endParaRPr lang="ru-RU" sz="700" i="0" dirty="0">
                        <a:latin typeface="+mn-lt"/>
                      </a:endParaRPr>
                    </a:p>
                  </a:txBody>
                  <a:tcPr marL="84406" marR="84406" marT="42760" marB="4276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00" dirty="0" smtClean="0"/>
                        <a:t>Дата</a:t>
                      </a:r>
                      <a:r>
                        <a:rPr lang="ru-RU" sz="700" baseline="0" dirty="0" smtClean="0"/>
                        <a:t> </a:t>
                      </a:r>
                    </a:p>
                    <a:p>
                      <a:pPr algn="ctr"/>
                      <a:r>
                        <a:rPr lang="ru-RU" sz="700" baseline="0" dirty="0" err="1" smtClean="0"/>
                        <a:t>завер</a:t>
                      </a:r>
                      <a:r>
                        <a:rPr lang="ru-RU" sz="700" baseline="0" dirty="0" smtClean="0"/>
                        <a:t>.</a:t>
                      </a:r>
                      <a:endParaRPr lang="ru-RU" sz="700" i="0" dirty="0">
                        <a:latin typeface="+mn-lt"/>
                      </a:endParaRPr>
                    </a:p>
                  </a:txBody>
                  <a:tcPr marL="84406" marR="84406" marT="42760" marB="4276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</a:tr>
            </a:tbl>
          </a:graphicData>
        </a:graphic>
      </p:graphicFrame>
      <p:sp>
        <p:nvSpPr>
          <p:cNvPr id="28" name="5-конечная звезда 27"/>
          <p:cNvSpPr/>
          <p:nvPr/>
        </p:nvSpPr>
        <p:spPr>
          <a:xfrm>
            <a:off x="8162312" y="6483511"/>
            <a:ext cx="112158" cy="109425"/>
          </a:xfrm>
          <a:prstGeom prst="star5">
            <a:avLst/>
          </a:prstGeom>
          <a:pattFill prst="ltUpDiag">
            <a:fgClr>
              <a:schemeClr val="tx1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800">
              <a:solidFill>
                <a:srgbClr val="3C3C3B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46997" y="6481927"/>
            <a:ext cx="761634" cy="22201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600" dirty="0" smtClean="0">
                <a:solidFill>
                  <a:srgbClr val="1B1B1B"/>
                </a:solidFill>
              </a:rPr>
              <a:t>Завершение этапа 3</a:t>
            </a:r>
          </a:p>
          <a:p>
            <a:pPr algn="ctr">
              <a:lnSpc>
                <a:spcPct val="90000"/>
              </a:lnSpc>
            </a:pPr>
            <a:r>
              <a:rPr lang="ru-RU" sz="600" dirty="0" smtClean="0">
                <a:solidFill>
                  <a:srgbClr val="1B1B1B"/>
                </a:solidFill>
              </a:rPr>
              <a:t>08.02.2018</a:t>
            </a:r>
            <a:endParaRPr lang="ru-RU" sz="600" dirty="0" smtClean="0">
              <a:solidFill>
                <a:srgbClr val="1B1B1B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92710" y="4345678"/>
            <a:ext cx="946500" cy="17281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600" dirty="0" smtClean="0">
                <a:solidFill>
                  <a:srgbClr val="1B1B1B"/>
                </a:solidFill>
              </a:rPr>
              <a:t>Завершение этапа 2</a:t>
            </a:r>
            <a:endParaRPr lang="ru-RU" sz="600" cap="none" baseline="0" dirty="0" smtClean="0">
              <a:solidFill>
                <a:srgbClr val="1B1B1B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ru-RU" sz="600" cap="none" baseline="0" dirty="0" smtClean="0">
                <a:solidFill>
                  <a:srgbClr val="1B1B1B"/>
                </a:solidFill>
              </a:rPr>
              <a:t>01.10.2017</a:t>
            </a:r>
          </a:p>
        </p:txBody>
      </p:sp>
      <p:sp>
        <p:nvSpPr>
          <p:cNvPr id="54" name="5-конечная звезда 53"/>
          <p:cNvSpPr/>
          <p:nvPr/>
        </p:nvSpPr>
        <p:spPr>
          <a:xfrm>
            <a:off x="6976716" y="4357414"/>
            <a:ext cx="112158" cy="109425"/>
          </a:xfrm>
          <a:prstGeom prst="star5">
            <a:avLst/>
          </a:prstGeom>
          <a:pattFill prst="ltUpDiag">
            <a:fgClr>
              <a:schemeClr val="tx1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800">
              <a:solidFill>
                <a:srgbClr val="3C3C3B"/>
              </a:solidFill>
            </a:endParaRPr>
          </a:p>
        </p:txBody>
      </p:sp>
      <p:cxnSp>
        <p:nvCxnSpPr>
          <p:cNvPr id="62" name="Прямая со стрелкой 61"/>
          <p:cNvCxnSpPr/>
          <p:nvPr/>
        </p:nvCxnSpPr>
        <p:spPr>
          <a:xfrm>
            <a:off x="4355971" y="3703726"/>
            <a:ext cx="249154" cy="0"/>
          </a:xfrm>
          <a:prstGeom prst="straightConnector1">
            <a:avLst/>
          </a:prstGeom>
          <a:ln w="12700">
            <a:solidFill>
              <a:schemeClr val="accent2">
                <a:lumMod val="50000"/>
                <a:alpha val="7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V="1">
            <a:off x="4355971" y="2574548"/>
            <a:ext cx="0" cy="1129178"/>
          </a:xfrm>
          <a:prstGeom prst="straightConnector1">
            <a:avLst/>
          </a:prstGeom>
          <a:ln w="12700">
            <a:solidFill>
              <a:schemeClr val="accent2">
                <a:lumMod val="50000"/>
                <a:alpha val="7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7"/>
          <p:cNvSpPr txBox="1"/>
          <p:nvPr/>
        </p:nvSpPr>
        <p:spPr>
          <a:xfrm>
            <a:off x="4224657" y="3024207"/>
            <a:ext cx="94904" cy="154408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ru-RU" sz="900" b="1" cap="none" baseline="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3" name="Пятиугольник 72"/>
          <p:cNvSpPr>
            <a:spLocks/>
          </p:cNvSpPr>
          <p:nvPr/>
        </p:nvSpPr>
        <p:spPr>
          <a:xfrm>
            <a:off x="4614350" y="3813900"/>
            <a:ext cx="2196000" cy="180000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ts val="4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>
                <a:solidFill>
                  <a:srgbClr val="3C3C3B"/>
                </a:solidFill>
              </a:rPr>
              <a:t>Доработка смежных </a:t>
            </a:r>
            <a:r>
              <a:rPr lang="ru-RU" sz="600" dirty="0" smtClean="0">
                <a:solidFill>
                  <a:srgbClr val="3C3C3B"/>
                </a:solidFill>
              </a:rPr>
              <a:t>систем</a:t>
            </a:r>
            <a:endParaRPr lang="ru-RU" sz="600" dirty="0">
              <a:solidFill>
                <a:srgbClr val="3C3C3B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71680" y="2140470"/>
            <a:ext cx="712037" cy="1639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ts val="600"/>
              </a:lnSpc>
            </a:pPr>
            <a:r>
              <a:rPr lang="ru-RU" sz="600" dirty="0" smtClean="0">
                <a:solidFill>
                  <a:srgbClr val="1B1B1B"/>
                </a:solidFill>
              </a:rPr>
              <a:t>Готовность КТС</a:t>
            </a:r>
          </a:p>
          <a:p>
            <a:pPr algn="ctr">
              <a:lnSpc>
                <a:spcPts val="600"/>
              </a:lnSpc>
            </a:pPr>
            <a:r>
              <a:rPr lang="ru-RU" sz="600" dirty="0" smtClean="0">
                <a:solidFill>
                  <a:srgbClr val="1B1B1B"/>
                </a:solidFill>
              </a:rPr>
              <a:t>Банка России</a:t>
            </a:r>
          </a:p>
          <a:p>
            <a:pPr algn="ctr">
              <a:lnSpc>
                <a:spcPts val="600"/>
              </a:lnSpc>
            </a:pPr>
            <a:r>
              <a:rPr lang="ru-RU" sz="600" dirty="0" smtClean="0">
                <a:solidFill>
                  <a:srgbClr val="1B1B1B"/>
                </a:solidFill>
              </a:rPr>
              <a:t> 09</a:t>
            </a:r>
            <a:r>
              <a:rPr lang="ru-RU" sz="600" cap="none" baseline="0" dirty="0" smtClean="0">
                <a:solidFill>
                  <a:srgbClr val="1B1B1B"/>
                </a:solidFill>
              </a:rPr>
              <a:t>.01.2017</a:t>
            </a:r>
          </a:p>
        </p:txBody>
      </p:sp>
      <p:sp>
        <p:nvSpPr>
          <p:cNvPr id="85" name="5-конечная звезда 84"/>
          <p:cNvSpPr/>
          <p:nvPr/>
        </p:nvSpPr>
        <p:spPr>
          <a:xfrm>
            <a:off x="4391891" y="2194310"/>
            <a:ext cx="112158" cy="109425"/>
          </a:xfrm>
          <a:prstGeom prst="star5">
            <a:avLst/>
          </a:prstGeom>
          <a:pattFill prst="ltUpDiag">
            <a:fgClr>
              <a:schemeClr val="tx1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800">
              <a:solidFill>
                <a:srgbClr val="3C3C3B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24709" y="4051371"/>
            <a:ext cx="1080106" cy="1639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600" dirty="0" smtClean="0">
                <a:solidFill>
                  <a:srgbClr val="1B1B1B"/>
                </a:solidFill>
              </a:rPr>
              <a:t>Готовность КТС </a:t>
            </a:r>
          </a:p>
          <a:p>
            <a:pPr algn="ctr">
              <a:lnSpc>
                <a:spcPct val="90000"/>
              </a:lnSpc>
            </a:pPr>
            <a:r>
              <a:rPr lang="ru-RU" sz="600" dirty="0" smtClean="0">
                <a:solidFill>
                  <a:srgbClr val="1B1B1B"/>
                </a:solidFill>
              </a:rPr>
              <a:t>Банка России </a:t>
            </a:r>
            <a:endParaRPr lang="ru-RU" sz="600" cap="none" baseline="0" dirty="0" smtClean="0">
              <a:solidFill>
                <a:srgbClr val="1B1B1B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ru-RU" sz="600" dirty="0" smtClean="0">
                <a:solidFill>
                  <a:srgbClr val="1B1B1B"/>
                </a:solidFill>
              </a:rPr>
              <a:t>01</a:t>
            </a:r>
            <a:r>
              <a:rPr lang="ru-RU" sz="600" cap="none" baseline="0" dirty="0" smtClean="0">
                <a:solidFill>
                  <a:srgbClr val="1B1B1B"/>
                </a:solidFill>
              </a:rPr>
              <a:t>.04.2017</a:t>
            </a:r>
          </a:p>
        </p:txBody>
      </p:sp>
      <p:sp>
        <p:nvSpPr>
          <p:cNvPr id="87" name="5-конечная звезда 86"/>
          <p:cNvSpPr/>
          <p:nvPr/>
        </p:nvSpPr>
        <p:spPr>
          <a:xfrm>
            <a:off x="5242307" y="4107007"/>
            <a:ext cx="112158" cy="109425"/>
          </a:xfrm>
          <a:prstGeom prst="star5">
            <a:avLst/>
          </a:prstGeom>
          <a:pattFill prst="ltUpDiag">
            <a:fgClr>
              <a:schemeClr val="tx1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800">
              <a:solidFill>
                <a:srgbClr val="3C3C3B"/>
              </a:solidFill>
            </a:endParaRPr>
          </a:p>
        </p:txBody>
      </p:sp>
      <p:sp>
        <p:nvSpPr>
          <p:cNvPr id="92" name="TextBox 27"/>
          <p:cNvSpPr txBox="1"/>
          <p:nvPr/>
        </p:nvSpPr>
        <p:spPr>
          <a:xfrm>
            <a:off x="5270585" y="4305836"/>
            <a:ext cx="110532" cy="22336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ru-RU" sz="900" b="1" cap="none" baseline="0" dirty="0" smtClean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6891442" y="5263895"/>
            <a:ext cx="1291765" cy="17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 smtClean="0">
                <a:solidFill>
                  <a:srgbClr val="1B1B1B"/>
                </a:solidFill>
              </a:rPr>
              <a:t>Предварительные </a:t>
            </a:r>
            <a:r>
              <a:rPr lang="ru-RU" sz="600" dirty="0">
                <a:solidFill>
                  <a:srgbClr val="1B1B1B"/>
                </a:solidFill>
              </a:rPr>
              <a:t>испытания</a:t>
            </a:r>
          </a:p>
        </p:txBody>
      </p:sp>
      <p:sp>
        <p:nvSpPr>
          <p:cNvPr id="59" name="Пятиугольник 58"/>
          <p:cNvSpPr/>
          <p:nvPr/>
        </p:nvSpPr>
        <p:spPr>
          <a:xfrm>
            <a:off x="4133887" y="2387348"/>
            <a:ext cx="222084" cy="187200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ts val="4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 smtClean="0">
                <a:solidFill>
                  <a:srgbClr val="3C3C3B"/>
                </a:solidFill>
              </a:rPr>
              <a:t>ПТЗ</a:t>
            </a:r>
            <a:endParaRPr lang="ru-RU" sz="600" dirty="0">
              <a:solidFill>
                <a:srgbClr val="3C3C3B"/>
              </a:solidFill>
            </a:endParaRPr>
          </a:p>
        </p:txBody>
      </p:sp>
      <p:sp>
        <p:nvSpPr>
          <p:cNvPr id="67" name="Пятиугольник 66"/>
          <p:cNvSpPr/>
          <p:nvPr/>
        </p:nvSpPr>
        <p:spPr>
          <a:xfrm>
            <a:off x="8010733" y="6480000"/>
            <a:ext cx="144000" cy="180000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ts val="4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 smtClean="0">
                <a:solidFill>
                  <a:srgbClr val="1B1B1B"/>
                </a:solidFill>
              </a:rPr>
              <a:t>ПЭ</a:t>
            </a:r>
            <a:endParaRPr lang="ru-RU" sz="600" dirty="0">
              <a:solidFill>
                <a:srgbClr val="1B1B1B"/>
              </a:solidFill>
            </a:endParaRPr>
          </a:p>
        </p:txBody>
      </p:sp>
      <p:sp>
        <p:nvSpPr>
          <p:cNvPr id="78" name="TextBox 27"/>
          <p:cNvSpPr txBox="1"/>
          <p:nvPr/>
        </p:nvSpPr>
        <p:spPr>
          <a:xfrm>
            <a:off x="4538308" y="2324089"/>
            <a:ext cx="69692" cy="11442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ru-RU" sz="900" b="1" cap="none" baseline="0" dirty="0" smtClean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0" name="Пятиугольник 69"/>
          <p:cNvSpPr/>
          <p:nvPr/>
        </p:nvSpPr>
        <p:spPr>
          <a:xfrm>
            <a:off x="6924143" y="5724000"/>
            <a:ext cx="251980" cy="180000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ts val="4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 smtClean="0">
                <a:solidFill>
                  <a:srgbClr val="3C3C3B"/>
                </a:solidFill>
              </a:rPr>
              <a:t>  </a:t>
            </a:r>
            <a:endParaRPr lang="ru-RU" sz="600" dirty="0">
              <a:solidFill>
                <a:srgbClr val="3C3C3B"/>
              </a:solidFill>
            </a:endParaRPr>
          </a:p>
        </p:txBody>
      </p:sp>
      <p:sp>
        <p:nvSpPr>
          <p:cNvPr id="88" name="Пятиугольник 87"/>
          <p:cNvSpPr/>
          <p:nvPr/>
        </p:nvSpPr>
        <p:spPr>
          <a:xfrm>
            <a:off x="8133625" y="6732000"/>
            <a:ext cx="680615" cy="180488"/>
          </a:xfrm>
          <a:prstGeom prst="homePlate">
            <a:avLst/>
          </a:prstGeom>
          <a:solidFill>
            <a:srgbClr val="FFFFFF"/>
          </a:solidFill>
          <a:ln w="15875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ts val="4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 smtClean="0">
                <a:solidFill>
                  <a:srgbClr val="1B1B1B"/>
                </a:solidFill>
              </a:rPr>
              <a:t>Переход на </a:t>
            </a:r>
            <a:r>
              <a:rPr lang="ru-RU" sz="600" dirty="0" smtClean="0">
                <a:solidFill>
                  <a:srgbClr val="1B1B1B"/>
                </a:solidFill>
              </a:rPr>
              <a:t>АС БУ </a:t>
            </a:r>
          </a:p>
          <a:p>
            <a:pPr algn="ctr" defTabSz="943731">
              <a:lnSpc>
                <a:spcPts val="4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 smtClean="0">
                <a:solidFill>
                  <a:srgbClr val="1B1B1B"/>
                </a:solidFill>
              </a:rPr>
              <a:t>2-ой группы</a:t>
            </a:r>
            <a:endParaRPr lang="ru-RU" sz="600" dirty="0">
              <a:solidFill>
                <a:srgbClr val="1B1B1B"/>
              </a:solidFill>
            </a:endParaRPr>
          </a:p>
        </p:txBody>
      </p:sp>
      <p:sp>
        <p:nvSpPr>
          <p:cNvPr id="98" name="Прямоугольник 97"/>
          <p:cNvSpPr/>
          <p:nvPr/>
        </p:nvSpPr>
        <p:spPr>
          <a:xfrm>
            <a:off x="7908041" y="6622115"/>
            <a:ext cx="1094511" cy="3178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ctr" defTabSz="943731">
              <a:spcBef>
                <a:spcPct val="0"/>
              </a:spcBef>
            </a:pPr>
            <a:endParaRPr lang="ru-RU" sz="600" dirty="0" smtClean="0">
              <a:solidFill>
                <a:srgbClr val="3C3C3B"/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762630" y="4168349"/>
            <a:ext cx="4290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717345" y="2887137"/>
            <a:ext cx="946500" cy="17281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600" dirty="0" smtClean="0">
                <a:solidFill>
                  <a:srgbClr val="1B1B1B"/>
                </a:solidFill>
              </a:rPr>
              <a:t>Завершение этапа 1</a:t>
            </a:r>
            <a:endParaRPr lang="ru-RU" sz="600" cap="none" baseline="0" dirty="0" smtClean="0">
              <a:solidFill>
                <a:srgbClr val="1B1B1B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600" dirty="0">
                <a:solidFill>
                  <a:srgbClr val="1B1B1B"/>
                </a:solidFill>
              </a:rPr>
              <a:t>0</a:t>
            </a:r>
            <a:r>
              <a:rPr lang="ru-RU" sz="600" dirty="0" smtClean="0">
                <a:solidFill>
                  <a:srgbClr val="1B1B1B"/>
                </a:solidFill>
              </a:rPr>
              <a:t>1</a:t>
            </a:r>
            <a:r>
              <a:rPr lang="ru-RU" sz="600" cap="none" baseline="0" dirty="0" smtClean="0">
                <a:solidFill>
                  <a:srgbClr val="1B1B1B"/>
                </a:solidFill>
              </a:rPr>
              <a:t>.0</a:t>
            </a:r>
            <a:r>
              <a:rPr lang="en-US" sz="600" cap="none" baseline="0" dirty="0" smtClean="0">
                <a:solidFill>
                  <a:srgbClr val="1B1B1B"/>
                </a:solidFill>
              </a:rPr>
              <a:t>5</a:t>
            </a:r>
            <a:r>
              <a:rPr lang="ru-RU" sz="600" cap="none" baseline="0" dirty="0" smtClean="0">
                <a:solidFill>
                  <a:srgbClr val="1B1B1B"/>
                </a:solidFill>
              </a:rPr>
              <a:t>.2017</a:t>
            </a:r>
          </a:p>
        </p:txBody>
      </p:sp>
      <p:sp>
        <p:nvSpPr>
          <p:cNvPr id="80" name="5-конечная звезда 79"/>
          <p:cNvSpPr/>
          <p:nvPr/>
        </p:nvSpPr>
        <p:spPr>
          <a:xfrm>
            <a:off x="5613061" y="2907661"/>
            <a:ext cx="112158" cy="109425"/>
          </a:xfrm>
          <a:prstGeom prst="star5">
            <a:avLst/>
          </a:prstGeom>
          <a:pattFill prst="ltUpDiag">
            <a:fgClr>
              <a:schemeClr val="tx1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prstDash val="solid"/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none" lIns="33231" tIns="33231" rIns="33231" bIns="33231" numCol="1" spcCol="1270" rtlCol="0" anchor="ctr" anchorCtr="0">
            <a:noAutofit/>
          </a:bodyPr>
          <a:lstStyle/>
          <a:p>
            <a:pPr algn="ctr"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800">
              <a:solidFill>
                <a:srgbClr val="3C3C3B"/>
              </a:solidFill>
            </a:endParaRPr>
          </a:p>
        </p:txBody>
      </p:sp>
      <p:cxnSp>
        <p:nvCxnSpPr>
          <p:cNvPr id="71" name="Прямая соединительная линия 70"/>
          <p:cNvCxnSpPr/>
          <p:nvPr/>
        </p:nvCxnSpPr>
        <p:spPr>
          <a:xfrm flipV="1">
            <a:off x="6964321" y="5393359"/>
            <a:ext cx="112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4535586" y="2248882"/>
            <a:ext cx="102783" cy="140"/>
          </a:xfrm>
          <a:prstGeom prst="straightConnector1">
            <a:avLst/>
          </a:prstGeom>
          <a:ln w="12700">
            <a:solidFill>
              <a:schemeClr val="accent2">
                <a:lumMod val="50000"/>
                <a:alpha val="7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V="1">
            <a:off x="6913143" y="5393484"/>
            <a:ext cx="54353" cy="6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7103244" y="5525850"/>
            <a:ext cx="1429306" cy="17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 smtClean="0">
                <a:solidFill>
                  <a:srgbClr val="1B1B1B"/>
                </a:solidFill>
              </a:rPr>
              <a:t>График перевода подразделений</a:t>
            </a:r>
            <a:endParaRPr lang="ru-RU" sz="600" dirty="0">
              <a:solidFill>
                <a:srgbClr val="1B1B1B"/>
              </a:solidFill>
            </a:endParaRP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>
            <a:off x="7176123" y="5655314"/>
            <a:ext cx="1263276" cy="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V="1">
            <a:off x="7124945" y="5655439"/>
            <a:ext cx="54353" cy="6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8"/>
          <p:cNvSpPr/>
          <p:nvPr/>
        </p:nvSpPr>
        <p:spPr>
          <a:xfrm>
            <a:off x="6858414" y="5022999"/>
            <a:ext cx="1386096" cy="17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4373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600" dirty="0" smtClean="0">
                <a:solidFill>
                  <a:srgbClr val="1B1B1B"/>
                </a:solidFill>
              </a:rPr>
              <a:t>Установка промышленной среды</a:t>
            </a:r>
            <a:endParaRPr lang="ru-RU" sz="600" dirty="0">
              <a:solidFill>
                <a:srgbClr val="1B1B1B"/>
              </a:solidFill>
            </a:endParaRPr>
          </a:p>
        </p:txBody>
      </p:sp>
      <p:cxnSp>
        <p:nvCxnSpPr>
          <p:cNvPr id="72" name="Прямая соединительная линия 71"/>
          <p:cNvCxnSpPr/>
          <p:nvPr/>
        </p:nvCxnSpPr>
        <p:spPr>
          <a:xfrm>
            <a:off x="6931293" y="5149288"/>
            <a:ext cx="1208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V="1">
            <a:off x="6879503" y="5151130"/>
            <a:ext cx="54353" cy="6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ая выноска 7"/>
          <p:cNvSpPr/>
          <p:nvPr/>
        </p:nvSpPr>
        <p:spPr>
          <a:xfrm>
            <a:off x="4977176" y="5904000"/>
            <a:ext cx="1999540" cy="281759"/>
          </a:xfrm>
          <a:prstGeom prst="wedgeRectCallout">
            <a:avLst>
              <a:gd name="adj1" fmla="val 61689"/>
              <a:gd name="adj2" fmla="val 969"/>
            </a:avLst>
          </a:prstGeom>
          <a:solidFill>
            <a:srgbClr val="BCCFE6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76200" contourW="12700">
            <a:extrusionClr>
              <a:srgbClr val="FFFFFF"/>
            </a:extrusionClr>
            <a:contourClr>
              <a:schemeClr val="tx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 smtClean="0">
              <a:solidFill>
                <a:srgbClr val="1B1B1B"/>
              </a:solidFill>
            </a:endParaRPr>
          </a:p>
          <a:p>
            <a:pPr algn="ctr"/>
            <a:endParaRPr lang="ru-RU" sz="800" dirty="0">
              <a:solidFill>
                <a:srgbClr val="1B1B1B"/>
              </a:solidFill>
            </a:endParaRPr>
          </a:p>
          <a:p>
            <a:pPr algn="ctr"/>
            <a:r>
              <a:rPr lang="ru-RU" sz="800" dirty="0" smtClean="0">
                <a:solidFill>
                  <a:srgbClr val="1B1B1B"/>
                </a:solidFill>
              </a:rPr>
              <a:t>может </a:t>
            </a:r>
            <a:r>
              <a:rPr lang="ru-RU" sz="800" dirty="0">
                <a:solidFill>
                  <a:srgbClr val="1B1B1B"/>
                </a:solidFill>
              </a:rPr>
              <a:t>быть скорректирован с учетом п.16, но не позднее 01.05.18</a:t>
            </a:r>
          </a:p>
          <a:p>
            <a:pPr algn="ctr"/>
            <a:endParaRPr lang="ru-RU" dirty="0"/>
          </a:p>
        </p:txBody>
      </p:sp>
      <p:sp>
        <p:nvSpPr>
          <p:cNvPr id="94" name="Прямоугольная выноска 93"/>
          <p:cNvSpPr/>
          <p:nvPr/>
        </p:nvSpPr>
        <p:spPr>
          <a:xfrm>
            <a:off x="5942600" y="6660000"/>
            <a:ext cx="1997103" cy="252488"/>
          </a:xfrm>
          <a:prstGeom prst="wedgeRectCallout">
            <a:avLst>
              <a:gd name="adj1" fmla="val 57649"/>
              <a:gd name="adj2" fmla="val 11621"/>
            </a:avLst>
          </a:prstGeom>
          <a:solidFill>
            <a:srgbClr val="BCCFE6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76200" contourW="12700">
            <a:extrusionClr>
              <a:srgbClr val="FFFFFF"/>
            </a:extrusionClr>
            <a:contourClr>
              <a:schemeClr val="tx1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800" dirty="0" smtClean="0">
              <a:solidFill>
                <a:srgbClr val="1B1B1B"/>
              </a:solidFill>
            </a:endParaRPr>
          </a:p>
          <a:p>
            <a:pPr algn="ctr"/>
            <a:endParaRPr lang="ru-RU" sz="800" dirty="0">
              <a:solidFill>
                <a:srgbClr val="1B1B1B"/>
              </a:solidFill>
            </a:endParaRPr>
          </a:p>
          <a:p>
            <a:pPr algn="ctr"/>
            <a:r>
              <a:rPr lang="ru-RU" sz="800" dirty="0" smtClean="0">
                <a:solidFill>
                  <a:srgbClr val="1B1B1B"/>
                </a:solidFill>
              </a:rPr>
              <a:t>может </a:t>
            </a:r>
            <a:r>
              <a:rPr lang="ru-RU" sz="800" dirty="0">
                <a:solidFill>
                  <a:srgbClr val="1B1B1B"/>
                </a:solidFill>
              </a:rPr>
              <a:t>быть скорректирован с учетом п.16, но не позднее 01.05.18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3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all" dirty="0"/>
              <a:t>Зависимости </a:t>
            </a:r>
            <a:r>
              <a:rPr lang="ru-RU" dirty="0"/>
              <a:t>ПРОЕКТА ДБУиО-П-4 СОЗАДНИЕ АС БУ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03043-0BCD-43EE-9F6F-644330271C81}" type="slidenum">
              <a:rPr lang="ru-RU" smtClean="0"/>
              <a:pPr/>
              <a:t>2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11261"/>
              </p:ext>
            </p:extLst>
          </p:nvPr>
        </p:nvGraphicFramePr>
        <p:xfrm>
          <a:off x="226701" y="1007097"/>
          <a:ext cx="8667782" cy="13973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694"/>
                <a:gridCol w="1805505"/>
                <a:gridCol w="1813560"/>
                <a:gridCol w="4833023"/>
              </a:tblGrid>
              <a:tr h="0">
                <a:tc gridSpan="4">
                  <a:txBody>
                    <a:bodyPr/>
                    <a:lstStyle/>
                    <a:p>
                      <a:pPr marL="0" marR="0" indent="0" algn="ctr" defTabSz="8612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Зависимости</a:t>
                      </a:r>
                      <a:r>
                        <a:rPr lang="ru-RU" sz="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этапов</a:t>
                      </a:r>
                      <a:endParaRPr lang="ru-RU" sz="800" b="1" kern="1200" baseline="300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800" b="1" u="none" strike="noStrike" kern="1200" baseline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800" b="1" u="none" strike="noStrike" kern="1200" baseline="0" dirty="0" smtClean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700" b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№</a:t>
                      </a:r>
                      <a:endParaRPr lang="ru-RU" sz="700" b="1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Задача</a:t>
                      </a:r>
                      <a:endParaRPr lang="ru-RU" sz="800" b="1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Зависит от</a:t>
                      </a:r>
                      <a:endParaRPr lang="ru-RU" sz="800" b="1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u="none" strike="noStrike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Комментарий</a:t>
                      </a:r>
                    </a:p>
                  </a:txBody>
                  <a:tcPr marL="0" marR="0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B2"/>
                    </a:solidFill>
                  </a:tcPr>
                </a:tc>
              </a:tr>
              <a:tr h="152748">
                <a:tc>
                  <a:txBody>
                    <a:bodyPr/>
                    <a:lstStyle/>
                    <a:p>
                      <a:pPr marL="3600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8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Установка тестовых и миграционных сред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Готовность КТС </a:t>
                      </a:r>
                    </a:p>
                    <a:p>
                      <a:pPr marL="3600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Банка России 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Для того, чтобы подготовить тестовые и миграционные среды необходима готовность комплекса технических средств на стороне Банка России</a:t>
                      </a:r>
                      <a:endParaRPr lang="ru-RU" sz="8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748">
                <a:tc>
                  <a:txBody>
                    <a:bodyPr/>
                    <a:lstStyle/>
                    <a:p>
                      <a:pPr marL="3600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sz="8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Доработка смежных систем для АС БУ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Готовность предварительного ТЗ на АС БУ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Для того, чтобы начать доработку смежных систем для АС БУ необходима готовность предварительного ТЗ</a:t>
                      </a:r>
                      <a:r>
                        <a:rPr lang="ru-RU" sz="800" kern="1200" baseline="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на АС БУ</a:t>
                      </a:r>
                      <a:endParaRPr lang="ru-RU" sz="8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748">
                <a:tc>
                  <a:txBody>
                    <a:bodyPr/>
                    <a:lstStyle/>
                    <a:p>
                      <a:pPr marL="3600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8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Настройка системы</a:t>
                      </a:r>
                      <a:endParaRPr lang="ru-RU" sz="8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indent="0" algn="ctr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Готовность КТС Банка России </a:t>
                      </a:r>
                    </a:p>
                  </a:txBody>
                  <a:tcPr marL="84406" marR="84406" marT="42203" marB="4220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indent="0" algn="l" defTabSz="63303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Для того, чтобы приступить к настройке системы для тестовой эксплуатации необходима готовность КТС Банка России.</a:t>
                      </a:r>
                    </a:p>
                  </a:txBody>
                  <a:tcPr marL="0" marR="0" marT="42203" marB="42203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3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1_CBR_Lavanda_A4">
  <a:themeElements>
    <a:clrScheme name="CBRF new">
      <a:dk1>
        <a:srgbClr val="8A8A8D"/>
      </a:dk1>
      <a:lt1>
        <a:sysClr val="window" lastClr="FFFFFF"/>
      </a:lt1>
      <a:dk2>
        <a:srgbClr val="B9B8BA"/>
      </a:dk2>
      <a:lt2>
        <a:srgbClr val="E7E6E6"/>
      </a:lt2>
      <a:accent1>
        <a:srgbClr val="77777A"/>
      </a:accent1>
      <a:accent2>
        <a:srgbClr val="3E96DB"/>
      </a:accent2>
      <a:accent3>
        <a:srgbClr val="A89B9D"/>
      </a:accent3>
      <a:accent4>
        <a:srgbClr val="8586C6"/>
      </a:accent4>
      <a:accent5>
        <a:srgbClr val="B46E28"/>
      </a:accent5>
      <a:accent6>
        <a:srgbClr val="AB5253"/>
      </a:accent6>
      <a:hlink>
        <a:srgbClr val="77777A"/>
      </a:hlink>
      <a:folHlink>
        <a:srgbClr val="77777A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lnSpc>
            <a:spcPct val="90000"/>
          </a:lnSpc>
          <a:defRPr sz="2000" cap="none" baseline="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CBR_Lavanda_A4" id="{8E00CC05-4A5E-44B2-818E-BDCA5D630702}" vid="{F61CBFDD-A1E5-4FCD-9F42-502DF624FC7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90067</TotalTime>
  <Words>448</Words>
  <Application>Microsoft Office PowerPoint</Application>
  <PresentationFormat>Произвольный</PresentationFormat>
  <Paragraphs>167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1_CBR_Lavanda_A4</vt:lpstr>
      <vt:lpstr>ДОРОЖНАЯ КАРТА ПРОЕКТА ДБУиО-П-4 СОЗДАНИЕ АС БУ</vt:lpstr>
      <vt:lpstr>Зависимости ПРОЕКТА ДБУиО-П-4 СОЗАДНИЕ АС БУ</vt:lpstr>
    </vt:vector>
  </TitlesOfParts>
  <Company>Central Bank of Russian Federation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Центральный Банк Российской Федерации Банк России</dc:title>
  <dc:subject>Комитет по проектам и технологиям Банка России #1</dc:subject>
  <dc:creator>Симонян Д.А.</dc:creator>
  <cp:lastModifiedBy>Островская Анастасия Владимировна</cp:lastModifiedBy>
  <cp:revision>3947</cp:revision>
  <cp:lastPrinted>2016-11-09T09:44:54Z</cp:lastPrinted>
  <dcterms:created xsi:type="dcterms:W3CDTF">2014-05-28T08:38:05Z</dcterms:created>
  <dcterms:modified xsi:type="dcterms:W3CDTF">2016-11-16T15:44:08Z</dcterms:modified>
</cp:coreProperties>
</file>