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24" r:id="rId2"/>
  </p:sldMasterIdLst>
  <p:notesMasterIdLst>
    <p:notesMasterId r:id="rId15"/>
  </p:notesMasterIdLst>
  <p:handoutMasterIdLst>
    <p:handoutMasterId r:id="rId16"/>
  </p:handoutMasterIdLst>
  <p:sldIdLst>
    <p:sldId id="834" r:id="rId3"/>
    <p:sldId id="848" r:id="rId4"/>
    <p:sldId id="847" r:id="rId5"/>
    <p:sldId id="856" r:id="rId6"/>
    <p:sldId id="850" r:id="rId7"/>
    <p:sldId id="851" r:id="rId8"/>
    <p:sldId id="838" r:id="rId9"/>
    <p:sldId id="859" r:id="rId10"/>
    <p:sldId id="852" r:id="rId11"/>
    <p:sldId id="857" r:id="rId12"/>
    <p:sldId id="855" r:id="rId13"/>
    <p:sldId id="858" r:id="rId14"/>
  </p:sldIdLst>
  <p:sldSz cx="9144000" cy="6858000" type="screen4x3"/>
  <p:notesSz cx="6797675" cy="9928225"/>
  <p:custDataLst>
    <p:tags r:id="rId1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3974" userDrawn="1">
          <p15:clr>
            <a:srgbClr val="A4A3A4"/>
          </p15:clr>
        </p15:guide>
        <p15:guide id="3" orient="horz" pos="2296" userDrawn="1">
          <p15:clr>
            <a:srgbClr val="A4A3A4"/>
          </p15:clr>
        </p15:guide>
        <p15:guide id="4" orient="horz" pos="2387" userDrawn="1">
          <p15:clr>
            <a:srgbClr val="A4A3A4"/>
          </p15:clr>
        </p15:guide>
        <p15:guide id="5" pos="209" userDrawn="1">
          <p15:clr>
            <a:srgbClr val="A4A3A4"/>
          </p15:clr>
        </p15:guide>
        <p15:guide id="6" pos="5107" userDrawn="1">
          <p15:clr>
            <a:srgbClr val="A4A3A4"/>
          </p15:clr>
        </p15:guide>
        <p15:guide id="7" pos="2617" userDrawn="1">
          <p15:clr>
            <a:srgbClr val="A4A3A4"/>
          </p15:clr>
        </p15:guide>
        <p15:guide id="8" pos="2700" userDrawn="1">
          <p15:clr>
            <a:srgbClr val="A4A3A4"/>
          </p15:clr>
        </p15:guide>
        <p15:guide id="9" orient="horz" pos="799" userDrawn="1">
          <p15:clr>
            <a:srgbClr val="A4A3A4"/>
          </p15:clr>
        </p15:guide>
        <p15:guide id="10" orient="horz" pos="2341" userDrawn="1">
          <p15:clr>
            <a:srgbClr val="A4A3A4"/>
          </p15:clr>
        </p15:guide>
        <p15:guide id="11" orient="horz" pos="2432" userDrawn="1">
          <p15:clr>
            <a:srgbClr val="A4A3A4"/>
          </p15:clr>
        </p15:guide>
        <p15:guide id="12" pos="226" userDrawn="1">
          <p15:clr>
            <a:srgbClr val="A4A3A4"/>
          </p15:clr>
        </p15:guide>
        <p15:guide id="13" pos="5533" userDrawn="1">
          <p15:clr>
            <a:srgbClr val="A4A3A4"/>
          </p15:clr>
        </p15:guide>
        <p15:guide id="14" pos="2835" userDrawn="1">
          <p15:clr>
            <a:srgbClr val="A4A3A4"/>
          </p15:clr>
        </p15:guide>
        <p15:guide id="15" pos="29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301" userDrawn="1">
          <p15:clr>
            <a:srgbClr val="A4A3A4"/>
          </p15:clr>
        </p15:guide>
        <p15:guide id="2" pos="2033" userDrawn="1">
          <p15:clr>
            <a:srgbClr val="A4A3A4"/>
          </p15:clr>
        </p15:guide>
        <p15:guide id="3" orient="horz" pos="3302" userDrawn="1">
          <p15:clr>
            <a:srgbClr val="A4A3A4"/>
          </p15:clr>
        </p15:guide>
        <p15:guide id="4" orient="horz" pos="3319" userDrawn="1">
          <p15:clr>
            <a:srgbClr val="A4A3A4"/>
          </p15:clr>
        </p15:guide>
        <p15:guide id="5" orient="horz" pos="3320" userDrawn="1">
          <p15:clr>
            <a:srgbClr val="A4A3A4"/>
          </p15:clr>
        </p15:guide>
        <p15:guide id="6" pos="2055" userDrawn="1">
          <p15:clr>
            <a:srgbClr val="A4A3A4"/>
          </p15:clr>
        </p15:guide>
        <p15:guide id="7" orient="horz" pos="3091" userDrawn="1">
          <p15:clr>
            <a:srgbClr val="A4A3A4"/>
          </p15:clr>
        </p15:guide>
        <p15:guide id="8" orient="horz" pos="3092" userDrawn="1">
          <p15:clr>
            <a:srgbClr val="A4A3A4"/>
          </p15:clr>
        </p15:guide>
        <p15:guide id="9" orient="horz" pos="3108" userDrawn="1">
          <p15:clr>
            <a:srgbClr val="A4A3A4"/>
          </p15:clr>
        </p15:guide>
        <p15:guide id="10" orient="horz" pos="3109" userDrawn="1">
          <p15:clr>
            <a:srgbClr val="A4A3A4"/>
          </p15:clr>
        </p15:guide>
        <p15:guide id="11" pos="2096" userDrawn="1">
          <p15:clr>
            <a:srgbClr val="A4A3A4"/>
          </p15:clr>
        </p15:guide>
        <p15:guide id="12" pos="2119" userDrawn="1">
          <p15:clr>
            <a:srgbClr val="A4A3A4"/>
          </p15:clr>
        </p15:guide>
        <p15:guide id="13" orient="horz" pos="3337">
          <p15:clr>
            <a:srgbClr val="A4A3A4"/>
          </p15:clr>
        </p15:guide>
        <p15:guide id="14" orient="horz" pos="3338">
          <p15:clr>
            <a:srgbClr val="A4A3A4"/>
          </p15:clr>
        </p15:guide>
        <p15:guide id="15" orient="horz" pos="3125">
          <p15:clr>
            <a:srgbClr val="A4A3A4"/>
          </p15:clr>
        </p15:guide>
        <p15:guide id="16" orient="horz" pos="3126">
          <p15:clr>
            <a:srgbClr val="A4A3A4"/>
          </p15:clr>
        </p15:guide>
        <p15:guide id="17" pos="2077">
          <p15:clr>
            <a:srgbClr val="A4A3A4"/>
          </p15:clr>
        </p15:guide>
        <p15:guide id="18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ovaSA" initials="I" lastIdx="5" clrIdx="0">
    <p:extLst/>
  </p:cmAuthor>
  <p:cmAuthor id="2" name="Зубкова Анастасия" initials="А.А." lastIdx="1" clrIdx="1"/>
  <p:cmAuthor id="3" name="Реброва Татьяна Сергеевна" initials="РТС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B1B1B"/>
    <a:srgbClr val="FFFFFF"/>
    <a:srgbClr val="E7E6E6"/>
    <a:srgbClr val="EDEDEE"/>
    <a:srgbClr val="DCF7AD"/>
    <a:srgbClr val="BCCFE6"/>
    <a:srgbClr val="8586C6"/>
    <a:srgbClr val="262626"/>
    <a:srgbClr val="3E7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29" autoAdjust="0"/>
    <p:restoredTop sz="99290" autoAdjust="0"/>
  </p:normalViewPr>
  <p:slideViewPr>
    <p:cSldViewPr snapToGrid="0" showGuides="1">
      <p:cViewPr>
        <p:scale>
          <a:sx n="140" d="100"/>
          <a:sy n="140" d="100"/>
        </p:scale>
        <p:origin x="1368" y="-426"/>
      </p:cViewPr>
      <p:guideLst>
        <p:guide orient="horz" pos="709"/>
        <p:guide orient="horz" pos="3974"/>
        <p:guide orient="horz" pos="2296"/>
        <p:guide orient="horz" pos="2387"/>
        <p:guide pos="209"/>
        <p:guide pos="5107"/>
        <p:guide pos="2617"/>
        <p:guide pos="2700"/>
        <p:guide orient="horz" pos="799"/>
        <p:guide orient="horz" pos="2341"/>
        <p:guide orient="horz" pos="2432"/>
        <p:guide pos="226"/>
        <p:guide pos="5533"/>
        <p:guide pos="2835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54" y="84"/>
      </p:cViewPr>
      <p:guideLst>
        <p:guide orient="horz" pos="3301"/>
        <p:guide pos="2033"/>
        <p:guide orient="horz" pos="3302"/>
        <p:guide orient="horz" pos="3319"/>
        <p:guide orient="horz" pos="3320"/>
        <p:guide pos="2055"/>
        <p:guide orient="horz" pos="3091"/>
        <p:guide orient="horz" pos="3092"/>
        <p:guide orient="horz" pos="3108"/>
        <p:guide orient="horz" pos="3109"/>
        <p:guide pos="2096"/>
        <p:guide pos="2119"/>
        <p:guide orient="horz" pos="3337"/>
        <p:guide orient="horz" pos="3338"/>
        <p:guide orient="horz" pos="3125"/>
        <p:guide orient="horz" pos="3126"/>
        <p:guide pos="207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39" cy="495852"/>
          </a:xfrm>
          <a:prstGeom prst="rect">
            <a:avLst/>
          </a:prstGeom>
        </p:spPr>
        <p:txBody>
          <a:bodyPr vert="horz" lIns="92855" tIns="46427" rIns="92855" bIns="46427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736" y="1"/>
            <a:ext cx="2945339" cy="495852"/>
          </a:xfrm>
          <a:prstGeom prst="rect">
            <a:avLst/>
          </a:prstGeom>
        </p:spPr>
        <p:txBody>
          <a:bodyPr vert="horz" lIns="92855" tIns="46427" rIns="92855" bIns="46427" rtlCol="0"/>
          <a:lstStyle>
            <a:lvl1pPr algn="r">
              <a:defRPr sz="1200"/>
            </a:lvl1pPr>
          </a:lstStyle>
          <a:p>
            <a:fld id="{2D08F910-4940-4911-9D40-B65E8B973488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430774"/>
            <a:ext cx="2945339" cy="495852"/>
          </a:xfrm>
          <a:prstGeom prst="rect">
            <a:avLst/>
          </a:prstGeom>
        </p:spPr>
        <p:txBody>
          <a:bodyPr vert="horz" lIns="92855" tIns="46427" rIns="92855" bIns="46427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736" y="9430774"/>
            <a:ext cx="2945339" cy="495852"/>
          </a:xfrm>
          <a:prstGeom prst="rect">
            <a:avLst/>
          </a:prstGeom>
        </p:spPr>
        <p:txBody>
          <a:bodyPr vert="horz" lIns="92855" tIns="46427" rIns="92855" bIns="46427" rtlCol="0" anchor="b"/>
          <a:lstStyle>
            <a:lvl1pPr algn="r">
              <a:defRPr sz="1200"/>
            </a:lvl1pPr>
          </a:lstStyle>
          <a:p>
            <a:fld id="{A64FCB2F-80EE-4695-95F2-A4D12FAE517E}" type="slidenum">
              <a:rPr lang="ru-RU" sz="160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94510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5"/>
            <a:ext cx="2945660" cy="496414"/>
          </a:xfrm>
          <a:prstGeom prst="rect">
            <a:avLst/>
          </a:prstGeom>
        </p:spPr>
        <p:txBody>
          <a:bodyPr vert="horz" lIns="91873" tIns="45935" rIns="91873" bIns="4593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8" y="5"/>
            <a:ext cx="2945660" cy="496414"/>
          </a:xfrm>
          <a:prstGeom prst="rect">
            <a:avLst/>
          </a:prstGeom>
        </p:spPr>
        <p:txBody>
          <a:bodyPr vert="horz" lIns="91873" tIns="45935" rIns="91873" bIns="45935" rtlCol="0"/>
          <a:lstStyle>
            <a:lvl1pPr algn="r">
              <a:defRPr sz="1200"/>
            </a:lvl1pPr>
          </a:lstStyle>
          <a:p>
            <a:fld id="{D353EF58-CCD0-46BB-A9E9-0F11666288A3}" type="datetimeFigureOut">
              <a:rPr lang="ru-RU" smtClean="0"/>
              <a:t>25.04.2018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7713"/>
            <a:ext cx="4959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73" tIns="45935" rIns="91873" bIns="45935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70" y="4715917"/>
            <a:ext cx="5438140" cy="4467702"/>
          </a:xfrm>
          <a:prstGeom prst="rect">
            <a:avLst/>
          </a:prstGeom>
        </p:spPr>
        <p:txBody>
          <a:bodyPr vert="horz" lIns="91873" tIns="45935" rIns="91873" bIns="45935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9430095"/>
            <a:ext cx="2945660" cy="496414"/>
          </a:xfrm>
          <a:prstGeom prst="rect">
            <a:avLst/>
          </a:prstGeom>
        </p:spPr>
        <p:txBody>
          <a:bodyPr vert="horz" lIns="91873" tIns="45935" rIns="91873" bIns="4593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8" y="9430095"/>
            <a:ext cx="2945660" cy="496414"/>
          </a:xfrm>
          <a:prstGeom prst="rect">
            <a:avLst/>
          </a:prstGeom>
        </p:spPr>
        <p:txBody>
          <a:bodyPr vert="horz" lIns="91873" tIns="45935" rIns="91873" bIns="45935" rtlCol="0" anchor="b"/>
          <a:lstStyle>
            <a:lvl1pPr algn="r">
              <a:defRPr sz="1200"/>
            </a:lvl1pPr>
          </a:lstStyle>
          <a:p>
            <a:fld id="{71BC3224-D1D6-4297-9E5D-ED8A8E210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9078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73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BRF_titul-1.jp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" y="1665000"/>
            <a:ext cx="9144000" cy="2059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724202"/>
            <a:ext cx="9144000" cy="31338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3302" tIns="31651" rIns="63302" bIns="31651" rtlCol="0" anchor="ctr"/>
          <a:lstStyle/>
          <a:p>
            <a:pPr algn="ctr"/>
            <a:endParaRPr lang="en-US" sz="1662"/>
          </a:p>
        </p:txBody>
      </p:sp>
      <p:sp>
        <p:nvSpPr>
          <p:cNvPr id="9" name="Rectangle 8"/>
          <p:cNvSpPr/>
          <p:nvPr/>
        </p:nvSpPr>
        <p:spPr>
          <a:xfrm>
            <a:off x="0" y="-1"/>
            <a:ext cx="9144000" cy="136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3302" tIns="31651" rIns="63302" bIns="31651" rtlCol="0" anchor="ctr"/>
          <a:lstStyle/>
          <a:p>
            <a:pPr algn="ctr"/>
            <a:endParaRPr lang="en-US" sz="1662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51408" y="5594867"/>
            <a:ext cx="4324864" cy="6590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85">
                <a:solidFill>
                  <a:schemeClr val="bg1"/>
                </a:solidFill>
              </a:defRPr>
            </a:lvl1pPr>
            <a:lvl2pPr marL="316508" indent="0" algn="ctr">
              <a:buNone/>
              <a:defRPr sz="1385"/>
            </a:lvl2pPr>
            <a:lvl3pPr marL="633016" indent="0" algn="ctr">
              <a:buNone/>
              <a:defRPr sz="1292"/>
            </a:lvl3pPr>
            <a:lvl4pPr marL="949523" indent="0" algn="ctr">
              <a:buNone/>
              <a:defRPr sz="1108"/>
            </a:lvl4pPr>
            <a:lvl5pPr marL="1266030" indent="0" algn="ctr">
              <a:buNone/>
              <a:defRPr sz="1108"/>
            </a:lvl5pPr>
            <a:lvl6pPr marL="1582537" indent="0" algn="ctr">
              <a:buNone/>
              <a:defRPr sz="1108"/>
            </a:lvl6pPr>
            <a:lvl7pPr marL="1899044" indent="0" algn="ctr">
              <a:buNone/>
              <a:defRPr sz="1108"/>
            </a:lvl7pPr>
            <a:lvl8pPr marL="2215551" indent="0" algn="ctr">
              <a:buNone/>
              <a:defRPr sz="1108"/>
            </a:lvl8pPr>
            <a:lvl9pPr marL="2532059" indent="0" algn="ctr">
              <a:buNone/>
              <a:defRPr sz="1108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51412" y="4118922"/>
            <a:ext cx="4324865" cy="13592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385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Date Placeholder 26"/>
          <p:cNvSpPr>
            <a:spLocks noGrp="1"/>
          </p:cNvSpPr>
          <p:nvPr>
            <p:ph type="dt" sz="half" idx="2"/>
          </p:nvPr>
        </p:nvSpPr>
        <p:spPr>
          <a:xfrm>
            <a:off x="4576119" y="6315166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3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 hasCustomPrompt="1"/>
          </p:nvPr>
        </p:nvSpPr>
        <p:spPr>
          <a:xfrm>
            <a:off x="411894" y="5594866"/>
            <a:ext cx="4058227" cy="6658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385" baseline="0">
                <a:solidFill>
                  <a:schemeClr val="bg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 smtClean="0"/>
              <a:t>Введите имя автора презентации</a:t>
            </a:r>
            <a:endParaRPr lang="ru-RU" dirty="0"/>
          </a:p>
        </p:txBody>
      </p:sp>
      <p:pic>
        <p:nvPicPr>
          <p:cNvPr id="12" name="Picture 11" descr="alllogo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234" y="91639"/>
            <a:ext cx="2737532" cy="151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854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35479" y="399547"/>
            <a:ext cx="5371306" cy="360000"/>
          </a:xfrm>
          <a:prstGeom prst="rect">
            <a:avLst/>
          </a:prstGeom>
        </p:spPr>
        <p:txBody>
          <a:bodyPr anchor="ctr"/>
          <a:lstStyle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 smtClean="0"/>
              <a:t>Повестка заседания Проектного комитета №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3043-0BCD-43EE-9F6F-644330271C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260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BRF_titul-1.jp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" y="1665000"/>
            <a:ext cx="9144000" cy="2059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724202"/>
            <a:ext cx="9144000" cy="31338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3302" tIns="31651" rIns="63302" bIns="31651" rtlCol="0" anchor="ctr"/>
          <a:lstStyle/>
          <a:p>
            <a:pPr algn="ctr"/>
            <a:endParaRPr lang="en-US" sz="1662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-1"/>
            <a:ext cx="9144000" cy="136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3302" tIns="31651" rIns="63302" bIns="31651" rtlCol="0" anchor="ctr"/>
          <a:lstStyle/>
          <a:p>
            <a:pPr algn="ctr"/>
            <a:endParaRPr lang="en-US" sz="1662" dirty="0">
              <a:solidFill>
                <a:prstClr val="white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51408" y="5594867"/>
            <a:ext cx="4324864" cy="6590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85">
                <a:solidFill>
                  <a:schemeClr val="bg1"/>
                </a:solidFill>
              </a:defRPr>
            </a:lvl1pPr>
            <a:lvl2pPr marL="316508" indent="0" algn="ctr">
              <a:buNone/>
              <a:defRPr sz="1385"/>
            </a:lvl2pPr>
            <a:lvl3pPr marL="633016" indent="0" algn="ctr">
              <a:buNone/>
              <a:defRPr sz="1292"/>
            </a:lvl3pPr>
            <a:lvl4pPr marL="949523" indent="0" algn="ctr">
              <a:buNone/>
              <a:defRPr sz="1108"/>
            </a:lvl4pPr>
            <a:lvl5pPr marL="1266030" indent="0" algn="ctr">
              <a:buNone/>
              <a:defRPr sz="1108"/>
            </a:lvl5pPr>
            <a:lvl6pPr marL="1582537" indent="0" algn="ctr">
              <a:buNone/>
              <a:defRPr sz="1108"/>
            </a:lvl6pPr>
            <a:lvl7pPr marL="1899044" indent="0" algn="ctr">
              <a:buNone/>
              <a:defRPr sz="1108"/>
            </a:lvl7pPr>
            <a:lvl8pPr marL="2215551" indent="0" algn="ctr">
              <a:buNone/>
              <a:defRPr sz="1108"/>
            </a:lvl8pPr>
            <a:lvl9pPr marL="2532059" indent="0" algn="ctr">
              <a:buNone/>
              <a:defRPr sz="1108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51412" y="4118922"/>
            <a:ext cx="4324865" cy="13592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385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Date Placeholder 26"/>
          <p:cNvSpPr>
            <a:spLocks noGrp="1"/>
          </p:cNvSpPr>
          <p:nvPr>
            <p:ph type="dt" sz="half" idx="2"/>
          </p:nvPr>
        </p:nvSpPr>
        <p:spPr>
          <a:xfrm>
            <a:off x="4576119" y="6315166"/>
            <a:ext cx="21336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3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 hasCustomPrompt="1"/>
          </p:nvPr>
        </p:nvSpPr>
        <p:spPr>
          <a:xfrm>
            <a:off x="411894" y="5594866"/>
            <a:ext cx="4058227" cy="6658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385" baseline="0">
                <a:solidFill>
                  <a:schemeClr val="bg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dirty="0" smtClean="0"/>
              <a:t>Введите имя автора презентации</a:t>
            </a:r>
            <a:endParaRPr lang="ru-RU" dirty="0"/>
          </a:p>
        </p:txBody>
      </p:sp>
      <p:pic>
        <p:nvPicPr>
          <p:cNvPr id="13" name="Picture 11" descr="alllogo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234" y="91639"/>
            <a:ext cx="2737532" cy="151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91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467" y="3716442"/>
            <a:ext cx="9126000" cy="3133100"/>
          </a:xfrm>
          <a:prstGeom prst="rect">
            <a:avLst/>
          </a:prstGeom>
          <a:solidFill>
            <a:srgbClr val="2172B2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3302" tIns="31651" rIns="63302" bIns="31651" rtlCol="0" anchor="ctr"/>
          <a:lstStyle/>
          <a:p>
            <a:pPr algn="ctr"/>
            <a:endParaRPr lang="en-US" sz="1662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136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3302" tIns="31651" rIns="63302" bIns="31651" rtlCol="0" anchor="ctr"/>
          <a:lstStyle/>
          <a:p>
            <a:pPr algn="ctr"/>
            <a:endParaRPr lang="en-US" sz="1662" dirty="0">
              <a:solidFill>
                <a:prstClr val="white"/>
              </a:solidFill>
            </a:endParaRPr>
          </a:p>
        </p:txBody>
      </p:sp>
      <p:pic>
        <p:nvPicPr>
          <p:cNvPr id="12" name="Picture 11" descr="CBRF-Razdelitel.jp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9309"/>
            <a:ext cx="9144000" cy="2055600"/>
          </a:xfrm>
          <a:prstGeom prst="rect">
            <a:avLst/>
          </a:prstGeom>
        </p:spPr>
      </p:pic>
      <p:sp>
        <p:nvSpPr>
          <p:cNvPr id="13" name="Title 4"/>
          <p:cNvSpPr>
            <a:spLocks noGrp="1"/>
          </p:cNvSpPr>
          <p:nvPr>
            <p:ph type="title"/>
          </p:nvPr>
        </p:nvSpPr>
        <p:spPr>
          <a:xfrm>
            <a:off x="190499" y="3858936"/>
            <a:ext cx="8827665" cy="280192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sz="2400" b="1" dirty="0">
              <a:latin typeface="Arial" pitchFamily="34" charset="0"/>
            </a:endParaRPr>
          </a:p>
        </p:txBody>
      </p:sp>
      <p:pic>
        <p:nvPicPr>
          <p:cNvPr id="7" name="Picture 11" descr="alllogo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234" y="91639"/>
            <a:ext cx="2737532" cy="151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169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heme" Target="../theme/theme2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flipH="1">
            <a:off x="256137" y="846495"/>
            <a:ext cx="8532000" cy="0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422471" y="344618"/>
            <a:ext cx="360179" cy="46985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800" b="1">
                <a:solidFill>
                  <a:srgbClr val="000000"/>
                </a:solidFill>
              </a:defRPr>
            </a:lvl1pPr>
          </a:lstStyle>
          <a:p>
            <a:fld id="{52903043-0BCD-43EE-9F6F-644330271C81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7" name="Straight Connector 14"/>
          <p:cNvCxnSpPr/>
          <p:nvPr userDrawn="1"/>
        </p:nvCxnSpPr>
        <p:spPr>
          <a:xfrm flipV="1">
            <a:off x="736605" y="307984"/>
            <a:ext cx="0" cy="539751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2"/>
          <p:cNvCxnSpPr/>
          <p:nvPr userDrawn="1"/>
        </p:nvCxnSpPr>
        <p:spPr>
          <a:xfrm flipV="1">
            <a:off x="2830045" y="307984"/>
            <a:ext cx="0" cy="539751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823429" y="354052"/>
            <a:ext cx="2006616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ru-RU" sz="800" cap="all" baseline="0" dirty="0" smtClean="0">
                <a:solidFill>
                  <a:srgbClr val="000000"/>
                </a:solidFill>
                <a:latin typeface="+mj-lt"/>
              </a:rPr>
              <a:t>Проектный комитет № 16  </a:t>
            </a:r>
            <a:endParaRPr lang="ru-RU" sz="800" i="1" cap="all" baseline="0" dirty="0" smtClean="0">
              <a:solidFill>
                <a:srgbClr val="000000"/>
              </a:solidFill>
              <a:latin typeface="+mj-lt"/>
            </a:endParaRPr>
          </a:p>
          <a:p>
            <a:r>
              <a:rPr lang="ru-RU" sz="800" i="1" cap="all" baseline="0" dirty="0" smtClean="0">
                <a:solidFill>
                  <a:srgbClr val="000000"/>
                </a:solidFill>
                <a:latin typeface="+mj-lt"/>
              </a:rPr>
              <a:t>ДБУиО-П-4 «СОЗДАНИЕ АВТОМАТИЗИРОВАННОЙ СИСТЕМЫ БУХГАЛТЕРСКОГО УЧЕТА (АС БУ)»</a:t>
            </a:r>
          </a:p>
        </p:txBody>
      </p:sp>
      <p:pic>
        <p:nvPicPr>
          <p:cNvPr id="20" name="Picture 15" descr="CBRF-Logo_20mm.png"/>
          <p:cNvPicPr preferRelativeResize="0"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01"/>
          <a:stretch/>
        </p:blipFill>
        <p:spPr>
          <a:xfrm>
            <a:off x="239203" y="354606"/>
            <a:ext cx="478348" cy="46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6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33031" rtl="0" eaLnBrk="1" latinLnBrk="0" hangingPunct="1">
        <a:lnSpc>
          <a:spcPct val="90000"/>
        </a:lnSpc>
        <a:spcBef>
          <a:spcPct val="0"/>
        </a:spcBef>
        <a:buNone/>
        <a:defRPr sz="1662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61546" indent="-61546" algn="l" defTabSz="633031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1pPr>
      <a:lvl2pPr marL="123089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2pPr>
      <a:lvl3pPr marL="185733" indent="-62645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3pPr>
      <a:lvl4pPr marL="247277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4pPr>
      <a:lvl5pPr marL="308823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5pPr>
      <a:lvl6pPr marL="1740834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7pPr>
      <a:lvl8pPr marL="2373864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8pPr>
      <a:lvl9pPr marL="2690379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1pPr>
      <a:lvl2pPr marL="316515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2pPr>
      <a:lvl3pPr marL="63303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3pPr>
      <a:lvl4pPr marL="94954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4pPr>
      <a:lvl5pPr marL="126606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5pPr>
      <a:lvl6pPr marL="158257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6pPr>
      <a:lvl7pPr marL="189909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7pPr>
      <a:lvl8pPr marL="221560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8pPr>
      <a:lvl9pPr marL="253212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09" userDrawn="1">
          <p15:clr>
            <a:srgbClr val="F26B43"/>
          </p15:clr>
        </p15:guide>
        <p15:guide id="3" pos="4270" userDrawn="1">
          <p15:clr>
            <a:srgbClr val="F26B43"/>
          </p15:clr>
        </p15:guide>
        <p15:guide id="4" orient="horz" pos="61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1681826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 flipH="1">
            <a:off x="255715" y="846495"/>
            <a:ext cx="8532000" cy="0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30177" y="307984"/>
            <a:ext cx="0" cy="539751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915816" y="317260"/>
            <a:ext cx="0" cy="539751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802185" y="482540"/>
            <a:ext cx="2113631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ru-RU" sz="1000" cap="all" dirty="0" smtClean="0">
                <a:solidFill>
                  <a:srgbClr val="000000"/>
                </a:solidFill>
              </a:rPr>
              <a:t>дбуИо-п-4 Создание АС БУ</a:t>
            </a:r>
            <a:endParaRPr lang="ru-RU" sz="1000" cap="all" dirty="0">
              <a:solidFill>
                <a:srgbClr val="000000"/>
              </a:solidFill>
            </a:endParaRPr>
          </a:p>
        </p:txBody>
      </p:sp>
      <p:sp>
        <p:nvSpPr>
          <p:cNvPr id="1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422471" y="344618"/>
            <a:ext cx="360179" cy="46985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800" b="1">
                <a:solidFill>
                  <a:srgbClr val="000000"/>
                </a:solidFill>
              </a:defRPr>
            </a:lvl1pPr>
          </a:lstStyle>
          <a:p>
            <a:fld id="{52903043-0BCD-43EE-9F6F-644330271C81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0" name="Picture 15" descr="CBRF-Logo_20mm.png"/>
          <p:cNvPicPr preferRelativeResize="0"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01"/>
          <a:stretch/>
        </p:blipFill>
        <p:spPr>
          <a:xfrm>
            <a:off x="239203" y="354606"/>
            <a:ext cx="478348" cy="46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8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33031" rtl="0" eaLnBrk="1" latinLnBrk="0" hangingPunct="1">
        <a:lnSpc>
          <a:spcPct val="90000"/>
        </a:lnSpc>
        <a:spcBef>
          <a:spcPct val="0"/>
        </a:spcBef>
        <a:buNone/>
        <a:defRPr sz="1662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61546" indent="-61546" algn="l" defTabSz="633031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1pPr>
      <a:lvl2pPr marL="123089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2pPr>
      <a:lvl3pPr marL="185733" indent="-62645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3pPr>
      <a:lvl4pPr marL="247277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4pPr>
      <a:lvl5pPr marL="308823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5pPr>
      <a:lvl6pPr marL="1740834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7pPr>
      <a:lvl8pPr marL="2373864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8pPr>
      <a:lvl9pPr marL="2690379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1pPr>
      <a:lvl2pPr marL="316515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2pPr>
      <a:lvl3pPr marL="63303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3pPr>
      <a:lvl4pPr marL="94954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4pPr>
      <a:lvl5pPr marL="126606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5pPr>
      <a:lvl6pPr marL="158257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6pPr>
      <a:lvl7pPr marL="189909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7pPr>
      <a:lvl8pPr marL="221560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8pPr>
      <a:lvl9pPr marL="253212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09" userDrawn="1">
          <p15:clr>
            <a:srgbClr val="F26B43"/>
          </p15:clr>
        </p15:guide>
        <p15:guide id="3" pos="4270" userDrawn="1">
          <p15:clr>
            <a:srgbClr val="F26B43"/>
          </p15:clr>
        </p15:guide>
        <p15:guide id="4" orient="horz" pos="6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emf"/><Relationship Id="rId4" Type="http://schemas.openxmlformats.org/officeDocument/2006/relationships/package" Target="../embeddings/_____Microsoft_Excel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/>
          <p:cNvSpPr txBox="1">
            <a:spLocks/>
          </p:cNvSpPr>
          <p:nvPr/>
        </p:nvSpPr>
        <p:spPr>
          <a:xfrm>
            <a:off x="161925" y="3970451"/>
            <a:ext cx="8734425" cy="1968077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lvl1pPr marL="0" indent="0" algn="l" defTabSz="633031" rtl="0" eaLnBrk="1" latinLnBrk="0" hangingPunct="1">
              <a:lnSpc>
                <a:spcPct val="90000"/>
              </a:lnSpc>
              <a:spcBef>
                <a:spcPts val="693"/>
              </a:spcBef>
              <a:buFont typeface="Arial" panose="020B0604020202020204" pitchFamily="34" charset="0"/>
              <a:buNone/>
              <a:defRPr sz="1385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16508" indent="0" algn="ctr" defTabSz="633031" rtl="0" eaLnBrk="1" latinLnBrk="0" hangingPunct="1">
              <a:lnSpc>
                <a:spcPct val="90000"/>
              </a:lnSpc>
              <a:spcBef>
                <a:spcPts val="346"/>
              </a:spcBef>
              <a:buFont typeface="Arial" panose="020B0604020202020204" pitchFamily="34" charset="0"/>
              <a:buNone/>
              <a:defRPr sz="1385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33016" indent="0" algn="ctr" defTabSz="633031" rtl="0" eaLnBrk="1" latinLnBrk="0" hangingPunct="1">
              <a:lnSpc>
                <a:spcPct val="90000"/>
              </a:lnSpc>
              <a:spcBef>
                <a:spcPts val="346"/>
              </a:spcBef>
              <a:buFont typeface="Arial" panose="020B0604020202020204" pitchFamily="34" charset="0"/>
              <a:buNone/>
              <a:defRPr sz="1292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49523" indent="0" algn="ctr" defTabSz="633031" rtl="0" eaLnBrk="1" latinLnBrk="0" hangingPunct="1">
              <a:lnSpc>
                <a:spcPct val="90000"/>
              </a:lnSpc>
              <a:spcBef>
                <a:spcPts val="346"/>
              </a:spcBef>
              <a:buFont typeface="Arial" panose="020B0604020202020204" pitchFamily="34" charset="0"/>
              <a:buNone/>
              <a:defRPr sz="1108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266030" indent="0" algn="ctr" defTabSz="633031" rtl="0" eaLnBrk="1" latinLnBrk="0" hangingPunct="1">
              <a:lnSpc>
                <a:spcPct val="90000"/>
              </a:lnSpc>
              <a:spcBef>
                <a:spcPts val="346"/>
              </a:spcBef>
              <a:buFont typeface="Arial" panose="020B0604020202020204" pitchFamily="34" charset="0"/>
              <a:buNone/>
              <a:defRPr sz="1108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582537" indent="0" algn="ctr" defTabSz="633031" rtl="0" eaLnBrk="1" latinLnBrk="0" hangingPunct="1">
              <a:lnSpc>
                <a:spcPct val="90000"/>
              </a:lnSpc>
              <a:spcBef>
                <a:spcPts val="346"/>
              </a:spcBef>
              <a:buFont typeface="Arial" panose="020B0604020202020204" pitchFamily="34" charset="0"/>
              <a:buNone/>
              <a:defRPr sz="11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044" indent="0" algn="ctr" defTabSz="633031" rtl="0" eaLnBrk="1" latinLnBrk="0" hangingPunct="1">
              <a:lnSpc>
                <a:spcPct val="90000"/>
              </a:lnSpc>
              <a:spcBef>
                <a:spcPts val="346"/>
              </a:spcBef>
              <a:buFont typeface="Arial" panose="020B0604020202020204" pitchFamily="34" charset="0"/>
              <a:buNone/>
              <a:defRPr sz="11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15551" indent="0" algn="ctr" defTabSz="633031" rtl="0" eaLnBrk="1" latinLnBrk="0" hangingPunct="1">
              <a:lnSpc>
                <a:spcPct val="90000"/>
              </a:lnSpc>
              <a:spcBef>
                <a:spcPts val="346"/>
              </a:spcBef>
              <a:buFont typeface="Arial" panose="020B0604020202020204" pitchFamily="34" charset="0"/>
              <a:buNone/>
              <a:defRPr sz="11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32059" indent="0" algn="ctr" defTabSz="633031" rtl="0" eaLnBrk="1" latinLnBrk="0" hangingPunct="1">
              <a:lnSpc>
                <a:spcPct val="90000"/>
              </a:lnSpc>
              <a:spcBef>
                <a:spcPts val="346"/>
              </a:spcBef>
              <a:buFont typeface="Arial" panose="020B0604020202020204" pitchFamily="34" charset="0"/>
              <a:buNone/>
              <a:defRPr sz="110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ru-RU" sz="1800" b="1" dirty="0" smtClean="0">
                <a:cs typeface="Times New Roman" panose="02020603050405020304" pitchFamily="18" charset="0"/>
              </a:rPr>
              <a:t>ДБУиО-П-4</a:t>
            </a:r>
          </a:p>
          <a:p>
            <a:pPr algn="ctr">
              <a:lnSpc>
                <a:spcPct val="100000"/>
              </a:lnSpc>
            </a:pPr>
            <a:r>
              <a:rPr lang="ru-RU" sz="1800" b="1" dirty="0" smtClean="0">
                <a:cs typeface="Times New Roman" panose="02020603050405020304" pitchFamily="18" charset="0"/>
              </a:rPr>
              <a:t>«Создание автоматизированной системы бухгалтерского учета (АС БУ)»</a:t>
            </a:r>
          </a:p>
          <a:p>
            <a:pPr>
              <a:lnSpc>
                <a:spcPct val="100000"/>
              </a:lnSpc>
            </a:pPr>
            <a:endParaRPr lang="en-US" sz="1800" b="1" dirty="0" smtClean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sz="1800" b="1" dirty="0" smtClean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Куратор: </a:t>
            </a:r>
            <a:r>
              <a:rPr lang="ru-RU" sz="1600" dirty="0" smtClean="0">
                <a:cs typeface="Times New Roman" panose="02020603050405020304" pitchFamily="18" charset="0"/>
              </a:rPr>
              <a:t>Кружалов А.В.</a:t>
            </a:r>
            <a:endParaRPr lang="ru-RU" sz="16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Заказчик: </a:t>
            </a:r>
            <a:r>
              <a:rPr lang="ru-RU" sz="1600" dirty="0" smtClean="0">
                <a:cs typeface="Times New Roman" panose="02020603050405020304" pitchFamily="18" charset="0"/>
              </a:rPr>
              <a:t>Сергеева Д.В.</a:t>
            </a:r>
            <a:endParaRPr lang="ru-RU" sz="16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1600" b="1" dirty="0" smtClean="0">
                <a:cs typeface="Times New Roman" panose="02020603050405020304" pitchFamily="18" charset="0"/>
              </a:rPr>
              <a:t>Руководитель </a:t>
            </a:r>
            <a:r>
              <a:rPr lang="ru-RU" sz="1600" b="1" dirty="0">
                <a:cs typeface="Times New Roman" panose="02020603050405020304" pitchFamily="18" charset="0"/>
              </a:rPr>
              <a:t>проекта: </a:t>
            </a:r>
            <a:r>
              <a:rPr lang="ru-RU" sz="1600" dirty="0" smtClean="0">
                <a:cs typeface="Times New Roman" panose="02020603050405020304" pitchFamily="18" charset="0"/>
              </a:rPr>
              <a:t>Сергеева Д.В.</a:t>
            </a:r>
            <a:endParaRPr lang="ru-RU" sz="1600" dirty="0">
              <a:cs typeface="Times New Roman" panose="02020603050405020304" pitchFamily="18" charset="0"/>
            </a:endParaRPr>
          </a:p>
        </p:txBody>
      </p:sp>
      <p:sp>
        <p:nvSpPr>
          <p:cNvPr id="11" name="Заголовок 2"/>
          <p:cNvSpPr>
            <a:spLocks noGrp="1"/>
          </p:cNvSpPr>
          <p:nvPr>
            <p:ph type="title"/>
          </p:nvPr>
        </p:nvSpPr>
        <p:spPr>
          <a:xfrm>
            <a:off x="5224206" y="6188063"/>
            <a:ext cx="4143890" cy="59373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ru-RU" sz="1800" b="1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Проектный комитет № 17</a:t>
            </a:r>
            <a:r>
              <a:rPr lang="ru-RU" sz="18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/>
            </a:r>
            <a:br>
              <a:rPr lang="ru-RU" sz="18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</a:br>
            <a:r>
              <a:rPr lang="ru-RU" sz="1800" b="1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18.</a:t>
            </a:r>
            <a:r>
              <a:rPr lang="en-US" sz="1800" b="1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04</a:t>
            </a:r>
            <a:r>
              <a:rPr lang="ru-RU" sz="1800" b="1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.201</a:t>
            </a:r>
            <a:r>
              <a:rPr lang="en-US" sz="1800" b="1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8</a:t>
            </a:r>
            <a:endParaRPr lang="ru-RU" sz="1400" b="1" i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9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3043-0BCD-43EE-9F6F-644330271C81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48075" y="363547"/>
            <a:ext cx="4539193" cy="432000"/>
          </a:xfrm>
        </p:spPr>
        <p:txBody>
          <a:bodyPr>
            <a:normAutofit/>
          </a:bodyPr>
          <a:lstStyle/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Открытые вопросы и риски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442406"/>
              </p:ext>
            </p:extLst>
          </p:nvPr>
        </p:nvGraphicFramePr>
        <p:xfrm>
          <a:off x="221926" y="1528181"/>
          <a:ext cx="8676541" cy="19547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33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31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667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78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702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2528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8490">
                <a:tc>
                  <a:txBody>
                    <a:bodyPr/>
                    <a:lstStyle/>
                    <a:p>
                      <a:pPr marL="0" marR="0" lvl="0" indent="0" algn="ctr" defTabSz="93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  <a:p>
                      <a:pPr marL="0" marR="0" lvl="0" indent="0" algn="ctr" defTabSz="93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п/п</a:t>
                      </a:r>
                      <a:endParaRPr lang="en-GB" sz="110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4406" marR="84406" marT="42203" marB="42203" anchor="ctr" horzOverflow="overflow"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</a:t>
                      </a:r>
                      <a:endParaRPr lang="en-GB" sz="120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4406" marR="84406" marT="42203" marB="42203" anchor="ctr" horzOverflow="overflow"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Содержание</a:t>
                      </a:r>
                      <a:endParaRPr lang="en-GB" sz="12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4406" marR="84406" marT="42203" marB="42203" anchor="ctr" horzOverflow="overflow"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Статус</a:t>
                      </a:r>
                      <a:endParaRPr lang="en-GB" sz="12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4406" marR="84406" marT="42203" marB="42203" anchor="ctr" horzOverflow="overflow"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Ответственный</a:t>
                      </a:r>
                      <a:endParaRPr lang="en-GB" sz="120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4406" marR="84406" marT="42203" marB="42203" anchor="ctr" horzOverflow="overflow"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Комментарий</a:t>
                      </a:r>
                      <a:endParaRPr lang="en-GB" sz="1200" b="1" kern="1200" baseline="30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4406" marR="84406" marT="42203" marB="42203" anchor="ctr" horzOverflow="overflow">
                    <a:solidFill>
                      <a:srgbClr val="2F7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ru-RU" sz="900" dirty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i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18.04.2018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Текущий статус выполнения работ по проекту</a:t>
                      </a:r>
                      <a:r>
                        <a:rPr lang="ru-RU" sz="10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ru-RU" sz="10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i="0" kern="1200" dirty="0" err="1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ДБУиО</a:t>
                      </a:r>
                      <a:endParaRPr lang="ru-RU" sz="1000" i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431"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ru-RU" sz="900" dirty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i="0" smtClean="0">
                          <a:solidFill>
                            <a:srgbClr val="000000"/>
                          </a:solidFill>
                          <a:latin typeface="+mn-lt"/>
                        </a:rPr>
                        <a:t>18.04.2018</a:t>
                      </a:r>
                      <a:endParaRPr lang="ru-RU" sz="1000" i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Текущий статус</a:t>
                      </a:r>
                      <a:r>
                        <a:rPr lang="ru-RU" sz="100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работ по доработке текущих АС по взаимодействию с АС БУ. 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ДИТ</a:t>
                      </a:r>
                    </a:p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i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7431"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ru-RU" sz="900" dirty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i="0" smtClean="0">
                          <a:solidFill>
                            <a:srgbClr val="000000"/>
                          </a:solidFill>
                          <a:latin typeface="+mn-lt"/>
                        </a:rPr>
                        <a:t>18.04.2018</a:t>
                      </a:r>
                      <a:endParaRPr lang="ru-RU" sz="1000" i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Согласование запроса на изменение в паспорт проекта № 6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Проектный комитет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</a:tr>
              <a:tr h="427431"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ru-RU" sz="900" dirty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i="0" smtClean="0">
                          <a:solidFill>
                            <a:srgbClr val="000000"/>
                          </a:solidFill>
                          <a:latin typeface="+mn-lt"/>
                        </a:rPr>
                        <a:t>18.04.2018</a:t>
                      </a:r>
                      <a:endParaRPr lang="ru-RU" sz="1000" i="0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000" dirty="0" smtClean="0">
                          <a:solidFill>
                            <a:srgbClr val="000000"/>
                          </a:solidFill>
                          <a:latin typeface="+mn-lt"/>
                        </a:rPr>
                        <a:t>Согласование изменённого графика перехода на АС БУ.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Проектный комитет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4406" marR="84406" marT="42203" marB="42203" anchor="ctr"/>
                </a:tc>
              </a:tr>
            </a:tbl>
          </a:graphicData>
        </a:graphic>
      </p:graphicFrame>
      <p:sp>
        <p:nvSpPr>
          <p:cNvPr id="8" name="Заголовок 1"/>
          <p:cNvSpPr txBox="1">
            <a:spLocks/>
          </p:cNvSpPr>
          <p:nvPr/>
        </p:nvSpPr>
        <p:spPr>
          <a:xfrm>
            <a:off x="221926" y="1077450"/>
            <a:ext cx="5845175" cy="4318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63303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62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defTabSz="914400">
              <a:lnSpc>
                <a:spcPct val="115000"/>
              </a:lnSpc>
              <a:spcBef>
                <a:spcPts val="600"/>
              </a:spcBef>
              <a:defRPr/>
            </a:pP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Открытые вопросы для обсуждения (повестка):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1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3043-0BCD-43EE-9F6F-644330271C81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715352" y="363547"/>
            <a:ext cx="4480382" cy="432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63303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62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96208"/>
              </p:ext>
            </p:extLst>
          </p:nvPr>
        </p:nvGraphicFramePr>
        <p:xfrm>
          <a:off x="234070" y="1071671"/>
          <a:ext cx="8605129" cy="22204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31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34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65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408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0674">
                <a:tc>
                  <a:txBody>
                    <a:bodyPr/>
                    <a:lstStyle/>
                    <a:p>
                      <a:pPr marL="0" marR="0" lvl="0" indent="0" algn="ctr" defTabSz="93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dirty="0" smtClean="0"/>
                        <a:t>№</a:t>
                      </a:r>
                    </a:p>
                    <a:p>
                      <a:pPr marL="0" marR="0" lvl="0" indent="0" algn="ctr" defTabSz="93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п/п</a:t>
                      </a:r>
                      <a:endParaRPr lang="en-GB" sz="1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Принятое решение</a:t>
                      </a:r>
                      <a:endParaRPr lang="ru-RU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Да/нет</a:t>
                      </a:r>
                      <a:endParaRPr lang="ru-RU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Комментарий</a:t>
                      </a:r>
                      <a:endParaRPr lang="ru-RU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solidFill>
                      <a:srgbClr val="217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173">
                <a:tc>
                  <a:txBody>
                    <a:bodyPr/>
                    <a:lstStyle/>
                    <a:p>
                      <a:pPr marL="0" algn="ctr" defTabSz="633031" rtl="0" eaLnBrk="1" latinLnBrk="0" hangingPunct="1"/>
                      <a:r>
                        <a:rPr lang="ru-RU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0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lvl="0" indent="0" algn="l" defTabSz="633031" rtl="0" eaLnBrk="1" latinLnBrk="0" hangingPunct="1"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ru-RU" sz="1000" i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Проектный комитет проинформирован о статусе реализации </a:t>
                      </a:r>
                      <a:r>
                        <a:rPr lang="ru-RU" sz="100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проекта</a:t>
                      </a:r>
                      <a:endParaRPr lang="ru-RU" sz="1000" i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i="0" dirty="0" smtClean="0">
                          <a:solidFill>
                            <a:srgbClr val="000000"/>
                          </a:solidFill>
                        </a:rPr>
                        <a:t>да</a:t>
                      </a:r>
                      <a:endParaRPr lang="ru-RU" sz="1000" i="0" dirty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endParaRPr lang="ru-RU" sz="1000" i="0" dirty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537">
                <a:tc>
                  <a:txBody>
                    <a:bodyPr/>
                    <a:lstStyle/>
                    <a:p>
                      <a:pPr marL="0" algn="ctr" defTabSz="633031" rtl="0" eaLnBrk="1" latinLnBrk="0" hangingPunct="1"/>
                      <a:r>
                        <a:rPr lang="ru-RU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10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lvl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000000"/>
                          </a:solidFill>
                        </a:rPr>
                        <a:t>Проектный комитет проинформирован о статусе доработки текущих </a:t>
                      </a:r>
                      <a:r>
                        <a:rPr lang="ru-RU" sz="1000" baseline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АС по взаимодействию с АС БУ.</a:t>
                      </a:r>
                      <a:endParaRPr lang="ru-RU" sz="10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i="0" dirty="0" smtClean="0">
                          <a:solidFill>
                            <a:srgbClr val="000000"/>
                          </a:solidFill>
                        </a:rPr>
                        <a:t>да</a:t>
                      </a:r>
                      <a:endParaRPr lang="ru-RU" sz="1000" i="0" dirty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endParaRPr lang="ru-RU" sz="1000" i="0" dirty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537">
                <a:tc>
                  <a:txBody>
                    <a:bodyPr/>
                    <a:lstStyle/>
                    <a:p>
                      <a:pPr marL="0" algn="ctr" defTabSz="633031" rtl="0" eaLnBrk="1" latinLnBrk="0" hangingPunct="1"/>
                      <a:r>
                        <a:rPr lang="ru-RU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0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lvl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000000"/>
                          </a:solidFill>
                        </a:rPr>
                        <a:t>Согласовать запрос на изменение в паспорт проекта № 6.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i="0" dirty="0" smtClean="0">
                          <a:solidFill>
                            <a:srgbClr val="000000"/>
                          </a:solidFill>
                        </a:rPr>
                        <a:t>да</a:t>
                      </a:r>
                      <a:endParaRPr lang="ru-RU" sz="1000" i="0" dirty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endParaRPr lang="ru-RU" sz="1000" i="0" dirty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/>
                </a:tc>
              </a:tr>
              <a:tr h="511537">
                <a:tc>
                  <a:txBody>
                    <a:bodyPr/>
                    <a:lstStyle/>
                    <a:p>
                      <a:pPr marL="0" algn="ctr" defTabSz="633031" rtl="0" eaLnBrk="1" latinLnBrk="0" hangingPunct="1"/>
                      <a:r>
                        <a:rPr lang="ru-RU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0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lvl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ru-RU" sz="1000" dirty="0" smtClean="0">
                          <a:solidFill>
                            <a:srgbClr val="000000"/>
                          </a:solidFill>
                        </a:rPr>
                        <a:t>Согласовать изменённый график перевода подразделений на АС БУ.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i="0" dirty="0" smtClean="0">
                          <a:solidFill>
                            <a:srgbClr val="000000"/>
                          </a:solidFill>
                        </a:rPr>
                        <a:t>да</a:t>
                      </a:r>
                      <a:endParaRPr lang="ru-RU" sz="1000" i="0" dirty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endParaRPr lang="ru-RU" sz="1000" i="0" dirty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23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3043-0BCD-43EE-9F6F-644330271C81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190875" y="363547"/>
            <a:ext cx="4970992" cy="432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63303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62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Краткосрочный план </a:t>
            </a:r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действий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682557"/>
              </p:ext>
            </p:extLst>
          </p:nvPr>
        </p:nvGraphicFramePr>
        <p:xfrm>
          <a:off x="217137" y="1342603"/>
          <a:ext cx="8605130" cy="8248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55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406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18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8590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711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60674">
                <a:tc>
                  <a:txBody>
                    <a:bodyPr/>
                    <a:lstStyle/>
                    <a:p>
                      <a:pPr marL="0" marR="0" lvl="0" indent="0" algn="ctr" defTabSz="93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№</a:t>
                      </a:r>
                    </a:p>
                    <a:p>
                      <a:pPr marL="0" marR="0" lvl="0" indent="0" algn="ctr" defTabSz="93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п/п</a:t>
                      </a:r>
                      <a:endParaRPr lang="en-GB" sz="12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Следующие шаги</a:t>
                      </a:r>
                      <a:endParaRPr lang="ru-RU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Плановый срок</a:t>
                      </a:r>
                      <a:endParaRPr lang="ru-RU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Контроль</a:t>
                      </a:r>
                      <a:endParaRPr lang="ru-RU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Ответственный</a:t>
                      </a:r>
                      <a:endParaRPr lang="ru-RU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solidFill>
                      <a:srgbClr val="217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4698">
                <a:tc>
                  <a:txBody>
                    <a:bodyPr/>
                    <a:lstStyle/>
                    <a:p>
                      <a:pPr algn="ctr"/>
                      <a:r>
                        <a:rPr lang="ru-RU" sz="9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ru-RU" sz="900" dirty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marL="0" lvl="0" indent="0" algn="just" defTabSz="633031" rtl="0" eaLnBrk="1" latinLnBrk="0" hangingPunct="1">
                        <a:spcAft>
                          <a:spcPts val="600"/>
                        </a:spcAft>
                        <a:buFont typeface="+mj-lt"/>
                        <a:buNone/>
                      </a:pPr>
                      <a:r>
                        <a:rPr lang="ru-RU" sz="900" i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Направить запрос на изменение в паспорт проекта № 6 на утверждение  Куратору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i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sz="900" i="0" smtClean="0">
                          <a:solidFill>
                            <a:srgbClr val="000000"/>
                          </a:solidFill>
                        </a:rPr>
                        <a:t>4</a:t>
                      </a:r>
                      <a:r>
                        <a:rPr lang="ru-RU" sz="900" i="0" smtClean="0">
                          <a:solidFill>
                            <a:srgbClr val="000000"/>
                          </a:solidFill>
                        </a:rPr>
                        <a:t>.04.2018</a:t>
                      </a:r>
                      <a:endParaRPr lang="ru-RU" sz="900" i="0" dirty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i="0" dirty="0" smtClean="0">
                          <a:solidFill>
                            <a:srgbClr val="000000"/>
                          </a:solidFill>
                        </a:rPr>
                        <a:t>Сергеева Д.В.</a:t>
                      </a: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i="0" dirty="0" smtClean="0">
                          <a:solidFill>
                            <a:srgbClr val="000000"/>
                          </a:solidFill>
                        </a:rPr>
                        <a:t>ДБУиО</a:t>
                      </a:r>
                      <a:r>
                        <a:rPr lang="ru-RU" sz="900" i="0" baseline="0" dirty="0" smtClean="0">
                          <a:solidFill>
                            <a:srgbClr val="000000"/>
                          </a:solidFill>
                        </a:rPr>
                        <a:t> (Тимофеев А.Ю.)</a:t>
                      </a:r>
                      <a:endParaRPr lang="ru-RU" sz="900" i="0" dirty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2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559799" y="344618"/>
            <a:ext cx="270933" cy="469859"/>
          </a:xfrm>
        </p:spPr>
        <p:txBody>
          <a:bodyPr/>
          <a:lstStyle/>
          <a:p>
            <a:fld id="{52903043-0BCD-43EE-9F6F-644330271C81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Rectangle 36"/>
          <p:cNvSpPr>
            <a:spLocks noChangeArrowheads="1"/>
          </p:cNvSpPr>
          <p:nvPr/>
        </p:nvSpPr>
        <p:spPr bwMode="auto">
          <a:xfrm>
            <a:off x="625716" y="1696485"/>
            <a:ext cx="7796755" cy="104242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sz="1662" dirty="0"/>
          </a:p>
        </p:txBody>
      </p:sp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813646" y="1547017"/>
            <a:ext cx="298800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400" b="1" dirty="0" smtClean="0">
                <a:solidFill>
                  <a:srgbClr val="000000"/>
                </a:solidFill>
              </a:rPr>
              <a:t>Вводная </a:t>
            </a:r>
            <a:r>
              <a:rPr lang="ru-RU" sz="1400" b="1" dirty="0">
                <a:solidFill>
                  <a:srgbClr val="000000"/>
                </a:solidFill>
              </a:rPr>
              <a:t>часть</a:t>
            </a:r>
            <a:endParaRPr lang="en-GB" sz="1400" b="1" dirty="0">
              <a:solidFill>
                <a:srgbClr val="000000"/>
              </a:solidFill>
            </a:endParaRPr>
          </a:p>
        </p:txBody>
      </p:sp>
      <p:sp>
        <p:nvSpPr>
          <p:cNvPr id="7" name="Oval 28"/>
          <p:cNvSpPr>
            <a:spLocks noChangeArrowheads="1"/>
          </p:cNvSpPr>
          <p:nvPr/>
        </p:nvSpPr>
        <p:spPr bwMode="auto">
          <a:xfrm>
            <a:off x="1229015" y="1831302"/>
            <a:ext cx="205200" cy="203689"/>
          </a:xfrm>
          <a:prstGeom prst="ellipse">
            <a:avLst/>
          </a:prstGeom>
          <a:solidFill>
            <a:srgbClr val="2172B2"/>
          </a:solidFill>
          <a:ln w="19050">
            <a:noFill/>
            <a:round/>
            <a:headEnd/>
            <a:tailEnd/>
          </a:ln>
        </p:spPr>
        <p:txBody>
          <a:bodyPr wrap="none" lIns="0" tIns="0" rIns="3323" bIns="3323" anchor="ctr" anchorCtr="1"/>
          <a:lstStyle/>
          <a:p>
            <a:pPr algn="ctr">
              <a:buSzPct val="80000"/>
            </a:pPr>
            <a:r>
              <a:rPr lang="en-GB" sz="1200" b="1" dirty="0" smtClean="0">
                <a:solidFill>
                  <a:srgbClr val="FFFFFF"/>
                </a:solidFill>
              </a:rPr>
              <a:t>1</a:t>
            </a:r>
            <a:endParaRPr lang="en-GB" sz="1200" b="1" dirty="0">
              <a:solidFill>
                <a:srgbClr val="FFFFFF"/>
              </a:solidFill>
            </a:endParaRPr>
          </a:p>
        </p:txBody>
      </p:sp>
      <p:sp>
        <p:nvSpPr>
          <p:cNvPr id="8" name="Rectangle 36"/>
          <p:cNvSpPr>
            <a:spLocks noChangeArrowheads="1"/>
          </p:cNvSpPr>
          <p:nvPr/>
        </p:nvSpPr>
        <p:spPr bwMode="auto">
          <a:xfrm>
            <a:off x="625715" y="2999113"/>
            <a:ext cx="7796755" cy="123075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sz="1662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6" y="1829791"/>
            <a:ext cx="6804000" cy="205200"/>
          </a:xfrm>
          <a:prstGeom prst="rect">
            <a:avLst/>
          </a:prstGeom>
          <a:solidFill>
            <a:srgbClr val="CEDDF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167058"/>
            <a:r>
              <a:rPr lang="ru-RU" sz="1200" b="1" dirty="0" smtClean="0">
                <a:solidFill>
                  <a:srgbClr val="373743"/>
                </a:solidFill>
              </a:rPr>
              <a:t>Поручения, данные на предыдущем заседании Проектного  комитета</a:t>
            </a:r>
            <a:endParaRPr lang="ru-RU" sz="1200" b="1" dirty="0">
              <a:solidFill>
                <a:srgbClr val="373743"/>
              </a:solidFill>
            </a:endParaRPr>
          </a:p>
        </p:txBody>
      </p:sp>
      <p:sp>
        <p:nvSpPr>
          <p:cNvPr id="10" name="Text Box 39"/>
          <p:cNvSpPr txBox="1">
            <a:spLocks noChangeArrowheads="1"/>
          </p:cNvSpPr>
          <p:nvPr/>
        </p:nvSpPr>
        <p:spPr bwMode="auto">
          <a:xfrm>
            <a:off x="807302" y="2778273"/>
            <a:ext cx="298800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400" b="1" dirty="0" smtClean="0">
                <a:solidFill>
                  <a:srgbClr val="000000"/>
                </a:solidFill>
              </a:rPr>
              <a:t>Статус выполнения проекта</a:t>
            </a:r>
            <a:endParaRPr lang="ru-RU" sz="1400" b="1" dirty="0">
              <a:solidFill>
                <a:srgbClr val="000000"/>
              </a:solidFill>
            </a:endParaRPr>
          </a:p>
        </p:txBody>
      </p: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1229015" y="2077953"/>
            <a:ext cx="205200" cy="203689"/>
          </a:xfrm>
          <a:prstGeom prst="ellipse">
            <a:avLst/>
          </a:prstGeom>
          <a:solidFill>
            <a:srgbClr val="2172B2"/>
          </a:solidFill>
          <a:ln w="19050">
            <a:noFill/>
            <a:round/>
            <a:headEnd/>
            <a:tailEnd/>
          </a:ln>
        </p:spPr>
        <p:txBody>
          <a:bodyPr wrap="none" lIns="0" tIns="0" rIns="3323" bIns="3323" anchor="ctr" anchorCtr="1"/>
          <a:lstStyle/>
          <a:p>
            <a:pPr algn="ctr">
              <a:buSzPct val="80000"/>
            </a:pPr>
            <a:r>
              <a:rPr lang="ru-RU" sz="1200" b="1" dirty="0">
                <a:solidFill>
                  <a:srgbClr val="FFFFFF"/>
                </a:solidFill>
              </a:rPr>
              <a:t>2</a:t>
            </a:r>
            <a:endParaRPr lang="en-GB" sz="1200" b="1" dirty="0">
              <a:solidFill>
                <a:srgbClr val="FFFFFF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492256" y="2076442"/>
            <a:ext cx="6804000" cy="205200"/>
          </a:xfrm>
          <a:prstGeom prst="rect">
            <a:avLst/>
          </a:prstGeom>
          <a:solidFill>
            <a:srgbClr val="CEDDF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167058"/>
            <a:r>
              <a:rPr lang="ru-RU" sz="1200" b="1" dirty="0" smtClean="0">
                <a:solidFill>
                  <a:srgbClr val="373743"/>
                </a:solidFill>
              </a:rPr>
              <a:t>Участники проекта</a:t>
            </a:r>
            <a:endParaRPr lang="ru-RU" sz="1200" b="1" dirty="0">
              <a:solidFill>
                <a:srgbClr val="373743"/>
              </a:solidFill>
            </a:endParaRPr>
          </a:p>
        </p:txBody>
      </p:sp>
      <p:sp>
        <p:nvSpPr>
          <p:cNvPr id="13" name="Oval 28"/>
          <p:cNvSpPr>
            <a:spLocks noChangeArrowheads="1"/>
          </p:cNvSpPr>
          <p:nvPr/>
        </p:nvSpPr>
        <p:spPr bwMode="auto">
          <a:xfrm>
            <a:off x="1229015" y="3107898"/>
            <a:ext cx="205200" cy="203689"/>
          </a:xfrm>
          <a:prstGeom prst="ellipse">
            <a:avLst/>
          </a:prstGeom>
          <a:solidFill>
            <a:srgbClr val="2172B2"/>
          </a:solidFill>
          <a:ln w="19050">
            <a:noFill/>
            <a:round/>
            <a:headEnd/>
            <a:tailEnd/>
          </a:ln>
        </p:spPr>
        <p:txBody>
          <a:bodyPr wrap="none" lIns="0" tIns="0" rIns="3323" bIns="3323" anchor="ctr" anchorCtr="1"/>
          <a:lstStyle/>
          <a:p>
            <a:pPr algn="ctr">
              <a:buSzPct val="80000"/>
            </a:pPr>
            <a:r>
              <a:rPr lang="ru-RU" sz="1200" b="1" dirty="0">
                <a:solidFill>
                  <a:srgbClr val="FFFFFF"/>
                </a:solidFill>
              </a:rPr>
              <a:t>4</a:t>
            </a:r>
            <a:endParaRPr lang="en-GB" sz="1200" b="1" dirty="0">
              <a:solidFill>
                <a:srgbClr val="FFFFFF"/>
              </a:solidFill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492256" y="3107898"/>
            <a:ext cx="6804000" cy="205200"/>
          </a:xfrm>
          <a:prstGeom prst="rect">
            <a:avLst/>
          </a:prstGeom>
          <a:solidFill>
            <a:srgbClr val="CEDDF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167058"/>
            <a:r>
              <a:rPr lang="ru-RU" sz="1200" b="1" dirty="0" smtClean="0">
                <a:solidFill>
                  <a:srgbClr val="373743"/>
                </a:solidFill>
              </a:rPr>
              <a:t>Общий статус проекта</a:t>
            </a:r>
            <a:endParaRPr lang="ru-RU" sz="1200" b="1" dirty="0">
              <a:solidFill>
                <a:srgbClr val="373743"/>
              </a:solidFill>
            </a:endParaRPr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1229887" y="3350410"/>
            <a:ext cx="205200" cy="203689"/>
          </a:xfrm>
          <a:prstGeom prst="ellipse">
            <a:avLst/>
          </a:prstGeom>
          <a:solidFill>
            <a:srgbClr val="2172B2"/>
          </a:solidFill>
          <a:ln w="19050">
            <a:noFill/>
            <a:round/>
            <a:headEnd/>
            <a:tailEnd/>
          </a:ln>
        </p:spPr>
        <p:txBody>
          <a:bodyPr wrap="none" lIns="0" tIns="0" rIns="3323" bIns="3323" anchor="ctr" anchorCtr="1"/>
          <a:lstStyle/>
          <a:p>
            <a:pPr algn="ctr">
              <a:buSzPct val="80000"/>
            </a:pPr>
            <a:r>
              <a:rPr lang="ru-RU" sz="1200" b="1" dirty="0">
                <a:solidFill>
                  <a:srgbClr val="FFFFFF"/>
                </a:solidFill>
              </a:rPr>
              <a:t>5</a:t>
            </a:r>
            <a:endParaRPr lang="en-GB" sz="1200" b="1" dirty="0">
              <a:solidFill>
                <a:srgbClr val="FFFFFF"/>
              </a:solidFill>
            </a:endParaRPr>
          </a:p>
        </p:txBody>
      </p:sp>
      <p:sp>
        <p:nvSpPr>
          <p:cNvPr id="16" name="Rectangle 36"/>
          <p:cNvSpPr>
            <a:spLocks noChangeArrowheads="1"/>
          </p:cNvSpPr>
          <p:nvPr/>
        </p:nvSpPr>
        <p:spPr bwMode="auto">
          <a:xfrm>
            <a:off x="625716" y="4461630"/>
            <a:ext cx="7796755" cy="93163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fr-FR" sz="1662" dirty="0"/>
          </a:p>
        </p:txBody>
      </p:sp>
      <p:sp>
        <p:nvSpPr>
          <p:cNvPr id="17" name="Text Box 39"/>
          <p:cNvSpPr txBox="1">
            <a:spLocks noChangeArrowheads="1"/>
          </p:cNvSpPr>
          <p:nvPr/>
        </p:nvSpPr>
        <p:spPr bwMode="auto">
          <a:xfrm>
            <a:off x="813645" y="4307979"/>
            <a:ext cx="4300221" cy="63094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400" b="1" dirty="0">
                <a:solidFill>
                  <a:srgbClr val="1B1B1B"/>
                </a:solidFill>
              </a:rPr>
              <a:t>Решения </a:t>
            </a:r>
            <a:r>
              <a:rPr lang="ru-RU" sz="1400" b="1" dirty="0" smtClean="0">
                <a:solidFill>
                  <a:srgbClr val="1B1B1B"/>
                </a:solidFill>
              </a:rPr>
              <a:t>и краткосрочный план </a:t>
            </a:r>
            <a:r>
              <a:rPr lang="ru-RU" sz="1400" b="1" dirty="0">
                <a:solidFill>
                  <a:srgbClr val="1B1B1B"/>
                </a:solidFill>
              </a:rPr>
              <a:t>действий</a:t>
            </a:r>
          </a:p>
          <a:p>
            <a:pPr>
              <a:spcBef>
                <a:spcPct val="50000"/>
              </a:spcBef>
            </a:pPr>
            <a:endParaRPr lang="en-GB" sz="1400" b="1" dirty="0">
              <a:solidFill>
                <a:srgbClr val="1B1B1B"/>
              </a:solidFill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492256" y="3350410"/>
            <a:ext cx="6804000" cy="205200"/>
          </a:xfrm>
          <a:prstGeom prst="rect">
            <a:avLst/>
          </a:prstGeom>
          <a:solidFill>
            <a:srgbClr val="CEDDF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167058"/>
            <a:r>
              <a:rPr lang="ru-RU" sz="1200" b="1" dirty="0">
                <a:solidFill>
                  <a:srgbClr val="373743"/>
                </a:solidFill>
              </a:rPr>
              <a:t>Бюджет проекта</a:t>
            </a:r>
          </a:p>
        </p:txBody>
      </p:sp>
      <p:sp>
        <p:nvSpPr>
          <p:cNvPr id="19" name="Oval 28"/>
          <p:cNvSpPr>
            <a:spLocks noChangeArrowheads="1"/>
          </p:cNvSpPr>
          <p:nvPr/>
        </p:nvSpPr>
        <p:spPr bwMode="auto">
          <a:xfrm>
            <a:off x="1229015" y="4618221"/>
            <a:ext cx="205200" cy="203689"/>
          </a:xfrm>
          <a:prstGeom prst="ellipse">
            <a:avLst/>
          </a:prstGeom>
          <a:solidFill>
            <a:srgbClr val="2172B2"/>
          </a:solidFill>
          <a:ln w="19050">
            <a:noFill/>
            <a:round/>
            <a:headEnd/>
            <a:tailEnd/>
          </a:ln>
        </p:spPr>
        <p:txBody>
          <a:bodyPr wrap="none" lIns="0" tIns="0" rIns="3323" bIns="3323" anchor="ctr" anchorCtr="1"/>
          <a:lstStyle/>
          <a:p>
            <a:pPr algn="ctr">
              <a:buSzPct val="80000"/>
            </a:pPr>
            <a:r>
              <a:rPr lang="ru-RU" sz="1200" b="1" dirty="0">
                <a:solidFill>
                  <a:srgbClr val="FFFFFF"/>
                </a:solidFill>
              </a:rPr>
              <a:t>6</a:t>
            </a:r>
            <a:endParaRPr lang="en-GB" sz="1200" b="1" dirty="0">
              <a:solidFill>
                <a:srgbClr val="FFFFFF"/>
              </a:solidFill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492256" y="4618221"/>
            <a:ext cx="6804000" cy="205200"/>
          </a:xfrm>
          <a:prstGeom prst="rect">
            <a:avLst/>
          </a:prstGeom>
          <a:solidFill>
            <a:srgbClr val="CEDDF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167058"/>
            <a:r>
              <a:rPr lang="ru-RU" sz="1200" b="1" dirty="0" smtClean="0">
                <a:solidFill>
                  <a:srgbClr val="373743"/>
                </a:solidFill>
              </a:rPr>
              <a:t>Решения</a:t>
            </a:r>
            <a:endParaRPr lang="ru-RU" sz="1200" b="1" dirty="0">
              <a:solidFill>
                <a:srgbClr val="373743"/>
              </a:solidFill>
            </a:endParaRPr>
          </a:p>
        </p:txBody>
      </p:sp>
      <p:sp>
        <p:nvSpPr>
          <p:cNvPr id="23" name="Oval 28"/>
          <p:cNvSpPr>
            <a:spLocks noChangeArrowheads="1"/>
          </p:cNvSpPr>
          <p:nvPr/>
        </p:nvSpPr>
        <p:spPr bwMode="auto">
          <a:xfrm>
            <a:off x="1229015" y="4880501"/>
            <a:ext cx="205200" cy="203689"/>
          </a:xfrm>
          <a:prstGeom prst="ellipse">
            <a:avLst/>
          </a:prstGeom>
          <a:solidFill>
            <a:srgbClr val="2172B2"/>
          </a:solidFill>
          <a:ln w="19050">
            <a:noFill/>
            <a:round/>
            <a:headEnd/>
            <a:tailEnd/>
          </a:ln>
        </p:spPr>
        <p:txBody>
          <a:bodyPr wrap="none" lIns="0" tIns="0" rIns="3323" bIns="3323" anchor="ctr" anchorCtr="1"/>
          <a:lstStyle/>
          <a:p>
            <a:pPr algn="ctr">
              <a:buSzPct val="80000"/>
            </a:pPr>
            <a:r>
              <a:rPr lang="ru-RU" sz="1200" b="1" dirty="0">
                <a:solidFill>
                  <a:srgbClr val="FFFFFF"/>
                </a:solidFill>
              </a:rPr>
              <a:t>7</a:t>
            </a:r>
            <a:endParaRPr lang="en-GB" sz="1200" b="1" dirty="0">
              <a:solidFill>
                <a:srgbClr val="FFFFFF"/>
              </a:solidFill>
            </a:endParaRP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1492256" y="4880501"/>
            <a:ext cx="6804000" cy="205200"/>
          </a:xfrm>
          <a:prstGeom prst="rect">
            <a:avLst/>
          </a:prstGeom>
          <a:solidFill>
            <a:srgbClr val="CEDDF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167058"/>
            <a:r>
              <a:rPr lang="ru-RU" sz="1200" b="1" dirty="0">
                <a:solidFill>
                  <a:srgbClr val="373743"/>
                </a:solidFill>
              </a:rPr>
              <a:t>Краткосрочный план </a:t>
            </a:r>
            <a:r>
              <a:rPr lang="ru-RU" sz="1200" b="1" dirty="0" smtClean="0">
                <a:solidFill>
                  <a:srgbClr val="373743"/>
                </a:solidFill>
              </a:rPr>
              <a:t>действий</a:t>
            </a:r>
            <a:endParaRPr lang="ru-RU" sz="1200" b="1" dirty="0">
              <a:solidFill>
                <a:srgbClr val="373743"/>
              </a:solidFill>
            </a:endParaRPr>
          </a:p>
        </p:txBody>
      </p:sp>
      <p:sp>
        <p:nvSpPr>
          <p:cNvPr id="28" name="Заголовок 1"/>
          <p:cNvSpPr txBox="1">
            <a:spLocks/>
          </p:cNvSpPr>
          <p:nvPr/>
        </p:nvSpPr>
        <p:spPr>
          <a:xfrm>
            <a:off x="2861733" y="377039"/>
            <a:ext cx="5698067" cy="45928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63303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62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Повестка</a:t>
            </a:r>
            <a:r>
              <a:rPr lang="fr-F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заседания № 1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Проектного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комитета по проекту ДБУиО-П-4 «Создание автоматизированной системы бухгалтерского учета»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330139" y="1732317"/>
            <a:ext cx="20219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050" dirty="0">
              <a:solidFill>
                <a:schemeClr val="bg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1229887" y="2346932"/>
            <a:ext cx="205200" cy="203689"/>
          </a:xfrm>
          <a:prstGeom prst="ellipse">
            <a:avLst/>
          </a:prstGeom>
          <a:solidFill>
            <a:srgbClr val="2172B2"/>
          </a:solidFill>
          <a:ln w="19050">
            <a:noFill/>
            <a:round/>
            <a:headEnd/>
            <a:tailEnd/>
          </a:ln>
        </p:spPr>
        <p:txBody>
          <a:bodyPr wrap="none" lIns="0" tIns="0" rIns="3323" bIns="3323" anchor="ctr" anchorCtr="1"/>
          <a:lstStyle/>
          <a:p>
            <a:pPr algn="ctr">
              <a:buSzPct val="80000"/>
            </a:pPr>
            <a:r>
              <a:rPr lang="ru-RU" sz="1200" b="1" dirty="0">
                <a:solidFill>
                  <a:srgbClr val="FFFFFF"/>
                </a:solidFill>
              </a:rPr>
              <a:t>3</a:t>
            </a:r>
            <a:endParaRPr lang="en-GB" sz="1200" b="1" dirty="0">
              <a:solidFill>
                <a:srgbClr val="FFFFFF"/>
              </a:solidFill>
            </a:endParaRP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1512000" y="2354378"/>
            <a:ext cx="6804000" cy="205200"/>
          </a:xfrm>
          <a:prstGeom prst="rect">
            <a:avLst/>
          </a:prstGeom>
          <a:solidFill>
            <a:srgbClr val="CEDDF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167058"/>
            <a:r>
              <a:rPr lang="ru-RU" sz="1200" b="1" dirty="0">
                <a:solidFill>
                  <a:srgbClr val="373743"/>
                </a:solidFill>
              </a:rPr>
              <a:t>Цели, </a:t>
            </a:r>
            <a:r>
              <a:rPr lang="ru-RU" sz="1200" b="1" dirty="0" smtClean="0">
                <a:solidFill>
                  <a:srgbClr val="373743"/>
                </a:solidFill>
              </a:rPr>
              <a:t>задачи </a:t>
            </a:r>
            <a:r>
              <a:rPr lang="ru-RU" sz="1200" b="1" dirty="0">
                <a:solidFill>
                  <a:srgbClr val="373743"/>
                </a:solidFill>
              </a:rPr>
              <a:t>и границы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54389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22471" y="344618"/>
            <a:ext cx="360179" cy="469859"/>
          </a:xfrm>
        </p:spPr>
        <p:txBody>
          <a:bodyPr/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3" name="Заголовок 1"/>
          <p:cNvSpPr txBox="1">
            <a:spLocks/>
          </p:cNvSpPr>
          <p:nvPr/>
        </p:nvSpPr>
        <p:spPr>
          <a:xfrm>
            <a:off x="3484345" y="352746"/>
            <a:ext cx="4938126" cy="4698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63303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62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обозначения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13784"/>
              </p:ext>
            </p:extLst>
          </p:nvPr>
        </p:nvGraphicFramePr>
        <p:xfrm>
          <a:off x="4970457" y="3206177"/>
          <a:ext cx="3903552" cy="32815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276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75905">
                  <a:extLst>
                    <a:ext uri="{9D8B030D-6E8A-4147-A177-3AD203B41FA5}">
                      <a16:colId xmlns:a16="http://schemas.microsoft.com/office/drawing/2014/main" xmlns="" val="87122027"/>
                    </a:ext>
                  </a:extLst>
                </a:gridCol>
              </a:tblGrid>
              <a:tr h="294491"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u="none" strike="noStrike" kern="1200" baseline="0" dirty="0" smtClean="0">
                          <a:latin typeface="+mn-lt"/>
                        </a:rPr>
                        <a:t>Портфель проектов</a:t>
                      </a:r>
                      <a:endParaRPr lang="ru-RU" sz="12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770">
                <a:tc gridSpan="2">
                  <a:txBody>
                    <a:bodyPr/>
                    <a:lstStyle/>
                    <a:p>
                      <a:pPr marL="0" marR="0" lvl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Этапы реализации проекта</a:t>
                      </a:r>
                    </a:p>
                  </a:txBody>
                  <a:tcPr anchor="ctr">
                    <a:solidFill>
                      <a:srgbClr val="CEDD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6471">
                <a:tc>
                  <a:txBody>
                    <a:bodyPr/>
                    <a:lstStyle/>
                    <a:p>
                      <a:pPr algn="ctr" rtl="0" fontAlgn="ctr"/>
                      <a:endParaRPr lang="ru-RU" sz="1200" b="0" i="0" u="none" strike="noStrike" dirty="0">
                        <a:solidFill>
                          <a:srgbClr val="1B1B1B"/>
                        </a:solidFill>
                        <a:effectLst/>
                        <a:latin typeface="+mn-lt"/>
                      </a:endParaRPr>
                    </a:p>
                  </a:txBody>
                  <a:tcPr marL="6594" marR="6594" marT="6594" marB="0" vert="vert270" anchor="ctr">
                    <a:solidFill>
                      <a:srgbClr val="CEDD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Работы по этапу завершены</a:t>
                      </a:r>
                    </a:p>
                  </a:txBody>
                  <a:tcPr anchor="ctr">
                    <a:solidFill>
                      <a:srgbClr val="CEDD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6471">
                <a:tc>
                  <a:txBody>
                    <a:bodyPr/>
                    <a:lstStyle/>
                    <a:p>
                      <a:pPr marL="0" marR="0" lvl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ru-RU" sz="120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EDD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Работы по этапу выполняются</a:t>
                      </a:r>
                    </a:p>
                  </a:txBody>
                  <a:tcPr anchor="ctr">
                    <a:solidFill>
                      <a:srgbClr val="CEDD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6471">
                <a:tc>
                  <a:txBody>
                    <a:bodyPr/>
                    <a:lstStyle/>
                    <a:p>
                      <a:pPr marL="0" marR="0" lvl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ru-RU" sz="120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EDD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Работы по этапу не начались</a:t>
                      </a:r>
                    </a:p>
                  </a:txBody>
                  <a:tcPr anchor="ctr">
                    <a:solidFill>
                      <a:srgbClr val="CEDD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1770">
                <a:tc gridSpan="2">
                  <a:txBody>
                    <a:bodyPr/>
                    <a:lstStyle/>
                    <a:p>
                      <a:pPr marL="0" marR="0" lvl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Риски проекта</a:t>
                      </a:r>
                    </a:p>
                  </a:txBody>
                  <a:tcPr anchor="ctr">
                    <a:solidFill>
                      <a:srgbClr val="CEDD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5376">
                <a:tc>
                  <a:txBody>
                    <a:bodyPr/>
                    <a:lstStyle/>
                    <a:p>
                      <a:pPr marL="0" marR="0" lvl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ru-RU" sz="120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EDD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Проект выполняется в соответствии с установленными параметрами</a:t>
                      </a:r>
                    </a:p>
                  </a:txBody>
                  <a:tcPr anchor="ctr">
                    <a:solidFill>
                      <a:srgbClr val="CEDD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9352">
                <a:tc>
                  <a:txBody>
                    <a:bodyPr/>
                    <a:lstStyle/>
                    <a:p>
                      <a:pPr marL="0" marR="0" lvl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ru-RU" sz="120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EDD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031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 проекту выявлены </a:t>
                      </a:r>
                      <a:r>
                        <a:rPr lang="ru-RU" sz="100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несущественные</a:t>
                      </a:r>
                      <a:r>
                        <a:rPr lang="ru-RU" sz="1000" i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отклонения основных параметров</a:t>
                      </a:r>
                      <a:endParaRPr lang="ru-RU" sz="10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anchor="ctr">
                    <a:solidFill>
                      <a:srgbClr val="CEDD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9352">
                <a:tc>
                  <a:txBody>
                    <a:bodyPr/>
                    <a:lstStyle/>
                    <a:p>
                      <a:pPr marL="0" marR="0" lvl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ru-RU" sz="120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EDD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031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00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По проекту выявлены существенные отклонения основных параметров</a:t>
                      </a:r>
                      <a:endParaRPr lang="ru-RU" sz="10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CEDD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aphicFrame>
        <p:nvGraphicFramePr>
          <p:cNvPr id="35" name="Таблица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63298"/>
              </p:ext>
            </p:extLst>
          </p:nvPr>
        </p:nvGraphicFramePr>
        <p:xfrm>
          <a:off x="4970457" y="901060"/>
          <a:ext cx="3897317" cy="22319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58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14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248">
                <a:tc gridSpan="2"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latin typeface="+mn-lt"/>
                        </a:rPr>
                        <a:t>Контрольные точки</a:t>
                      </a:r>
                      <a:endParaRPr lang="ru-RU" sz="1200" b="1" dirty="0" smtClean="0">
                        <a:solidFill>
                          <a:schemeClr val="lt1"/>
                        </a:solidFill>
                        <a:latin typeface="+mn-lt"/>
                      </a:endParaRPr>
                    </a:p>
                  </a:txBody>
                  <a:tcPr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76579">
                <a:tc>
                  <a:txBody>
                    <a:bodyPr/>
                    <a:lstStyle/>
                    <a:p>
                      <a:pPr marL="0" marR="0" lvl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2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</a:rPr>
                        <a:t>дд.мм.ггг</a:t>
                      </a:r>
                      <a:endParaRPr lang="ru-RU" sz="12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Сроки выполнения этапов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0523">
                <a:tc>
                  <a:txBody>
                    <a:bodyPr/>
                    <a:lstStyle/>
                    <a:p>
                      <a:pPr marL="0" marR="0" lvl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2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</a:rPr>
                        <a:t>дд.мм.гггг</a:t>
                      </a:r>
                      <a:endParaRPr lang="ru-RU" sz="1200" b="1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EDD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Этап выполнен в срок</a:t>
                      </a:r>
                    </a:p>
                  </a:txBody>
                  <a:tcPr anchor="ctr">
                    <a:solidFill>
                      <a:srgbClr val="CEDD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6649">
                <a:tc>
                  <a:txBody>
                    <a:bodyPr/>
                    <a:lstStyle/>
                    <a:p>
                      <a:pPr marL="0" marR="0" lvl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200" b="1" kern="1200" dirty="0" err="1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дд.мм.гггг</a:t>
                      </a:r>
                      <a:endParaRPr lang="ru-RU" sz="1200" b="1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200" b="1" strike="sngStrike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дд.мм.гггг</a:t>
                      </a:r>
                      <a:endParaRPr lang="ru-RU" sz="1200" b="1" strike="sngStrike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Срок изменен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085"/>
              </p:ext>
            </p:extLst>
          </p:nvPr>
        </p:nvGraphicFramePr>
        <p:xfrm>
          <a:off x="218030" y="893573"/>
          <a:ext cx="4687255" cy="33709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91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381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3136"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u="none" strike="noStrike" kern="1200" baseline="0" dirty="0" smtClean="0">
                          <a:latin typeface="+mn-lt"/>
                        </a:rPr>
                        <a:t>Статус проекта</a:t>
                      </a:r>
                      <a:endParaRPr lang="ru-RU" sz="12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020" marR="89020" marT="44510" marB="44510"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8387">
                <a:tc>
                  <a:txBody>
                    <a:bodyPr/>
                    <a:lstStyle/>
                    <a:p>
                      <a:pPr marL="0" marR="0" lvl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2800" b="1" dirty="0" smtClean="0">
                          <a:solidFill>
                            <a:srgbClr val="00B050"/>
                          </a:solidFill>
                          <a:latin typeface="+mn-lt"/>
                          <a:sym typeface="Wingdings" panose="05000000000000000000" pitchFamily="2" charset="2"/>
                        </a:rPr>
                        <a:t></a:t>
                      </a:r>
                      <a:endParaRPr lang="ru-RU" sz="2800" dirty="0" smtClean="0">
                        <a:solidFill>
                          <a:srgbClr val="1B1B1B"/>
                        </a:solidFill>
                        <a:latin typeface="+mn-lt"/>
                      </a:endParaRPr>
                    </a:p>
                  </a:txBody>
                  <a:tcPr marL="89020" marR="89020" marT="44510" marB="44510" anchor="ctr">
                    <a:solidFill>
                      <a:srgbClr val="CEDD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031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Проект выполняется в соответствии с установленными сроком, бюджетом и содержанием, рисков по проекту не выявлено</a:t>
                      </a:r>
                      <a:endParaRPr lang="ru-RU" sz="10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9020" marR="89020" marT="44510" marB="44510" anchor="ctr">
                    <a:solidFill>
                      <a:srgbClr val="CEDD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445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kern="1200" dirty="0" smtClean="0">
                          <a:solidFill>
                            <a:srgbClr val="FFFF66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</a:t>
                      </a:r>
                      <a:endParaRPr lang="ru-RU" sz="2800" b="1" kern="1200" dirty="0" smtClean="0">
                        <a:solidFill>
                          <a:srgbClr val="FFFF66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020" marR="89020" marT="44510" marB="44510" anchor="ctr">
                    <a:solidFill>
                      <a:srgbClr val="CEDD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031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 проекту выявлены </a:t>
                      </a:r>
                      <a:r>
                        <a:rPr lang="ru-RU" sz="100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несущественные</a:t>
                      </a:r>
                      <a:r>
                        <a:rPr lang="ru-RU" sz="1000" i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отклонения</a:t>
                      </a: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от утвержденных параметров</a:t>
                      </a:r>
                      <a:r>
                        <a:rPr lang="ru-RU" sz="10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:  </a:t>
                      </a:r>
                    </a:p>
                    <a:p>
                      <a:pPr marL="0" marR="0" lvl="0" indent="0" algn="l" defTabSz="633031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 сдвиг срока контрольного события или завершения проекта менее 3-х месяцев </a:t>
                      </a:r>
                    </a:p>
                    <a:p>
                      <a:pPr marL="0" marR="0" lvl="0" indent="0" algn="l" defTabSz="633031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 увеличение бюджета менее 9 млн. рублей</a:t>
                      </a:r>
                    </a:p>
                    <a:p>
                      <a:pPr marL="0" marR="0" lvl="0" indent="0" algn="l" defTabSz="633031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 увеличение требований, 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приводящее к соответствующему сдвигу срока, увеличению бюджета.</a:t>
                      </a:r>
                      <a:endParaRPr lang="ru-RU" sz="1000" i="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9020" marR="89020" marT="44510" marB="44510" anchor="ctr">
                    <a:solidFill>
                      <a:srgbClr val="CEDD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44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 smtClean="0">
                          <a:solidFill>
                            <a:srgbClr val="C00000"/>
                          </a:solidFill>
                          <a:latin typeface="+mn-lt"/>
                          <a:sym typeface="Wingdings" panose="05000000000000000000" pitchFamily="2" charset="2"/>
                        </a:rPr>
                        <a:t></a:t>
                      </a:r>
                      <a:endParaRPr lang="ru-RU" sz="2800" b="1" dirty="0" smtClean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89020" marR="89020" marT="44510" marB="44510" anchor="ctr">
                    <a:solidFill>
                      <a:srgbClr val="CEDD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031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00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По проекту выявлены существенные отклонения от утвержденных параметров: </a:t>
                      </a:r>
                    </a:p>
                    <a:p>
                      <a:pPr marL="0" marR="0" lvl="0" indent="0" algn="l" defTabSz="633031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- сдвиг срока контрольного события или завершения проекта более 3-х месяцев, </a:t>
                      </a:r>
                    </a:p>
                    <a:p>
                      <a:pPr marL="0" marR="0" lvl="0" indent="0" algn="l" defTabSz="633031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- увеличение бюджета более 9 млн. рублей</a:t>
                      </a:r>
                    </a:p>
                    <a:p>
                      <a:pPr marL="0" marR="0" lvl="0" indent="0" algn="l" defTabSz="633031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00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- увеличение требований, </a:t>
                      </a:r>
                      <a:r>
                        <a:rPr lang="ru-RU" sz="1000" dirty="0" smtClean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a:t>приводящее к соответствующему сдвигу срока, увеличению бюджета.</a:t>
                      </a:r>
                      <a:endParaRPr lang="ru-RU" sz="1000" i="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9020" marR="89020" marT="44510" marB="44510" anchor="ctr">
                    <a:solidFill>
                      <a:srgbClr val="CEDD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7" name="Таблица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63102"/>
              </p:ext>
            </p:extLst>
          </p:nvPr>
        </p:nvGraphicFramePr>
        <p:xfrm>
          <a:off x="229764" y="4331446"/>
          <a:ext cx="4675521" cy="21562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83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971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9246"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u="none" strike="noStrike" kern="1200" baseline="0" dirty="0" smtClean="0">
                          <a:latin typeface="+mn-lt"/>
                        </a:rPr>
                        <a:t>«Дорожная карта»</a:t>
                      </a:r>
                      <a:endParaRPr lang="ru-RU" sz="12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020" marR="89020" marT="44510" marB="44510"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2835">
                <a:tc>
                  <a:txBody>
                    <a:bodyPr/>
                    <a:lstStyle/>
                    <a:p>
                      <a:pPr marL="0" marR="0" lvl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200" kern="1200" dirty="0" smtClean="0">
                        <a:solidFill>
                          <a:srgbClr val="1B1B1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020" marR="89020" marT="44510" marB="44510" anchor="ctr">
                    <a:solidFill>
                      <a:srgbClr val="CEDD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0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Срок согласован</a:t>
                      </a:r>
                      <a:endParaRPr lang="ru-RU" sz="1000" b="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9020" marR="89020" marT="44510" marB="44510" anchor="ctr">
                    <a:solidFill>
                      <a:srgbClr val="CEDD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2835">
                <a:tc>
                  <a:txBody>
                    <a:bodyPr/>
                    <a:lstStyle/>
                    <a:p>
                      <a:pPr marL="0" marR="0" lvl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200" kern="1200" dirty="0" smtClean="0">
                        <a:solidFill>
                          <a:srgbClr val="1B1B1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020" marR="89020" marT="44510" marB="44510" anchor="ctr">
                    <a:solidFill>
                      <a:srgbClr val="CEDD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ru-RU" sz="1000" b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Предварительный срок</a:t>
                      </a:r>
                      <a:endParaRPr kumimoji="0" lang="ru-RU" sz="10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89020" marR="89020" marT="44510" marB="44510" anchor="ctr">
                    <a:solidFill>
                      <a:srgbClr val="CEDD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2835">
                <a:tc>
                  <a:txBody>
                    <a:bodyPr/>
                    <a:lstStyle/>
                    <a:p>
                      <a:pPr marL="0" marR="0" lvl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200" kern="1200" dirty="0" smtClean="0">
                        <a:solidFill>
                          <a:srgbClr val="1B1B1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020" marR="89020" marT="44510" marB="44510" anchor="ctr">
                    <a:solidFill>
                      <a:srgbClr val="CEDD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0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Перенос</a:t>
                      </a:r>
                      <a:r>
                        <a:rPr lang="ru-RU" sz="1000" b="0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срока</a:t>
                      </a:r>
                      <a:endParaRPr lang="ru-RU" sz="1000" b="0" i="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9020" marR="89020" marT="44510" marB="44510" anchor="ctr">
                    <a:solidFill>
                      <a:srgbClr val="CEDD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2835">
                <a:tc>
                  <a:txBody>
                    <a:bodyPr/>
                    <a:lstStyle/>
                    <a:p>
                      <a:pPr marL="0" marR="0" lvl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200" kern="1200" dirty="0" smtClean="0">
                        <a:solidFill>
                          <a:srgbClr val="1B1B1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020" marR="89020" marT="44510" marB="44510" anchor="ctr">
                    <a:solidFill>
                      <a:srgbClr val="CEDD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Перенос</a:t>
                      </a:r>
                      <a:r>
                        <a:rPr lang="ru-RU" sz="1000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срока в меньшую сторону </a:t>
                      </a:r>
                      <a:endParaRPr lang="ru-RU" sz="1000" b="0" i="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020" marR="89020" marT="44510" marB="44510" anchor="ctr">
                    <a:solidFill>
                      <a:srgbClr val="CEDD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2835">
                <a:tc>
                  <a:txBody>
                    <a:bodyPr/>
                    <a:lstStyle/>
                    <a:p>
                      <a:pPr marL="0" marR="0" lvl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200" kern="1200" dirty="0" smtClean="0">
                        <a:solidFill>
                          <a:srgbClr val="1B1B1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020" marR="89020" marT="44510" marB="44510" anchor="ctr">
                    <a:solidFill>
                      <a:srgbClr val="CEDD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0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Веха</a:t>
                      </a:r>
                      <a:endParaRPr lang="ru-RU" sz="1000" b="0" i="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9020" marR="89020" marT="44510" marB="44510" anchor="ctr">
                    <a:solidFill>
                      <a:srgbClr val="CEDD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2835">
                <a:tc>
                  <a:txBody>
                    <a:bodyPr/>
                    <a:lstStyle/>
                    <a:p>
                      <a:pPr marL="0" marR="0" lvl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ru-RU" sz="1200" kern="1200" dirty="0" smtClean="0">
                        <a:solidFill>
                          <a:srgbClr val="1B1B1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020" marR="89020" marT="44510" marB="44510" anchor="ctr">
                    <a:solidFill>
                      <a:srgbClr val="CEDD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1000" b="0" kern="120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Перенос</a:t>
                      </a:r>
                      <a:r>
                        <a:rPr lang="ru-RU" sz="1000" b="0" kern="12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вехи</a:t>
                      </a:r>
                      <a:endParaRPr lang="ru-RU" sz="1000" b="0" i="0" kern="1200" dirty="0" smtClean="0">
                        <a:solidFill>
                          <a:sysClr val="windowText" lastClr="000000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9020" marR="89020" marT="44510" marB="44510" anchor="ctr">
                    <a:solidFill>
                      <a:srgbClr val="CEDD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8" name="Pentagon 97"/>
          <p:cNvSpPr>
            <a:spLocks noChangeArrowheads="1"/>
          </p:cNvSpPr>
          <p:nvPr/>
        </p:nvSpPr>
        <p:spPr bwMode="auto">
          <a:xfrm>
            <a:off x="406112" y="5345519"/>
            <a:ext cx="841072" cy="210283"/>
          </a:xfrm>
          <a:prstGeom prst="homePlate">
            <a:avLst>
              <a:gd name="adj" fmla="val 6603"/>
            </a:avLst>
          </a:prstGeom>
          <a:solidFill>
            <a:srgbClr val="FFFFFF"/>
          </a:solidFill>
          <a:ln w="15875">
            <a:solidFill>
              <a:srgbClr val="CE2633"/>
            </a:solidFill>
            <a:prstDash val="dash"/>
            <a:miter lim="800000"/>
            <a:headEnd/>
            <a:tailEnd/>
          </a:ln>
        </p:spPr>
        <p:txBody>
          <a:bodyPr wrap="square" lIns="96133" tIns="48066" rIns="96133" bIns="48066" anchor="t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961353"/>
            <a:endParaRPr lang="ru-RU" sz="779" b="1">
              <a:solidFill>
                <a:srgbClr val="000000"/>
              </a:solidFill>
            </a:endParaRPr>
          </a:p>
        </p:txBody>
      </p:sp>
      <p:sp>
        <p:nvSpPr>
          <p:cNvPr id="39" name="Pentagon 98"/>
          <p:cNvSpPr>
            <a:spLocks noChangeArrowheads="1"/>
          </p:cNvSpPr>
          <p:nvPr/>
        </p:nvSpPr>
        <p:spPr bwMode="auto">
          <a:xfrm>
            <a:off x="406112" y="5070999"/>
            <a:ext cx="841072" cy="210283"/>
          </a:xfrm>
          <a:prstGeom prst="homePlate">
            <a:avLst>
              <a:gd name="adj" fmla="val 6603"/>
            </a:avLst>
          </a:prstGeom>
          <a:pattFill prst="ltUpDiag">
            <a:fgClr>
              <a:schemeClr val="tx1">
                <a:lumMod val="40000"/>
                <a:lumOff val="60000"/>
              </a:schemeClr>
            </a:fgClr>
            <a:bgClr>
              <a:schemeClr val="bg1"/>
            </a:bgClr>
          </a:pattFill>
          <a:ln w="15875">
            <a:prstDash val="dash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2351" tIns="32351" rIns="32351" bIns="32351" numCol="1" spcCol="1270" rtlCol="0" anchor="ctr" anchorCtr="0">
            <a:noAutofit/>
          </a:bodyPr>
          <a:lstStyle/>
          <a:p>
            <a:pPr algn="ctr" defTabSz="918812">
              <a:lnSpc>
                <a:spcPct val="90000"/>
              </a:lnSpc>
              <a:spcAft>
                <a:spcPct val="35000"/>
              </a:spcAft>
            </a:pPr>
            <a:endParaRPr lang="ru-RU" sz="779" dirty="0">
              <a:solidFill>
                <a:srgbClr val="3C3C3B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 bwMode="auto">
          <a:xfrm>
            <a:off x="406112" y="4788081"/>
            <a:ext cx="841072" cy="210283"/>
          </a:xfrm>
          <a:prstGeom prst="rect">
            <a:avLst/>
          </a:prstGeom>
          <a:solidFill>
            <a:srgbClr val="FFFFFF"/>
          </a:solidFill>
          <a:ln w="15875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2351" tIns="32351" rIns="32351" bIns="32351" numCol="1" spcCol="1270" rtlCol="0" anchor="ctr" anchorCtr="0">
            <a:noAutofit/>
          </a:bodyPr>
          <a:lstStyle/>
          <a:p>
            <a:pPr algn="ctr" defTabSz="918812">
              <a:lnSpc>
                <a:spcPct val="90000"/>
              </a:lnSpc>
              <a:spcAft>
                <a:spcPct val="35000"/>
              </a:spcAft>
            </a:pPr>
            <a:endParaRPr lang="ru-RU" sz="779">
              <a:solidFill>
                <a:srgbClr val="3C3C3B"/>
              </a:solidFill>
            </a:endParaRPr>
          </a:p>
        </p:txBody>
      </p:sp>
      <p:sp>
        <p:nvSpPr>
          <p:cNvPr id="41" name="5-конечная звезда 40"/>
          <p:cNvSpPr/>
          <p:nvPr/>
        </p:nvSpPr>
        <p:spPr>
          <a:xfrm>
            <a:off x="772152" y="5959993"/>
            <a:ext cx="108992" cy="105142"/>
          </a:xfrm>
          <a:prstGeom prst="star5">
            <a:avLst/>
          </a:prstGeom>
          <a:pattFill prst="ltUpDiag">
            <a:fgClr>
              <a:schemeClr val="tx1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2351" tIns="32351" rIns="32351" bIns="32351" numCol="1" spcCol="1270" rtlCol="0" anchor="ctr" anchorCtr="0">
            <a:noAutofit/>
          </a:bodyPr>
          <a:lstStyle/>
          <a:p>
            <a:pPr algn="ctr" defTabSz="918812">
              <a:lnSpc>
                <a:spcPct val="90000"/>
              </a:lnSpc>
              <a:spcAft>
                <a:spcPct val="35000"/>
              </a:spcAft>
            </a:pPr>
            <a:endParaRPr lang="ru-RU" sz="779">
              <a:solidFill>
                <a:srgbClr val="FF0000"/>
              </a:solidFill>
            </a:endParaRPr>
          </a:p>
        </p:txBody>
      </p:sp>
      <p:sp>
        <p:nvSpPr>
          <p:cNvPr id="42" name="Line 692"/>
          <p:cNvSpPr>
            <a:spLocks noChangeShapeType="1"/>
          </p:cNvSpPr>
          <p:nvPr/>
        </p:nvSpPr>
        <p:spPr bwMode="auto">
          <a:xfrm flipV="1">
            <a:off x="637269" y="6269284"/>
            <a:ext cx="378757" cy="5169"/>
          </a:xfrm>
          <a:prstGeom prst="line">
            <a:avLst/>
          </a:prstGeom>
          <a:noFill/>
          <a:ln w="28575" cap="rnd">
            <a:solidFill>
              <a:srgbClr val="CE2633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ru-RU" sz="1071" b="1" dirty="0">
              <a:solidFill>
                <a:srgbClr val="000000"/>
              </a:solidFill>
            </a:endParaRPr>
          </a:p>
        </p:txBody>
      </p:sp>
      <p:sp>
        <p:nvSpPr>
          <p:cNvPr id="43" name="Pentagon 97"/>
          <p:cNvSpPr>
            <a:spLocks noChangeArrowheads="1"/>
          </p:cNvSpPr>
          <p:nvPr/>
        </p:nvSpPr>
        <p:spPr bwMode="auto">
          <a:xfrm>
            <a:off x="406112" y="5631560"/>
            <a:ext cx="841072" cy="210283"/>
          </a:xfrm>
          <a:prstGeom prst="homePlate">
            <a:avLst>
              <a:gd name="adj" fmla="val 6603"/>
            </a:avLst>
          </a:prstGeom>
          <a:solidFill>
            <a:srgbClr val="FFFFFF"/>
          </a:solidFill>
          <a:ln w="15875">
            <a:solidFill>
              <a:schemeClr val="bg2">
                <a:lumMod val="10000"/>
              </a:schemeClr>
            </a:solidFill>
            <a:prstDash val="dash"/>
            <a:miter lim="800000"/>
            <a:headEnd/>
            <a:tailEnd/>
          </a:ln>
        </p:spPr>
        <p:txBody>
          <a:bodyPr wrap="square" lIns="96133" tIns="48066" rIns="96133" bIns="48066" anchor="t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defTabSz="961353"/>
            <a:endParaRPr lang="ru-RU" sz="779" b="1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415945" y="3614601"/>
            <a:ext cx="176213" cy="726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15943" y="3984423"/>
            <a:ext cx="176212" cy="7191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15943" y="4365849"/>
            <a:ext cx="176213" cy="726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412767" y="5466115"/>
            <a:ext cx="182563" cy="726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409593" y="5906217"/>
            <a:ext cx="188913" cy="726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409593" y="5026011"/>
            <a:ext cx="188913" cy="726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40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22471" y="312922"/>
            <a:ext cx="360179" cy="501556"/>
          </a:xfrm>
        </p:spPr>
        <p:txBody>
          <a:bodyPr/>
          <a:lstStyle/>
          <a:p>
            <a:fld id="{52903043-0BCD-43EE-9F6F-644330271C81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987825" y="312921"/>
            <a:ext cx="5616624" cy="469860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Статус выполнения поручений комитетов проектного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077588"/>
              </p:ext>
            </p:extLst>
          </p:nvPr>
        </p:nvGraphicFramePr>
        <p:xfrm>
          <a:off x="432222" y="1149791"/>
          <a:ext cx="8449310" cy="17842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98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88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437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076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831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0674">
                <a:tc>
                  <a:txBody>
                    <a:bodyPr/>
                    <a:lstStyle/>
                    <a:p>
                      <a:pPr marL="0" marR="0" lvl="0" indent="0" algn="ctr" defTabSz="93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  <a:p>
                      <a:pPr marL="0" marR="0" lvl="0" indent="0" algn="ctr" defTabSz="93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п/п</a:t>
                      </a:r>
                      <a:endParaRPr lang="en-GB" sz="120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4406" marR="84406" marT="42203" marB="42203" anchor="ctr" horzOverflow="overflow"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Наименование, дата и номер</a:t>
                      </a:r>
                      <a:r>
                        <a:rPr lang="ru-RU" sz="1200" kern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заседания комитета</a:t>
                      </a:r>
                      <a:endParaRPr lang="en-GB" sz="1200" b="1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4406" marR="84406" marT="42203" marB="42203" anchor="ctr" horzOverflow="overflow"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Поручение</a:t>
                      </a:r>
                      <a:endParaRPr lang="en-GB" sz="12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4406" marR="84406" marT="42203" marB="42203" anchor="ctr" horzOverflow="overflow"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</a:t>
                      </a:r>
                      <a:endParaRPr lang="en-GB" sz="12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4406" marR="84406" marT="42203" marB="42203" anchor="ctr" horzOverflow="overflow"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Ответственный</a:t>
                      </a:r>
                      <a:endParaRPr lang="en-GB" sz="1200" b="1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4406" marR="84406" marT="42203" marB="42203" anchor="ctr" horzOverflow="overflow"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kern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Статус</a:t>
                      </a:r>
                      <a:endParaRPr lang="en-GB" sz="1200" b="1" kern="1200" baseline="300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4406" marR="84406" marT="42203" marB="42203" anchor="ctr" horzOverflow="overflow">
                    <a:solidFill>
                      <a:srgbClr val="217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173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00000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  <a:endParaRPr lang="ru-RU" sz="1000" dirty="0">
                        <a:solidFill>
                          <a:srgbClr val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Заседание </a:t>
                      </a:r>
                      <a:r>
                        <a:rPr lang="ru-RU" sz="10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от 22.</a:t>
                      </a: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0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2.201</a:t>
                      </a: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ru-RU" sz="10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№ 16</a:t>
                      </a:r>
                      <a:endParaRPr lang="ru-RU" sz="10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0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направить запрос на изменение в паспорт проекта на утверждение Куратору в срок до 07.03.2018.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solidFill>
                          <a:srgbClr val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ДБУиО (Тимофеев А.Ю.) </a:t>
                      </a:r>
                      <a:endParaRPr lang="ru-RU" sz="1000" dirty="0">
                        <a:solidFill>
                          <a:srgbClr val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406" marR="84406" marT="42203" marB="4220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173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 smtClean="0">
                          <a:solidFill>
                            <a:srgbClr val="000000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endParaRPr lang="ru-RU" sz="1000" dirty="0">
                        <a:solidFill>
                          <a:srgbClr val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Заседание </a:t>
                      </a:r>
                      <a:r>
                        <a:rPr lang="ru-RU" sz="10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от 22.</a:t>
                      </a: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0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2.201</a:t>
                      </a:r>
                      <a:r>
                        <a:rPr lang="en-US" sz="10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ru-RU" sz="10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№ 16</a:t>
                      </a:r>
                      <a:endParaRPr lang="ru-RU" sz="10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ru-RU" sz="1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направить запрос предложений (RFI) по ПК БУ ЗК поставщикам, ранее участвовавшим в конкурсе по созданию АС БУ до 28.02.2018.</a:t>
                      </a:r>
                      <a:endParaRPr lang="ru-RU" sz="10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>
                        <a:solidFill>
                          <a:srgbClr val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ДБУиО (Тимофеев А.Ю.) </a:t>
                      </a:r>
                      <a:endParaRPr lang="ru-RU" sz="1000" dirty="0">
                        <a:solidFill>
                          <a:srgbClr val="000000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endParaRPr lang="ru-RU" sz="1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406" marR="84406" marT="42203" marB="42203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07138" y="1171908"/>
            <a:ext cx="8718899" cy="33355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42" y="6283131"/>
            <a:ext cx="187602" cy="187602"/>
          </a:xfrm>
          <a:prstGeom prst="flowChartConnector">
            <a:avLst/>
          </a:prstGeom>
          <a:noFill/>
          <a:ln>
            <a:noFill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179" y="6276950"/>
            <a:ext cx="181436" cy="187693"/>
          </a:xfrm>
          <a:prstGeom prst="flowChartConnector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Прямоугольник 20"/>
          <p:cNvSpPr/>
          <p:nvPr/>
        </p:nvSpPr>
        <p:spPr>
          <a:xfrm>
            <a:off x="575558" y="6238719"/>
            <a:ext cx="15279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" dirty="0"/>
              <a:t>Поручение выполнено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3262242" y="6244600"/>
            <a:ext cx="22910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" dirty="0" smtClean="0"/>
              <a:t>Поручение в процессе выполнения</a:t>
            </a:r>
            <a:endParaRPr lang="ru-RU" sz="1000" dirty="0"/>
          </a:p>
        </p:txBody>
      </p:sp>
      <p:sp>
        <p:nvSpPr>
          <p:cNvPr id="25" name="Номер слайда 2"/>
          <p:cNvSpPr txBox="1">
            <a:spLocks/>
          </p:cNvSpPr>
          <p:nvPr/>
        </p:nvSpPr>
        <p:spPr>
          <a:xfrm>
            <a:off x="4400805" y="77992"/>
            <a:ext cx="360179" cy="469859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32221" y="6124547"/>
            <a:ext cx="5363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254" y="2006406"/>
            <a:ext cx="187602" cy="187602"/>
          </a:xfrm>
          <a:prstGeom prst="flowChartConnector">
            <a:avLst/>
          </a:prstGeom>
          <a:noFill/>
          <a:ln>
            <a:noFill/>
          </a:ln>
          <a:effectLst/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725" y="2538816"/>
            <a:ext cx="187602" cy="187602"/>
          </a:xfrm>
          <a:prstGeom prst="flowChartConnector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881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3043-0BCD-43EE-9F6F-644330271C81}" type="slidenum">
              <a:rPr lang="ru-RU" smtClean="0"/>
              <a:pPr/>
              <a:t>5</a:t>
            </a:fld>
            <a:endParaRPr lang="ru-RU"/>
          </a:p>
        </p:txBody>
      </p:sp>
      <p:cxnSp>
        <p:nvCxnSpPr>
          <p:cNvPr id="4" name="Straight Connector 4"/>
          <p:cNvCxnSpPr/>
          <p:nvPr/>
        </p:nvCxnSpPr>
        <p:spPr>
          <a:xfrm>
            <a:off x="1376698" y="4284120"/>
            <a:ext cx="0" cy="26587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561346" y="361421"/>
            <a:ext cx="4642853" cy="432000"/>
          </a:xfrm>
        </p:spPr>
        <p:txBody>
          <a:bodyPr>
            <a:normAutofit/>
          </a:bodyPr>
          <a:lstStyle/>
          <a:p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Участники проекта</a:t>
            </a:r>
            <a:endParaRPr lang="ru-RU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4"/>
          <p:cNvCxnSpPr/>
          <p:nvPr/>
        </p:nvCxnSpPr>
        <p:spPr>
          <a:xfrm>
            <a:off x="1376698" y="3683668"/>
            <a:ext cx="0" cy="26587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5"/>
          <p:cNvCxnSpPr/>
          <p:nvPr/>
        </p:nvCxnSpPr>
        <p:spPr>
          <a:xfrm flipH="1">
            <a:off x="4654671" y="3354724"/>
            <a:ext cx="1" cy="32140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6"/>
          <p:cNvCxnSpPr/>
          <p:nvPr/>
        </p:nvCxnSpPr>
        <p:spPr>
          <a:xfrm>
            <a:off x="7076557" y="3679900"/>
            <a:ext cx="0" cy="39842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7"/>
          <p:cNvCxnSpPr>
            <a:stCxn id="18" idx="2"/>
            <a:endCxn id="11" idx="0"/>
          </p:cNvCxnSpPr>
          <p:nvPr/>
        </p:nvCxnSpPr>
        <p:spPr>
          <a:xfrm>
            <a:off x="4652146" y="2764503"/>
            <a:ext cx="1" cy="38129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33940" y="4035380"/>
            <a:ext cx="1928446" cy="39881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ru-RU" sz="1108" u="sng" dirty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IT-</a:t>
            </a:r>
            <a:r>
              <a:rPr lang="ru-RU" altLang="ru-RU" sz="1108" u="sng" dirty="0" smtClean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лидер</a:t>
            </a:r>
            <a:endParaRPr lang="en-US" altLang="ru-RU" sz="1108" u="sng" dirty="0" smtClean="0">
              <a:solidFill>
                <a:schemeClr val="bg1"/>
              </a:solidFill>
              <a:latin typeface="Arial" pitchFamily="34" charset="0"/>
              <a:ea typeface="ＭＳ Ｐゴシック" pitchFamily="34" charset="-128"/>
            </a:endParaRPr>
          </a:p>
          <a:p>
            <a:pPr algn="ctr">
              <a:spcBef>
                <a:spcPct val="0"/>
              </a:spcBef>
            </a:pPr>
            <a:r>
              <a:rPr lang="ru-RU" altLang="ru-RU" sz="1108" dirty="0" smtClean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Кахруманова З.Н.</a:t>
            </a:r>
            <a:endParaRPr lang="ru-RU" altLang="ru-RU" sz="1108" dirty="0">
              <a:solidFill>
                <a:schemeClr val="bg1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3793460" y="3145794"/>
            <a:ext cx="1717373" cy="45385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ru-RU" altLang="ru-RU" sz="1108" u="sng" dirty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Руководитель </a:t>
            </a:r>
            <a:r>
              <a:rPr lang="ru-RU" altLang="ru-RU" sz="1108" u="sng" dirty="0" smtClean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проекта </a:t>
            </a:r>
          </a:p>
          <a:p>
            <a:pPr algn="ctr">
              <a:spcBef>
                <a:spcPct val="0"/>
              </a:spcBef>
            </a:pPr>
            <a:r>
              <a:rPr lang="ru-RU" altLang="ru-RU" sz="1108" dirty="0" smtClean="0">
                <a:solidFill>
                  <a:schemeClr val="bg1"/>
                </a:solidFill>
              </a:rPr>
              <a:t>Сергеева Д.В.</a:t>
            </a:r>
            <a:endParaRPr lang="ru-RU" altLang="ru-RU" sz="1108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5"/>
          <p:cNvCxnSpPr/>
          <p:nvPr/>
        </p:nvCxnSpPr>
        <p:spPr>
          <a:xfrm flipV="1">
            <a:off x="1376698" y="3676132"/>
            <a:ext cx="5699859" cy="753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3793459" y="1511464"/>
            <a:ext cx="1717372" cy="45385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ru-RU" altLang="ru-RU" sz="1108" u="sng" dirty="0" smtClean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Куратор проекта</a:t>
            </a:r>
          </a:p>
          <a:p>
            <a:pPr algn="ctr">
              <a:spcBef>
                <a:spcPct val="0"/>
              </a:spcBef>
            </a:pPr>
            <a:r>
              <a:rPr lang="ru-RU" altLang="ru-RU" sz="1108" dirty="0" smtClean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Кружалов А.В.</a:t>
            </a:r>
            <a:endParaRPr lang="ru-RU" altLang="ru-RU" sz="1108" dirty="0">
              <a:solidFill>
                <a:schemeClr val="bg1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5282233" y="4582680"/>
            <a:ext cx="1184294" cy="65047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ru-RU" sz="1108" u="sng" dirty="0" smtClean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IT-</a:t>
            </a:r>
            <a:r>
              <a:rPr lang="ru-RU" altLang="ru-RU" sz="1108" u="sng" dirty="0" smtClean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архитектор</a:t>
            </a:r>
            <a:endParaRPr lang="en-US" altLang="ru-RU" sz="1108" u="sng" dirty="0" smtClean="0">
              <a:solidFill>
                <a:schemeClr val="bg1"/>
              </a:solidFill>
              <a:latin typeface="Arial" pitchFamily="34" charset="0"/>
              <a:ea typeface="ＭＳ Ｐゴシック" pitchFamily="34" charset="-128"/>
            </a:endParaRPr>
          </a:p>
          <a:p>
            <a:pPr algn="ctr">
              <a:spcBef>
                <a:spcPct val="0"/>
              </a:spcBef>
            </a:pPr>
            <a:r>
              <a:rPr lang="ru-RU" altLang="ru-RU" sz="1108" dirty="0" smtClean="0">
                <a:solidFill>
                  <a:schemeClr val="bg1"/>
                </a:solidFill>
              </a:rPr>
              <a:t>Фаретдинов М.Г.</a:t>
            </a:r>
            <a:endParaRPr lang="ru-RU" altLang="ru-RU" sz="1108" dirty="0">
              <a:solidFill>
                <a:schemeClr val="bg1"/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534150" y="4582679"/>
            <a:ext cx="1256160" cy="109422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ru-RU" altLang="ru-RU" sz="1108" u="sng" dirty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Центр </a:t>
            </a:r>
            <a:r>
              <a:rPr lang="ru-RU" altLang="ru-RU" sz="1108" u="sng" dirty="0" smtClean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развития</a:t>
            </a:r>
            <a:endParaRPr lang="en-US" altLang="ru-RU" sz="1108" u="sng" dirty="0" smtClean="0">
              <a:solidFill>
                <a:schemeClr val="bg1"/>
              </a:solidFill>
              <a:latin typeface="Arial" pitchFamily="34" charset="0"/>
              <a:ea typeface="ＭＳ Ｐゴシック" pitchFamily="34" charset="-128"/>
            </a:endParaRPr>
          </a:p>
          <a:p>
            <a:pPr algn="ctr">
              <a:spcBef>
                <a:spcPct val="0"/>
              </a:spcBef>
            </a:pPr>
            <a:r>
              <a:rPr lang="ru-RU" altLang="ru-RU" sz="1108" dirty="0" smtClean="0">
                <a:solidFill>
                  <a:schemeClr val="bg1"/>
                </a:solidFill>
              </a:rPr>
              <a:t>Ростовский В.В.</a:t>
            </a:r>
          </a:p>
          <a:p>
            <a:pPr algn="ctr">
              <a:spcBef>
                <a:spcPct val="0"/>
              </a:spcBef>
            </a:pPr>
            <a:r>
              <a:rPr lang="ru-RU" altLang="ru-RU" sz="1108" dirty="0" smtClean="0">
                <a:solidFill>
                  <a:schemeClr val="bg1"/>
                </a:solidFill>
              </a:rPr>
              <a:t>Евсенкин Д.В.</a:t>
            </a:r>
          </a:p>
          <a:p>
            <a:pPr algn="ctr">
              <a:spcBef>
                <a:spcPct val="0"/>
              </a:spcBef>
            </a:pPr>
            <a:r>
              <a:rPr lang="ru-RU" altLang="ru-RU" sz="1108" dirty="0" smtClean="0">
                <a:solidFill>
                  <a:schemeClr val="bg1"/>
                </a:solidFill>
              </a:rPr>
              <a:t>Джексембаев М.М.</a:t>
            </a:r>
          </a:p>
          <a:p>
            <a:pPr algn="ctr">
              <a:spcBef>
                <a:spcPct val="0"/>
              </a:spcBef>
            </a:pPr>
            <a:r>
              <a:rPr lang="ru-RU" altLang="ru-RU" sz="1108" dirty="0" smtClean="0">
                <a:solidFill>
                  <a:schemeClr val="bg1"/>
                </a:solidFill>
              </a:rPr>
              <a:t>Нестеров А.Н.</a:t>
            </a:r>
            <a:endParaRPr lang="ru-RU" altLang="ru-RU" sz="1108" dirty="0">
              <a:solidFill>
                <a:schemeClr val="bg1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476630" y="3925178"/>
            <a:ext cx="1986880" cy="39881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ru-RU" altLang="ru-RU" sz="1108" u="sng" dirty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Функциональный </a:t>
            </a:r>
            <a:r>
              <a:rPr lang="ru-RU" altLang="ru-RU" sz="1108" u="sng" dirty="0" smtClean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заказчик</a:t>
            </a:r>
          </a:p>
          <a:p>
            <a:pPr algn="ctr">
              <a:spcBef>
                <a:spcPct val="0"/>
              </a:spcBef>
            </a:pPr>
            <a:r>
              <a:rPr lang="ru-RU" altLang="ru-RU" sz="1108" dirty="0" smtClean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Сергеева Д.В.</a:t>
            </a:r>
            <a:endParaRPr lang="en-US" altLang="ru-RU" sz="1108" dirty="0">
              <a:solidFill>
                <a:schemeClr val="bg1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3793459" y="2310645"/>
            <a:ext cx="1717372" cy="45385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13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108" b="0" u="sng" dirty="0" smtClean="0">
                <a:solidFill>
                  <a:schemeClr val="bg1"/>
                </a:solidFill>
              </a:rPr>
              <a:t>Заказчик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108" b="0" dirty="0" smtClean="0">
                <a:solidFill>
                  <a:schemeClr val="bg1"/>
                </a:solidFill>
              </a:rPr>
              <a:t>Сергеева Д.В.</a:t>
            </a:r>
            <a:endParaRPr lang="ru-RU" altLang="ru-RU" sz="1108" b="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0"/>
          <p:cNvCxnSpPr>
            <a:stCxn id="13" idx="2"/>
            <a:endCxn id="18" idx="0"/>
          </p:cNvCxnSpPr>
          <p:nvPr/>
        </p:nvCxnSpPr>
        <p:spPr bwMode="auto">
          <a:xfrm>
            <a:off x="4652145" y="1965323"/>
            <a:ext cx="0" cy="34532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Прямоугольник 19"/>
          <p:cNvSpPr/>
          <p:nvPr/>
        </p:nvSpPr>
        <p:spPr>
          <a:xfrm>
            <a:off x="195479" y="1473308"/>
            <a:ext cx="3013388" cy="1881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250000"/>
              </a:lnSpc>
            </a:pPr>
            <a:r>
              <a:rPr lang="ru-RU" sz="1100" b="1" u="sng" dirty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Проектный комитет</a:t>
            </a:r>
            <a:r>
              <a:rPr lang="ru-RU" sz="1100" b="1" u="sng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:</a:t>
            </a:r>
          </a:p>
          <a:p>
            <a:pPr algn="ctr">
              <a:spcAft>
                <a:spcPts val="0"/>
              </a:spcAft>
            </a:pPr>
            <a:r>
              <a:rPr lang="ru-RU" sz="1100" dirty="0">
                <a:solidFill>
                  <a:schemeClr val="bg2">
                    <a:lumMod val="25000"/>
                  </a:schemeClr>
                </a:solidFill>
                <a:ea typeface="Times New Roman"/>
              </a:rPr>
              <a:t>Сергеева Д.В</a:t>
            </a:r>
            <a:r>
              <a:rPr lang="ru-RU" sz="1100" dirty="0" smtClean="0">
                <a:solidFill>
                  <a:schemeClr val="bg2">
                    <a:lumMod val="25000"/>
                  </a:schemeClr>
                </a:solidFill>
                <a:ea typeface="Times New Roman"/>
              </a:rPr>
              <a:t>., Канева Н.В., </a:t>
            </a:r>
            <a:br>
              <a:rPr lang="ru-RU" sz="1100" dirty="0" smtClean="0">
                <a:solidFill>
                  <a:schemeClr val="bg2">
                    <a:lumMod val="25000"/>
                  </a:schemeClr>
                </a:solidFill>
                <a:ea typeface="Times New Roman"/>
              </a:rPr>
            </a:br>
            <a:r>
              <a:rPr lang="ru-RU" sz="1100" dirty="0" smtClean="0">
                <a:solidFill>
                  <a:schemeClr val="bg2">
                    <a:lumMod val="25000"/>
                  </a:schemeClr>
                </a:solidFill>
                <a:ea typeface="Times New Roman"/>
              </a:rPr>
              <a:t>Перестенко О.В., Кахруманова </a:t>
            </a:r>
            <a:r>
              <a:rPr lang="ru-RU" sz="1100" dirty="0">
                <a:solidFill>
                  <a:schemeClr val="bg2">
                    <a:lumMod val="25000"/>
                  </a:schemeClr>
                </a:solidFill>
                <a:ea typeface="Times New Roman"/>
              </a:rPr>
              <a:t>З.Н</a:t>
            </a:r>
            <a:r>
              <a:rPr lang="ru-RU" sz="1100" dirty="0" smtClean="0">
                <a:solidFill>
                  <a:schemeClr val="bg2">
                    <a:lumMod val="25000"/>
                  </a:schemeClr>
                </a:solidFill>
                <a:ea typeface="Times New Roman"/>
              </a:rPr>
              <a:t>.,   </a:t>
            </a:r>
            <a:r>
              <a:rPr lang="ru-RU" sz="1100" dirty="0">
                <a:solidFill>
                  <a:schemeClr val="bg2">
                    <a:lumMod val="25000"/>
                  </a:schemeClr>
                </a:solidFill>
                <a:ea typeface="Times New Roman"/>
              </a:rPr>
              <a:t>Попов А.А., Сычев А.М., Верейкин С.В., </a:t>
            </a:r>
            <a:r>
              <a:rPr lang="ru-RU" sz="1100" dirty="0" smtClean="0">
                <a:solidFill>
                  <a:schemeClr val="bg2">
                    <a:lumMod val="25000"/>
                  </a:schemeClr>
                </a:solidFill>
                <a:ea typeface="Times New Roman"/>
              </a:rPr>
              <a:t/>
            </a:r>
            <a:br>
              <a:rPr lang="ru-RU" sz="1100" dirty="0" smtClean="0">
                <a:solidFill>
                  <a:schemeClr val="bg2">
                    <a:lumMod val="25000"/>
                  </a:schemeClr>
                </a:solidFill>
                <a:ea typeface="Times New Roman"/>
              </a:rPr>
            </a:br>
            <a:r>
              <a:rPr lang="ru-RU" sz="1100" dirty="0" smtClean="0">
                <a:solidFill>
                  <a:schemeClr val="bg2">
                    <a:lumMod val="25000"/>
                  </a:schemeClr>
                </a:solidFill>
                <a:ea typeface="Times New Roman"/>
              </a:rPr>
              <a:t>Петрова </a:t>
            </a:r>
            <a:r>
              <a:rPr lang="ru-RU" sz="1100" dirty="0">
                <a:solidFill>
                  <a:schemeClr val="bg2">
                    <a:lumMod val="25000"/>
                  </a:schemeClr>
                </a:solidFill>
                <a:ea typeface="Times New Roman"/>
              </a:rPr>
              <a:t>Н.В., </a:t>
            </a:r>
            <a:r>
              <a:rPr lang="ru-RU" sz="1100" dirty="0" smtClean="0">
                <a:solidFill>
                  <a:schemeClr val="bg2">
                    <a:lumMod val="25000"/>
                  </a:schemeClr>
                </a:solidFill>
                <a:ea typeface="Times New Roman"/>
              </a:rPr>
              <a:t>Тихоненко </a:t>
            </a:r>
            <a:r>
              <a:rPr lang="ru-RU" sz="1100" dirty="0">
                <a:solidFill>
                  <a:schemeClr val="bg2">
                    <a:lumMod val="25000"/>
                  </a:schemeClr>
                </a:solidFill>
                <a:ea typeface="Times New Roman"/>
              </a:rPr>
              <a:t>Е.В</a:t>
            </a:r>
            <a:r>
              <a:rPr lang="ru-RU" sz="1100" dirty="0" smtClean="0">
                <a:solidFill>
                  <a:schemeClr val="bg2">
                    <a:lumMod val="25000"/>
                  </a:schemeClr>
                </a:solidFill>
                <a:ea typeface="Times New Roman"/>
              </a:rPr>
              <a:t>.,</a:t>
            </a:r>
          </a:p>
          <a:p>
            <a:pPr algn="ctr">
              <a:spcAft>
                <a:spcPts val="0"/>
              </a:spcAft>
            </a:pPr>
            <a:r>
              <a:rPr lang="ru-RU" sz="1100" dirty="0" smtClean="0">
                <a:solidFill>
                  <a:schemeClr val="bg2">
                    <a:lumMod val="25000"/>
                  </a:schemeClr>
                </a:solidFill>
                <a:ea typeface="Times New Roman"/>
              </a:rPr>
              <a:t> </a:t>
            </a:r>
            <a:r>
              <a:rPr lang="ru-RU" sz="1100" dirty="0">
                <a:solidFill>
                  <a:schemeClr val="bg2">
                    <a:lumMod val="25000"/>
                  </a:schemeClr>
                </a:solidFill>
                <a:ea typeface="Times New Roman"/>
              </a:rPr>
              <a:t>Тимофеев А.Ю., </a:t>
            </a:r>
            <a:r>
              <a:rPr lang="ru-RU" sz="1100" dirty="0" smtClean="0">
                <a:solidFill>
                  <a:schemeClr val="bg2">
                    <a:lumMod val="25000"/>
                  </a:schemeClr>
                </a:solidFill>
                <a:ea typeface="Times New Roman"/>
              </a:rPr>
              <a:t>Ильина </a:t>
            </a:r>
            <a:r>
              <a:rPr lang="ru-RU" sz="1100" dirty="0">
                <a:solidFill>
                  <a:schemeClr val="bg2">
                    <a:lumMod val="25000"/>
                  </a:schemeClr>
                </a:solidFill>
                <a:ea typeface="Times New Roman"/>
              </a:rPr>
              <a:t>В.Е., </a:t>
            </a:r>
            <a:endParaRPr lang="ru-RU" sz="1100" dirty="0" smtClean="0">
              <a:solidFill>
                <a:schemeClr val="bg2">
                  <a:lumMod val="25000"/>
                </a:schemeClr>
              </a:solidFill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ru-RU" sz="1100" dirty="0" smtClean="0">
                <a:solidFill>
                  <a:schemeClr val="bg2">
                    <a:lumMod val="25000"/>
                  </a:schemeClr>
                </a:solidFill>
                <a:ea typeface="Times New Roman"/>
              </a:rPr>
              <a:t>Кубышин </a:t>
            </a:r>
            <a:r>
              <a:rPr lang="ru-RU" sz="1100" dirty="0">
                <a:solidFill>
                  <a:schemeClr val="bg2">
                    <a:lumMod val="25000"/>
                  </a:schemeClr>
                </a:solidFill>
                <a:ea typeface="Times New Roman"/>
              </a:rPr>
              <a:t>Д.В., Беляков Ю.А., </a:t>
            </a:r>
            <a:endParaRPr lang="ru-RU" sz="1100" dirty="0" smtClean="0">
              <a:solidFill>
                <a:schemeClr val="bg2">
                  <a:lumMod val="25000"/>
                </a:schemeClr>
              </a:solidFill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ru-RU" sz="1100" dirty="0" smtClean="0">
                <a:solidFill>
                  <a:schemeClr val="bg2">
                    <a:lumMod val="25000"/>
                  </a:schemeClr>
                </a:solidFill>
                <a:ea typeface="Times New Roman"/>
              </a:rPr>
              <a:t>Платонов </a:t>
            </a:r>
            <a:r>
              <a:rPr lang="ru-RU" sz="1100" dirty="0">
                <a:solidFill>
                  <a:schemeClr val="bg2">
                    <a:lumMod val="25000"/>
                  </a:schemeClr>
                </a:solidFill>
                <a:ea typeface="Times New Roman"/>
              </a:rPr>
              <a:t>Р.А., Костинская Д.В.</a:t>
            </a:r>
            <a:endParaRPr lang="ru-RU" sz="1100" dirty="0" smtClean="0">
              <a:solidFill>
                <a:schemeClr val="bg2">
                  <a:lumMod val="25000"/>
                </a:schemeClr>
              </a:solidFill>
              <a:ea typeface="Times New Roman"/>
            </a:endParaRP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476630" y="4417737"/>
            <a:ext cx="1986880" cy="113603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ru-RU" altLang="ru-RU" sz="1108" u="sng" dirty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Команда </a:t>
            </a:r>
            <a:r>
              <a:rPr lang="ru-RU" altLang="ru-RU" sz="1108" u="sng" dirty="0" smtClean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Заказчика:</a:t>
            </a:r>
          </a:p>
          <a:p>
            <a:pPr algn="ctr">
              <a:spcAft>
                <a:spcPts val="0"/>
              </a:spcAft>
            </a:pPr>
            <a:r>
              <a:rPr lang="ru-RU" sz="1110" dirty="0">
                <a:solidFill>
                  <a:srgbClr val="FFFFFF"/>
                </a:solidFill>
                <a:ea typeface="Times New Roman"/>
              </a:rPr>
              <a:t>Тимофеев А.Ю.</a:t>
            </a:r>
            <a:endParaRPr lang="ru-RU" sz="1110" dirty="0"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ru-RU" sz="1110" dirty="0">
                <a:solidFill>
                  <a:srgbClr val="FFFFFF"/>
                </a:solidFill>
                <a:ea typeface="Times New Roman"/>
              </a:rPr>
              <a:t>Верейкин С.В.</a:t>
            </a:r>
            <a:endParaRPr lang="ru-RU" sz="1110" dirty="0"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ru-RU" sz="1110" dirty="0">
                <a:solidFill>
                  <a:srgbClr val="FFFFFF"/>
                </a:solidFill>
                <a:ea typeface="Times New Roman"/>
              </a:rPr>
              <a:t>Грановская И.Ю.</a:t>
            </a:r>
            <a:endParaRPr lang="ru-RU" sz="1110" dirty="0"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ru-RU" sz="1110" dirty="0">
                <a:solidFill>
                  <a:srgbClr val="FFFFFF"/>
                </a:solidFill>
                <a:ea typeface="Times New Roman"/>
              </a:rPr>
              <a:t>Петрова Н.В</a:t>
            </a:r>
            <a:r>
              <a:rPr lang="ru-RU" sz="1110" dirty="0" smtClean="0">
                <a:solidFill>
                  <a:srgbClr val="FFFFFF"/>
                </a:solidFill>
                <a:ea typeface="Times New Roman"/>
              </a:rPr>
              <a:t>.</a:t>
            </a:r>
            <a:endParaRPr lang="ru-RU" sz="1110" dirty="0">
              <a:ea typeface="Times New Roman"/>
            </a:endParaRP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2600659" y="3918775"/>
            <a:ext cx="2599992" cy="19772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ru-RU" altLang="ru-RU" sz="1108" u="sng" dirty="0" smtClean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Вовлеченные стороны  проекта:</a:t>
            </a:r>
          </a:p>
          <a:p>
            <a:pPr algn="ctr">
              <a:spcBef>
                <a:spcPct val="0"/>
              </a:spcBef>
            </a:pPr>
            <a:r>
              <a:rPr lang="ru-RU" altLang="ru-RU" sz="1108" dirty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ГУБиЗИ – Сычев А.М., </a:t>
            </a:r>
            <a:endParaRPr lang="ru-RU" altLang="ru-RU" sz="1108" dirty="0" smtClean="0">
              <a:solidFill>
                <a:schemeClr val="bg1"/>
              </a:solidFill>
              <a:latin typeface="Arial" pitchFamily="34" charset="0"/>
              <a:ea typeface="ＭＳ Ｐゴシック" pitchFamily="34" charset="-128"/>
            </a:endParaRPr>
          </a:p>
          <a:p>
            <a:pPr algn="ctr">
              <a:spcBef>
                <a:spcPct val="0"/>
              </a:spcBef>
            </a:pPr>
            <a:r>
              <a:rPr lang="ru-RU" altLang="ru-RU" sz="1108" dirty="0" smtClean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Костинская </a:t>
            </a:r>
            <a:r>
              <a:rPr lang="ru-RU" altLang="ru-RU" sz="1108" dirty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Д.В.</a:t>
            </a:r>
          </a:p>
          <a:p>
            <a:pPr algn="ctr">
              <a:spcBef>
                <a:spcPct val="0"/>
              </a:spcBef>
            </a:pPr>
            <a:r>
              <a:rPr lang="ru-RU" altLang="ru-RU" sz="1108" dirty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ФД – Кубышин Д.В.</a:t>
            </a:r>
          </a:p>
          <a:p>
            <a:pPr algn="ctr">
              <a:spcBef>
                <a:spcPct val="0"/>
              </a:spcBef>
            </a:pPr>
            <a:r>
              <a:rPr lang="ru-RU" altLang="ru-RU" sz="1108" dirty="0" smtClean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ДКП </a:t>
            </a:r>
            <a:r>
              <a:rPr lang="ru-RU" altLang="ru-RU" sz="1108" dirty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– Ильина В.Е.</a:t>
            </a:r>
          </a:p>
          <a:p>
            <a:pPr algn="ctr">
              <a:spcBef>
                <a:spcPct val="0"/>
              </a:spcBef>
            </a:pPr>
            <a:r>
              <a:rPr lang="ru-RU" altLang="ru-RU" sz="1108" dirty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ДНДО – Платонов Р.А.</a:t>
            </a:r>
          </a:p>
          <a:p>
            <a:pPr algn="ctr">
              <a:spcBef>
                <a:spcPct val="0"/>
              </a:spcBef>
            </a:pPr>
            <a:r>
              <a:rPr lang="ru-RU" altLang="ru-RU" sz="1108" dirty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ОД – Канева Н.В., </a:t>
            </a:r>
            <a:endParaRPr lang="ru-RU" altLang="ru-RU" sz="1108" dirty="0" smtClean="0">
              <a:solidFill>
                <a:schemeClr val="bg1"/>
              </a:solidFill>
              <a:latin typeface="Arial" pitchFamily="34" charset="0"/>
              <a:ea typeface="ＭＳ Ｐゴシック" pitchFamily="34" charset="-128"/>
            </a:endParaRPr>
          </a:p>
          <a:p>
            <a:pPr algn="ctr">
              <a:spcBef>
                <a:spcPct val="0"/>
              </a:spcBef>
            </a:pPr>
            <a:r>
              <a:rPr lang="ru-RU" altLang="ru-RU" sz="1108" dirty="0" smtClean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Попов </a:t>
            </a:r>
            <a:r>
              <a:rPr lang="ru-RU" altLang="ru-RU" sz="1108" dirty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А.А.</a:t>
            </a:r>
          </a:p>
          <a:p>
            <a:pPr algn="ctr">
              <a:spcBef>
                <a:spcPct val="0"/>
              </a:spcBef>
            </a:pPr>
            <a:r>
              <a:rPr lang="ru-RU" altLang="ru-RU" sz="1108" dirty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ДПУ – Тихоненко Е.В.</a:t>
            </a:r>
          </a:p>
          <a:p>
            <a:pPr algn="ctr">
              <a:spcBef>
                <a:spcPct val="0"/>
              </a:spcBef>
            </a:pPr>
            <a:r>
              <a:rPr lang="ru-RU" altLang="ru-RU" sz="1108" dirty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ДНПС – </a:t>
            </a:r>
            <a:r>
              <a:rPr lang="ru-RU" altLang="ru-RU" sz="1108" dirty="0" smtClean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Перестенко О.В.</a:t>
            </a:r>
            <a:endParaRPr lang="ru-RU" altLang="ru-RU" sz="1108" dirty="0">
              <a:solidFill>
                <a:schemeClr val="bg1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7873033" y="4582679"/>
            <a:ext cx="1184294" cy="65047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ru-RU" altLang="ru-RU" sz="1108" u="sng" dirty="0" smtClean="0">
                <a:solidFill>
                  <a:schemeClr val="bg1"/>
                </a:solidFill>
                <a:latin typeface="Arial" pitchFamily="34" charset="0"/>
                <a:ea typeface="ＭＳ Ｐゴシック" pitchFamily="34" charset="-128"/>
              </a:rPr>
              <a:t>ЦЭС</a:t>
            </a:r>
            <a:endParaRPr lang="en-US" altLang="ru-RU" sz="1108" u="sng" dirty="0" smtClean="0">
              <a:solidFill>
                <a:schemeClr val="bg1"/>
              </a:solidFill>
              <a:latin typeface="Arial" pitchFamily="34" charset="0"/>
              <a:ea typeface="ＭＳ Ｐゴシック" pitchFamily="34" charset="-128"/>
            </a:endParaRPr>
          </a:p>
          <a:p>
            <a:pPr algn="ctr">
              <a:spcBef>
                <a:spcPct val="0"/>
              </a:spcBef>
            </a:pPr>
            <a:r>
              <a:rPr lang="ru-RU" altLang="ru-RU" sz="1108" dirty="0" smtClean="0">
                <a:solidFill>
                  <a:schemeClr val="bg1"/>
                </a:solidFill>
              </a:rPr>
              <a:t>Акимов К.А.</a:t>
            </a:r>
          </a:p>
          <a:p>
            <a:pPr algn="ctr">
              <a:spcBef>
                <a:spcPct val="0"/>
              </a:spcBef>
            </a:pPr>
            <a:r>
              <a:rPr lang="ru-RU" altLang="ru-RU" sz="1108" dirty="0" smtClean="0">
                <a:solidFill>
                  <a:schemeClr val="bg1"/>
                </a:solidFill>
              </a:rPr>
              <a:t>Зайцев М.Э.</a:t>
            </a:r>
            <a:endParaRPr lang="ru-RU" altLang="ru-RU" sz="1108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3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3043-0BCD-43EE-9F6F-644330271C81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24463" y="367503"/>
            <a:ext cx="4971270" cy="432000"/>
          </a:xfrm>
        </p:spPr>
        <p:txBody>
          <a:bodyPr>
            <a:normAutofit/>
          </a:bodyPr>
          <a:lstStyle/>
          <a:p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Цели, задачи и границы проекта</a:t>
            </a:r>
            <a:endParaRPr lang="ru-RU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075" y="1120855"/>
            <a:ext cx="8552592" cy="50936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ru-RU" sz="1846" u="sng" dirty="0">
                <a:solidFill>
                  <a:schemeClr val="tx2">
                    <a:lumMod val="50000"/>
                  </a:schemeClr>
                </a:solidFill>
              </a:rPr>
              <a:t>Цели проекта:</a:t>
            </a:r>
          </a:p>
          <a:p>
            <a:pPr marL="719138" lvl="0" indent="-363538" algn="just" defTabSz="633031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2">
                    <a:lumMod val="50000"/>
                  </a:schemeClr>
                </a:solidFill>
              </a:rPr>
              <a:t>повышение качества бухгалтерской информации;</a:t>
            </a:r>
          </a:p>
          <a:p>
            <a:pPr marL="719138" lvl="0" indent="-363538" algn="just" defTabSz="633031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2">
                    <a:lumMod val="50000"/>
                  </a:schemeClr>
                </a:solidFill>
              </a:rPr>
              <a:t>повышение производительности труда за счет автоматизации процессов бухгалтерской</a:t>
            </a:r>
          </a:p>
          <a:p>
            <a:pPr marL="355600" lvl="0" indent="363538" algn="just" defTabSz="633031"/>
            <a:r>
              <a:rPr lang="ru-RU" sz="1400" dirty="0">
                <a:solidFill>
                  <a:schemeClr val="tx2">
                    <a:lumMod val="50000"/>
                  </a:schemeClr>
                </a:solidFill>
              </a:rPr>
              <a:t>деятельности в Банке России;</a:t>
            </a:r>
          </a:p>
          <a:p>
            <a:pPr marL="719138" lvl="0" indent="-363538" algn="just" defTabSz="633031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2">
                    <a:lumMod val="50000"/>
                  </a:schemeClr>
                </a:solidFill>
              </a:rPr>
              <a:t>обеспечение оперативности и доступности бухгалтерских данных; </a:t>
            </a:r>
          </a:p>
          <a:p>
            <a:pPr marL="719138" lvl="0" indent="-363538" algn="just" defTabSz="633031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2">
                    <a:lumMod val="50000"/>
                  </a:schemeClr>
                </a:solidFill>
              </a:rPr>
              <a:t>рациональное использование трудовых, материальных и денежных ресурсов</a:t>
            </a:r>
            <a:r>
              <a:rPr lang="ru-RU" sz="14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355600" lvl="0" algn="just" defTabSz="633031"/>
            <a:endParaRPr lang="ru-RU" sz="1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ru-RU" sz="1846" u="sng" dirty="0" smtClean="0">
                <a:solidFill>
                  <a:schemeClr val="tx2">
                    <a:lumMod val="50000"/>
                  </a:schemeClr>
                </a:solidFill>
              </a:rPr>
              <a:t>Задачи </a:t>
            </a:r>
            <a:r>
              <a:rPr lang="ru-RU" sz="1846" u="sng" dirty="0">
                <a:solidFill>
                  <a:schemeClr val="tx2">
                    <a:lumMod val="50000"/>
                  </a:schemeClr>
                </a:solidFill>
              </a:rPr>
              <a:t>проекта:</a:t>
            </a:r>
          </a:p>
          <a:p>
            <a:pPr marL="738572" lvl="1" indent="-316531" algn="just">
              <a:buFont typeface="Arial" panose="020B0604020202020204" pitchFamily="34" charset="0"/>
              <a:buChar char="•"/>
            </a:pPr>
            <a:r>
              <a:rPr lang="ru-RU" sz="1477" dirty="0">
                <a:solidFill>
                  <a:schemeClr val="tx2">
                    <a:lumMod val="50000"/>
                  </a:schemeClr>
                </a:solidFill>
              </a:rPr>
              <a:t>создание новой автоматизированной системы для обеспечения автоматизации </a:t>
            </a:r>
          </a:p>
          <a:p>
            <a:pPr marL="420688" lvl="1" indent="298450" algn="just"/>
            <a:r>
              <a:rPr lang="ru-RU" sz="1477" dirty="0">
                <a:solidFill>
                  <a:schemeClr val="tx2">
                    <a:lumMod val="50000"/>
                  </a:schemeClr>
                </a:solidFill>
              </a:rPr>
              <a:t>деятельности бухгалтерской службы в Банке России. </a:t>
            </a:r>
            <a:endParaRPr lang="ru-RU" sz="1477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20688" lvl="1" indent="298450" algn="just"/>
            <a:endParaRPr lang="ru-RU" sz="11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ru-RU" sz="1846" u="sng" dirty="0" smtClean="0">
                <a:solidFill>
                  <a:schemeClr val="tx2">
                    <a:lumMod val="50000"/>
                  </a:schemeClr>
                </a:solidFill>
              </a:rPr>
              <a:t>Границы проекта</a:t>
            </a:r>
            <a:r>
              <a:rPr lang="ru-RU" sz="1846" u="sng" dirty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pPr marL="719138" lvl="0" indent="-363538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2">
                    <a:lumMod val="50000"/>
                  </a:schemeClr>
                </a:solidFill>
              </a:rPr>
              <a:t>разработка функциональных требований на АС БУ; </a:t>
            </a:r>
          </a:p>
          <a:p>
            <a:pPr marL="719138" lvl="0" indent="-363538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2">
                    <a:lumMod val="50000"/>
                  </a:schemeClr>
                </a:solidFill>
              </a:rPr>
              <a:t>проведение конкурса, по выбору интегратора (в том числе разработка тестового задания, </a:t>
            </a:r>
          </a:p>
          <a:p>
            <a:pPr marL="804863" lvl="0" indent="-85725"/>
            <a:r>
              <a:rPr lang="ru-RU" sz="1400" dirty="0">
                <a:solidFill>
                  <a:schemeClr val="tx2">
                    <a:lumMod val="50000"/>
                  </a:schemeClr>
                </a:solidFill>
              </a:rPr>
              <a:t>выполнение тестового задания претендентами и проведение демонстраций);</a:t>
            </a:r>
          </a:p>
          <a:p>
            <a:pPr marL="719138" lvl="0" indent="-363538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2">
                    <a:lumMod val="50000"/>
                  </a:schemeClr>
                </a:solidFill>
              </a:rPr>
              <a:t>разработка документации </a:t>
            </a:r>
            <a:r>
              <a:rPr lang="ru-RU" sz="1400" dirty="0" err="1">
                <a:solidFill>
                  <a:schemeClr val="tx2">
                    <a:lumMod val="50000"/>
                  </a:schemeClr>
                </a:solidFill>
              </a:rPr>
              <a:t>технорабочего</a:t>
            </a:r>
            <a:r>
              <a:rPr lang="ru-RU" sz="1400" dirty="0">
                <a:solidFill>
                  <a:schemeClr val="tx2">
                    <a:lumMod val="50000"/>
                  </a:schemeClr>
                </a:solidFill>
              </a:rPr>
              <a:t> проекта в соответствии с ГОСТ 34.602-89 </a:t>
            </a:r>
          </a:p>
          <a:p>
            <a:pPr marL="719138" lvl="0"/>
            <a:r>
              <a:rPr lang="ru-RU" sz="1400" dirty="0">
                <a:solidFill>
                  <a:schemeClr val="tx2">
                    <a:lumMod val="50000"/>
                  </a:schemeClr>
                </a:solidFill>
              </a:rPr>
              <a:t>«Информационная технология. Комплекс стандартов на автоматизированные системы. </a:t>
            </a:r>
          </a:p>
          <a:p>
            <a:pPr marL="719138" lvl="0"/>
            <a:r>
              <a:rPr lang="ru-RU" sz="1400" dirty="0">
                <a:solidFill>
                  <a:schemeClr val="tx2">
                    <a:lumMod val="50000"/>
                  </a:schemeClr>
                </a:solidFill>
              </a:rPr>
              <a:t>Техническое задание на создание автоматизированной системы»;</a:t>
            </a:r>
          </a:p>
          <a:p>
            <a:pPr marL="719138" lvl="0" indent="-363538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2">
                    <a:lumMod val="50000"/>
                  </a:schemeClr>
                </a:solidFill>
              </a:rPr>
              <a:t>разработка автоматизированной системы в соответствии с требованиями;</a:t>
            </a:r>
          </a:p>
          <a:p>
            <a:pPr marL="719138" lvl="0" indent="-363538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2">
                    <a:lumMod val="50000"/>
                  </a:schemeClr>
                </a:solidFill>
              </a:rPr>
              <a:t>разработка регламентирующих документов по сопровождению и эксплуатации АС БУ; </a:t>
            </a:r>
          </a:p>
          <a:p>
            <a:pPr marL="719138" lvl="0" indent="-363538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2">
                    <a:lumMod val="50000"/>
                  </a:schemeClr>
                </a:solidFill>
              </a:rPr>
              <a:t>разработка регламентов выгрузки информации из эксплуатируемых в настоящее время АС и </a:t>
            </a:r>
          </a:p>
          <a:p>
            <a:pPr marL="355600" lvl="0" indent="363538"/>
            <a:r>
              <a:rPr lang="ru-RU" sz="1400" dirty="0">
                <a:solidFill>
                  <a:schemeClr val="tx2">
                    <a:lumMod val="50000"/>
                  </a:schemeClr>
                </a:solidFill>
              </a:rPr>
              <a:t>их загрузка в АС БУ;</a:t>
            </a:r>
          </a:p>
          <a:p>
            <a:pPr marL="719138" lvl="0" indent="-363538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2">
                    <a:lumMod val="50000"/>
                  </a:schemeClr>
                </a:solidFill>
              </a:rPr>
              <a:t>ввод АС БУ в действие.</a:t>
            </a:r>
          </a:p>
          <a:p>
            <a:endParaRPr lang="ru-RU" sz="2215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02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65608" y="372014"/>
            <a:ext cx="4516132" cy="432000"/>
          </a:xfrm>
        </p:spPr>
        <p:txBody>
          <a:bodyPr>
            <a:norm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статус проекта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3043-0BCD-43EE-9F6F-644330271C81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5610574" y="1078475"/>
            <a:ext cx="2343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baseline="30000" dirty="0" smtClean="0">
                <a:solidFill>
                  <a:schemeClr val="bg1"/>
                </a:solidFill>
              </a:rPr>
              <a:t>2</a:t>
            </a:r>
            <a:endParaRPr lang="ru-RU" sz="105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5657285" y="1263029"/>
            <a:ext cx="2343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baseline="30000" dirty="0">
                <a:solidFill>
                  <a:schemeClr val="bg1"/>
                </a:solidFill>
              </a:rPr>
              <a:t>3</a:t>
            </a:r>
            <a:endParaRPr lang="ru-RU" sz="1050" dirty="0"/>
          </a:p>
        </p:txBody>
      </p:sp>
      <p:graphicFrame>
        <p:nvGraphicFramePr>
          <p:cNvPr id="38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704011"/>
              </p:ext>
            </p:extLst>
          </p:nvPr>
        </p:nvGraphicFramePr>
        <p:xfrm>
          <a:off x="251520" y="908720"/>
          <a:ext cx="2016224" cy="10238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793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36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750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800" b="1" kern="1200" dirty="0" smtClean="0">
                          <a:solidFill>
                            <a:schemeClr val="bg1"/>
                          </a:solidFill>
                        </a:rPr>
                        <a:t>Заказчик</a:t>
                      </a:r>
                      <a:endParaRPr lang="ru-RU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8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Сергеева Д.В.</a:t>
                      </a:r>
                      <a:endParaRPr lang="ru-RU" sz="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0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Функциональный</a:t>
                      </a:r>
                      <a:r>
                        <a:rPr lang="ru-RU" sz="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заказчик</a:t>
                      </a:r>
                      <a:endParaRPr lang="ru-RU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800" b="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Сергеева Д.В.</a:t>
                      </a:r>
                      <a:endParaRPr lang="ru-RU" sz="800" b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081"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 smtClean="0">
                          <a:solidFill>
                            <a:schemeClr val="bg1"/>
                          </a:solidFill>
                        </a:rPr>
                        <a:t>Руководитель</a:t>
                      </a:r>
                      <a:r>
                        <a:rPr lang="ru-RU" sz="800" b="1" baseline="0" dirty="0" smtClean="0">
                          <a:solidFill>
                            <a:schemeClr val="bg1"/>
                          </a:solidFill>
                        </a:rPr>
                        <a:t> проекта</a:t>
                      </a:r>
                      <a:endParaRPr lang="ru-RU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 smtClean="0">
                          <a:solidFill>
                            <a:srgbClr val="000000"/>
                          </a:solidFill>
                        </a:rPr>
                        <a:t>Сергеева</a:t>
                      </a:r>
                      <a:r>
                        <a:rPr lang="ru-RU" sz="800" kern="1200" baseline="0" dirty="0" smtClean="0">
                          <a:solidFill>
                            <a:srgbClr val="000000"/>
                          </a:solidFill>
                        </a:rPr>
                        <a:t> Д.В.</a:t>
                      </a:r>
                      <a:endParaRPr lang="ru-RU" sz="800" kern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8247">
                <a:tc>
                  <a:txBody>
                    <a:bodyPr/>
                    <a:lstStyle/>
                    <a:p>
                      <a:pPr algn="ctr"/>
                      <a:r>
                        <a:rPr lang="fr-FR" sz="800" b="1" dirty="0" smtClean="0">
                          <a:solidFill>
                            <a:schemeClr val="bg1"/>
                          </a:solidFill>
                        </a:rPr>
                        <a:t>IT-</a:t>
                      </a:r>
                      <a:r>
                        <a:rPr lang="ru-RU" sz="800" b="1" dirty="0" smtClean="0">
                          <a:solidFill>
                            <a:schemeClr val="bg1"/>
                          </a:solidFill>
                        </a:rPr>
                        <a:t>лидер</a:t>
                      </a:r>
                      <a:endParaRPr lang="ru-RU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b="0" dirty="0" smtClean="0">
                          <a:solidFill>
                            <a:srgbClr val="000000"/>
                          </a:solidFill>
                        </a:rPr>
                        <a:t>Кахруманова</a:t>
                      </a:r>
                      <a:r>
                        <a:rPr lang="ru-RU" sz="800" b="0" baseline="0" dirty="0" smtClean="0">
                          <a:solidFill>
                            <a:srgbClr val="000000"/>
                          </a:solidFill>
                        </a:rPr>
                        <a:t> З.Н.</a:t>
                      </a:r>
                      <a:endParaRPr lang="ru-RU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39" name="Таблица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034169"/>
              </p:ext>
            </p:extLst>
          </p:nvPr>
        </p:nvGraphicFramePr>
        <p:xfrm>
          <a:off x="2291333" y="908720"/>
          <a:ext cx="1964423" cy="111645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47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47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47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009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2931">
                <a:tc rowSpan="2">
                  <a:txBody>
                    <a:bodyPr/>
                    <a:lstStyle/>
                    <a:p>
                      <a:pPr algn="ctr"/>
                      <a:r>
                        <a:rPr lang="ru-RU" sz="800" u="none" strike="noStrike" kern="1200" baseline="0" dirty="0" smtClean="0">
                          <a:solidFill>
                            <a:schemeClr val="bg1"/>
                          </a:solidFill>
                        </a:rPr>
                        <a:t>Общий статус</a:t>
                      </a:r>
                      <a:endParaRPr lang="ru-RU" sz="800" b="0" i="0" u="none" strike="noStrike" kern="1200" baseline="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700" b="1" kern="1200" dirty="0" smtClean="0">
                          <a:solidFill>
                            <a:schemeClr val="bg1"/>
                          </a:solidFill>
                        </a:rPr>
                        <a:t>Сроки</a:t>
                      </a:r>
                      <a:endParaRPr lang="ru-RU" sz="7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700" b="1" dirty="0" smtClean="0">
                          <a:solidFill>
                            <a:schemeClr val="bg1"/>
                          </a:solidFill>
                        </a:rPr>
                        <a:t>Бюджет</a:t>
                      </a:r>
                      <a:endParaRPr lang="ru-RU" sz="7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700" b="1" dirty="0" smtClean="0">
                          <a:solidFill>
                            <a:schemeClr val="bg1"/>
                          </a:solidFill>
                        </a:rPr>
                        <a:t>Требования</a:t>
                      </a:r>
                      <a:endParaRPr lang="ru-RU" sz="7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5181">
                <a:tc vMerge="1">
                  <a:txBody>
                    <a:bodyPr/>
                    <a:lstStyle/>
                    <a:p>
                      <a:pPr algn="ctr"/>
                      <a:endParaRPr lang="ru-RU" sz="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</a:t>
                      </a:r>
                      <a:endParaRPr lang="ru-RU" sz="24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1" dirty="0" smtClean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</a:t>
                      </a:r>
                      <a:endParaRPr lang="ru-RU" sz="24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</a:t>
                      </a:r>
                      <a:endParaRPr lang="ru-RU" sz="2400" b="1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0" name="Таблица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377335"/>
              </p:ext>
            </p:extLst>
          </p:nvPr>
        </p:nvGraphicFramePr>
        <p:xfrm>
          <a:off x="4283968" y="908720"/>
          <a:ext cx="1728192" cy="11683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22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52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06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28765">
                <a:tc>
                  <a:txBody>
                    <a:bodyPr/>
                    <a:lstStyle/>
                    <a:p>
                      <a:pPr algn="ctr"/>
                      <a:r>
                        <a:rPr lang="ru-RU" sz="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Сроки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План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Прогноз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391">
                <a:tc>
                  <a:txBody>
                    <a:bodyPr/>
                    <a:lstStyle/>
                    <a:p>
                      <a:pPr algn="ctr"/>
                      <a:r>
                        <a:rPr lang="ru-RU" sz="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Начало</a:t>
                      </a:r>
                      <a:endParaRPr lang="ru-RU" sz="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 smtClean="0">
                          <a:solidFill>
                            <a:srgbClr val="000000"/>
                          </a:solidFill>
                        </a:rPr>
                        <a:t>27.07.15</a:t>
                      </a:r>
                      <a:endParaRPr lang="ru-RU" sz="6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dirty="0" smtClean="0">
                          <a:solidFill>
                            <a:srgbClr val="000000"/>
                          </a:solidFill>
                        </a:rPr>
                        <a:t>27.07.15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956">
                <a:tc>
                  <a:txBody>
                    <a:bodyPr/>
                    <a:lstStyle/>
                    <a:p>
                      <a:pPr algn="ctr"/>
                      <a:r>
                        <a:rPr lang="ru-RU" sz="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Завершение</a:t>
                      </a:r>
                    </a:p>
                    <a:p>
                      <a:pPr algn="ctr"/>
                      <a:r>
                        <a:rPr lang="ru-RU" sz="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зад. 1 очереди</a:t>
                      </a:r>
                    </a:p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зад. 2 очереди</a:t>
                      </a:r>
                    </a:p>
                    <a:p>
                      <a:pPr algn="ctr"/>
                      <a:endParaRPr lang="ru-RU" sz="6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ru-RU" sz="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dirty="0" smtClean="0">
                          <a:solidFill>
                            <a:srgbClr val="000000"/>
                          </a:solidFill>
                        </a:rPr>
                        <a:t>01.0</a:t>
                      </a:r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r>
                        <a:rPr lang="ru-RU" sz="600" dirty="0" smtClean="0">
                          <a:solidFill>
                            <a:srgbClr val="000000"/>
                          </a:solidFill>
                        </a:rPr>
                        <a:t>.18</a:t>
                      </a:r>
                    </a:p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dirty="0" smtClean="0">
                          <a:solidFill>
                            <a:srgbClr val="000000"/>
                          </a:solidFill>
                        </a:rPr>
                        <a:t>01.12.18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 smtClean="0">
                          <a:solidFill>
                            <a:srgbClr val="000000"/>
                          </a:solidFill>
                        </a:rPr>
                        <a:t>01</a:t>
                      </a:r>
                      <a:r>
                        <a:rPr lang="ru-RU" sz="600" dirty="0" smtClean="0">
                          <a:solidFill>
                            <a:srgbClr val="000000"/>
                          </a:solidFill>
                        </a:rPr>
                        <a:t>.08.18</a:t>
                      </a:r>
                    </a:p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dirty="0" smtClean="0">
                          <a:solidFill>
                            <a:srgbClr val="000000"/>
                          </a:solidFill>
                        </a:rPr>
                        <a:t>01.12.18</a:t>
                      </a: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1" name="Таблица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544245"/>
              </p:ext>
            </p:extLst>
          </p:nvPr>
        </p:nvGraphicFramePr>
        <p:xfrm>
          <a:off x="6032566" y="914400"/>
          <a:ext cx="3001620" cy="10024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60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89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80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31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54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04163">
                <a:tc>
                  <a:txBody>
                    <a:bodyPr/>
                    <a:lstStyle/>
                    <a:p>
                      <a:pPr algn="ctr"/>
                      <a:r>
                        <a:rPr lang="ru-RU" sz="500" dirty="0" smtClean="0">
                          <a:solidFill>
                            <a:schemeClr val="bg1"/>
                          </a:solidFill>
                        </a:rPr>
                        <a:t>Внешний</a:t>
                      </a:r>
                      <a:r>
                        <a:rPr lang="ru-RU" sz="500" baseline="0" dirty="0" smtClean="0">
                          <a:solidFill>
                            <a:schemeClr val="bg1"/>
                          </a:solidFill>
                        </a:rPr>
                        <a:t> бюджет</a:t>
                      </a:r>
                      <a:endParaRPr lang="ru-RU" sz="5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solidFill>
                            <a:schemeClr val="bg1"/>
                          </a:solidFill>
                        </a:rPr>
                        <a:t>2016 г.</a:t>
                      </a:r>
                      <a:endParaRPr lang="ru-RU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solidFill>
                            <a:schemeClr val="bg1"/>
                          </a:solidFill>
                        </a:rPr>
                        <a:t>2017 г.</a:t>
                      </a:r>
                      <a:endParaRPr lang="ru-RU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2018 </a:t>
                      </a:r>
                      <a:r>
                        <a:rPr lang="ru-RU" sz="800" dirty="0" smtClean="0">
                          <a:solidFill>
                            <a:schemeClr val="bg1"/>
                          </a:solidFill>
                        </a:rPr>
                        <a:t>г.</a:t>
                      </a:r>
                      <a:endParaRPr lang="ru-RU" sz="800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 smtClean="0">
                          <a:solidFill>
                            <a:schemeClr val="bg1"/>
                          </a:solidFill>
                        </a:rPr>
                        <a:t>И</a:t>
                      </a:r>
                      <a:r>
                        <a:rPr lang="ru-RU" sz="800" b="0" dirty="0" smtClean="0">
                          <a:solidFill>
                            <a:schemeClr val="bg1"/>
                          </a:solidFill>
                        </a:rPr>
                        <a:t>того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7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756">
                <a:tc>
                  <a:txBody>
                    <a:bodyPr/>
                    <a:lstStyle/>
                    <a:p>
                      <a:pPr algn="ctr"/>
                      <a:r>
                        <a:rPr lang="ru-RU" sz="800" b="1" dirty="0" smtClean="0">
                          <a:solidFill>
                            <a:schemeClr val="bg1"/>
                          </a:solidFill>
                        </a:rPr>
                        <a:t>ПКЗ</a:t>
                      </a:r>
                      <a:endParaRPr lang="en-US" sz="800" b="1" baseline="30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solidFill>
                            <a:sysClr val="windowText" lastClr="000000"/>
                          </a:solidFill>
                        </a:rPr>
                        <a:t>265</a:t>
                      </a:r>
                      <a:r>
                        <a:rPr lang="ru-RU" sz="800" baseline="0" dirty="0" smtClean="0">
                          <a:solidFill>
                            <a:sysClr val="windowText" lastClr="000000"/>
                          </a:solidFill>
                        </a:rPr>
                        <a:t> 488 441</a:t>
                      </a:r>
                      <a:endParaRPr lang="en-US" sz="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 smtClean="0">
                          <a:solidFill>
                            <a:sysClr val="windowText" lastClr="000000"/>
                          </a:solidFill>
                        </a:rPr>
                        <a:t>215</a:t>
                      </a:r>
                      <a:r>
                        <a:rPr lang="ru-RU" sz="800" baseline="0" dirty="0" smtClean="0">
                          <a:solidFill>
                            <a:sysClr val="windowText" lastClr="000000"/>
                          </a:solidFill>
                        </a:rPr>
                        <a:t> 822 400</a:t>
                      </a:r>
                      <a:endParaRPr lang="en-US" sz="8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FF8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/>
                      <a:r>
                        <a:rPr lang="ru-RU" sz="800" b="1" dirty="0" smtClean="0">
                          <a:solidFill>
                            <a:sysClr val="windowText" lastClr="000000"/>
                          </a:solidFill>
                        </a:rPr>
                        <a:t>574 015 020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2756">
                <a:tc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 smtClean="0">
                          <a:solidFill>
                            <a:schemeClr val="bg1"/>
                          </a:solidFill>
                        </a:rPr>
                        <a:t>Смета</a:t>
                      </a:r>
                      <a:endParaRPr lang="ru-RU" sz="800" b="1" baseline="300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66 104 178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26 600 000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FF8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b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756">
                <a:tc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dirty="0" smtClean="0">
                          <a:solidFill>
                            <a:schemeClr val="bg1"/>
                          </a:solidFill>
                        </a:rPr>
                        <a:t>Итого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0</a:t>
                      </a:r>
                      <a:endParaRPr kumimoji="0" 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331 592 619</a:t>
                      </a:r>
                      <a:endParaRPr kumimoji="0" 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242 422 400</a:t>
                      </a:r>
                      <a:endParaRPr kumimoji="0" lang="en-US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sz="900" b="1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42" name="Таблица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797331"/>
              </p:ext>
            </p:extLst>
          </p:nvPr>
        </p:nvGraphicFramePr>
        <p:xfrm>
          <a:off x="251521" y="1928222"/>
          <a:ext cx="8765480" cy="12356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586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068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58085">
                <a:tc gridSpan="2">
                  <a:txBody>
                    <a:bodyPr/>
                    <a:lstStyle/>
                    <a:p>
                      <a:pPr algn="ctr" defTabSz="861217"/>
                      <a:r>
                        <a:rPr lang="ru-RU" sz="800" b="1" dirty="0" smtClean="0">
                          <a:solidFill>
                            <a:schemeClr val="lt1"/>
                          </a:solidFill>
                        </a:rPr>
                        <a:t>Текущий статус</a:t>
                      </a: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defTabSz="861217"/>
                      <a:endParaRPr lang="ru-RU" sz="800" b="1" dirty="0" smtClean="0">
                        <a:solidFill>
                          <a:schemeClr val="lt1"/>
                        </a:solidFill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8629">
                <a:tc>
                  <a:txBody>
                    <a:bodyPr/>
                    <a:lstStyle/>
                    <a:p>
                      <a:r>
                        <a:rPr lang="ru-RU" sz="800" b="1" dirty="0" smtClean="0">
                          <a:solidFill>
                            <a:srgbClr val="000000"/>
                          </a:solidFill>
                        </a:rPr>
                        <a:t>Текущий статус:</a:t>
                      </a:r>
                      <a:endParaRPr lang="ru-RU" sz="8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just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-"/>
                        <a:tabLst/>
                        <a:defRPr/>
                      </a:pPr>
                      <a:r>
                        <a:rPr lang="ru-RU" sz="900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Утвержден Акт приемки АС БУ в постоянную эксплуатацию.</a:t>
                      </a: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None/>
                        <a:tabLst/>
                        <a:defRPr/>
                      </a:pPr>
                      <a:r>
                        <a:rPr lang="ru-RU" sz="800" b="1" dirty="0" smtClean="0">
                          <a:solidFill>
                            <a:srgbClr val="000000"/>
                          </a:solidFill>
                        </a:rPr>
                        <a:t>Следующие шаги:</a:t>
                      </a:r>
                    </a:p>
                    <a:p>
                      <a:pPr marL="171450" marR="0" lvl="0" indent="-171450" algn="just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-"/>
                        <a:tabLst/>
                        <a:defRPr/>
                      </a:pPr>
                      <a:r>
                        <a:rPr kumimoji="0" lang="ru-RU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Проведение работ по устранению замечаний, зафиксированных в Акте приемки АС БУ в постоянную эксплуатацию;</a:t>
                      </a:r>
                    </a:p>
                    <a:p>
                      <a:pPr marL="171450" marR="0" lvl="0" indent="-171450" algn="just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-"/>
                        <a:tabLst/>
                        <a:defRPr/>
                      </a:pPr>
                      <a:r>
                        <a:rPr kumimoji="0" lang="ru-RU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Проведение работ по переводу на АС БУ БПУ и ГУ;</a:t>
                      </a:r>
                    </a:p>
                    <a:p>
                      <a:pPr marL="171450" marR="0" lvl="0" indent="-171450" algn="just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-"/>
                        <a:tabLst/>
                        <a:defRPr/>
                      </a:pPr>
                      <a:r>
                        <a:rPr kumimoji="0" lang="ru-RU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Проведение работ по </a:t>
                      </a:r>
                      <a:r>
                        <a:rPr lang="ru-RU" sz="900" baseline="0" dirty="0" smtClean="0">
                          <a:solidFill>
                            <a:srgbClr val="000000"/>
                          </a:solidFill>
                        </a:rPr>
                        <a:t>переводу в АС БУ бухгалтерского учета операций с финансовыми инструментами 2-ой очереди. </a:t>
                      </a:r>
                      <a:endParaRPr lang="ru-RU" sz="90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171450" marR="0" lvl="0" indent="-171450" algn="just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ymbol" panose="05050102010706020507" pitchFamily="18" charset="2"/>
                        <a:buChar char="-"/>
                        <a:tabLst/>
                        <a:defRPr/>
                      </a:pPr>
                      <a:endParaRPr kumimoji="0" lang="ru-RU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3" name="Таблица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439029"/>
              </p:ext>
            </p:extLst>
          </p:nvPr>
        </p:nvGraphicFramePr>
        <p:xfrm>
          <a:off x="214927" y="3194050"/>
          <a:ext cx="2402967" cy="34014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4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03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20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63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07407">
                <a:tc gridSpan="4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Контрольные события</a:t>
                      </a:r>
                      <a:endParaRPr lang="ru-RU" sz="6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800" b="1" u="none" strike="noStrike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800" b="1" u="none" strike="noStrike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800" b="1" u="none" strike="noStrike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093">
                <a:tc>
                  <a:txBody>
                    <a:bodyPr/>
                    <a:lstStyle/>
                    <a:p>
                      <a:pPr algn="ctr"/>
                      <a:r>
                        <a:rPr lang="ru-RU" sz="600" b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№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b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Наименование</a:t>
                      </a:r>
                      <a:endParaRPr lang="ru-RU" sz="600" b="1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b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Дата </a:t>
                      </a:r>
                    </a:p>
                    <a:p>
                      <a:pPr algn="ctr"/>
                      <a:r>
                        <a:rPr lang="ru-RU" sz="600" b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начала</a:t>
                      </a:r>
                      <a:endParaRPr lang="ru-RU" sz="600" b="1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2203" marB="422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b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Дата</a:t>
                      </a:r>
                    </a:p>
                    <a:p>
                      <a:pPr algn="ctr"/>
                      <a:r>
                        <a:rPr lang="ru-RU" sz="600" b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завершения</a:t>
                      </a:r>
                    </a:p>
                  </a:txBody>
                  <a:tcPr marL="0" marR="0" marT="42203" marB="422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413">
                <a:tc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ru-RU" sz="600" b="0" i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dirty="0" smtClean="0">
                          <a:solidFill>
                            <a:srgbClr val="000000"/>
                          </a:solidFill>
                        </a:rPr>
                        <a:t>Подготовка и утверждение ФТ</a:t>
                      </a:r>
                      <a:endParaRPr lang="ru-RU" sz="600" i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kern="1200" dirty="0" smtClean="0">
                          <a:solidFill>
                            <a:srgbClr val="00B050"/>
                          </a:solidFill>
                        </a:rPr>
                        <a:t>01.12.2015</a:t>
                      </a:r>
                      <a:endParaRPr lang="ru-RU" sz="600" i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33031" rtl="0" eaLnBrk="1" latinLnBrk="0" hangingPunct="1"/>
                      <a:r>
                        <a:rPr lang="ru-RU" sz="600" strike="noStrike" kern="1200" dirty="0" smtClean="0">
                          <a:solidFill>
                            <a:srgbClr val="00B050"/>
                          </a:solidFill>
                        </a:rPr>
                        <a:t>12.05.2016</a:t>
                      </a:r>
                      <a:endParaRPr lang="ru-RU" sz="600" i="0" strike="noStrike" kern="1200" dirty="0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5413">
                <a:tc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ru-RU" sz="600" b="0" i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dirty="0" smtClean="0">
                          <a:solidFill>
                            <a:srgbClr val="000000"/>
                          </a:solidFill>
                        </a:rPr>
                        <a:t>Организация и проведение конкурса</a:t>
                      </a:r>
                      <a:endParaRPr lang="ru-RU" sz="600" i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33031" rtl="0" eaLnBrk="1" latinLnBrk="0" hangingPunct="1"/>
                      <a:r>
                        <a:rPr lang="ru-RU" sz="6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29.01.2016</a:t>
                      </a:r>
                      <a:endParaRPr lang="ru-RU" sz="6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33031" rtl="0" eaLnBrk="1" latinLnBrk="0" hangingPunct="1"/>
                      <a:r>
                        <a:rPr lang="ru-RU" sz="6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30.09.2016</a:t>
                      </a: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7475">
                <a:tc>
                  <a:txBody>
                    <a:bodyPr/>
                    <a:lstStyle/>
                    <a:p>
                      <a:r>
                        <a:rPr lang="ru-RU" sz="600" kern="12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ru-RU" sz="600" b="0" i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600" dirty="0" smtClean="0">
                          <a:solidFill>
                            <a:srgbClr val="000000"/>
                          </a:solidFill>
                        </a:rPr>
                        <a:t>Разработка ТЗ и ТРП</a:t>
                      </a:r>
                      <a:endParaRPr lang="ru-RU" sz="600" i="0" dirty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kern="1200" dirty="0" smtClean="0">
                          <a:solidFill>
                            <a:srgbClr val="00B050"/>
                          </a:solidFill>
                        </a:rPr>
                        <a:t>02.11.2016</a:t>
                      </a:r>
                      <a:endParaRPr lang="ru-RU" sz="600" i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33031" rtl="0" eaLnBrk="1" latinLnBrk="0" hangingPunct="1"/>
                      <a:r>
                        <a:rPr lang="ru-RU" sz="600" i="0" strike="noStrik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17.08.2017</a:t>
                      </a: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6941">
                <a:tc>
                  <a:txBody>
                    <a:bodyPr/>
                    <a:lstStyle/>
                    <a:p>
                      <a:r>
                        <a:rPr lang="ru-RU" sz="6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ru-RU" sz="6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600" i="0" dirty="0" smtClean="0">
                          <a:solidFill>
                            <a:srgbClr val="000000"/>
                          </a:solidFill>
                        </a:rPr>
                        <a:t>Разработка АС БУ,</a:t>
                      </a:r>
                      <a:r>
                        <a:rPr lang="ru-RU" sz="600" i="0" baseline="0" dirty="0" smtClean="0">
                          <a:solidFill>
                            <a:srgbClr val="000000"/>
                          </a:solidFill>
                        </a:rPr>
                        <a:t> рабочее проектирование</a:t>
                      </a:r>
                      <a:endParaRPr lang="ru-RU" sz="600" i="0" dirty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16.01.2017</a:t>
                      </a:r>
                      <a:endParaRPr lang="ru-RU" sz="600" i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33031" rtl="0" eaLnBrk="1" latinLnBrk="0" hangingPunct="1"/>
                      <a:r>
                        <a:rPr lang="ru-RU" sz="600" i="0" strike="noStrik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06.10.2017</a:t>
                      </a: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413">
                <a:tc>
                  <a:txBody>
                    <a:bodyPr/>
                    <a:lstStyle/>
                    <a:p>
                      <a:r>
                        <a:rPr lang="ru-RU" sz="6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ru-RU" sz="6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600" i="0" dirty="0" smtClean="0">
                          <a:solidFill>
                            <a:srgbClr val="000000"/>
                          </a:solidFill>
                        </a:rPr>
                        <a:t>Предварительные испытания</a:t>
                      </a:r>
                      <a:endParaRPr lang="ru-RU" sz="600" i="0" dirty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01.10.2017</a:t>
                      </a:r>
                      <a:endParaRPr lang="ru-RU" sz="600" i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33031" rtl="0" eaLnBrk="1" latinLnBrk="0" hangingPunct="1"/>
                      <a:r>
                        <a:rPr lang="ru-RU" sz="600" i="0" strike="noStrik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15.11.2017</a:t>
                      </a: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9595">
                <a:tc>
                  <a:txBody>
                    <a:bodyPr/>
                    <a:lstStyle/>
                    <a:p>
                      <a:r>
                        <a:rPr lang="ru-RU" sz="600" b="0" i="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ru-RU" sz="6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600" i="0" dirty="0" smtClean="0">
                          <a:solidFill>
                            <a:srgbClr val="000000"/>
                          </a:solidFill>
                        </a:rPr>
                        <a:t>Внедрение в ограниченной зоне (пилотный проект), ОЭ</a:t>
                      </a:r>
                      <a:endParaRPr lang="ru-RU" sz="600" i="0" dirty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0" strike="noStrike" kern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20.11.2017</a:t>
                      </a: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33031" rtl="0" eaLnBrk="1" latinLnBrk="0" hangingPunct="1"/>
                      <a:r>
                        <a:rPr lang="ru-RU" sz="600" i="0" strike="noStrik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08.01.2018</a:t>
                      </a: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6780">
                <a:tc>
                  <a:txBody>
                    <a:bodyPr/>
                    <a:lstStyle/>
                    <a:p>
                      <a:r>
                        <a:rPr lang="ru-RU" sz="600" b="0" i="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ru-RU" sz="6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i="0" dirty="0" smtClean="0">
                          <a:solidFill>
                            <a:srgbClr val="000000"/>
                          </a:solidFill>
                        </a:rPr>
                        <a:t>Приемочные</a:t>
                      </a:r>
                      <a:r>
                        <a:rPr lang="ru-RU" sz="600" i="0" baseline="0" dirty="0" smtClean="0">
                          <a:solidFill>
                            <a:srgbClr val="000000"/>
                          </a:solidFill>
                        </a:rPr>
                        <a:t> испытания</a:t>
                      </a:r>
                      <a:endParaRPr lang="ru-RU" sz="600" i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15.01.2018</a:t>
                      </a:r>
                      <a:endParaRPr lang="ru-RU" sz="600" i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33031" rtl="0" eaLnBrk="1" latinLnBrk="0" hangingPunct="1"/>
                      <a:r>
                        <a:rPr lang="ru-RU" sz="600" i="0" strike="noStrike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31.01.2018</a:t>
                      </a: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92953">
                <a:tc>
                  <a:txBody>
                    <a:bodyPr/>
                    <a:lstStyle/>
                    <a:p>
                      <a:r>
                        <a:rPr lang="ru-RU" sz="600" b="0" i="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ru-RU" sz="6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600" i="0" dirty="0" smtClean="0">
                          <a:solidFill>
                            <a:srgbClr val="000000"/>
                          </a:solidFill>
                        </a:rPr>
                        <a:t>Переход</a:t>
                      </a:r>
                      <a:r>
                        <a:rPr lang="ru-RU" sz="600" i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ru-RU" sz="600" i="0" dirty="0" smtClean="0">
                          <a:solidFill>
                            <a:srgbClr val="000000"/>
                          </a:solidFill>
                        </a:rPr>
                        <a:t>на</a:t>
                      </a:r>
                      <a:r>
                        <a:rPr lang="ru-RU" sz="600" i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ru-RU" sz="600" i="0" dirty="0" err="1" smtClean="0">
                          <a:solidFill>
                            <a:srgbClr val="000000"/>
                          </a:solidFill>
                        </a:rPr>
                        <a:t>исполь-зование</a:t>
                      </a:r>
                      <a:r>
                        <a:rPr lang="ru-RU" sz="600" i="0" baseline="0" dirty="0" smtClean="0">
                          <a:solidFill>
                            <a:srgbClr val="000000"/>
                          </a:solidFill>
                        </a:rPr>
                        <a:t> АС БУ для ведения бухгалтерского учета в Банке России</a:t>
                      </a:r>
                      <a:endParaRPr lang="ru-RU" sz="600" i="0" dirty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01.02.2018</a:t>
                      </a:r>
                      <a:endParaRPr lang="ru-RU" sz="600" i="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33031" rtl="0" eaLnBrk="1" latinLnBrk="0" hangingPunct="1"/>
                      <a:r>
                        <a:rPr lang="ru-RU" sz="550" i="0" strike="sng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01.05.2018</a:t>
                      </a:r>
                      <a:r>
                        <a:rPr lang="ru-RU" sz="550" i="0" strike="noStrike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01.08.2018*</a:t>
                      </a: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44" name="Таблица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835194"/>
              </p:ext>
            </p:extLst>
          </p:nvPr>
        </p:nvGraphicFramePr>
        <p:xfrm>
          <a:off x="2593474" y="3194050"/>
          <a:ext cx="6408996" cy="34393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4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194212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194212"/>
                <a:gridCol w="194212"/>
                <a:gridCol w="194212"/>
              </a:tblGrid>
              <a:tr h="237889">
                <a:tc gridSpan="33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«Дорожная карта» проекта «Дорожная карта» проекта (задачи первой очереди)</a:t>
                      </a:r>
                    </a:p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8481">
                <a:tc gridSpan="12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2016 г.</a:t>
                      </a:r>
                    </a:p>
                  </a:txBody>
                  <a:tcPr marL="84406" marR="84406" marT="42203" marB="42203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2017 г.</a:t>
                      </a: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2018 г.</a:t>
                      </a: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7830">
                <a:tc gridSpan="3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ru-RU" sz="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кв.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II </a:t>
                      </a:r>
                      <a:r>
                        <a:rPr lang="ru-RU" sz="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кв.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III </a:t>
                      </a:r>
                      <a:r>
                        <a:rPr lang="ru-RU" sz="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кв.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IV </a:t>
                      </a:r>
                      <a:r>
                        <a:rPr lang="ru-RU" sz="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кв.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ru-RU" sz="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кв.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II </a:t>
                      </a:r>
                      <a:r>
                        <a:rPr lang="ru-RU" sz="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кв.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III </a:t>
                      </a:r>
                      <a:r>
                        <a:rPr lang="ru-RU" sz="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кв.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IV </a:t>
                      </a:r>
                      <a:r>
                        <a:rPr lang="ru-RU" sz="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кв.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ru-RU" sz="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кв.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II </a:t>
                      </a:r>
                      <a:r>
                        <a:rPr lang="ru-RU" sz="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кв.</a:t>
                      </a:r>
                    </a:p>
                    <a:p>
                      <a:pPr marL="0" marR="0" indent="0" algn="ctr" defTabSz="861217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III</a:t>
                      </a:r>
                      <a:r>
                        <a:rPr lang="ru-RU" sz="6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кв.</a:t>
                      </a:r>
                      <a:endParaRPr lang="ru-RU" sz="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8423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5627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559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8423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11987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chemeClr val="accent6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chemeClr val="accent6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chemeClr val="accent6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chemeClr val="accent6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chemeClr val="accent6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chemeClr val="accent6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chemeClr val="accent6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chemeClr val="accent6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6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45" name="Пятиугольник 44"/>
          <p:cNvSpPr/>
          <p:nvPr/>
        </p:nvSpPr>
        <p:spPr>
          <a:xfrm>
            <a:off x="2664767" y="3866542"/>
            <a:ext cx="781542" cy="180285"/>
          </a:xfrm>
          <a:prstGeom prst="homePlate">
            <a:avLst/>
          </a:prstGeom>
          <a:ln w="15875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800" dirty="0" smtClean="0">
                <a:solidFill>
                  <a:srgbClr val="3C3C3B"/>
                </a:solidFill>
              </a:rPr>
              <a:t>ФТ</a:t>
            </a:r>
            <a:endParaRPr lang="ru-RU" sz="800" dirty="0">
              <a:solidFill>
                <a:srgbClr val="3C3C3B"/>
              </a:solidFill>
            </a:endParaRPr>
          </a:p>
        </p:txBody>
      </p:sp>
      <p:sp>
        <p:nvSpPr>
          <p:cNvPr id="46" name="Пятиугольник 45"/>
          <p:cNvSpPr/>
          <p:nvPr/>
        </p:nvSpPr>
        <p:spPr>
          <a:xfrm>
            <a:off x="2780749" y="4127501"/>
            <a:ext cx="1432667" cy="190500"/>
          </a:xfrm>
          <a:prstGeom prst="homePlate">
            <a:avLst/>
          </a:prstGeom>
          <a:ln w="15875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800" dirty="0" smtClean="0">
                <a:solidFill>
                  <a:srgbClr val="3C3C3B"/>
                </a:solidFill>
              </a:rPr>
              <a:t>Конкурс</a:t>
            </a:r>
            <a:endParaRPr lang="ru-RU" sz="800" dirty="0">
              <a:solidFill>
                <a:srgbClr val="3C3C3B"/>
              </a:solidFill>
            </a:endParaRPr>
          </a:p>
        </p:txBody>
      </p:sp>
      <p:sp>
        <p:nvSpPr>
          <p:cNvPr id="47" name="Пятиугольник 46"/>
          <p:cNvSpPr/>
          <p:nvPr/>
        </p:nvSpPr>
        <p:spPr>
          <a:xfrm>
            <a:off x="4556180" y="4464670"/>
            <a:ext cx="1845620" cy="220641"/>
          </a:xfrm>
          <a:prstGeom prst="homePlate">
            <a:avLst/>
          </a:prstGeom>
          <a:solidFill>
            <a:srgbClr val="FFFFFF"/>
          </a:solidFill>
          <a:ln w="15875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800" dirty="0" smtClean="0">
                <a:solidFill>
                  <a:srgbClr val="3C3C3B"/>
                </a:solidFill>
              </a:rPr>
              <a:t>ТЗ и ТРП</a:t>
            </a:r>
            <a:endParaRPr lang="ru-RU" sz="800" dirty="0">
              <a:solidFill>
                <a:srgbClr val="3C3C3B"/>
              </a:solidFill>
            </a:endParaRPr>
          </a:p>
        </p:txBody>
      </p:sp>
      <p:sp>
        <p:nvSpPr>
          <p:cNvPr id="48" name="Пятиугольник 47"/>
          <p:cNvSpPr/>
          <p:nvPr/>
        </p:nvSpPr>
        <p:spPr>
          <a:xfrm>
            <a:off x="5024664" y="4761692"/>
            <a:ext cx="1712686" cy="223420"/>
          </a:xfrm>
          <a:prstGeom prst="homePlate">
            <a:avLst/>
          </a:prstGeom>
          <a:solidFill>
            <a:srgbClr val="FFFFFF"/>
          </a:solidFill>
          <a:ln w="15875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800" dirty="0" smtClean="0">
                <a:solidFill>
                  <a:srgbClr val="3C3C3B"/>
                </a:solidFill>
              </a:rPr>
              <a:t>Разработка АС БУ</a:t>
            </a:r>
            <a:endParaRPr lang="ru-RU" sz="800" dirty="0">
              <a:solidFill>
                <a:srgbClr val="3C3C3B"/>
              </a:solidFill>
            </a:endParaRPr>
          </a:p>
        </p:txBody>
      </p:sp>
      <p:sp>
        <p:nvSpPr>
          <p:cNvPr id="62" name="Пятиугольник 61"/>
          <p:cNvSpPr/>
          <p:nvPr/>
        </p:nvSpPr>
        <p:spPr>
          <a:xfrm>
            <a:off x="7006661" y="5425319"/>
            <a:ext cx="325606" cy="261874"/>
          </a:xfrm>
          <a:prstGeom prst="homePlate">
            <a:avLst/>
          </a:prstGeom>
          <a:solidFill>
            <a:srgbClr val="FFFFFF"/>
          </a:solidFill>
          <a:ln w="15875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defTabSz="9437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500" dirty="0" smtClean="0">
                <a:solidFill>
                  <a:srgbClr val="3C3C3B"/>
                </a:solidFill>
              </a:rPr>
              <a:t>Пилотный</a:t>
            </a:r>
          </a:p>
          <a:p>
            <a:pPr defTabSz="9437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500" dirty="0" smtClean="0">
                <a:solidFill>
                  <a:srgbClr val="3C3C3B"/>
                </a:solidFill>
              </a:rPr>
              <a:t> проект</a:t>
            </a:r>
            <a:endParaRPr lang="ru-RU" sz="500" dirty="0">
              <a:solidFill>
                <a:srgbClr val="3C3C3B"/>
              </a:solidFill>
            </a:endParaRPr>
          </a:p>
        </p:txBody>
      </p:sp>
      <p:sp>
        <p:nvSpPr>
          <p:cNvPr id="61" name="Пятиугольник 60"/>
          <p:cNvSpPr/>
          <p:nvPr/>
        </p:nvSpPr>
        <p:spPr>
          <a:xfrm>
            <a:off x="6674640" y="5069943"/>
            <a:ext cx="278609" cy="263988"/>
          </a:xfrm>
          <a:prstGeom prst="homePlate">
            <a:avLst/>
          </a:prstGeom>
          <a:solidFill>
            <a:srgbClr val="FFFFFF"/>
          </a:solidFill>
          <a:ln w="15875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500" dirty="0" smtClean="0">
                <a:solidFill>
                  <a:srgbClr val="3C3C3B"/>
                </a:solidFill>
              </a:rPr>
              <a:t>П</a:t>
            </a:r>
          </a:p>
          <a:p>
            <a:pPr algn="ctr" defTabSz="9437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500" dirty="0" smtClean="0">
                <a:solidFill>
                  <a:srgbClr val="3C3C3B"/>
                </a:solidFill>
              </a:rPr>
              <a:t>И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6904785" y="6340745"/>
            <a:ext cx="928365" cy="1913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dirty="0" smtClean="0">
                <a:solidFill>
                  <a:schemeClr val="accent6"/>
                </a:solidFill>
              </a:rPr>
              <a:t>Мы здесь</a:t>
            </a:r>
            <a:endParaRPr lang="ru-RU" sz="900" dirty="0">
              <a:solidFill>
                <a:schemeClr val="accent6"/>
              </a:solidFill>
            </a:endParaRPr>
          </a:p>
        </p:txBody>
      </p:sp>
      <p:sp>
        <p:nvSpPr>
          <p:cNvPr id="23" name="Пятиугольник 22"/>
          <p:cNvSpPr/>
          <p:nvPr/>
        </p:nvSpPr>
        <p:spPr>
          <a:xfrm>
            <a:off x="7368967" y="5769743"/>
            <a:ext cx="115941" cy="281807"/>
          </a:xfrm>
          <a:prstGeom prst="homePlate">
            <a:avLst/>
          </a:prstGeom>
          <a:solidFill>
            <a:srgbClr val="FFFFFF"/>
          </a:solidFill>
          <a:ln w="15875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500" dirty="0" smtClean="0">
                <a:solidFill>
                  <a:srgbClr val="3C3C3B"/>
                </a:solidFill>
              </a:rPr>
              <a:t>П</a:t>
            </a:r>
          </a:p>
          <a:p>
            <a:pPr algn="ctr" defTabSz="9437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500" dirty="0">
                <a:solidFill>
                  <a:srgbClr val="3C3C3B"/>
                </a:solidFill>
              </a:rPr>
              <a:t>С</a:t>
            </a:r>
            <a:endParaRPr lang="ru-RU" sz="500" dirty="0" smtClean="0">
              <a:solidFill>
                <a:srgbClr val="3C3C3B"/>
              </a:solidFill>
            </a:endParaRPr>
          </a:p>
          <a:p>
            <a:pPr algn="ctr" defTabSz="9437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500" dirty="0" smtClean="0">
                <a:solidFill>
                  <a:srgbClr val="3C3C3B"/>
                </a:solidFill>
              </a:rPr>
              <a:t>И</a:t>
            </a:r>
          </a:p>
        </p:txBody>
      </p:sp>
      <p:cxnSp>
        <p:nvCxnSpPr>
          <p:cNvPr id="64" name="Прямая соединительная линия 164"/>
          <p:cNvCxnSpPr>
            <a:cxnSpLocks noChangeShapeType="1"/>
          </p:cNvCxnSpPr>
          <p:nvPr/>
        </p:nvCxnSpPr>
        <p:spPr bwMode="auto">
          <a:xfrm>
            <a:off x="7948462" y="3759962"/>
            <a:ext cx="15763" cy="2772087"/>
          </a:xfrm>
          <a:prstGeom prst="line">
            <a:avLst/>
          </a:prstGeom>
          <a:noFill/>
          <a:ln w="28575" algn="ctr">
            <a:solidFill>
              <a:schemeClr val="accent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Пятиугольник 23"/>
          <p:cNvSpPr/>
          <p:nvPr/>
        </p:nvSpPr>
        <p:spPr>
          <a:xfrm>
            <a:off x="8029728" y="6178556"/>
            <a:ext cx="602828" cy="312020"/>
          </a:xfrm>
          <a:prstGeom prst="homePlate">
            <a:avLst/>
          </a:prstGeom>
          <a:pattFill prst="dkDnDiag">
            <a:fgClr>
              <a:srgbClr val="FFFFFF"/>
            </a:fgClr>
            <a:bgClr>
              <a:schemeClr val="tx2"/>
            </a:bgClr>
          </a:pattFill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defTabSz="9437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500" dirty="0" smtClean="0">
              <a:solidFill>
                <a:srgbClr val="3C3C3B"/>
              </a:solidFill>
            </a:endParaRPr>
          </a:p>
        </p:txBody>
      </p:sp>
      <p:sp>
        <p:nvSpPr>
          <p:cNvPr id="63" name="Пятиугольник 62"/>
          <p:cNvSpPr/>
          <p:nvPr/>
        </p:nvSpPr>
        <p:spPr>
          <a:xfrm>
            <a:off x="7628511" y="6168869"/>
            <a:ext cx="537250" cy="321707"/>
          </a:xfrm>
          <a:prstGeom prst="homePlate">
            <a:avLst/>
          </a:prstGeom>
          <a:solidFill>
            <a:srgbClr val="FFFFFF"/>
          </a:solidFill>
          <a:ln w="15875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defTabSz="9437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500" dirty="0" smtClean="0">
                <a:solidFill>
                  <a:srgbClr val="3C3C3B"/>
                </a:solidFill>
              </a:rPr>
              <a:t>Переход на </a:t>
            </a:r>
          </a:p>
          <a:p>
            <a:pPr defTabSz="9437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500" dirty="0" smtClean="0">
                <a:solidFill>
                  <a:srgbClr val="3C3C3B"/>
                </a:solidFill>
              </a:rPr>
              <a:t>использование </a:t>
            </a:r>
          </a:p>
          <a:p>
            <a:pPr defTabSz="9437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500" dirty="0" smtClean="0">
                <a:solidFill>
                  <a:srgbClr val="3C3C3B"/>
                </a:solidFill>
              </a:rPr>
              <a:t>АС Б</a:t>
            </a:r>
            <a:r>
              <a:rPr lang="ru-RU" sz="600" dirty="0" smtClean="0">
                <a:solidFill>
                  <a:srgbClr val="3C3C3B"/>
                </a:solidFill>
              </a:rPr>
              <a:t>У</a:t>
            </a:r>
            <a:endParaRPr lang="ru-RU" sz="800" dirty="0">
              <a:solidFill>
                <a:srgbClr val="3C3C3B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364" y="6666931"/>
            <a:ext cx="3862317" cy="19106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ru-RU" sz="550" dirty="0" smtClean="0">
                <a:solidFill>
                  <a:srgbClr val="000000"/>
                </a:solidFill>
              </a:rPr>
              <a:t>*При </a:t>
            </a:r>
            <a:r>
              <a:rPr lang="ru-RU" sz="550" dirty="0">
                <a:solidFill>
                  <a:srgbClr val="000000"/>
                </a:solidFill>
              </a:rPr>
              <a:t>условии согласования ФТ и положительных результатах проведения комплексного тестирования</a:t>
            </a:r>
            <a:endParaRPr lang="ru-RU" sz="550" cap="none" baseline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8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4731" y="358366"/>
            <a:ext cx="4516132" cy="432000"/>
          </a:xfrm>
        </p:spPr>
        <p:txBody>
          <a:bodyPr>
            <a:norm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статус проекта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3043-0BCD-43EE-9F6F-644330271C81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5610574" y="1078475"/>
            <a:ext cx="2343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baseline="30000" dirty="0" smtClean="0">
                <a:solidFill>
                  <a:schemeClr val="bg1"/>
                </a:solidFill>
              </a:rPr>
              <a:t>2</a:t>
            </a:r>
            <a:endParaRPr lang="ru-RU" sz="105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5657285" y="1263029"/>
            <a:ext cx="23436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50" b="1" baseline="30000" dirty="0">
                <a:solidFill>
                  <a:schemeClr val="bg1"/>
                </a:solidFill>
              </a:rPr>
              <a:t>3</a:t>
            </a:r>
            <a:endParaRPr lang="ru-RU" sz="1050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6904785" y="6340745"/>
            <a:ext cx="928365" cy="1913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 dirty="0">
              <a:solidFill>
                <a:schemeClr val="accent6"/>
              </a:solidFill>
            </a:endParaRPr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12685"/>
              </p:ext>
            </p:extLst>
          </p:nvPr>
        </p:nvGraphicFramePr>
        <p:xfrm>
          <a:off x="211805" y="1039172"/>
          <a:ext cx="2880321" cy="27336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56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864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747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067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22610">
                <a:tc gridSpan="4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Контрольные события</a:t>
                      </a:r>
                      <a:endParaRPr lang="ru-RU" sz="8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800" b="1" u="none" strike="noStrike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800" b="1" u="none" strike="noStrike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800" b="1" u="none" strike="noStrike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3243">
                <a:tc>
                  <a:txBody>
                    <a:bodyPr/>
                    <a:lstStyle/>
                    <a:p>
                      <a:pPr algn="ctr"/>
                      <a:r>
                        <a:rPr lang="ru-RU" sz="800" b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№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Наименование</a:t>
                      </a:r>
                      <a:endParaRPr lang="ru-RU" sz="800" b="1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Дата </a:t>
                      </a:r>
                    </a:p>
                    <a:p>
                      <a:pPr algn="ctr"/>
                      <a:r>
                        <a:rPr lang="ru-RU" sz="800" b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начала</a:t>
                      </a:r>
                      <a:endParaRPr lang="ru-RU" sz="800" b="1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2203" marB="422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Дата</a:t>
                      </a:r>
                    </a:p>
                    <a:p>
                      <a:pPr algn="ctr"/>
                      <a:r>
                        <a:rPr lang="ru-RU" sz="800" b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завершения</a:t>
                      </a:r>
                    </a:p>
                  </a:txBody>
                  <a:tcPr marL="0" marR="0" marT="42203" marB="422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584">
                <a:tc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ru-RU" sz="700" b="0" i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i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Планирование и организация работ по созданию ПК БУ ЗК</a:t>
                      </a:r>
                    </a:p>
                  </a:txBody>
                  <a:tcPr marL="84455" marR="84455" marT="41910" marB="4191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i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28.02.2018</a:t>
                      </a:r>
                    </a:p>
                  </a:txBody>
                  <a:tcPr marL="84455" marR="84455" marT="41910" marB="4191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i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26.03.2018</a:t>
                      </a:r>
                    </a:p>
                  </a:txBody>
                  <a:tcPr marL="84455" marR="84455" marT="41910" marB="4191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0971">
                <a:tc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ru-RU" sz="700" b="0" i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i="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Организация и проведение закупки ПК БУ ЗК</a:t>
                      </a:r>
                    </a:p>
                  </a:txBody>
                  <a:tcPr marL="84455" marR="84455" marT="41910" marB="4191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i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02.04.2018</a:t>
                      </a:r>
                    </a:p>
                  </a:txBody>
                  <a:tcPr marL="84455" marR="84455" marT="41910" marB="4191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i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16.07.2018</a:t>
                      </a:r>
                    </a:p>
                  </a:txBody>
                  <a:tcPr marL="84455" marR="84455" marT="41910" marB="4191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3391">
                <a:tc>
                  <a:txBody>
                    <a:bodyPr/>
                    <a:lstStyle/>
                    <a:p>
                      <a:r>
                        <a:rPr lang="ru-RU" sz="700" kern="12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ru-RU" sz="700" b="0" i="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i="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Работы по созданию ПК БУ ЗК</a:t>
                      </a:r>
                    </a:p>
                  </a:txBody>
                  <a:tcPr marL="84455" marR="84455" marT="41910" marB="4191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i="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01.07.2018</a:t>
                      </a:r>
                    </a:p>
                  </a:txBody>
                  <a:tcPr marL="84455" marR="84455" marT="41910" marB="4191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i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10.10.2018</a:t>
                      </a:r>
                    </a:p>
                  </a:txBody>
                  <a:tcPr marL="84455" marR="84455" marT="41910" marB="4191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7839">
                <a:tc>
                  <a:txBody>
                    <a:bodyPr/>
                    <a:lstStyle/>
                    <a:p>
                      <a:r>
                        <a:rPr lang="ru-RU" sz="7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ru-RU" sz="700" b="0" i="0" dirty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i="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Внедрение ПК БУ ЗК</a:t>
                      </a:r>
                    </a:p>
                  </a:txBody>
                  <a:tcPr marL="84455" marR="84455" marT="41910" marB="4191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i="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01.10.2018</a:t>
                      </a:r>
                    </a:p>
                  </a:txBody>
                  <a:tcPr marL="84455" marR="84455" marT="41910" marB="4191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700" i="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01.12.2018</a:t>
                      </a:r>
                    </a:p>
                  </a:txBody>
                  <a:tcPr marL="84455" marR="84455" marT="41910" marB="4191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008777"/>
              </p:ext>
            </p:extLst>
          </p:nvPr>
        </p:nvGraphicFramePr>
        <p:xfrm>
          <a:off x="3112080" y="1012133"/>
          <a:ext cx="5834256" cy="27591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6188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86188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86188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486188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  <a:gridCol w="486188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486188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486188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486188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  <a:gridCol w="486188">
                  <a:extLst>
                    <a:ext uri="{9D8B030D-6E8A-4147-A177-3AD203B41FA5}">
                      <a16:colId xmlns="" xmlns:a16="http://schemas.microsoft.com/office/drawing/2014/main" val="20020"/>
                    </a:ext>
                  </a:extLst>
                </a:gridCol>
                <a:gridCol w="486188">
                  <a:extLst>
                    <a:ext uri="{9D8B030D-6E8A-4147-A177-3AD203B41FA5}">
                      <a16:colId xmlns="" xmlns:a16="http://schemas.microsoft.com/office/drawing/2014/main" val="20021"/>
                    </a:ext>
                  </a:extLst>
                </a:gridCol>
                <a:gridCol w="486188">
                  <a:extLst>
                    <a:ext uri="{9D8B030D-6E8A-4147-A177-3AD203B41FA5}">
                      <a16:colId xmlns="" xmlns:a16="http://schemas.microsoft.com/office/drawing/2014/main" val="20022"/>
                    </a:ext>
                  </a:extLst>
                </a:gridCol>
                <a:gridCol w="486188">
                  <a:extLst>
                    <a:ext uri="{9D8B030D-6E8A-4147-A177-3AD203B41FA5}">
                      <a16:colId xmlns="" xmlns:a16="http://schemas.microsoft.com/office/drawing/2014/main" val="20023"/>
                    </a:ext>
                  </a:extLst>
                </a:gridCol>
              </a:tblGrid>
              <a:tr h="365383">
                <a:tc gridSpan="12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«Дорожная карта» проекта (задачи второй очереди)</a:t>
                      </a: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058">
                <a:tc gridSpan="12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2018 г.</a:t>
                      </a: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0819">
                <a:tc gridSpan="3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ru-RU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кв.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II </a:t>
                      </a:r>
                      <a:r>
                        <a:rPr lang="ru-RU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кв.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III </a:t>
                      </a:r>
                      <a:r>
                        <a:rPr lang="ru-RU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кв.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IV </a:t>
                      </a:r>
                      <a:r>
                        <a:rPr lang="ru-RU" sz="7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кв.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3719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3719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3719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</a:tr>
              <a:tr h="473719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ru-RU" sz="1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Пятиугольник 26"/>
          <p:cNvSpPr/>
          <p:nvPr/>
        </p:nvSpPr>
        <p:spPr>
          <a:xfrm>
            <a:off x="3740552" y="1899621"/>
            <a:ext cx="729090" cy="402779"/>
          </a:xfrm>
          <a:prstGeom prst="homePlate">
            <a:avLst/>
          </a:prstGeom>
          <a:solidFill>
            <a:srgbClr val="FFFFFF"/>
          </a:solidFill>
          <a:ln w="15875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800" dirty="0" err="1">
                <a:solidFill>
                  <a:srgbClr val="3C3C3B"/>
                </a:solidFill>
              </a:rPr>
              <a:t>Пл</a:t>
            </a:r>
            <a:r>
              <a:rPr lang="ru-RU" sz="800" dirty="0">
                <a:solidFill>
                  <a:srgbClr val="3C3C3B"/>
                </a:solidFill>
              </a:rPr>
              <a:t>-е </a:t>
            </a:r>
            <a:r>
              <a:rPr lang="ru-RU" sz="800" dirty="0" smtClean="0">
                <a:solidFill>
                  <a:srgbClr val="3C3C3B"/>
                </a:solidFill>
              </a:rPr>
              <a:t>и</a:t>
            </a:r>
          </a:p>
          <a:p>
            <a:pPr algn="ctr" defTabSz="9437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800" dirty="0" smtClean="0">
                <a:solidFill>
                  <a:srgbClr val="3C3C3B"/>
                </a:solidFill>
              </a:rPr>
              <a:t> </a:t>
            </a:r>
            <a:r>
              <a:rPr lang="ru-RU" sz="800" dirty="0" err="1">
                <a:solidFill>
                  <a:srgbClr val="3C3C3B"/>
                </a:solidFill>
              </a:rPr>
              <a:t>орг</a:t>
            </a:r>
            <a:r>
              <a:rPr lang="ru-RU" sz="800" dirty="0">
                <a:solidFill>
                  <a:srgbClr val="3C3C3B"/>
                </a:solidFill>
              </a:rPr>
              <a:t>-я</a:t>
            </a:r>
          </a:p>
          <a:p>
            <a:pPr algn="ctr" defTabSz="9437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800" dirty="0">
                <a:solidFill>
                  <a:srgbClr val="3C3C3B"/>
                </a:solidFill>
              </a:rPr>
              <a:t>работ</a:t>
            </a:r>
          </a:p>
        </p:txBody>
      </p:sp>
      <p:sp>
        <p:nvSpPr>
          <p:cNvPr id="28" name="Пятиугольник 27"/>
          <p:cNvSpPr/>
          <p:nvPr/>
        </p:nvSpPr>
        <p:spPr>
          <a:xfrm>
            <a:off x="4595272" y="2441585"/>
            <a:ext cx="1757762" cy="388485"/>
          </a:xfrm>
          <a:prstGeom prst="homePlate">
            <a:avLst/>
          </a:prstGeom>
          <a:solidFill>
            <a:srgbClr val="FFFFFF"/>
          </a:solidFill>
          <a:ln w="15875">
            <a:prstDash val="dash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800" dirty="0">
                <a:solidFill>
                  <a:srgbClr val="3C3C3B"/>
                </a:solidFill>
              </a:rPr>
              <a:t>Организация и проведение закупки</a:t>
            </a:r>
          </a:p>
          <a:p>
            <a:pPr algn="ctr" defTabSz="9437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800" dirty="0">
                <a:solidFill>
                  <a:srgbClr val="3C3C3B"/>
                </a:solidFill>
              </a:rPr>
              <a:t> ПК БУ ЗК</a:t>
            </a:r>
          </a:p>
        </p:txBody>
      </p:sp>
      <p:sp>
        <p:nvSpPr>
          <p:cNvPr id="29" name="Пятиугольник 28"/>
          <p:cNvSpPr/>
          <p:nvPr/>
        </p:nvSpPr>
        <p:spPr>
          <a:xfrm>
            <a:off x="6025041" y="2918959"/>
            <a:ext cx="1535819" cy="412665"/>
          </a:xfrm>
          <a:prstGeom prst="homePlate">
            <a:avLst/>
          </a:prstGeom>
          <a:solidFill>
            <a:srgbClr val="FFFFFF"/>
          </a:solidFill>
          <a:ln w="15875">
            <a:prstDash val="dash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800" dirty="0">
                <a:solidFill>
                  <a:srgbClr val="3C3C3B"/>
                </a:solidFill>
              </a:rPr>
              <a:t>Работы по </a:t>
            </a:r>
            <a:r>
              <a:rPr lang="ru-RU" sz="800" dirty="0" smtClean="0">
                <a:solidFill>
                  <a:srgbClr val="3C3C3B"/>
                </a:solidFill>
              </a:rPr>
              <a:t>созданию</a:t>
            </a:r>
          </a:p>
          <a:p>
            <a:pPr algn="ctr" defTabSz="9437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800" dirty="0" smtClean="0">
                <a:solidFill>
                  <a:srgbClr val="3C3C3B"/>
                </a:solidFill>
              </a:rPr>
              <a:t> </a:t>
            </a:r>
            <a:r>
              <a:rPr lang="ru-RU" sz="800" dirty="0">
                <a:solidFill>
                  <a:srgbClr val="3C3C3B"/>
                </a:solidFill>
              </a:rPr>
              <a:t>ПК БУ ЗК</a:t>
            </a:r>
            <a:endParaRPr lang="ru-RU" sz="800" dirty="0" smtClean="0">
              <a:solidFill>
                <a:srgbClr val="3C3C3B"/>
              </a:solidFill>
            </a:endParaRPr>
          </a:p>
        </p:txBody>
      </p:sp>
      <p:sp>
        <p:nvSpPr>
          <p:cNvPr id="30" name="Пятиугольник 29"/>
          <p:cNvSpPr/>
          <p:nvPr/>
        </p:nvSpPr>
        <p:spPr>
          <a:xfrm>
            <a:off x="7507287" y="3393053"/>
            <a:ext cx="961149" cy="357442"/>
          </a:xfrm>
          <a:prstGeom prst="homePlate">
            <a:avLst/>
          </a:prstGeom>
          <a:solidFill>
            <a:srgbClr val="FFFFFF"/>
          </a:solidFill>
          <a:ln w="15875">
            <a:prstDash val="dash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r>
              <a:rPr lang="ru-RU" sz="800" dirty="0">
                <a:solidFill>
                  <a:srgbClr val="3C3C3B"/>
                </a:solidFill>
              </a:rPr>
              <a:t>Внедрение </a:t>
            </a:r>
            <a:endParaRPr lang="ru-RU" sz="800" dirty="0" smtClean="0">
              <a:solidFill>
                <a:srgbClr val="3C3C3B"/>
              </a:solidFill>
            </a:endParaRPr>
          </a:p>
          <a:p>
            <a:r>
              <a:rPr lang="ru-RU" sz="800" dirty="0" smtClean="0">
                <a:solidFill>
                  <a:srgbClr val="3C3C3B"/>
                </a:solidFill>
              </a:rPr>
              <a:t>ПК </a:t>
            </a:r>
            <a:r>
              <a:rPr lang="ru-RU" sz="800" dirty="0">
                <a:solidFill>
                  <a:srgbClr val="3C3C3B"/>
                </a:solidFill>
              </a:rPr>
              <a:t>БУ ЗК</a:t>
            </a:r>
          </a:p>
        </p:txBody>
      </p:sp>
      <p:cxnSp>
        <p:nvCxnSpPr>
          <p:cNvPr id="31" name="Прямая соединительная линия 164"/>
          <p:cNvCxnSpPr>
            <a:cxnSpLocks noChangeShapeType="1"/>
          </p:cNvCxnSpPr>
          <p:nvPr/>
        </p:nvCxnSpPr>
        <p:spPr bwMode="auto">
          <a:xfrm>
            <a:off x="4941606" y="1899621"/>
            <a:ext cx="0" cy="1753355"/>
          </a:xfrm>
          <a:prstGeom prst="line">
            <a:avLst/>
          </a:prstGeom>
          <a:noFill/>
          <a:ln w="28575" algn="ctr">
            <a:solidFill>
              <a:schemeClr val="accent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4370522" y="3464195"/>
            <a:ext cx="705422" cy="25019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ru-RU" sz="900" dirty="0">
                <a:solidFill>
                  <a:schemeClr val="accent6"/>
                </a:solidFill>
              </a:rPr>
              <a:t>Мы</a:t>
            </a:r>
            <a:r>
              <a:rPr lang="ru-RU" sz="1100" dirty="0">
                <a:solidFill>
                  <a:srgbClr val="C00000"/>
                </a:solidFill>
              </a:rPr>
              <a:t> </a:t>
            </a:r>
            <a:r>
              <a:rPr lang="ru-RU" sz="900" dirty="0">
                <a:solidFill>
                  <a:schemeClr val="accent6"/>
                </a:solidFill>
              </a:rPr>
              <a:t>здесь</a:t>
            </a:r>
          </a:p>
        </p:txBody>
      </p:sp>
    </p:spTree>
    <p:extLst>
      <p:ext uri="{BB962C8B-B14F-4D97-AF65-F5344CB8AC3E}">
        <p14:creationId xmlns:p14="http://schemas.microsoft.com/office/powerpoint/2010/main" val="199573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3043-0BCD-43EE-9F6F-644330271C81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38348" y="363547"/>
            <a:ext cx="4667453" cy="432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63303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662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Бюджет проекта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925382"/>
              </p:ext>
            </p:extLst>
          </p:nvPr>
        </p:nvGraphicFramePr>
        <p:xfrm>
          <a:off x="769938" y="1008063"/>
          <a:ext cx="8012112" cy="478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" name="Лист" r:id="rId4" imgW="8896288" imgH="4886460" progId="Excel.Sheet.12">
                  <p:embed/>
                </p:oleObj>
              </mc:Choice>
              <mc:Fallback>
                <p:oleObj name="Лист" r:id="rId4" imgW="8896288" imgH="4886460" progId="Excel.Sheet.12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1008063"/>
                        <a:ext cx="8012112" cy="478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874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CBR_Lavanda_A4">
  <a:themeElements>
    <a:clrScheme name="CBRF new">
      <a:dk1>
        <a:srgbClr val="8A8A8D"/>
      </a:dk1>
      <a:lt1>
        <a:sysClr val="window" lastClr="FFFFFF"/>
      </a:lt1>
      <a:dk2>
        <a:srgbClr val="B9B8BA"/>
      </a:dk2>
      <a:lt2>
        <a:srgbClr val="E7E6E6"/>
      </a:lt2>
      <a:accent1>
        <a:srgbClr val="77777A"/>
      </a:accent1>
      <a:accent2>
        <a:srgbClr val="3E96DB"/>
      </a:accent2>
      <a:accent3>
        <a:srgbClr val="A89B9D"/>
      </a:accent3>
      <a:accent4>
        <a:srgbClr val="8586C6"/>
      </a:accent4>
      <a:accent5>
        <a:srgbClr val="B46E28"/>
      </a:accent5>
      <a:accent6>
        <a:srgbClr val="AB5253"/>
      </a:accent6>
      <a:hlink>
        <a:srgbClr val="77777A"/>
      </a:hlink>
      <a:folHlink>
        <a:srgbClr val="77777A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2000" cap="none" baseline="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BR_Lavanda_A4" id="{8E00CC05-4A5E-44B2-818E-BDCA5D630702}" vid="{F61CBFDD-A1E5-4FCD-9F42-502DF624FC70}"/>
    </a:ext>
  </a:extLst>
</a:theme>
</file>

<file path=ppt/theme/theme2.xml><?xml version="1.0" encoding="utf-8"?>
<a:theme xmlns:a="http://schemas.openxmlformats.org/drawingml/2006/main" name="2_CBR_Lavanda_A4">
  <a:themeElements>
    <a:clrScheme name="CBRF new">
      <a:dk1>
        <a:srgbClr val="8A8A8D"/>
      </a:dk1>
      <a:lt1>
        <a:sysClr val="window" lastClr="FFFFFF"/>
      </a:lt1>
      <a:dk2>
        <a:srgbClr val="B9B8BA"/>
      </a:dk2>
      <a:lt2>
        <a:srgbClr val="E7E6E6"/>
      </a:lt2>
      <a:accent1>
        <a:srgbClr val="77777A"/>
      </a:accent1>
      <a:accent2>
        <a:srgbClr val="3E96DB"/>
      </a:accent2>
      <a:accent3>
        <a:srgbClr val="A89B9D"/>
      </a:accent3>
      <a:accent4>
        <a:srgbClr val="8586C6"/>
      </a:accent4>
      <a:accent5>
        <a:srgbClr val="B46E28"/>
      </a:accent5>
      <a:accent6>
        <a:srgbClr val="AB5253"/>
      </a:accent6>
      <a:hlink>
        <a:srgbClr val="77777A"/>
      </a:hlink>
      <a:folHlink>
        <a:srgbClr val="77777A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2000" cap="none" baseline="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BR_Lavanda_A4" id="{8E00CC05-4A5E-44B2-818E-BDCA5D630702}" vid="{F61CBFDD-A1E5-4FCD-9F42-502DF624FC70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61452</TotalTime>
  <Words>1236</Words>
  <Application>Microsoft Office PowerPoint</Application>
  <PresentationFormat>Экран (4:3)</PresentationFormat>
  <Paragraphs>384</Paragraphs>
  <Slides>12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ＭＳ Ｐゴシック</vt:lpstr>
      <vt:lpstr>Arial</vt:lpstr>
      <vt:lpstr>Calibri</vt:lpstr>
      <vt:lpstr>Symbol</vt:lpstr>
      <vt:lpstr>Times New Roman</vt:lpstr>
      <vt:lpstr>Wingdings</vt:lpstr>
      <vt:lpstr>1_CBR_Lavanda_A4</vt:lpstr>
      <vt:lpstr>2_CBR_Lavanda_A4</vt:lpstr>
      <vt:lpstr>think-cell Slide</vt:lpstr>
      <vt:lpstr>Лист</vt:lpstr>
      <vt:lpstr>Проектный комитет № 17 18.04.2018</vt:lpstr>
      <vt:lpstr>Презентация PowerPoint</vt:lpstr>
      <vt:lpstr>Презентация PowerPoint</vt:lpstr>
      <vt:lpstr>Статус выполнения поручений комитетов проектного управления</vt:lpstr>
      <vt:lpstr>Участники проекта</vt:lpstr>
      <vt:lpstr>Цели, задачи и границы проекта</vt:lpstr>
      <vt:lpstr>Общий статус проекта</vt:lpstr>
      <vt:lpstr>Общий статус проекта</vt:lpstr>
      <vt:lpstr>Презентация PowerPoint</vt:lpstr>
      <vt:lpstr>Открытые вопросы и риски</vt:lpstr>
      <vt:lpstr>Презентация PowerPoint</vt:lpstr>
      <vt:lpstr>Презентация PowerPoint</vt:lpstr>
    </vt:vector>
  </TitlesOfParts>
  <Company>Central Bank of Russian Federation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Центральный Банк Российской Федерации Банк России</dc:title>
  <dc:subject>Комитет по проектам и технологиям Банка России #1</dc:subject>
  <dc:creator>Симонян Д.А.</dc:creator>
  <cp:lastModifiedBy>Рогова Галина Николаевна</cp:lastModifiedBy>
  <cp:revision>2729</cp:revision>
  <cp:lastPrinted>2018-04-17T17:58:55Z</cp:lastPrinted>
  <dcterms:created xsi:type="dcterms:W3CDTF">2014-05-28T08:38:05Z</dcterms:created>
  <dcterms:modified xsi:type="dcterms:W3CDTF">2018-04-25T08:48:06Z</dcterms:modified>
</cp:coreProperties>
</file>