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M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628"/>
  </p:normalViewPr>
  <p:slideViewPr>
    <p:cSldViewPr snapToGrid="0">
      <p:cViewPr>
        <p:scale>
          <a:sx n="100" d="100"/>
          <a:sy n="100" d="100"/>
        </p:scale>
        <p:origin x="1240"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4DBEA-13B3-0D8F-7FC3-4E8CAAE0718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MK"/>
          </a:p>
        </p:txBody>
      </p:sp>
      <p:sp>
        <p:nvSpPr>
          <p:cNvPr id="3" name="Subtitle 2">
            <a:extLst>
              <a:ext uri="{FF2B5EF4-FFF2-40B4-BE49-F238E27FC236}">
                <a16:creationId xmlns:a16="http://schemas.microsoft.com/office/drawing/2014/main" id="{4624740E-B7F3-7323-6FC7-048F3C7F96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MK"/>
          </a:p>
        </p:txBody>
      </p:sp>
      <p:sp>
        <p:nvSpPr>
          <p:cNvPr id="4" name="Date Placeholder 3">
            <a:extLst>
              <a:ext uri="{FF2B5EF4-FFF2-40B4-BE49-F238E27FC236}">
                <a16:creationId xmlns:a16="http://schemas.microsoft.com/office/drawing/2014/main" id="{ADD4F071-BD7A-2A61-9304-8341A2FD90BD}"/>
              </a:ext>
            </a:extLst>
          </p:cNvPr>
          <p:cNvSpPr>
            <a:spLocks noGrp="1"/>
          </p:cNvSpPr>
          <p:nvPr>
            <p:ph type="dt" sz="half" idx="10"/>
          </p:nvPr>
        </p:nvSpPr>
        <p:spPr/>
        <p:txBody>
          <a:bodyPr/>
          <a:lstStyle/>
          <a:p>
            <a:fld id="{37EC1542-4E29-E541-9ABD-2773DCFE5D53}" type="datetimeFigureOut">
              <a:rPr lang="en-MK" smtClean="0"/>
              <a:t>29.9.23</a:t>
            </a:fld>
            <a:endParaRPr lang="en-MK"/>
          </a:p>
        </p:txBody>
      </p:sp>
      <p:sp>
        <p:nvSpPr>
          <p:cNvPr id="5" name="Footer Placeholder 4">
            <a:extLst>
              <a:ext uri="{FF2B5EF4-FFF2-40B4-BE49-F238E27FC236}">
                <a16:creationId xmlns:a16="http://schemas.microsoft.com/office/drawing/2014/main" id="{CDB27651-03F4-B824-BCAF-A416D0648309}"/>
              </a:ext>
            </a:extLst>
          </p:cNvPr>
          <p:cNvSpPr>
            <a:spLocks noGrp="1"/>
          </p:cNvSpPr>
          <p:nvPr>
            <p:ph type="ftr" sz="quarter" idx="11"/>
          </p:nvPr>
        </p:nvSpPr>
        <p:spPr/>
        <p:txBody>
          <a:bodyPr/>
          <a:lstStyle/>
          <a:p>
            <a:endParaRPr lang="en-MK"/>
          </a:p>
        </p:txBody>
      </p:sp>
      <p:sp>
        <p:nvSpPr>
          <p:cNvPr id="6" name="Slide Number Placeholder 5">
            <a:extLst>
              <a:ext uri="{FF2B5EF4-FFF2-40B4-BE49-F238E27FC236}">
                <a16:creationId xmlns:a16="http://schemas.microsoft.com/office/drawing/2014/main" id="{8D233EA5-0436-4FD0-481E-CFABA76CADD1}"/>
              </a:ext>
            </a:extLst>
          </p:cNvPr>
          <p:cNvSpPr>
            <a:spLocks noGrp="1"/>
          </p:cNvSpPr>
          <p:nvPr>
            <p:ph type="sldNum" sz="quarter" idx="12"/>
          </p:nvPr>
        </p:nvSpPr>
        <p:spPr/>
        <p:txBody>
          <a:bodyPr/>
          <a:lstStyle/>
          <a:p>
            <a:fld id="{0D5F55A1-0AE5-7449-AA21-0CF922C8DF32}" type="slidenum">
              <a:rPr lang="en-MK" smtClean="0"/>
              <a:t>‹#›</a:t>
            </a:fld>
            <a:endParaRPr lang="en-MK"/>
          </a:p>
        </p:txBody>
      </p:sp>
    </p:spTree>
    <p:extLst>
      <p:ext uri="{BB962C8B-B14F-4D97-AF65-F5344CB8AC3E}">
        <p14:creationId xmlns:p14="http://schemas.microsoft.com/office/powerpoint/2010/main" val="4105981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79309-523B-3435-0C78-4CE23664C03F}"/>
              </a:ext>
            </a:extLst>
          </p:cNvPr>
          <p:cNvSpPr>
            <a:spLocks noGrp="1"/>
          </p:cNvSpPr>
          <p:nvPr>
            <p:ph type="title"/>
          </p:nvPr>
        </p:nvSpPr>
        <p:spPr/>
        <p:txBody>
          <a:bodyPr/>
          <a:lstStyle/>
          <a:p>
            <a:r>
              <a:rPr lang="en-GB"/>
              <a:t>Click to edit Master title style</a:t>
            </a:r>
            <a:endParaRPr lang="en-MK"/>
          </a:p>
        </p:txBody>
      </p:sp>
      <p:sp>
        <p:nvSpPr>
          <p:cNvPr id="3" name="Vertical Text Placeholder 2">
            <a:extLst>
              <a:ext uri="{FF2B5EF4-FFF2-40B4-BE49-F238E27FC236}">
                <a16:creationId xmlns:a16="http://schemas.microsoft.com/office/drawing/2014/main" id="{47062489-60FD-1C36-982F-4D1EBA157AE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K"/>
          </a:p>
        </p:txBody>
      </p:sp>
      <p:sp>
        <p:nvSpPr>
          <p:cNvPr id="4" name="Date Placeholder 3">
            <a:extLst>
              <a:ext uri="{FF2B5EF4-FFF2-40B4-BE49-F238E27FC236}">
                <a16:creationId xmlns:a16="http://schemas.microsoft.com/office/drawing/2014/main" id="{35461F8B-4BA6-B426-A941-193F96A5CCEE}"/>
              </a:ext>
            </a:extLst>
          </p:cNvPr>
          <p:cNvSpPr>
            <a:spLocks noGrp="1"/>
          </p:cNvSpPr>
          <p:nvPr>
            <p:ph type="dt" sz="half" idx="10"/>
          </p:nvPr>
        </p:nvSpPr>
        <p:spPr/>
        <p:txBody>
          <a:bodyPr/>
          <a:lstStyle/>
          <a:p>
            <a:fld id="{37EC1542-4E29-E541-9ABD-2773DCFE5D53}" type="datetimeFigureOut">
              <a:rPr lang="en-MK" smtClean="0"/>
              <a:t>29.9.23</a:t>
            </a:fld>
            <a:endParaRPr lang="en-MK"/>
          </a:p>
        </p:txBody>
      </p:sp>
      <p:sp>
        <p:nvSpPr>
          <p:cNvPr id="5" name="Footer Placeholder 4">
            <a:extLst>
              <a:ext uri="{FF2B5EF4-FFF2-40B4-BE49-F238E27FC236}">
                <a16:creationId xmlns:a16="http://schemas.microsoft.com/office/drawing/2014/main" id="{8130665B-DDE1-E517-21E0-95B07E5C3971}"/>
              </a:ext>
            </a:extLst>
          </p:cNvPr>
          <p:cNvSpPr>
            <a:spLocks noGrp="1"/>
          </p:cNvSpPr>
          <p:nvPr>
            <p:ph type="ftr" sz="quarter" idx="11"/>
          </p:nvPr>
        </p:nvSpPr>
        <p:spPr/>
        <p:txBody>
          <a:bodyPr/>
          <a:lstStyle/>
          <a:p>
            <a:endParaRPr lang="en-MK"/>
          </a:p>
        </p:txBody>
      </p:sp>
      <p:sp>
        <p:nvSpPr>
          <p:cNvPr id="6" name="Slide Number Placeholder 5">
            <a:extLst>
              <a:ext uri="{FF2B5EF4-FFF2-40B4-BE49-F238E27FC236}">
                <a16:creationId xmlns:a16="http://schemas.microsoft.com/office/drawing/2014/main" id="{9B551CF4-B00F-6BED-1829-70C5B7793087}"/>
              </a:ext>
            </a:extLst>
          </p:cNvPr>
          <p:cNvSpPr>
            <a:spLocks noGrp="1"/>
          </p:cNvSpPr>
          <p:nvPr>
            <p:ph type="sldNum" sz="quarter" idx="12"/>
          </p:nvPr>
        </p:nvSpPr>
        <p:spPr/>
        <p:txBody>
          <a:bodyPr/>
          <a:lstStyle/>
          <a:p>
            <a:fld id="{0D5F55A1-0AE5-7449-AA21-0CF922C8DF32}" type="slidenum">
              <a:rPr lang="en-MK" smtClean="0"/>
              <a:t>‹#›</a:t>
            </a:fld>
            <a:endParaRPr lang="en-MK"/>
          </a:p>
        </p:txBody>
      </p:sp>
    </p:spTree>
    <p:extLst>
      <p:ext uri="{BB962C8B-B14F-4D97-AF65-F5344CB8AC3E}">
        <p14:creationId xmlns:p14="http://schemas.microsoft.com/office/powerpoint/2010/main" val="2354128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035AED-ABB0-E488-CE90-F538DC4F4EE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MK"/>
          </a:p>
        </p:txBody>
      </p:sp>
      <p:sp>
        <p:nvSpPr>
          <p:cNvPr id="3" name="Vertical Text Placeholder 2">
            <a:extLst>
              <a:ext uri="{FF2B5EF4-FFF2-40B4-BE49-F238E27FC236}">
                <a16:creationId xmlns:a16="http://schemas.microsoft.com/office/drawing/2014/main" id="{11C73CDA-101D-0FD8-2EED-6CAB1725D0A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K"/>
          </a:p>
        </p:txBody>
      </p:sp>
      <p:sp>
        <p:nvSpPr>
          <p:cNvPr id="4" name="Date Placeholder 3">
            <a:extLst>
              <a:ext uri="{FF2B5EF4-FFF2-40B4-BE49-F238E27FC236}">
                <a16:creationId xmlns:a16="http://schemas.microsoft.com/office/drawing/2014/main" id="{DCB7760F-690A-46B1-CBDC-0E4BF8D53966}"/>
              </a:ext>
            </a:extLst>
          </p:cNvPr>
          <p:cNvSpPr>
            <a:spLocks noGrp="1"/>
          </p:cNvSpPr>
          <p:nvPr>
            <p:ph type="dt" sz="half" idx="10"/>
          </p:nvPr>
        </p:nvSpPr>
        <p:spPr/>
        <p:txBody>
          <a:bodyPr/>
          <a:lstStyle/>
          <a:p>
            <a:fld id="{37EC1542-4E29-E541-9ABD-2773DCFE5D53}" type="datetimeFigureOut">
              <a:rPr lang="en-MK" smtClean="0"/>
              <a:t>29.9.23</a:t>
            </a:fld>
            <a:endParaRPr lang="en-MK"/>
          </a:p>
        </p:txBody>
      </p:sp>
      <p:sp>
        <p:nvSpPr>
          <p:cNvPr id="5" name="Footer Placeholder 4">
            <a:extLst>
              <a:ext uri="{FF2B5EF4-FFF2-40B4-BE49-F238E27FC236}">
                <a16:creationId xmlns:a16="http://schemas.microsoft.com/office/drawing/2014/main" id="{098D2959-C612-F26B-81AD-53C719D48011}"/>
              </a:ext>
            </a:extLst>
          </p:cNvPr>
          <p:cNvSpPr>
            <a:spLocks noGrp="1"/>
          </p:cNvSpPr>
          <p:nvPr>
            <p:ph type="ftr" sz="quarter" idx="11"/>
          </p:nvPr>
        </p:nvSpPr>
        <p:spPr/>
        <p:txBody>
          <a:bodyPr/>
          <a:lstStyle/>
          <a:p>
            <a:endParaRPr lang="en-MK"/>
          </a:p>
        </p:txBody>
      </p:sp>
      <p:sp>
        <p:nvSpPr>
          <p:cNvPr id="6" name="Slide Number Placeholder 5">
            <a:extLst>
              <a:ext uri="{FF2B5EF4-FFF2-40B4-BE49-F238E27FC236}">
                <a16:creationId xmlns:a16="http://schemas.microsoft.com/office/drawing/2014/main" id="{D9F3D5C5-1D8B-57F5-EC12-0A7C371B6A20}"/>
              </a:ext>
            </a:extLst>
          </p:cNvPr>
          <p:cNvSpPr>
            <a:spLocks noGrp="1"/>
          </p:cNvSpPr>
          <p:nvPr>
            <p:ph type="sldNum" sz="quarter" idx="12"/>
          </p:nvPr>
        </p:nvSpPr>
        <p:spPr/>
        <p:txBody>
          <a:bodyPr/>
          <a:lstStyle/>
          <a:p>
            <a:fld id="{0D5F55A1-0AE5-7449-AA21-0CF922C8DF32}" type="slidenum">
              <a:rPr lang="en-MK" smtClean="0"/>
              <a:t>‹#›</a:t>
            </a:fld>
            <a:endParaRPr lang="en-MK"/>
          </a:p>
        </p:txBody>
      </p:sp>
    </p:spTree>
    <p:extLst>
      <p:ext uri="{BB962C8B-B14F-4D97-AF65-F5344CB8AC3E}">
        <p14:creationId xmlns:p14="http://schemas.microsoft.com/office/powerpoint/2010/main" val="3179153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FA38-A31D-C537-68D9-4295187CCD47}"/>
              </a:ext>
            </a:extLst>
          </p:cNvPr>
          <p:cNvSpPr>
            <a:spLocks noGrp="1"/>
          </p:cNvSpPr>
          <p:nvPr>
            <p:ph type="title"/>
          </p:nvPr>
        </p:nvSpPr>
        <p:spPr/>
        <p:txBody>
          <a:bodyPr/>
          <a:lstStyle/>
          <a:p>
            <a:r>
              <a:rPr lang="en-GB"/>
              <a:t>Click to edit Master title style</a:t>
            </a:r>
            <a:endParaRPr lang="en-MK"/>
          </a:p>
        </p:txBody>
      </p:sp>
      <p:sp>
        <p:nvSpPr>
          <p:cNvPr id="3" name="Content Placeholder 2">
            <a:extLst>
              <a:ext uri="{FF2B5EF4-FFF2-40B4-BE49-F238E27FC236}">
                <a16:creationId xmlns:a16="http://schemas.microsoft.com/office/drawing/2014/main" id="{759A2970-D6B8-22BB-4825-FE81B3CF706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K"/>
          </a:p>
        </p:txBody>
      </p:sp>
      <p:sp>
        <p:nvSpPr>
          <p:cNvPr id="4" name="Date Placeholder 3">
            <a:extLst>
              <a:ext uri="{FF2B5EF4-FFF2-40B4-BE49-F238E27FC236}">
                <a16:creationId xmlns:a16="http://schemas.microsoft.com/office/drawing/2014/main" id="{EA14EB90-CC93-6D2F-3BED-D8C04DF7BDD9}"/>
              </a:ext>
            </a:extLst>
          </p:cNvPr>
          <p:cNvSpPr>
            <a:spLocks noGrp="1"/>
          </p:cNvSpPr>
          <p:nvPr>
            <p:ph type="dt" sz="half" idx="10"/>
          </p:nvPr>
        </p:nvSpPr>
        <p:spPr/>
        <p:txBody>
          <a:bodyPr/>
          <a:lstStyle/>
          <a:p>
            <a:fld id="{37EC1542-4E29-E541-9ABD-2773DCFE5D53}" type="datetimeFigureOut">
              <a:rPr lang="en-MK" smtClean="0"/>
              <a:t>29.9.23</a:t>
            </a:fld>
            <a:endParaRPr lang="en-MK"/>
          </a:p>
        </p:txBody>
      </p:sp>
      <p:sp>
        <p:nvSpPr>
          <p:cNvPr id="5" name="Footer Placeholder 4">
            <a:extLst>
              <a:ext uri="{FF2B5EF4-FFF2-40B4-BE49-F238E27FC236}">
                <a16:creationId xmlns:a16="http://schemas.microsoft.com/office/drawing/2014/main" id="{76001CF1-EF65-343F-79F3-856B47F45F06}"/>
              </a:ext>
            </a:extLst>
          </p:cNvPr>
          <p:cNvSpPr>
            <a:spLocks noGrp="1"/>
          </p:cNvSpPr>
          <p:nvPr>
            <p:ph type="ftr" sz="quarter" idx="11"/>
          </p:nvPr>
        </p:nvSpPr>
        <p:spPr/>
        <p:txBody>
          <a:bodyPr/>
          <a:lstStyle/>
          <a:p>
            <a:endParaRPr lang="en-MK"/>
          </a:p>
        </p:txBody>
      </p:sp>
      <p:sp>
        <p:nvSpPr>
          <p:cNvPr id="6" name="Slide Number Placeholder 5">
            <a:extLst>
              <a:ext uri="{FF2B5EF4-FFF2-40B4-BE49-F238E27FC236}">
                <a16:creationId xmlns:a16="http://schemas.microsoft.com/office/drawing/2014/main" id="{E2610715-25A6-E3BE-0EC5-8512252F6EC3}"/>
              </a:ext>
            </a:extLst>
          </p:cNvPr>
          <p:cNvSpPr>
            <a:spLocks noGrp="1"/>
          </p:cNvSpPr>
          <p:nvPr>
            <p:ph type="sldNum" sz="quarter" idx="12"/>
          </p:nvPr>
        </p:nvSpPr>
        <p:spPr/>
        <p:txBody>
          <a:bodyPr/>
          <a:lstStyle/>
          <a:p>
            <a:fld id="{0D5F55A1-0AE5-7449-AA21-0CF922C8DF32}" type="slidenum">
              <a:rPr lang="en-MK" smtClean="0"/>
              <a:t>‹#›</a:t>
            </a:fld>
            <a:endParaRPr lang="en-MK"/>
          </a:p>
        </p:txBody>
      </p:sp>
    </p:spTree>
    <p:extLst>
      <p:ext uri="{BB962C8B-B14F-4D97-AF65-F5344CB8AC3E}">
        <p14:creationId xmlns:p14="http://schemas.microsoft.com/office/powerpoint/2010/main" val="3392297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819B7-E3DE-0BA4-C5AA-98734864EE2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MK"/>
          </a:p>
        </p:txBody>
      </p:sp>
      <p:sp>
        <p:nvSpPr>
          <p:cNvPr id="3" name="Text Placeholder 2">
            <a:extLst>
              <a:ext uri="{FF2B5EF4-FFF2-40B4-BE49-F238E27FC236}">
                <a16:creationId xmlns:a16="http://schemas.microsoft.com/office/drawing/2014/main" id="{98DC9D94-C90F-E9BD-8654-1877CD94BE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17D3CA8-A524-1236-7B5A-B18738564C75}"/>
              </a:ext>
            </a:extLst>
          </p:cNvPr>
          <p:cNvSpPr>
            <a:spLocks noGrp="1"/>
          </p:cNvSpPr>
          <p:nvPr>
            <p:ph type="dt" sz="half" idx="10"/>
          </p:nvPr>
        </p:nvSpPr>
        <p:spPr/>
        <p:txBody>
          <a:bodyPr/>
          <a:lstStyle/>
          <a:p>
            <a:fld id="{37EC1542-4E29-E541-9ABD-2773DCFE5D53}" type="datetimeFigureOut">
              <a:rPr lang="en-MK" smtClean="0"/>
              <a:t>29.9.23</a:t>
            </a:fld>
            <a:endParaRPr lang="en-MK"/>
          </a:p>
        </p:txBody>
      </p:sp>
      <p:sp>
        <p:nvSpPr>
          <p:cNvPr id="5" name="Footer Placeholder 4">
            <a:extLst>
              <a:ext uri="{FF2B5EF4-FFF2-40B4-BE49-F238E27FC236}">
                <a16:creationId xmlns:a16="http://schemas.microsoft.com/office/drawing/2014/main" id="{A1DA0A80-21FF-D4A5-994F-DB954D72F39F}"/>
              </a:ext>
            </a:extLst>
          </p:cNvPr>
          <p:cNvSpPr>
            <a:spLocks noGrp="1"/>
          </p:cNvSpPr>
          <p:nvPr>
            <p:ph type="ftr" sz="quarter" idx="11"/>
          </p:nvPr>
        </p:nvSpPr>
        <p:spPr/>
        <p:txBody>
          <a:bodyPr/>
          <a:lstStyle/>
          <a:p>
            <a:endParaRPr lang="en-MK"/>
          </a:p>
        </p:txBody>
      </p:sp>
      <p:sp>
        <p:nvSpPr>
          <p:cNvPr id="6" name="Slide Number Placeholder 5">
            <a:extLst>
              <a:ext uri="{FF2B5EF4-FFF2-40B4-BE49-F238E27FC236}">
                <a16:creationId xmlns:a16="http://schemas.microsoft.com/office/drawing/2014/main" id="{6D7A2106-073D-C40D-037D-F546373E32F1}"/>
              </a:ext>
            </a:extLst>
          </p:cNvPr>
          <p:cNvSpPr>
            <a:spLocks noGrp="1"/>
          </p:cNvSpPr>
          <p:nvPr>
            <p:ph type="sldNum" sz="quarter" idx="12"/>
          </p:nvPr>
        </p:nvSpPr>
        <p:spPr/>
        <p:txBody>
          <a:bodyPr/>
          <a:lstStyle/>
          <a:p>
            <a:fld id="{0D5F55A1-0AE5-7449-AA21-0CF922C8DF32}" type="slidenum">
              <a:rPr lang="en-MK" smtClean="0"/>
              <a:t>‹#›</a:t>
            </a:fld>
            <a:endParaRPr lang="en-MK"/>
          </a:p>
        </p:txBody>
      </p:sp>
    </p:spTree>
    <p:extLst>
      <p:ext uri="{BB962C8B-B14F-4D97-AF65-F5344CB8AC3E}">
        <p14:creationId xmlns:p14="http://schemas.microsoft.com/office/powerpoint/2010/main" val="3534525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69C38-FB30-17C3-7771-0440961BA787}"/>
              </a:ext>
            </a:extLst>
          </p:cNvPr>
          <p:cNvSpPr>
            <a:spLocks noGrp="1"/>
          </p:cNvSpPr>
          <p:nvPr>
            <p:ph type="title"/>
          </p:nvPr>
        </p:nvSpPr>
        <p:spPr/>
        <p:txBody>
          <a:bodyPr/>
          <a:lstStyle/>
          <a:p>
            <a:r>
              <a:rPr lang="en-GB"/>
              <a:t>Click to edit Master title style</a:t>
            </a:r>
            <a:endParaRPr lang="en-MK"/>
          </a:p>
        </p:txBody>
      </p:sp>
      <p:sp>
        <p:nvSpPr>
          <p:cNvPr id="3" name="Content Placeholder 2">
            <a:extLst>
              <a:ext uri="{FF2B5EF4-FFF2-40B4-BE49-F238E27FC236}">
                <a16:creationId xmlns:a16="http://schemas.microsoft.com/office/drawing/2014/main" id="{A19D9F6F-36AF-A1C9-8828-10565A2E5E4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K"/>
          </a:p>
        </p:txBody>
      </p:sp>
      <p:sp>
        <p:nvSpPr>
          <p:cNvPr id="4" name="Content Placeholder 3">
            <a:extLst>
              <a:ext uri="{FF2B5EF4-FFF2-40B4-BE49-F238E27FC236}">
                <a16:creationId xmlns:a16="http://schemas.microsoft.com/office/drawing/2014/main" id="{9D31D808-3455-3FC6-8F30-55C36FE5BA5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K"/>
          </a:p>
        </p:txBody>
      </p:sp>
      <p:sp>
        <p:nvSpPr>
          <p:cNvPr id="5" name="Date Placeholder 4">
            <a:extLst>
              <a:ext uri="{FF2B5EF4-FFF2-40B4-BE49-F238E27FC236}">
                <a16:creationId xmlns:a16="http://schemas.microsoft.com/office/drawing/2014/main" id="{9553FAFE-D77D-19D6-5A96-BBBBA5D16B3F}"/>
              </a:ext>
            </a:extLst>
          </p:cNvPr>
          <p:cNvSpPr>
            <a:spLocks noGrp="1"/>
          </p:cNvSpPr>
          <p:nvPr>
            <p:ph type="dt" sz="half" idx="10"/>
          </p:nvPr>
        </p:nvSpPr>
        <p:spPr/>
        <p:txBody>
          <a:bodyPr/>
          <a:lstStyle/>
          <a:p>
            <a:fld id="{37EC1542-4E29-E541-9ABD-2773DCFE5D53}" type="datetimeFigureOut">
              <a:rPr lang="en-MK" smtClean="0"/>
              <a:t>29.9.23</a:t>
            </a:fld>
            <a:endParaRPr lang="en-MK"/>
          </a:p>
        </p:txBody>
      </p:sp>
      <p:sp>
        <p:nvSpPr>
          <p:cNvPr id="6" name="Footer Placeholder 5">
            <a:extLst>
              <a:ext uri="{FF2B5EF4-FFF2-40B4-BE49-F238E27FC236}">
                <a16:creationId xmlns:a16="http://schemas.microsoft.com/office/drawing/2014/main" id="{FE5A884A-4ADE-7D3A-D977-33BDA1FA73A8}"/>
              </a:ext>
            </a:extLst>
          </p:cNvPr>
          <p:cNvSpPr>
            <a:spLocks noGrp="1"/>
          </p:cNvSpPr>
          <p:nvPr>
            <p:ph type="ftr" sz="quarter" idx="11"/>
          </p:nvPr>
        </p:nvSpPr>
        <p:spPr/>
        <p:txBody>
          <a:bodyPr/>
          <a:lstStyle/>
          <a:p>
            <a:endParaRPr lang="en-MK"/>
          </a:p>
        </p:txBody>
      </p:sp>
      <p:sp>
        <p:nvSpPr>
          <p:cNvPr id="7" name="Slide Number Placeholder 6">
            <a:extLst>
              <a:ext uri="{FF2B5EF4-FFF2-40B4-BE49-F238E27FC236}">
                <a16:creationId xmlns:a16="http://schemas.microsoft.com/office/drawing/2014/main" id="{DB098326-3928-11B0-302F-F2B819742B7A}"/>
              </a:ext>
            </a:extLst>
          </p:cNvPr>
          <p:cNvSpPr>
            <a:spLocks noGrp="1"/>
          </p:cNvSpPr>
          <p:nvPr>
            <p:ph type="sldNum" sz="quarter" idx="12"/>
          </p:nvPr>
        </p:nvSpPr>
        <p:spPr/>
        <p:txBody>
          <a:bodyPr/>
          <a:lstStyle/>
          <a:p>
            <a:fld id="{0D5F55A1-0AE5-7449-AA21-0CF922C8DF32}" type="slidenum">
              <a:rPr lang="en-MK" smtClean="0"/>
              <a:t>‹#›</a:t>
            </a:fld>
            <a:endParaRPr lang="en-MK"/>
          </a:p>
        </p:txBody>
      </p:sp>
    </p:spTree>
    <p:extLst>
      <p:ext uri="{BB962C8B-B14F-4D97-AF65-F5344CB8AC3E}">
        <p14:creationId xmlns:p14="http://schemas.microsoft.com/office/powerpoint/2010/main" val="446045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448C7-8B33-BB9E-22F0-8340C9720E63}"/>
              </a:ext>
            </a:extLst>
          </p:cNvPr>
          <p:cNvSpPr>
            <a:spLocks noGrp="1"/>
          </p:cNvSpPr>
          <p:nvPr>
            <p:ph type="title"/>
          </p:nvPr>
        </p:nvSpPr>
        <p:spPr>
          <a:xfrm>
            <a:off x="839788" y="365125"/>
            <a:ext cx="10515600" cy="1325563"/>
          </a:xfrm>
        </p:spPr>
        <p:txBody>
          <a:bodyPr/>
          <a:lstStyle/>
          <a:p>
            <a:r>
              <a:rPr lang="en-GB"/>
              <a:t>Click to edit Master title style</a:t>
            </a:r>
            <a:endParaRPr lang="en-MK"/>
          </a:p>
        </p:txBody>
      </p:sp>
      <p:sp>
        <p:nvSpPr>
          <p:cNvPr id="3" name="Text Placeholder 2">
            <a:extLst>
              <a:ext uri="{FF2B5EF4-FFF2-40B4-BE49-F238E27FC236}">
                <a16:creationId xmlns:a16="http://schemas.microsoft.com/office/drawing/2014/main" id="{BC8BF2B8-0144-6BBE-3127-BE9F8E2478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5706F29-5F47-7DFC-28C5-5F2B0AA3DB1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K"/>
          </a:p>
        </p:txBody>
      </p:sp>
      <p:sp>
        <p:nvSpPr>
          <p:cNvPr id="5" name="Text Placeholder 4">
            <a:extLst>
              <a:ext uri="{FF2B5EF4-FFF2-40B4-BE49-F238E27FC236}">
                <a16:creationId xmlns:a16="http://schemas.microsoft.com/office/drawing/2014/main" id="{F06F53E9-D158-30DB-AFFA-37004C17B4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633D959-DCC7-7C62-8D27-769EBD7365E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K"/>
          </a:p>
        </p:txBody>
      </p:sp>
      <p:sp>
        <p:nvSpPr>
          <p:cNvPr id="7" name="Date Placeholder 6">
            <a:extLst>
              <a:ext uri="{FF2B5EF4-FFF2-40B4-BE49-F238E27FC236}">
                <a16:creationId xmlns:a16="http://schemas.microsoft.com/office/drawing/2014/main" id="{942985D7-8B39-F217-70A6-73A56E4A1FBE}"/>
              </a:ext>
            </a:extLst>
          </p:cNvPr>
          <p:cNvSpPr>
            <a:spLocks noGrp="1"/>
          </p:cNvSpPr>
          <p:nvPr>
            <p:ph type="dt" sz="half" idx="10"/>
          </p:nvPr>
        </p:nvSpPr>
        <p:spPr/>
        <p:txBody>
          <a:bodyPr/>
          <a:lstStyle/>
          <a:p>
            <a:fld id="{37EC1542-4E29-E541-9ABD-2773DCFE5D53}" type="datetimeFigureOut">
              <a:rPr lang="en-MK" smtClean="0"/>
              <a:t>29.9.23</a:t>
            </a:fld>
            <a:endParaRPr lang="en-MK"/>
          </a:p>
        </p:txBody>
      </p:sp>
      <p:sp>
        <p:nvSpPr>
          <p:cNvPr id="8" name="Footer Placeholder 7">
            <a:extLst>
              <a:ext uri="{FF2B5EF4-FFF2-40B4-BE49-F238E27FC236}">
                <a16:creationId xmlns:a16="http://schemas.microsoft.com/office/drawing/2014/main" id="{1312C557-383B-F6BF-A74D-07E3D23B9166}"/>
              </a:ext>
            </a:extLst>
          </p:cNvPr>
          <p:cNvSpPr>
            <a:spLocks noGrp="1"/>
          </p:cNvSpPr>
          <p:nvPr>
            <p:ph type="ftr" sz="quarter" idx="11"/>
          </p:nvPr>
        </p:nvSpPr>
        <p:spPr/>
        <p:txBody>
          <a:bodyPr/>
          <a:lstStyle/>
          <a:p>
            <a:endParaRPr lang="en-MK"/>
          </a:p>
        </p:txBody>
      </p:sp>
      <p:sp>
        <p:nvSpPr>
          <p:cNvPr id="9" name="Slide Number Placeholder 8">
            <a:extLst>
              <a:ext uri="{FF2B5EF4-FFF2-40B4-BE49-F238E27FC236}">
                <a16:creationId xmlns:a16="http://schemas.microsoft.com/office/drawing/2014/main" id="{405A6D42-C60A-93CC-0C9F-B9268872476E}"/>
              </a:ext>
            </a:extLst>
          </p:cNvPr>
          <p:cNvSpPr>
            <a:spLocks noGrp="1"/>
          </p:cNvSpPr>
          <p:nvPr>
            <p:ph type="sldNum" sz="quarter" idx="12"/>
          </p:nvPr>
        </p:nvSpPr>
        <p:spPr/>
        <p:txBody>
          <a:bodyPr/>
          <a:lstStyle/>
          <a:p>
            <a:fld id="{0D5F55A1-0AE5-7449-AA21-0CF922C8DF32}" type="slidenum">
              <a:rPr lang="en-MK" smtClean="0"/>
              <a:t>‹#›</a:t>
            </a:fld>
            <a:endParaRPr lang="en-MK"/>
          </a:p>
        </p:txBody>
      </p:sp>
    </p:spTree>
    <p:extLst>
      <p:ext uri="{BB962C8B-B14F-4D97-AF65-F5344CB8AC3E}">
        <p14:creationId xmlns:p14="http://schemas.microsoft.com/office/powerpoint/2010/main" val="2844888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10EE1-A117-3E97-F983-FBDA3CCC9320}"/>
              </a:ext>
            </a:extLst>
          </p:cNvPr>
          <p:cNvSpPr>
            <a:spLocks noGrp="1"/>
          </p:cNvSpPr>
          <p:nvPr>
            <p:ph type="title"/>
          </p:nvPr>
        </p:nvSpPr>
        <p:spPr/>
        <p:txBody>
          <a:bodyPr/>
          <a:lstStyle/>
          <a:p>
            <a:r>
              <a:rPr lang="en-GB"/>
              <a:t>Click to edit Master title style</a:t>
            </a:r>
            <a:endParaRPr lang="en-MK"/>
          </a:p>
        </p:txBody>
      </p:sp>
      <p:sp>
        <p:nvSpPr>
          <p:cNvPr id="3" name="Date Placeholder 2">
            <a:extLst>
              <a:ext uri="{FF2B5EF4-FFF2-40B4-BE49-F238E27FC236}">
                <a16:creationId xmlns:a16="http://schemas.microsoft.com/office/drawing/2014/main" id="{2B97C3FC-D65C-2877-B74D-374201B7BCCC}"/>
              </a:ext>
            </a:extLst>
          </p:cNvPr>
          <p:cNvSpPr>
            <a:spLocks noGrp="1"/>
          </p:cNvSpPr>
          <p:nvPr>
            <p:ph type="dt" sz="half" idx="10"/>
          </p:nvPr>
        </p:nvSpPr>
        <p:spPr/>
        <p:txBody>
          <a:bodyPr/>
          <a:lstStyle/>
          <a:p>
            <a:fld id="{37EC1542-4E29-E541-9ABD-2773DCFE5D53}" type="datetimeFigureOut">
              <a:rPr lang="en-MK" smtClean="0"/>
              <a:t>29.9.23</a:t>
            </a:fld>
            <a:endParaRPr lang="en-MK"/>
          </a:p>
        </p:txBody>
      </p:sp>
      <p:sp>
        <p:nvSpPr>
          <p:cNvPr id="4" name="Footer Placeholder 3">
            <a:extLst>
              <a:ext uri="{FF2B5EF4-FFF2-40B4-BE49-F238E27FC236}">
                <a16:creationId xmlns:a16="http://schemas.microsoft.com/office/drawing/2014/main" id="{C831A671-8B2C-855C-AABF-FBF665AD62C4}"/>
              </a:ext>
            </a:extLst>
          </p:cNvPr>
          <p:cNvSpPr>
            <a:spLocks noGrp="1"/>
          </p:cNvSpPr>
          <p:nvPr>
            <p:ph type="ftr" sz="quarter" idx="11"/>
          </p:nvPr>
        </p:nvSpPr>
        <p:spPr/>
        <p:txBody>
          <a:bodyPr/>
          <a:lstStyle/>
          <a:p>
            <a:endParaRPr lang="en-MK"/>
          </a:p>
        </p:txBody>
      </p:sp>
      <p:sp>
        <p:nvSpPr>
          <p:cNvPr id="5" name="Slide Number Placeholder 4">
            <a:extLst>
              <a:ext uri="{FF2B5EF4-FFF2-40B4-BE49-F238E27FC236}">
                <a16:creationId xmlns:a16="http://schemas.microsoft.com/office/drawing/2014/main" id="{4AE6DEDA-81AB-F6A9-49B7-1C130D960AA4}"/>
              </a:ext>
            </a:extLst>
          </p:cNvPr>
          <p:cNvSpPr>
            <a:spLocks noGrp="1"/>
          </p:cNvSpPr>
          <p:nvPr>
            <p:ph type="sldNum" sz="quarter" idx="12"/>
          </p:nvPr>
        </p:nvSpPr>
        <p:spPr/>
        <p:txBody>
          <a:bodyPr/>
          <a:lstStyle/>
          <a:p>
            <a:fld id="{0D5F55A1-0AE5-7449-AA21-0CF922C8DF32}" type="slidenum">
              <a:rPr lang="en-MK" smtClean="0"/>
              <a:t>‹#›</a:t>
            </a:fld>
            <a:endParaRPr lang="en-MK"/>
          </a:p>
        </p:txBody>
      </p:sp>
    </p:spTree>
    <p:extLst>
      <p:ext uri="{BB962C8B-B14F-4D97-AF65-F5344CB8AC3E}">
        <p14:creationId xmlns:p14="http://schemas.microsoft.com/office/powerpoint/2010/main" val="1268753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AE4BCD-42AE-9AA1-3DDF-910F33211D17}"/>
              </a:ext>
            </a:extLst>
          </p:cNvPr>
          <p:cNvSpPr>
            <a:spLocks noGrp="1"/>
          </p:cNvSpPr>
          <p:nvPr>
            <p:ph type="dt" sz="half" idx="10"/>
          </p:nvPr>
        </p:nvSpPr>
        <p:spPr/>
        <p:txBody>
          <a:bodyPr/>
          <a:lstStyle/>
          <a:p>
            <a:fld id="{37EC1542-4E29-E541-9ABD-2773DCFE5D53}" type="datetimeFigureOut">
              <a:rPr lang="en-MK" smtClean="0"/>
              <a:t>29.9.23</a:t>
            </a:fld>
            <a:endParaRPr lang="en-MK"/>
          </a:p>
        </p:txBody>
      </p:sp>
      <p:sp>
        <p:nvSpPr>
          <p:cNvPr id="3" name="Footer Placeholder 2">
            <a:extLst>
              <a:ext uri="{FF2B5EF4-FFF2-40B4-BE49-F238E27FC236}">
                <a16:creationId xmlns:a16="http://schemas.microsoft.com/office/drawing/2014/main" id="{F24B46FA-FF43-EF30-58C6-205DB9BAED2A}"/>
              </a:ext>
            </a:extLst>
          </p:cNvPr>
          <p:cNvSpPr>
            <a:spLocks noGrp="1"/>
          </p:cNvSpPr>
          <p:nvPr>
            <p:ph type="ftr" sz="quarter" idx="11"/>
          </p:nvPr>
        </p:nvSpPr>
        <p:spPr/>
        <p:txBody>
          <a:bodyPr/>
          <a:lstStyle/>
          <a:p>
            <a:endParaRPr lang="en-MK"/>
          </a:p>
        </p:txBody>
      </p:sp>
      <p:sp>
        <p:nvSpPr>
          <p:cNvPr id="4" name="Slide Number Placeholder 3">
            <a:extLst>
              <a:ext uri="{FF2B5EF4-FFF2-40B4-BE49-F238E27FC236}">
                <a16:creationId xmlns:a16="http://schemas.microsoft.com/office/drawing/2014/main" id="{36981892-B71F-8335-A755-14199D40A091}"/>
              </a:ext>
            </a:extLst>
          </p:cNvPr>
          <p:cNvSpPr>
            <a:spLocks noGrp="1"/>
          </p:cNvSpPr>
          <p:nvPr>
            <p:ph type="sldNum" sz="quarter" idx="12"/>
          </p:nvPr>
        </p:nvSpPr>
        <p:spPr/>
        <p:txBody>
          <a:bodyPr/>
          <a:lstStyle/>
          <a:p>
            <a:fld id="{0D5F55A1-0AE5-7449-AA21-0CF922C8DF32}" type="slidenum">
              <a:rPr lang="en-MK" smtClean="0"/>
              <a:t>‹#›</a:t>
            </a:fld>
            <a:endParaRPr lang="en-MK"/>
          </a:p>
        </p:txBody>
      </p:sp>
    </p:spTree>
    <p:extLst>
      <p:ext uri="{BB962C8B-B14F-4D97-AF65-F5344CB8AC3E}">
        <p14:creationId xmlns:p14="http://schemas.microsoft.com/office/powerpoint/2010/main" val="2101847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16258-67B5-CADA-6B41-A33ADD0D899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MK"/>
          </a:p>
        </p:txBody>
      </p:sp>
      <p:sp>
        <p:nvSpPr>
          <p:cNvPr id="3" name="Content Placeholder 2">
            <a:extLst>
              <a:ext uri="{FF2B5EF4-FFF2-40B4-BE49-F238E27FC236}">
                <a16:creationId xmlns:a16="http://schemas.microsoft.com/office/drawing/2014/main" id="{18DCD403-BD75-1806-25B7-A2E93CB624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K"/>
          </a:p>
        </p:txBody>
      </p:sp>
      <p:sp>
        <p:nvSpPr>
          <p:cNvPr id="4" name="Text Placeholder 3">
            <a:extLst>
              <a:ext uri="{FF2B5EF4-FFF2-40B4-BE49-F238E27FC236}">
                <a16:creationId xmlns:a16="http://schemas.microsoft.com/office/drawing/2014/main" id="{FD5A3C35-9293-38CF-93C0-A71FF42A64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4AA5B52-BF25-3BD5-312A-C20789EF6D7D}"/>
              </a:ext>
            </a:extLst>
          </p:cNvPr>
          <p:cNvSpPr>
            <a:spLocks noGrp="1"/>
          </p:cNvSpPr>
          <p:nvPr>
            <p:ph type="dt" sz="half" idx="10"/>
          </p:nvPr>
        </p:nvSpPr>
        <p:spPr/>
        <p:txBody>
          <a:bodyPr/>
          <a:lstStyle/>
          <a:p>
            <a:fld id="{37EC1542-4E29-E541-9ABD-2773DCFE5D53}" type="datetimeFigureOut">
              <a:rPr lang="en-MK" smtClean="0"/>
              <a:t>29.9.23</a:t>
            </a:fld>
            <a:endParaRPr lang="en-MK"/>
          </a:p>
        </p:txBody>
      </p:sp>
      <p:sp>
        <p:nvSpPr>
          <p:cNvPr id="6" name="Footer Placeholder 5">
            <a:extLst>
              <a:ext uri="{FF2B5EF4-FFF2-40B4-BE49-F238E27FC236}">
                <a16:creationId xmlns:a16="http://schemas.microsoft.com/office/drawing/2014/main" id="{38BFB592-FABA-5BAB-B27D-3E1E1E6C17C6}"/>
              </a:ext>
            </a:extLst>
          </p:cNvPr>
          <p:cNvSpPr>
            <a:spLocks noGrp="1"/>
          </p:cNvSpPr>
          <p:nvPr>
            <p:ph type="ftr" sz="quarter" idx="11"/>
          </p:nvPr>
        </p:nvSpPr>
        <p:spPr/>
        <p:txBody>
          <a:bodyPr/>
          <a:lstStyle/>
          <a:p>
            <a:endParaRPr lang="en-MK"/>
          </a:p>
        </p:txBody>
      </p:sp>
      <p:sp>
        <p:nvSpPr>
          <p:cNvPr id="7" name="Slide Number Placeholder 6">
            <a:extLst>
              <a:ext uri="{FF2B5EF4-FFF2-40B4-BE49-F238E27FC236}">
                <a16:creationId xmlns:a16="http://schemas.microsoft.com/office/drawing/2014/main" id="{D56B7EE3-BBE4-F1AA-5759-5B5A99063DD5}"/>
              </a:ext>
            </a:extLst>
          </p:cNvPr>
          <p:cNvSpPr>
            <a:spLocks noGrp="1"/>
          </p:cNvSpPr>
          <p:nvPr>
            <p:ph type="sldNum" sz="quarter" idx="12"/>
          </p:nvPr>
        </p:nvSpPr>
        <p:spPr/>
        <p:txBody>
          <a:bodyPr/>
          <a:lstStyle/>
          <a:p>
            <a:fld id="{0D5F55A1-0AE5-7449-AA21-0CF922C8DF32}" type="slidenum">
              <a:rPr lang="en-MK" smtClean="0"/>
              <a:t>‹#›</a:t>
            </a:fld>
            <a:endParaRPr lang="en-MK"/>
          </a:p>
        </p:txBody>
      </p:sp>
    </p:spTree>
    <p:extLst>
      <p:ext uri="{BB962C8B-B14F-4D97-AF65-F5344CB8AC3E}">
        <p14:creationId xmlns:p14="http://schemas.microsoft.com/office/powerpoint/2010/main" val="974979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7535A-0A0B-8A0F-CBBE-284AF9251B6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MK"/>
          </a:p>
        </p:txBody>
      </p:sp>
      <p:sp>
        <p:nvSpPr>
          <p:cNvPr id="3" name="Picture Placeholder 2">
            <a:extLst>
              <a:ext uri="{FF2B5EF4-FFF2-40B4-BE49-F238E27FC236}">
                <a16:creationId xmlns:a16="http://schemas.microsoft.com/office/drawing/2014/main" id="{FAB63393-0AED-69FD-F83C-31B9036F42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K"/>
          </a:p>
        </p:txBody>
      </p:sp>
      <p:sp>
        <p:nvSpPr>
          <p:cNvPr id="4" name="Text Placeholder 3">
            <a:extLst>
              <a:ext uri="{FF2B5EF4-FFF2-40B4-BE49-F238E27FC236}">
                <a16:creationId xmlns:a16="http://schemas.microsoft.com/office/drawing/2014/main" id="{525E1E1C-1401-9E75-CD52-957AA5054F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DBB05CC-81C8-B93D-CBC1-A312C2F7A1BA}"/>
              </a:ext>
            </a:extLst>
          </p:cNvPr>
          <p:cNvSpPr>
            <a:spLocks noGrp="1"/>
          </p:cNvSpPr>
          <p:nvPr>
            <p:ph type="dt" sz="half" idx="10"/>
          </p:nvPr>
        </p:nvSpPr>
        <p:spPr/>
        <p:txBody>
          <a:bodyPr/>
          <a:lstStyle/>
          <a:p>
            <a:fld id="{37EC1542-4E29-E541-9ABD-2773DCFE5D53}" type="datetimeFigureOut">
              <a:rPr lang="en-MK" smtClean="0"/>
              <a:t>29.9.23</a:t>
            </a:fld>
            <a:endParaRPr lang="en-MK"/>
          </a:p>
        </p:txBody>
      </p:sp>
      <p:sp>
        <p:nvSpPr>
          <p:cNvPr id="6" name="Footer Placeholder 5">
            <a:extLst>
              <a:ext uri="{FF2B5EF4-FFF2-40B4-BE49-F238E27FC236}">
                <a16:creationId xmlns:a16="http://schemas.microsoft.com/office/drawing/2014/main" id="{370FBB44-AD4F-EC06-4072-A6F0D5B78EC1}"/>
              </a:ext>
            </a:extLst>
          </p:cNvPr>
          <p:cNvSpPr>
            <a:spLocks noGrp="1"/>
          </p:cNvSpPr>
          <p:nvPr>
            <p:ph type="ftr" sz="quarter" idx="11"/>
          </p:nvPr>
        </p:nvSpPr>
        <p:spPr/>
        <p:txBody>
          <a:bodyPr/>
          <a:lstStyle/>
          <a:p>
            <a:endParaRPr lang="en-MK"/>
          </a:p>
        </p:txBody>
      </p:sp>
      <p:sp>
        <p:nvSpPr>
          <p:cNvPr id="7" name="Slide Number Placeholder 6">
            <a:extLst>
              <a:ext uri="{FF2B5EF4-FFF2-40B4-BE49-F238E27FC236}">
                <a16:creationId xmlns:a16="http://schemas.microsoft.com/office/drawing/2014/main" id="{4602C867-662D-A433-A594-716F3C4334E1}"/>
              </a:ext>
            </a:extLst>
          </p:cNvPr>
          <p:cNvSpPr>
            <a:spLocks noGrp="1"/>
          </p:cNvSpPr>
          <p:nvPr>
            <p:ph type="sldNum" sz="quarter" idx="12"/>
          </p:nvPr>
        </p:nvSpPr>
        <p:spPr/>
        <p:txBody>
          <a:bodyPr/>
          <a:lstStyle/>
          <a:p>
            <a:fld id="{0D5F55A1-0AE5-7449-AA21-0CF922C8DF32}" type="slidenum">
              <a:rPr lang="en-MK" smtClean="0"/>
              <a:t>‹#›</a:t>
            </a:fld>
            <a:endParaRPr lang="en-MK"/>
          </a:p>
        </p:txBody>
      </p:sp>
    </p:spTree>
    <p:extLst>
      <p:ext uri="{BB962C8B-B14F-4D97-AF65-F5344CB8AC3E}">
        <p14:creationId xmlns:p14="http://schemas.microsoft.com/office/powerpoint/2010/main" val="3247006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8E5FAF-35F4-B252-5228-60AF9ADC3C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MK"/>
          </a:p>
        </p:txBody>
      </p:sp>
      <p:sp>
        <p:nvSpPr>
          <p:cNvPr id="3" name="Text Placeholder 2">
            <a:extLst>
              <a:ext uri="{FF2B5EF4-FFF2-40B4-BE49-F238E27FC236}">
                <a16:creationId xmlns:a16="http://schemas.microsoft.com/office/drawing/2014/main" id="{77208B7F-5843-D046-7264-9E7C0552AA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K"/>
          </a:p>
        </p:txBody>
      </p:sp>
      <p:sp>
        <p:nvSpPr>
          <p:cNvPr id="4" name="Date Placeholder 3">
            <a:extLst>
              <a:ext uri="{FF2B5EF4-FFF2-40B4-BE49-F238E27FC236}">
                <a16:creationId xmlns:a16="http://schemas.microsoft.com/office/drawing/2014/main" id="{3778CA5B-E68D-37A1-B6B3-8003BC224D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EC1542-4E29-E541-9ABD-2773DCFE5D53}" type="datetimeFigureOut">
              <a:rPr lang="en-MK" smtClean="0"/>
              <a:t>29.9.23</a:t>
            </a:fld>
            <a:endParaRPr lang="en-MK"/>
          </a:p>
        </p:txBody>
      </p:sp>
      <p:sp>
        <p:nvSpPr>
          <p:cNvPr id="5" name="Footer Placeholder 4">
            <a:extLst>
              <a:ext uri="{FF2B5EF4-FFF2-40B4-BE49-F238E27FC236}">
                <a16:creationId xmlns:a16="http://schemas.microsoft.com/office/drawing/2014/main" id="{9ED3BC23-9247-BC76-3DD0-9EA8518439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K"/>
          </a:p>
        </p:txBody>
      </p:sp>
      <p:sp>
        <p:nvSpPr>
          <p:cNvPr id="6" name="Slide Number Placeholder 5">
            <a:extLst>
              <a:ext uri="{FF2B5EF4-FFF2-40B4-BE49-F238E27FC236}">
                <a16:creationId xmlns:a16="http://schemas.microsoft.com/office/drawing/2014/main" id="{B352D7C3-96D5-5511-0C27-CDF018C9CC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5F55A1-0AE5-7449-AA21-0CF922C8DF32}" type="slidenum">
              <a:rPr lang="en-MK" smtClean="0"/>
              <a:t>‹#›</a:t>
            </a:fld>
            <a:endParaRPr lang="en-MK"/>
          </a:p>
        </p:txBody>
      </p:sp>
    </p:spTree>
    <p:extLst>
      <p:ext uri="{BB962C8B-B14F-4D97-AF65-F5344CB8AC3E}">
        <p14:creationId xmlns:p14="http://schemas.microsoft.com/office/powerpoint/2010/main" val="564881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M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eveloper.mozilla.org/en-US/docs/Web/JavaScript/Reference/Statements/if...else"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developer.mozilla.org/en-US/docs/Web/JavaScript/Reference/Operators/Conditional_Operator"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developer.mozilla.org/en-US/docs/Web/JavaScript/Reference/Operators/Logical_AND#:~:text=The%20logical%20AND%20(%20%26%26%20)%20operator,it%20returns%20a%20Boolean%20valu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developer.mozilla.org/en-US/docs/Web/JavaScript/Reference/Classe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1F9D606-0B1D-2125-4E11-184BA541CF98}"/>
              </a:ext>
            </a:extLst>
          </p:cNvPr>
          <p:cNvSpPr>
            <a:spLocks noGrp="1"/>
          </p:cNvSpPr>
          <p:nvPr>
            <p:ph type="ctrTitle"/>
          </p:nvPr>
        </p:nvSpPr>
        <p:spPr>
          <a:xfrm>
            <a:off x="1524000" y="1122363"/>
            <a:ext cx="9144000" cy="2387600"/>
          </a:xfrm>
        </p:spPr>
        <p:txBody>
          <a:bodyPr/>
          <a:lstStyle/>
          <a:p>
            <a:r>
              <a:rPr lang="en-MK" dirty="0"/>
              <a:t>Class, functions and props </a:t>
            </a:r>
            <a:br>
              <a:rPr lang="en-MK" dirty="0"/>
            </a:br>
            <a:r>
              <a:rPr lang="en-MK" dirty="0"/>
              <a:t>in react</a:t>
            </a:r>
          </a:p>
        </p:txBody>
      </p:sp>
      <p:sp>
        <p:nvSpPr>
          <p:cNvPr id="7" name="Subtitle 2">
            <a:extLst>
              <a:ext uri="{FF2B5EF4-FFF2-40B4-BE49-F238E27FC236}">
                <a16:creationId xmlns:a16="http://schemas.microsoft.com/office/drawing/2014/main" id="{D774039E-F48E-05DD-5A38-44C7444D67EF}"/>
              </a:ext>
            </a:extLst>
          </p:cNvPr>
          <p:cNvSpPr>
            <a:spLocks noGrp="1"/>
          </p:cNvSpPr>
          <p:nvPr>
            <p:ph type="subTitle" idx="1"/>
          </p:nvPr>
        </p:nvSpPr>
        <p:spPr>
          <a:xfrm>
            <a:off x="1524000" y="3602038"/>
            <a:ext cx="9144000" cy="1655762"/>
          </a:xfrm>
        </p:spPr>
        <p:txBody>
          <a:bodyPr/>
          <a:lstStyle/>
          <a:p>
            <a:r>
              <a:rPr lang="en-MK" dirty="0">
                <a:solidFill>
                  <a:srgbClr val="FF7600"/>
                </a:solidFill>
              </a:rPr>
              <a:t>Bojan Angjeleski - Semos</a:t>
            </a:r>
          </a:p>
        </p:txBody>
      </p:sp>
    </p:spTree>
    <p:extLst>
      <p:ext uri="{BB962C8B-B14F-4D97-AF65-F5344CB8AC3E}">
        <p14:creationId xmlns:p14="http://schemas.microsoft.com/office/powerpoint/2010/main" val="1591118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78D5E-20EA-68A5-F71F-DCA1D848F2D8}"/>
              </a:ext>
            </a:extLst>
          </p:cNvPr>
          <p:cNvSpPr>
            <a:spLocks noGrp="1"/>
          </p:cNvSpPr>
          <p:nvPr>
            <p:ph type="title"/>
          </p:nvPr>
        </p:nvSpPr>
        <p:spPr/>
        <p:txBody>
          <a:bodyPr>
            <a:normAutofit/>
          </a:bodyPr>
          <a:lstStyle/>
          <a:p>
            <a:r>
              <a:rPr lang="en-MK" sz="4000" dirty="0">
                <a:solidFill>
                  <a:srgbClr val="FF7600"/>
                </a:solidFill>
              </a:rPr>
              <a:t>Conditional Rendering</a:t>
            </a:r>
          </a:p>
        </p:txBody>
      </p:sp>
      <p:sp>
        <p:nvSpPr>
          <p:cNvPr id="6" name="Content Placeholder 5">
            <a:extLst>
              <a:ext uri="{FF2B5EF4-FFF2-40B4-BE49-F238E27FC236}">
                <a16:creationId xmlns:a16="http://schemas.microsoft.com/office/drawing/2014/main" id="{A96F9B13-D7F2-8AA1-A412-65ADBF1F78E6}"/>
              </a:ext>
            </a:extLst>
          </p:cNvPr>
          <p:cNvSpPr>
            <a:spLocks noGrp="1"/>
          </p:cNvSpPr>
          <p:nvPr>
            <p:ph idx="1"/>
          </p:nvPr>
        </p:nvSpPr>
        <p:spPr/>
        <p:txBody>
          <a:bodyPr>
            <a:normAutofit/>
          </a:bodyPr>
          <a:lstStyle/>
          <a:p>
            <a:r>
              <a:rPr lang="en-GB" sz="2000" b="0" i="0" u="none" strike="noStrike" dirty="0">
                <a:solidFill>
                  <a:srgbClr val="23272F"/>
                </a:solidFill>
                <a:effectLst/>
                <a:latin typeface="Optimistic Display"/>
              </a:rPr>
              <a:t>Your components will often need to display different things depending on different conditions. In React, you can conditionally render JSX using JavaScript syntax like </a:t>
            </a:r>
            <a:r>
              <a:rPr lang="en-GB" sz="2000" dirty="0"/>
              <a:t>if</a:t>
            </a:r>
            <a:r>
              <a:rPr lang="en-GB" sz="2000" b="0" i="0" u="none" strike="noStrike" dirty="0">
                <a:solidFill>
                  <a:srgbClr val="23272F"/>
                </a:solidFill>
                <a:effectLst/>
                <a:latin typeface="Optimistic Display"/>
              </a:rPr>
              <a:t> statements, </a:t>
            </a:r>
            <a:r>
              <a:rPr lang="en-GB" sz="2000" dirty="0"/>
              <a:t>&amp;&amp;</a:t>
            </a:r>
            <a:r>
              <a:rPr lang="en-GB" sz="2000" b="0" i="0" u="none" strike="noStrike" dirty="0">
                <a:solidFill>
                  <a:srgbClr val="23272F"/>
                </a:solidFill>
                <a:effectLst/>
                <a:latin typeface="Optimistic Display"/>
              </a:rPr>
              <a:t>, and </a:t>
            </a:r>
            <a:r>
              <a:rPr lang="en-GB" sz="2000" dirty="0"/>
              <a:t>? :</a:t>
            </a:r>
            <a:r>
              <a:rPr lang="en-GB" sz="2000" b="0" i="0" u="none" strike="noStrike" dirty="0">
                <a:solidFill>
                  <a:srgbClr val="23272F"/>
                </a:solidFill>
                <a:effectLst/>
                <a:latin typeface="Optimistic Display"/>
              </a:rPr>
              <a:t> operators.</a:t>
            </a:r>
            <a:endParaRPr lang="en-GB" sz="2000" dirty="0">
              <a:solidFill>
                <a:srgbClr val="23272F"/>
              </a:solidFill>
            </a:endParaRPr>
          </a:p>
          <a:p>
            <a:pPr algn="l"/>
            <a:r>
              <a:rPr lang="en-GB" sz="2000" b="0" i="0" u="none" strike="noStrike" dirty="0">
                <a:solidFill>
                  <a:srgbClr val="374151"/>
                </a:solidFill>
                <a:effectLst/>
              </a:rPr>
              <a:t>You will learn</a:t>
            </a:r>
          </a:p>
          <a:p>
            <a:pPr lvl="1"/>
            <a:r>
              <a:rPr lang="en-GB" sz="1800" b="0" i="0" u="none" strike="noStrike" dirty="0">
                <a:solidFill>
                  <a:srgbClr val="404756"/>
                </a:solidFill>
                <a:effectLst/>
                <a:latin typeface="Optimistic Text"/>
              </a:rPr>
              <a:t>How to return different JSX depending on a condition</a:t>
            </a:r>
          </a:p>
          <a:p>
            <a:pPr lvl="1"/>
            <a:r>
              <a:rPr lang="en-GB" sz="1800" b="0" i="0" u="none" strike="noStrike" dirty="0">
                <a:solidFill>
                  <a:srgbClr val="404756"/>
                </a:solidFill>
                <a:effectLst/>
                <a:latin typeface="Optimistic Text"/>
              </a:rPr>
              <a:t>How to conditionally include or exclude a piece of JSX</a:t>
            </a:r>
          </a:p>
          <a:p>
            <a:pPr lvl="1"/>
            <a:r>
              <a:rPr lang="en-GB" sz="1800" b="0" i="0" u="none" strike="noStrike" dirty="0">
                <a:solidFill>
                  <a:srgbClr val="404756"/>
                </a:solidFill>
                <a:effectLst/>
                <a:latin typeface="Optimistic Text"/>
              </a:rPr>
              <a:t>Common conditional syntax shortcuts you’ll encounter in React codebases</a:t>
            </a:r>
          </a:p>
          <a:p>
            <a:pPr marL="0" indent="0">
              <a:buNone/>
            </a:pPr>
            <a:br>
              <a:rPr lang="en-GB" sz="2000" dirty="0"/>
            </a:br>
            <a:endParaRPr lang="en-GB" sz="2000" dirty="0">
              <a:solidFill>
                <a:srgbClr val="23272F"/>
              </a:solidFill>
            </a:endParaRPr>
          </a:p>
        </p:txBody>
      </p:sp>
    </p:spTree>
    <p:extLst>
      <p:ext uri="{BB962C8B-B14F-4D97-AF65-F5344CB8AC3E}">
        <p14:creationId xmlns:p14="http://schemas.microsoft.com/office/powerpoint/2010/main" val="2568529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78D5E-20EA-68A5-F71F-DCA1D848F2D8}"/>
              </a:ext>
            </a:extLst>
          </p:cNvPr>
          <p:cNvSpPr>
            <a:spLocks noGrp="1"/>
          </p:cNvSpPr>
          <p:nvPr>
            <p:ph type="title"/>
          </p:nvPr>
        </p:nvSpPr>
        <p:spPr/>
        <p:txBody>
          <a:bodyPr>
            <a:normAutofit/>
          </a:bodyPr>
          <a:lstStyle/>
          <a:p>
            <a:r>
              <a:rPr lang="en-MK" sz="4000" dirty="0">
                <a:solidFill>
                  <a:srgbClr val="FF7600"/>
                </a:solidFill>
              </a:rPr>
              <a:t>Conditional returning JSX</a:t>
            </a:r>
          </a:p>
        </p:txBody>
      </p:sp>
      <p:sp>
        <p:nvSpPr>
          <p:cNvPr id="6" name="Content Placeholder 5">
            <a:extLst>
              <a:ext uri="{FF2B5EF4-FFF2-40B4-BE49-F238E27FC236}">
                <a16:creationId xmlns:a16="http://schemas.microsoft.com/office/drawing/2014/main" id="{A96F9B13-D7F2-8AA1-A412-65ADBF1F78E6}"/>
              </a:ext>
            </a:extLst>
          </p:cNvPr>
          <p:cNvSpPr>
            <a:spLocks noGrp="1"/>
          </p:cNvSpPr>
          <p:nvPr>
            <p:ph idx="1"/>
          </p:nvPr>
        </p:nvSpPr>
        <p:spPr/>
        <p:txBody>
          <a:bodyPr>
            <a:normAutofit/>
          </a:bodyPr>
          <a:lstStyle/>
          <a:p>
            <a:r>
              <a:rPr lang="en-GB" sz="2000" b="0" i="0" u="none" strike="noStrike" dirty="0">
                <a:solidFill>
                  <a:srgbClr val="23272F"/>
                </a:solidFill>
                <a:effectLst/>
                <a:latin typeface="Optimistic Text"/>
              </a:rPr>
              <a:t>Let’s say you have a </a:t>
            </a:r>
            <a:r>
              <a:rPr lang="en-GB" sz="2000" dirty="0" err="1"/>
              <a:t>PackingList</a:t>
            </a:r>
            <a:r>
              <a:rPr lang="en-GB" sz="2000" b="0" i="0" u="none" strike="noStrike" dirty="0">
                <a:solidFill>
                  <a:srgbClr val="23272F"/>
                </a:solidFill>
                <a:effectLst/>
                <a:latin typeface="Optimistic Text"/>
              </a:rPr>
              <a:t> component rendering several </a:t>
            </a:r>
            <a:r>
              <a:rPr lang="en-GB" sz="2000" dirty="0"/>
              <a:t>Item</a:t>
            </a:r>
            <a:r>
              <a:rPr lang="en-GB" sz="2000" b="0" i="0" u="none" strike="noStrike" dirty="0">
                <a:solidFill>
                  <a:srgbClr val="23272F"/>
                </a:solidFill>
                <a:effectLst/>
                <a:latin typeface="Optimistic Text"/>
              </a:rPr>
              <a:t>s, which can be marked as packed or not:</a:t>
            </a:r>
          </a:p>
          <a:p>
            <a:pPr lvl="1"/>
            <a:endParaRPr lang="en-GB" sz="1600" dirty="0">
              <a:solidFill>
                <a:srgbClr val="23272F"/>
              </a:solidFill>
            </a:endParaRPr>
          </a:p>
        </p:txBody>
      </p:sp>
      <p:pic>
        <p:nvPicPr>
          <p:cNvPr id="4" name="Picture 3" descr="A screenshot of a computer&#10;&#10;Description automatically generated">
            <a:extLst>
              <a:ext uri="{FF2B5EF4-FFF2-40B4-BE49-F238E27FC236}">
                <a16:creationId xmlns:a16="http://schemas.microsoft.com/office/drawing/2014/main" id="{FEB45168-1F51-F6E8-7CE4-F54123781DB4}"/>
              </a:ext>
            </a:extLst>
          </p:cNvPr>
          <p:cNvPicPr>
            <a:picLocks noChangeAspect="1"/>
          </p:cNvPicPr>
          <p:nvPr/>
        </p:nvPicPr>
        <p:blipFill>
          <a:blip r:embed="rId2"/>
          <a:stretch>
            <a:fillRect/>
          </a:stretch>
        </p:blipFill>
        <p:spPr>
          <a:xfrm>
            <a:off x="838200" y="2470840"/>
            <a:ext cx="6347626" cy="4022035"/>
          </a:xfrm>
          <a:prstGeom prst="rect">
            <a:avLst/>
          </a:prstGeom>
        </p:spPr>
      </p:pic>
    </p:spTree>
    <p:extLst>
      <p:ext uri="{BB962C8B-B14F-4D97-AF65-F5344CB8AC3E}">
        <p14:creationId xmlns:p14="http://schemas.microsoft.com/office/powerpoint/2010/main" val="825731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78D5E-20EA-68A5-F71F-DCA1D848F2D8}"/>
              </a:ext>
            </a:extLst>
          </p:cNvPr>
          <p:cNvSpPr>
            <a:spLocks noGrp="1"/>
          </p:cNvSpPr>
          <p:nvPr>
            <p:ph type="title"/>
          </p:nvPr>
        </p:nvSpPr>
        <p:spPr/>
        <p:txBody>
          <a:bodyPr>
            <a:normAutofit/>
          </a:bodyPr>
          <a:lstStyle/>
          <a:p>
            <a:r>
              <a:rPr lang="en-MK" sz="4000" dirty="0">
                <a:solidFill>
                  <a:srgbClr val="FF7600"/>
                </a:solidFill>
              </a:rPr>
              <a:t>Conditional returning JSX</a:t>
            </a:r>
          </a:p>
        </p:txBody>
      </p:sp>
      <p:sp>
        <p:nvSpPr>
          <p:cNvPr id="6" name="Content Placeholder 5">
            <a:extLst>
              <a:ext uri="{FF2B5EF4-FFF2-40B4-BE49-F238E27FC236}">
                <a16:creationId xmlns:a16="http://schemas.microsoft.com/office/drawing/2014/main" id="{A96F9B13-D7F2-8AA1-A412-65ADBF1F78E6}"/>
              </a:ext>
            </a:extLst>
          </p:cNvPr>
          <p:cNvSpPr>
            <a:spLocks noGrp="1"/>
          </p:cNvSpPr>
          <p:nvPr>
            <p:ph idx="1"/>
          </p:nvPr>
        </p:nvSpPr>
        <p:spPr/>
        <p:txBody>
          <a:bodyPr>
            <a:normAutofit/>
          </a:bodyPr>
          <a:lstStyle/>
          <a:p>
            <a:pPr algn="l"/>
            <a:r>
              <a:rPr lang="en-GB" sz="2000" b="0" i="0" u="none" strike="noStrike" dirty="0">
                <a:solidFill>
                  <a:srgbClr val="23272F"/>
                </a:solidFill>
                <a:effectLst/>
                <a:latin typeface="Optimistic Text"/>
              </a:rPr>
              <a:t>Notice that some of the Item components have their </a:t>
            </a:r>
            <a:r>
              <a:rPr lang="en-GB" sz="2000" b="0" i="0" u="none" strike="noStrike" dirty="0" err="1">
                <a:solidFill>
                  <a:srgbClr val="23272F"/>
                </a:solidFill>
                <a:effectLst/>
                <a:latin typeface="Optimistic Text"/>
              </a:rPr>
              <a:t>isPacked</a:t>
            </a:r>
            <a:r>
              <a:rPr lang="en-GB" sz="2000" b="0" i="0" u="none" strike="noStrike" dirty="0">
                <a:solidFill>
                  <a:srgbClr val="23272F"/>
                </a:solidFill>
                <a:effectLst/>
                <a:latin typeface="Optimistic Text"/>
              </a:rPr>
              <a:t> prop set to true instead of false. You want to add a checkmark (✔) to packed items if </a:t>
            </a:r>
            <a:r>
              <a:rPr lang="en-GB" sz="2000" b="0" i="0" u="none" strike="noStrike" dirty="0" err="1">
                <a:solidFill>
                  <a:srgbClr val="23272F"/>
                </a:solidFill>
                <a:effectLst/>
                <a:latin typeface="Optimistic Text"/>
              </a:rPr>
              <a:t>isPacked</a:t>
            </a:r>
            <a:r>
              <a:rPr lang="en-GB" sz="2000" b="0" i="0" u="none" strike="noStrike" dirty="0">
                <a:solidFill>
                  <a:srgbClr val="23272F"/>
                </a:solidFill>
                <a:effectLst/>
                <a:latin typeface="Optimistic Text"/>
              </a:rPr>
              <a:t>={true}.</a:t>
            </a:r>
          </a:p>
          <a:p>
            <a:pPr algn="l"/>
            <a:r>
              <a:rPr lang="en-GB" sz="2000" b="0" i="0" u="none" strike="noStrike" dirty="0">
                <a:solidFill>
                  <a:srgbClr val="23272F"/>
                </a:solidFill>
                <a:effectLst/>
                <a:latin typeface="Optimistic Text"/>
              </a:rPr>
              <a:t>You can write this as an </a:t>
            </a:r>
            <a:r>
              <a:rPr lang="en-GB" sz="2000" b="0" i="0" u="none" strike="noStrike" dirty="0">
                <a:solidFill>
                  <a:srgbClr val="23272F"/>
                </a:solidFill>
                <a:effectLst/>
                <a:latin typeface="Optimistic Text"/>
                <a:hlinkClick r:id="rId2"/>
              </a:rPr>
              <a:t>if/else statement</a:t>
            </a:r>
            <a:r>
              <a:rPr lang="en-GB" sz="2000" b="0" i="0" u="none" strike="noStrike" dirty="0">
                <a:solidFill>
                  <a:srgbClr val="23272F"/>
                </a:solidFill>
                <a:effectLst/>
                <a:latin typeface="Optimistic Text"/>
              </a:rPr>
              <a:t> like so:</a:t>
            </a:r>
          </a:p>
          <a:p>
            <a:pPr algn="l"/>
            <a:endParaRPr lang="en-GB" sz="2000" dirty="0">
              <a:solidFill>
                <a:srgbClr val="23272F"/>
              </a:solidFill>
              <a:latin typeface="Optimistic Text"/>
            </a:endParaRPr>
          </a:p>
          <a:p>
            <a:pPr algn="l"/>
            <a:endParaRPr lang="en-GB" sz="2000" b="0" i="0" u="none" strike="noStrike" dirty="0">
              <a:solidFill>
                <a:srgbClr val="23272F"/>
              </a:solidFill>
              <a:effectLst/>
              <a:latin typeface="Optimistic Text"/>
            </a:endParaRPr>
          </a:p>
          <a:p>
            <a:pPr algn="l"/>
            <a:endParaRPr lang="en-GB" sz="2000" dirty="0">
              <a:solidFill>
                <a:srgbClr val="23272F"/>
              </a:solidFill>
              <a:latin typeface="Optimistic Text"/>
            </a:endParaRPr>
          </a:p>
          <a:p>
            <a:pPr algn="l"/>
            <a:endParaRPr lang="en-GB" sz="2000" b="0" i="0" u="none" strike="noStrike" dirty="0">
              <a:solidFill>
                <a:srgbClr val="23272F"/>
              </a:solidFill>
              <a:effectLst/>
              <a:latin typeface="Optimistic Text"/>
            </a:endParaRPr>
          </a:p>
          <a:p>
            <a:pPr algn="l"/>
            <a:r>
              <a:rPr lang="en-GB" sz="2000" b="0" i="0" u="none" strike="noStrike" dirty="0">
                <a:solidFill>
                  <a:srgbClr val="23272F"/>
                </a:solidFill>
                <a:effectLst/>
                <a:latin typeface="Optimistic Text"/>
              </a:rPr>
              <a:t>If the </a:t>
            </a:r>
            <a:r>
              <a:rPr lang="en-GB" sz="2000" dirty="0" err="1"/>
              <a:t>isPacked</a:t>
            </a:r>
            <a:r>
              <a:rPr lang="en-GB" sz="2000" b="0" i="0" u="none" strike="noStrike" dirty="0">
                <a:solidFill>
                  <a:srgbClr val="23272F"/>
                </a:solidFill>
                <a:effectLst/>
                <a:latin typeface="Optimistic Text"/>
              </a:rPr>
              <a:t> prop is </a:t>
            </a:r>
            <a:r>
              <a:rPr lang="en-GB" sz="2000" dirty="0"/>
              <a:t>true</a:t>
            </a:r>
            <a:r>
              <a:rPr lang="en-GB" sz="2000" b="0" i="0" u="none" strike="noStrike" dirty="0">
                <a:solidFill>
                  <a:srgbClr val="23272F"/>
                </a:solidFill>
                <a:effectLst/>
                <a:latin typeface="Optimistic Text"/>
              </a:rPr>
              <a:t>, this code </a:t>
            </a:r>
            <a:r>
              <a:rPr lang="en-GB" sz="2000" b="1" i="0" u="none" strike="noStrike" dirty="0">
                <a:solidFill>
                  <a:srgbClr val="23272F"/>
                </a:solidFill>
                <a:effectLst/>
                <a:latin typeface="Optimistic Text"/>
              </a:rPr>
              <a:t>returns a different JSX tree.</a:t>
            </a:r>
            <a:r>
              <a:rPr lang="en-GB" sz="2000" b="0" i="0" u="none" strike="noStrike" dirty="0">
                <a:solidFill>
                  <a:srgbClr val="23272F"/>
                </a:solidFill>
                <a:effectLst/>
                <a:latin typeface="Optimistic Text"/>
              </a:rPr>
              <a:t> With this change, some of the items get a checkmark at the end:</a:t>
            </a:r>
          </a:p>
          <a:p>
            <a:pPr lvl="1"/>
            <a:endParaRPr lang="en-GB" sz="1600" dirty="0">
              <a:solidFill>
                <a:srgbClr val="23272F"/>
              </a:solidFill>
            </a:endParaRPr>
          </a:p>
        </p:txBody>
      </p:sp>
      <p:pic>
        <p:nvPicPr>
          <p:cNvPr id="5" name="Picture 4" descr="A screenshot of a computer&#10;&#10;Description automatically generated">
            <a:extLst>
              <a:ext uri="{FF2B5EF4-FFF2-40B4-BE49-F238E27FC236}">
                <a16:creationId xmlns:a16="http://schemas.microsoft.com/office/drawing/2014/main" id="{C8186832-3C6D-216F-A068-2105493951CD}"/>
              </a:ext>
            </a:extLst>
          </p:cNvPr>
          <p:cNvPicPr>
            <a:picLocks noChangeAspect="1"/>
          </p:cNvPicPr>
          <p:nvPr/>
        </p:nvPicPr>
        <p:blipFill>
          <a:blip r:embed="rId3"/>
          <a:stretch>
            <a:fillRect/>
          </a:stretch>
        </p:blipFill>
        <p:spPr>
          <a:xfrm>
            <a:off x="838200" y="2888096"/>
            <a:ext cx="7772400" cy="1462943"/>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3AF10A68-5DE9-A8DC-76B1-3CD85223BE72}"/>
              </a:ext>
            </a:extLst>
          </p:cNvPr>
          <p:cNvPicPr>
            <a:picLocks noChangeAspect="1"/>
          </p:cNvPicPr>
          <p:nvPr/>
        </p:nvPicPr>
        <p:blipFill>
          <a:blip r:embed="rId4"/>
          <a:stretch>
            <a:fillRect/>
          </a:stretch>
        </p:blipFill>
        <p:spPr>
          <a:xfrm>
            <a:off x="838200" y="5226593"/>
            <a:ext cx="3927764" cy="1085307"/>
          </a:xfrm>
          <a:prstGeom prst="rect">
            <a:avLst/>
          </a:prstGeom>
        </p:spPr>
      </p:pic>
    </p:spTree>
    <p:extLst>
      <p:ext uri="{BB962C8B-B14F-4D97-AF65-F5344CB8AC3E}">
        <p14:creationId xmlns:p14="http://schemas.microsoft.com/office/powerpoint/2010/main" val="2345063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78D5E-20EA-68A5-F71F-DCA1D848F2D8}"/>
              </a:ext>
            </a:extLst>
          </p:cNvPr>
          <p:cNvSpPr>
            <a:spLocks noGrp="1"/>
          </p:cNvSpPr>
          <p:nvPr>
            <p:ph type="title"/>
          </p:nvPr>
        </p:nvSpPr>
        <p:spPr/>
        <p:txBody>
          <a:bodyPr>
            <a:normAutofit/>
          </a:bodyPr>
          <a:lstStyle/>
          <a:p>
            <a:r>
              <a:rPr lang="en-MK" sz="4000" dirty="0">
                <a:solidFill>
                  <a:srgbClr val="FF7600"/>
                </a:solidFill>
              </a:rPr>
              <a:t>Conditional returning nothing with null</a:t>
            </a:r>
          </a:p>
        </p:txBody>
      </p:sp>
      <p:sp>
        <p:nvSpPr>
          <p:cNvPr id="6" name="Content Placeholder 5">
            <a:extLst>
              <a:ext uri="{FF2B5EF4-FFF2-40B4-BE49-F238E27FC236}">
                <a16:creationId xmlns:a16="http://schemas.microsoft.com/office/drawing/2014/main" id="{A96F9B13-D7F2-8AA1-A412-65ADBF1F78E6}"/>
              </a:ext>
            </a:extLst>
          </p:cNvPr>
          <p:cNvSpPr>
            <a:spLocks noGrp="1"/>
          </p:cNvSpPr>
          <p:nvPr>
            <p:ph idx="1"/>
          </p:nvPr>
        </p:nvSpPr>
        <p:spPr/>
        <p:txBody>
          <a:bodyPr>
            <a:normAutofit/>
          </a:bodyPr>
          <a:lstStyle/>
          <a:p>
            <a:pPr algn="l"/>
            <a:r>
              <a:rPr lang="en-GB" sz="2000" b="0" i="0" u="none" strike="noStrike" dirty="0">
                <a:solidFill>
                  <a:srgbClr val="23272F"/>
                </a:solidFill>
                <a:effectLst/>
                <a:latin typeface="Optimistic Text"/>
              </a:rPr>
              <a:t>In some situations, you won’t want to render anything at all. For example, say you don’t want to show packed items at all. A component must return something. In this case, you can return </a:t>
            </a:r>
            <a:r>
              <a:rPr lang="en-GB" sz="2000" dirty="0"/>
              <a:t>null</a:t>
            </a:r>
            <a:r>
              <a:rPr lang="en-GB" sz="2000" b="0" i="0" u="none" strike="noStrike" dirty="0">
                <a:solidFill>
                  <a:srgbClr val="23272F"/>
                </a:solidFill>
                <a:effectLst/>
                <a:latin typeface="Optimistic Text"/>
              </a:rPr>
              <a:t>:</a:t>
            </a:r>
          </a:p>
          <a:p>
            <a:pPr algn="l"/>
            <a:endParaRPr lang="en-GB" sz="2000" dirty="0">
              <a:solidFill>
                <a:srgbClr val="23272F"/>
              </a:solidFill>
              <a:latin typeface="Optimistic Text"/>
            </a:endParaRPr>
          </a:p>
          <a:p>
            <a:pPr algn="l"/>
            <a:endParaRPr lang="en-GB" sz="2000" dirty="0">
              <a:solidFill>
                <a:srgbClr val="23272F"/>
              </a:solidFill>
              <a:latin typeface="Optimistic Text"/>
            </a:endParaRPr>
          </a:p>
          <a:p>
            <a:pPr algn="l"/>
            <a:endParaRPr lang="en-GB" sz="2000" dirty="0">
              <a:solidFill>
                <a:srgbClr val="23272F"/>
              </a:solidFill>
              <a:latin typeface="Optimistic Text"/>
            </a:endParaRPr>
          </a:p>
          <a:p>
            <a:pPr algn="l"/>
            <a:endParaRPr lang="en-GB" sz="2000" dirty="0">
              <a:solidFill>
                <a:srgbClr val="23272F"/>
              </a:solidFill>
              <a:latin typeface="Optimistic Text"/>
            </a:endParaRPr>
          </a:p>
          <a:p>
            <a:r>
              <a:rPr lang="en-GB" sz="2000" dirty="0">
                <a:effectLst/>
              </a:rPr>
              <a:t>If </a:t>
            </a:r>
            <a:r>
              <a:rPr lang="en-GB" sz="2000" dirty="0" err="1">
                <a:effectLst/>
              </a:rPr>
              <a:t>isPacked</a:t>
            </a:r>
            <a:r>
              <a:rPr lang="en-GB" sz="2000" dirty="0">
                <a:effectLst/>
              </a:rPr>
              <a:t> is true, the component will return nothing, null. Otherwise, it will return JSX to render.</a:t>
            </a:r>
          </a:p>
          <a:p>
            <a:pPr lvl="1"/>
            <a:r>
              <a:rPr lang="en-GB" sz="1800" b="0" i="0" u="none" strike="noStrike" dirty="0">
                <a:solidFill>
                  <a:srgbClr val="23272F"/>
                </a:solidFill>
                <a:effectLst/>
              </a:rPr>
              <a:t>In practice, returning </a:t>
            </a:r>
            <a:r>
              <a:rPr lang="en-GB" sz="1800" dirty="0"/>
              <a:t>null</a:t>
            </a:r>
            <a:r>
              <a:rPr lang="en-GB" sz="1800" b="0" i="0" u="none" strike="noStrike" dirty="0">
                <a:solidFill>
                  <a:srgbClr val="23272F"/>
                </a:solidFill>
                <a:effectLst/>
              </a:rPr>
              <a:t> from a component isn’t common because it might surprise a developer trying to render it. More often, you would conditionally include or exclude the component in the parent component’s JSX. Here’s how to do that!</a:t>
            </a:r>
            <a:endParaRPr lang="en-GB" sz="1800" dirty="0">
              <a:effectLst/>
            </a:endParaRPr>
          </a:p>
        </p:txBody>
      </p:sp>
      <p:pic>
        <p:nvPicPr>
          <p:cNvPr id="4" name="Picture 3" descr="A white rectangular object with a black border&#10;&#10;Description automatically generated">
            <a:extLst>
              <a:ext uri="{FF2B5EF4-FFF2-40B4-BE49-F238E27FC236}">
                <a16:creationId xmlns:a16="http://schemas.microsoft.com/office/drawing/2014/main" id="{915FEDE9-9F69-0950-48B9-B74CCF4590F7}"/>
              </a:ext>
            </a:extLst>
          </p:cNvPr>
          <p:cNvPicPr>
            <a:picLocks noChangeAspect="1"/>
          </p:cNvPicPr>
          <p:nvPr/>
        </p:nvPicPr>
        <p:blipFill>
          <a:blip r:embed="rId2"/>
          <a:stretch>
            <a:fillRect/>
          </a:stretch>
        </p:blipFill>
        <p:spPr>
          <a:xfrm>
            <a:off x="838200" y="2543969"/>
            <a:ext cx="7772400" cy="1457325"/>
          </a:xfrm>
          <a:prstGeom prst="rect">
            <a:avLst/>
          </a:prstGeom>
        </p:spPr>
      </p:pic>
    </p:spTree>
    <p:extLst>
      <p:ext uri="{BB962C8B-B14F-4D97-AF65-F5344CB8AC3E}">
        <p14:creationId xmlns:p14="http://schemas.microsoft.com/office/powerpoint/2010/main" val="374778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78D5E-20EA-68A5-F71F-DCA1D848F2D8}"/>
              </a:ext>
            </a:extLst>
          </p:cNvPr>
          <p:cNvSpPr>
            <a:spLocks noGrp="1"/>
          </p:cNvSpPr>
          <p:nvPr>
            <p:ph type="title"/>
          </p:nvPr>
        </p:nvSpPr>
        <p:spPr/>
        <p:txBody>
          <a:bodyPr>
            <a:normAutofit/>
          </a:bodyPr>
          <a:lstStyle/>
          <a:p>
            <a:r>
              <a:rPr lang="en-MK" sz="4000" dirty="0">
                <a:solidFill>
                  <a:srgbClr val="FF7600"/>
                </a:solidFill>
              </a:rPr>
              <a:t>Conditionally including JSX</a:t>
            </a:r>
          </a:p>
        </p:txBody>
      </p:sp>
      <p:sp>
        <p:nvSpPr>
          <p:cNvPr id="6" name="Content Placeholder 5">
            <a:extLst>
              <a:ext uri="{FF2B5EF4-FFF2-40B4-BE49-F238E27FC236}">
                <a16:creationId xmlns:a16="http://schemas.microsoft.com/office/drawing/2014/main" id="{A96F9B13-D7F2-8AA1-A412-65ADBF1F78E6}"/>
              </a:ext>
            </a:extLst>
          </p:cNvPr>
          <p:cNvSpPr>
            <a:spLocks noGrp="1"/>
          </p:cNvSpPr>
          <p:nvPr>
            <p:ph idx="1"/>
          </p:nvPr>
        </p:nvSpPr>
        <p:spPr/>
        <p:txBody>
          <a:bodyPr>
            <a:normAutofit/>
          </a:bodyPr>
          <a:lstStyle/>
          <a:p>
            <a:pPr algn="l"/>
            <a:r>
              <a:rPr lang="en-GB" sz="2000" b="0" i="0" u="none" strike="noStrike" dirty="0">
                <a:solidFill>
                  <a:srgbClr val="23272F"/>
                </a:solidFill>
                <a:effectLst/>
                <a:latin typeface="Optimistic Text"/>
              </a:rPr>
              <a:t>In the previous example, you controlled which (if any!) JSX tree would be returned by the component. You may already have noticed some duplication in the render output:</a:t>
            </a:r>
            <a:endParaRPr lang="en-GB" sz="2000" dirty="0">
              <a:solidFill>
                <a:srgbClr val="23272F"/>
              </a:solidFill>
              <a:latin typeface="Optimistic Text"/>
            </a:endParaRPr>
          </a:p>
          <a:p>
            <a:pPr algn="l"/>
            <a:endParaRPr lang="en-GB" sz="2000" dirty="0">
              <a:solidFill>
                <a:srgbClr val="23272F"/>
              </a:solidFill>
              <a:latin typeface="Optimistic Text"/>
            </a:endParaRPr>
          </a:p>
          <a:p>
            <a:pPr algn="l"/>
            <a:endParaRPr lang="en-GB" sz="2000" dirty="0">
              <a:solidFill>
                <a:srgbClr val="23272F"/>
              </a:solidFill>
              <a:latin typeface="Optimistic Text"/>
            </a:endParaRPr>
          </a:p>
          <a:p>
            <a:pPr algn="l"/>
            <a:r>
              <a:rPr lang="en-GB" sz="2000" b="0" i="0" u="none" strike="noStrike" dirty="0">
                <a:solidFill>
                  <a:srgbClr val="23272F"/>
                </a:solidFill>
                <a:effectLst/>
                <a:latin typeface="Optimistic Text"/>
              </a:rPr>
              <a:t>is very similar to</a:t>
            </a:r>
          </a:p>
          <a:p>
            <a:pPr algn="l"/>
            <a:endParaRPr lang="en-GB" sz="2000" dirty="0">
              <a:solidFill>
                <a:srgbClr val="23272F"/>
              </a:solidFill>
              <a:latin typeface="Optimistic Text"/>
            </a:endParaRPr>
          </a:p>
          <a:p>
            <a:pPr algn="l"/>
            <a:endParaRPr lang="en-GB" sz="2000" dirty="0">
              <a:solidFill>
                <a:srgbClr val="23272F"/>
              </a:solidFill>
              <a:latin typeface="Optimistic Text"/>
            </a:endParaRPr>
          </a:p>
          <a:p>
            <a:pPr algn="l"/>
            <a:r>
              <a:rPr lang="en-GB" sz="2000" b="0" i="0" u="none" strike="noStrike" dirty="0">
                <a:solidFill>
                  <a:srgbClr val="23272F"/>
                </a:solidFill>
                <a:effectLst/>
                <a:latin typeface="Optimistic Text"/>
              </a:rPr>
              <a:t>Both of the conditional branches return </a:t>
            </a:r>
            <a:r>
              <a:rPr lang="en-GB" sz="2000" dirty="0"/>
              <a:t>&lt;li </a:t>
            </a:r>
            <a:r>
              <a:rPr lang="en-GB" sz="2000" dirty="0" err="1"/>
              <a:t>className</a:t>
            </a:r>
            <a:r>
              <a:rPr lang="en-GB" sz="2000" dirty="0"/>
              <a:t>="item"&gt;...&lt;/li&gt;</a:t>
            </a:r>
            <a:r>
              <a:rPr lang="en-GB" sz="2000" b="0" i="0" u="none" strike="noStrike" dirty="0">
                <a:solidFill>
                  <a:srgbClr val="23272F"/>
                </a:solidFill>
                <a:effectLst/>
                <a:latin typeface="Optimistic Text"/>
              </a:rPr>
              <a:t>:</a:t>
            </a:r>
          </a:p>
          <a:p>
            <a:pPr marL="0" indent="0" algn="l">
              <a:buNone/>
            </a:pPr>
            <a:endParaRPr lang="en-GB" sz="2000" dirty="0">
              <a:solidFill>
                <a:srgbClr val="23272F"/>
              </a:solidFill>
              <a:latin typeface="Optimistic Text"/>
            </a:endParaRPr>
          </a:p>
        </p:txBody>
      </p:sp>
      <p:pic>
        <p:nvPicPr>
          <p:cNvPr id="5" name="Picture 4">
            <a:extLst>
              <a:ext uri="{FF2B5EF4-FFF2-40B4-BE49-F238E27FC236}">
                <a16:creationId xmlns:a16="http://schemas.microsoft.com/office/drawing/2014/main" id="{DA6A2B71-3D32-1DE0-D026-36757280B906}"/>
              </a:ext>
            </a:extLst>
          </p:cNvPr>
          <p:cNvPicPr>
            <a:picLocks noChangeAspect="1"/>
          </p:cNvPicPr>
          <p:nvPr/>
        </p:nvPicPr>
        <p:blipFill>
          <a:blip r:embed="rId2"/>
          <a:stretch>
            <a:fillRect/>
          </a:stretch>
        </p:blipFill>
        <p:spPr>
          <a:xfrm>
            <a:off x="838200" y="2413000"/>
            <a:ext cx="7772400" cy="741029"/>
          </a:xfrm>
          <a:prstGeom prst="rect">
            <a:avLst/>
          </a:prstGeom>
        </p:spPr>
      </p:pic>
      <p:pic>
        <p:nvPicPr>
          <p:cNvPr id="8" name="Picture 7">
            <a:extLst>
              <a:ext uri="{FF2B5EF4-FFF2-40B4-BE49-F238E27FC236}">
                <a16:creationId xmlns:a16="http://schemas.microsoft.com/office/drawing/2014/main" id="{48FF17C8-D4EB-4D2A-F981-C10A9EAED131}"/>
              </a:ext>
            </a:extLst>
          </p:cNvPr>
          <p:cNvPicPr>
            <a:picLocks noChangeAspect="1"/>
          </p:cNvPicPr>
          <p:nvPr/>
        </p:nvPicPr>
        <p:blipFill>
          <a:blip r:embed="rId3"/>
          <a:stretch>
            <a:fillRect/>
          </a:stretch>
        </p:blipFill>
        <p:spPr>
          <a:xfrm>
            <a:off x="838200" y="3703971"/>
            <a:ext cx="7772400" cy="727095"/>
          </a:xfrm>
          <a:prstGeom prst="rect">
            <a:avLst/>
          </a:prstGeom>
        </p:spPr>
      </p:pic>
      <p:pic>
        <p:nvPicPr>
          <p:cNvPr id="10" name="Picture 9" descr="A white background with black and green text&#10;&#10;Description automatically generated">
            <a:extLst>
              <a:ext uri="{FF2B5EF4-FFF2-40B4-BE49-F238E27FC236}">
                <a16:creationId xmlns:a16="http://schemas.microsoft.com/office/drawing/2014/main" id="{18695FE0-EFDD-3110-3635-AA0D2D2F3E03}"/>
              </a:ext>
            </a:extLst>
          </p:cNvPr>
          <p:cNvPicPr>
            <a:picLocks noChangeAspect="1"/>
          </p:cNvPicPr>
          <p:nvPr/>
        </p:nvPicPr>
        <p:blipFill>
          <a:blip r:embed="rId4"/>
          <a:stretch>
            <a:fillRect/>
          </a:stretch>
        </p:blipFill>
        <p:spPr>
          <a:xfrm>
            <a:off x="838200" y="4879046"/>
            <a:ext cx="7772400" cy="1432854"/>
          </a:xfrm>
          <a:prstGeom prst="rect">
            <a:avLst/>
          </a:prstGeom>
        </p:spPr>
      </p:pic>
    </p:spTree>
    <p:extLst>
      <p:ext uri="{BB962C8B-B14F-4D97-AF65-F5344CB8AC3E}">
        <p14:creationId xmlns:p14="http://schemas.microsoft.com/office/powerpoint/2010/main" val="2968387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78D5E-20EA-68A5-F71F-DCA1D848F2D8}"/>
              </a:ext>
            </a:extLst>
          </p:cNvPr>
          <p:cNvSpPr>
            <a:spLocks noGrp="1"/>
          </p:cNvSpPr>
          <p:nvPr>
            <p:ph type="title"/>
          </p:nvPr>
        </p:nvSpPr>
        <p:spPr/>
        <p:txBody>
          <a:bodyPr>
            <a:normAutofit/>
          </a:bodyPr>
          <a:lstStyle/>
          <a:p>
            <a:r>
              <a:rPr lang="en-MK" sz="4000" dirty="0">
                <a:solidFill>
                  <a:srgbClr val="FF7600"/>
                </a:solidFill>
              </a:rPr>
              <a:t>Conditional (ternary) operator (? :)</a:t>
            </a:r>
          </a:p>
        </p:txBody>
      </p:sp>
      <p:sp>
        <p:nvSpPr>
          <p:cNvPr id="6" name="Content Placeholder 5">
            <a:extLst>
              <a:ext uri="{FF2B5EF4-FFF2-40B4-BE49-F238E27FC236}">
                <a16:creationId xmlns:a16="http://schemas.microsoft.com/office/drawing/2014/main" id="{A96F9B13-D7F2-8AA1-A412-65ADBF1F78E6}"/>
              </a:ext>
            </a:extLst>
          </p:cNvPr>
          <p:cNvSpPr>
            <a:spLocks noGrp="1"/>
          </p:cNvSpPr>
          <p:nvPr>
            <p:ph idx="1"/>
          </p:nvPr>
        </p:nvSpPr>
        <p:spPr/>
        <p:txBody>
          <a:bodyPr>
            <a:normAutofit/>
          </a:bodyPr>
          <a:lstStyle/>
          <a:p>
            <a:pPr algn="l"/>
            <a:r>
              <a:rPr lang="en-GB" sz="2000" b="0" i="0" u="none" strike="noStrike" dirty="0">
                <a:solidFill>
                  <a:srgbClr val="23272F"/>
                </a:solidFill>
                <a:effectLst/>
                <a:latin typeface="Optimistic Text"/>
              </a:rPr>
              <a:t>JavaScript has a compact syntax for writing a conditional expression — the </a:t>
            </a:r>
            <a:r>
              <a:rPr lang="en-GB" sz="2000" b="0" i="0" u="none" strike="noStrike" dirty="0">
                <a:solidFill>
                  <a:srgbClr val="23272F"/>
                </a:solidFill>
                <a:effectLst/>
                <a:latin typeface="Optimistic Text"/>
                <a:hlinkClick r:id="rId2"/>
              </a:rPr>
              <a:t>conditional operator</a:t>
            </a:r>
            <a:r>
              <a:rPr lang="en-GB" sz="2000" b="0" i="0" u="none" strike="noStrike" dirty="0">
                <a:solidFill>
                  <a:srgbClr val="23272F"/>
                </a:solidFill>
                <a:effectLst/>
                <a:latin typeface="Optimistic Text"/>
              </a:rPr>
              <a:t> or “ternary operator”.</a:t>
            </a:r>
          </a:p>
          <a:p>
            <a:pPr lvl="1"/>
            <a:r>
              <a:rPr lang="en-GB" sz="2000" b="0" i="0" u="none" strike="noStrike" dirty="0">
                <a:solidFill>
                  <a:srgbClr val="23272F"/>
                </a:solidFill>
                <a:effectLst/>
                <a:latin typeface="Optimistic Text"/>
              </a:rPr>
              <a:t>Instead of this:</a:t>
            </a:r>
          </a:p>
          <a:p>
            <a:pPr algn="l"/>
            <a:endParaRPr lang="en-GB" sz="2000" dirty="0">
              <a:solidFill>
                <a:srgbClr val="23272F"/>
              </a:solidFill>
              <a:latin typeface="Optimistic Text"/>
            </a:endParaRPr>
          </a:p>
          <a:p>
            <a:pPr algn="l"/>
            <a:endParaRPr lang="en-GB" sz="2000" dirty="0">
              <a:solidFill>
                <a:srgbClr val="23272F"/>
              </a:solidFill>
              <a:latin typeface="Optimistic Text"/>
            </a:endParaRPr>
          </a:p>
          <a:p>
            <a:pPr marL="0" indent="0" algn="l">
              <a:buNone/>
            </a:pPr>
            <a:endParaRPr lang="en-GB" sz="2000" dirty="0">
              <a:solidFill>
                <a:srgbClr val="23272F"/>
              </a:solidFill>
              <a:latin typeface="Optimistic Text"/>
            </a:endParaRPr>
          </a:p>
          <a:p>
            <a:pPr algn="l"/>
            <a:r>
              <a:rPr lang="en-GB" sz="2000" dirty="0">
                <a:solidFill>
                  <a:srgbClr val="23272F"/>
                </a:solidFill>
                <a:latin typeface="Optimistic Text"/>
              </a:rPr>
              <a:t>You can write this: </a:t>
            </a:r>
          </a:p>
        </p:txBody>
      </p:sp>
      <p:pic>
        <p:nvPicPr>
          <p:cNvPr id="4" name="Picture 3" descr="A white background with black text&#10;&#10;Description automatically generated">
            <a:extLst>
              <a:ext uri="{FF2B5EF4-FFF2-40B4-BE49-F238E27FC236}">
                <a16:creationId xmlns:a16="http://schemas.microsoft.com/office/drawing/2014/main" id="{DC81730E-B0FB-4B5A-5DDF-B9B68546989F}"/>
              </a:ext>
            </a:extLst>
          </p:cNvPr>
          <p:cNvPicPr>
            <a:picLocks noChangeAspect="1"/>
          </p:cNvPicPr>
          <p:nvPr/>
        </p:nvPicPr>
        <p:blipFill>
          <a:blip r:embed="rId3"/>
          <a:stretch>
            <a:fillRect/>
          </a:stretch>
        </p:blipFill>
        <p:spPr>
          <a:xfrm>
            <a:off x="838200" y="2762795"/>
            <a:ext cx="7772400" cy="1174206"/>
          </a:xfrm>
          <a:prstGeom prst="rect">
            <a:avLst/>
          </a:prstGeom>
        </p:spPr>
      </p:pic>
      <p:pic>
        <p:nvPicPr>
          <p:cNvPr id="9" name="Picture 8" descr="A white rectangular object with a black border&#10;&#10;Description automatically generated">
            <a:extLst>
              <a:ext uri="{FF2B5EF4-FFF2-40B4-BE49-F238E27FC236}">
                <a16:creationId xmlns:a16="http://schemas.microsoft.com/office/drawing/2014/main" id="{28750270-DF46-44CF-3038-20A565A65573}"/>
              </a:ext>
            </a:extLst>
          </p:cNvPr>
          <p:cNvPicPr>
            <a:picLocks noChangeAspect="1"/>
          </p:cNvPicPr>
          <p:nvPr/>
        </p:nvPicPr>
        <p:blipFill>
          <a:blip r:embed="rId4"/>
          <a:stretch>
            <a:fillRect/>
          </a:stretch>
        </p:blipFill>
        <p:spPr>
          <a:xfrm>
            <a:off x="838200" y="4371251"/>
            <a:ext cx="7772400" cy="1669127"/>
          </a:xfrm>
          <a:prstGeom prst="rect">
            <a:avLst/>
          </a:prstGeom>
        </p:spPr>
      </p:pic>
    </p:spTree>
    <p:extLst>
      <p:ext uri="{BB962C8B-B14F-4D97-AF65-F5344CB8AC3E}">
        <p14:creationId xmlns:p14="http://schemas.microsoft.com/office/powerpoint/2010/main" val="1104957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78D5E-20EA-68A5-F71F-DCA1D848F2D8}"/>
              </a:ext>
            </a:extLst>
          </p:cNvPr>
          <p:cNvSpPr>
            <a:spLocks noGrp="1"/>
          </p:cNvSpPr>
          <p:nvPr>
            <p:ph type="title"/>
          </p:nvPr>
        </p:nvSpPr>
        <p:spPr/>
        <p:txBody>
          <a:bodyPr>
            <a:normAutofit/>
          </a:bodyPr>
          <a:lstStyle/>
          <a:p>
            <a:r>
              <a:rPr lang="en-MK" sz="4000" dirty="0">
                <a:solidFill>
                  <a:srgbClr val="FF7600"/>
                </a:solidFill>
              </a:rPr>
              <a:t>Logical AND operator (&amp;&amp;)</a:t>
            </a:r>
          </a:p>
        </p:txBody>
      </p:sp>
      <p:sp>
        <p:nvSpPr>
          <p:cNvPr id="6" name="Content Placeholder 5">
            <a:extLst>
              <a:ext uri="{FF2B5EF4-FFF2-40B4-BE49-F238E27FC236}">
                <a16:creationId xmlns:a16="http://schemas.microsoft.com/office/drawing/2014/main" id="{A96F9B13-D7F2-8AA1-A412-65ADBF1F78E6}"/>
              </a:ext>
            </a:extLst>
          </p:cNvPr>
          <p:cNvSpPr>
            <a:spLocks noGrp="1"/>
          </p:cNvSpPr>
          <p:nvPr>
            <p:ph idx="1"/>
          </p:nvPr>
        </p:nvSpPr>
        <p:spPr/>
        <p:txBody>
          <a:bodyPr>
            <a:normAutofit/>
          </a:bodyPr>
          <a:lstStyle/>
          <a:p>
            <a:pPr algn="l"/>
            <a:r>
              <a:rPr lang="en-GB" sz="2000" b="0" i="0" strike="noStrike" dirty="0">
                <a:effectLst/>
              </a:rPr>
              <a:t>Another common shortcut you’ll encounter is the </a:t>
            </a:r>
            <a:r>
              <a:rPr lang="en-GB" sz="2000" b="0" i="0" dirty="0">
                <a:effectLst/>
                <a:hlinkClick r:id="rId2">
                  <a:extLst>
                    <a:ext uri="{A12FA001-AC4F-418D-AE19-62706E023703}">
                      <ahyp:hlinkClr xmlns:ahyp="http://schemas.microsoft.com/office/drawing/2018/hyperlinkcolor" val="tx"/>
                    </a:ext>
                  </a:extLst>
                </a:hlinkClick>
              </a:rPr>
              <a:t>JavaScript logical AND (&amp;&amp;) operator.</a:t>
            </a:r>
            <a:r>
              <a:rPr lang="en-GB" sz="2000" b="0" i="0" strike="noStrike" dirty="0">
                <a:effectLst/>
              </a:rPr>
              <a:t> Inside React components, it often comes up when you want to render some JSX when the condition is true, </a:t>
            </a:r>
            <a:r>
              <a:rPr lang="en-GB" sz="2000" b="1" i="0" strike="noStrike" dirty="0">
                <a:effectLst/>
              </a:rPr>
              <a:t>or render nothing otherwise.</a:t>
            </a:r>
            <a:r>
              <a:rPr lang="en-GB" sz="2000" b="0" i="0" strike="noStrike" dirty="0">
                <a:effectLst/>
              </a:rPr>
              <a:t> With </a:t>
            </a:r>
            <a:r>
              <a:rPr lang="en-GB" sz="2000" dirty="0"/>
              <a:t>&amp;&amp;</a:t>
            </a:r>
            <a:r>
              <a:rPr lang="en-GB" sz="2000" b="0" i="0" strike="noStrike" dirty="0">
                <a:effectLst/>
              </a:rPr>
              <a:t>, you could conditionally render the checkmark only if </a:t>
            </a:r>
            <a:r>
              <a:rPr lang="en-GB" sz="2000" dirty="0" err="1"/>
              <a:t>isPacked</a:t>
            </a:r>
            <a:r>
              <a:rPr lang="en-GB" sz="2000" b="0" i="0" strike="noStrike" dirty="0">
                <a:effectLst/>
              </a:rPr>
              <a:t> is </a:t>
            </a:r>
            <a:r>
              <a:rPr lang="en-GB" sz="2000" dirty="0"/>
              <a:t>true</a:t>
            </a:r>
            <a:r>
              <a:rPr lang="en-GB" sz="2000" b="0" i="0" strike="noStrike" dirty="0">
                <a:effectLst/>
              </a:rPr>
              <a:t>:</a:t>
            </a:r>
          </a:p>
          <a:p>
            <a:pPr algn="l"/>
            <a:endParaRPr lang="en-GB" sz="2000" dirty="0"/>
          </a:p>
          <a:p>
            <a:pPr algn="l"/>
            <a:endParaRPr lang="en-GB" sz="2000" b="0" i="0" strike="noStrike" dirty="0">
              <a:effectLst/>
            </a:endParaRPr>
          </a:p>
          <a:p>
            <a:pPr algn="l"/>
            <a:endParaRPr lang="en-GB" sz="2000" dirty="0"/>
          </a:p>
          <a:p>
            <a:pPr algn="l"/>
            <a:endParaRPr lang="en-GB" sz="2000" b="0" i="0" strike="noStrike" dirty="0">
              <a:effectLst/>
            </a:endParaRPr>
          </a:p>
          <a:p>
            <a:pPr algn="l"/>
            <a:r>
              <a:rPr lang="en-GB" sz="2000" b="0" i="0" u="none" strike="noStrike" dirty="0">
                <a:solidFill>
                  <a:srgbClr val="23272F"/>
                </a:solidFill>
                <a:effectLst/>
                <a:latin typeface="Optimistic Text"/>
              </a:rPr>
              <a:t>You can read this as </a:t>
            </a:r>
            <a:r>
              <a:rPr lang="en-GB" sz="2000" b="0" i="1" u="none" strike="noStrike" dirty="0">
                <a:solidFill>
                  <a:srgbClr val="23272F"/>
                </a:solidFill>
                <a:effectLst/>
                <a:latin typeface="Optimistic Text"/>
              </a:rPr>
              <a:t>“if </a:t>
            </a:r>
            <a:r>
              <a:rPr lang="en-GB" sz="2000" b="0" i="1" u="none" strike="noStrike" dirty="0" err="1">
                <a:solidFill>
                  <a:srgbClr val="23272F"/>
                </a:solidFill>
                <a:effectLst/>
                <a:latin typeface="Optimistic Text"/>
              </a:rPr>
              <a:t>isPacked</a:t>
            </a:r>
            <a:r>
              <a:rPr lang="en-GB" sz="2000" b="0" i="1" u="none" strike="noStrike" dirty="0">
                <a:solidFill>
                  <a:srgbClr val="23272F"/>
                </a:solidFill>
                <a:effectLst/>
                <a:latin typeface="Optimistic Text"/>
              </a:rPr>
              <a:t>, then (&amp;&amp;) render the checkmark, otherwise, render nothing”</a:t>
            </a:r>
            <a:r>
              <a:rPr lang="en-GB" sz="2000" b="0" i="0" u="none" strike="noStrike" dirty="0">
                <a:solidFill>
                  <a:srgbClr val="23272F"/>
                </a:solidFill>
                <a:effectLst/>
                <a:latin typeface="Optimistic Text"/>
              </a:rPr>
              <a:t>.</a:t>
            </a:r>
            <a:br>
              <a:rPr lang="en-GB" sz="1400" dirty="0"/>
            </a:br>
            <a:endParaRPr lang="en-GB" sz="2000" b="0" i="0" strike="noStrike" dirty="0">
              <a:effectLst/>
            </a:endParaRPr>
          </a:p>
          <a:p>
            <a:pPr marL="0" indent="0" algn="l">
              <a:buNone/>
            </a:pPr>
            <a:endParaRPr lang="en-GB" sz="2000" dirty="0"/>
          </a:p>
          <a:p>
            <a:pPr algn="l"/>
            <a:endParaRPr lang="en-GB" sz="2000" dirty="0"/>
          </a:p>
        </p:txBody>
      </p:sp>
      <p:pic>
        <p:nvPicPr>
          <p:cNvPr id="5" name="Picture 4" descr="A white rectangular object with a black border&#10;&#10;Description automatically generated">
            <a:extLst>
              <a:ext uri="{FF2B5EF4-FFF2-40B4-BE49-F238E27FC236}">
                <a16:creationId xmlns:a16="http://schemas.microsoft.com/office/drawing/2014/main" id="{ABD79D14-570A-6DB9-D524-0D72C342E6AC}"/>
              </a:ext>
            </a:extLst>
          </p:cNvPr>
          <p:cNvPicPr>
            <a:picLocks noChangeAspect="1"/>
          </p:cNvPicPr>
          <p:nvPr/>
        </p:nvPicPr>
        <p:blipFill>
          <a:blip r:embed="rId3"/>
          <a:stretch>
            <a:fillRect/>
          </a:stretch>
        </p:blipFill>
        <p:spPr>
          <a:xfrm>
            <a:off x="838200" y="2997200"/>
            <a:ext cx="7772400" cy="1540933"/>
          </a:xfrm>
          <a:prstGeom prst="rect">
            <a:avLst/>
          </a:prstGeom>
        </p:spPr>
      </p:pic>
    </p:spTree>
    <p:extLst>
      <p:ext uri="{BB962C8B-B14F-4D97-AF65-F5344CB8AC3E}">
        <p14:creationId xmlns:p14="http://schemas.microsoft.com/office/powerpoint/2010/main" val="336812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78D5E-20EA-68A5-F71F-DCA1D848F2D8}"/>
              </a:ext>
            </a:extLst>
          </p:cNvPr>
          <p:cNvSpPr>
            <a:spLocks noGrp="1"/>
          </p:cNvSpPr>
          <p:nvPr>
            <p:ph type="title"/>
          </p:nvPr>
        </p:nvSpPr>
        <p:spPr/>
        <p:txBody>
          <a:bodyPr>
            <a:normAutofit/>
          </a:bodyPr>
          <a:lstStyle/>
          <a:p>
            <a:r>
              <a:rPr lang="en-MK" sz="4000" dirty="0">
                <a:solidFill>
                  <a:srgbClr val="FF7600"/>
                </a:solidFill>
              </a:rPr>
              <a:t>Recap in Conditional Rendering</a:t>
            </a:r>
          </a:p>
        </p:txBody>
      </p:sp>
      <p:sp>
        <p:nvSpPr>
          <p:cNvPr id="6" name="Content Placeholder 5">
            <a:extLst>
              <a:ext uri="{FF2B5EF4-FFF2-40B4-BE49-F238E27FC236}">
                <a16:creationId xmlns:a16="http://schemas.microsoft.com/office/drawing/2014/main" id="{A96F9B13-D7F2-8AA1-A412-65ADBF1F78E6}"/>
              </a:ext>
            </a:extLst>
          </p:cNvPr>
          <p:cNvSpPr>
            <a:spLocks noGrp="1"/>
          </p:cNvSpPr>
          <p:nvPr>
            <p:ph idx="1"/>
          </p:nvPr>
        </p:nvSpPr>
        <p:spPr/>
        <p:txBody>
          <a:bodyPr>
            <a:normAutofit/>
          </a:bodyPr>
          <a:lstStyle/>
          <a:p>
            <a:pPr algn="l">
              <a:buFont typeface="Arial" panose="020B0604020202020204" pitchFamily="34" charset="0"/>
              <a:buChar char="•"/>
            </a:pPr>
            <a:r>
              <a:rPr lang="en-GB" sz="2000" b="0" i="0" u="none" strike="noStrike" dirty="0">
                <a:solidFill>
                  <a:srgbClr val="23272F"/>
                </a:solidFill>
                <a:effectLst/>
                <a:latin typeface="Optimistic Text"/>
              </a:rPr>
              <a:t>In React, you control branching logic with JavaScript.</a:t>
            </a:r>
          </a:p>
          <a:p>
            <a:pPr algn="l">
              <a:buFont typeface="Arial" panose="020B0604020202020204" pitchFamily="34" charset="0"/>
              <a:buChar char="•"/>
            </a:pPr>
            <a:r>
              <a:rPr lang="en-GB" sz="2000" b="0" i="0" u="none" strike="noStrike" dirty="0">
                <a:solidFill>
                  <a:srgbClr val="23272F"/>
                </a:solidFill>
                <a:effectLst/>
                <a:latin typeface="Optimistic Text"/>
              </a:rPr>
              <a:t>You can return a JSX expression conditionally with an if statement.</a:t>
            </a:r>
          </a:p>
          <a:p>
            <a:pPr algn="l">
              <a:buFont typeface="Arial" panose="020B0604020202020204" pitchFamily="34" charset="0"/>
              <a:buChar char="•"/>
            </a:pPr>
            <a:r>
              <a:rPr lang="en-GB" sz="2000" b="0" i="0" u="none" strike="noStrike" dirty="0">
                <a:solidFill>
                  <a:srgbClr val="23272F"/>
                </a:solidFill>
                <a:effectLst/>
                <a:latin typeface="Optimistic Text"/>
              </a:rPr>
              <a:t>You can conditionally save some JSX to a variable and then include it inside other JSX by using the curly braces.</a:t>
            </a:r>
          </a:p>
          <a:p>
            <a:pPr algn="l">
              <a:buFont typeface="Arial" panose="020B0604020202020204" pitchFamily="34" charset="0"/>
              <a:buChar char="•"/>
            </a:pPr>
            <a:r>
              <a:rPr lang="en-GB" sz="2000" b="0" i="0" u="none" strike="noStrike" dirty="0">
                <a:solidFill>
                  <a:srgbClr val="23272F"/>
                </a:solidFill>
                <a:effectLst/>
                <a:latin typeface="Optimistic Text"/>
              </a:rPr>
              <a:t>In JSX, {</a:t>
            </a:r>
            <a:r>
              <a:rPr lang="en-GB" sz="2000" b="0" i="0" u="none" strike="noStrike" dirty="0" err="1">
                <a:solidFill>
                  <a:srgbClr val="23272F"/>
                </a:solidFill>
                <a:effectLst/>
                <a:latin typeface="Optimistic Text"/>
              </a:rPr>
              <a:t>cond</a:t>
            </a:r>
            <a:r>
              <a:rPr lang="en-GB" sz="2000" b="0" i="0" u="none" strike="noStrike" dirty="0">
                <a:solidFill>
                  <a:srgbClr val="23272F"/>
                </a:solidFill>
                <a:effectLst/>
                <a:latin typeface="Optimistic Text"/>
              </a:rPr>
              <a:t> ? &lt;A /&gt; : &lt;B /&gt;} means </a:t>
            </a:r>
            <a:r>
              <a:rPr lang="en-GB" sz="2000" b="0" i="1" u="none" strike="noStrike" dirty="0">
                <a:solidFill>
                  <a:srgbClr val="23272F"/>
                </a:solidFill>
                <a:effectLst/>
                <a:latin typeface="Optimistic Text"/>
              </a:rPr>
              <a:t>“if </a:t>
            </a:r>
            <a:r>
              <a:rPr lang="en-GB" sz="2000" b="0" i="1" u="none" strike="noStrike" dirty="0" err="1">
                <a:solidFill>
                  <a:srgbClr val="23272F"/>
                </a:solidFill>
                <a:effectLst/>
                <a:latin typeface="Optimistic Text"/>
              </a:rPr>
              <a:t>cond</a:t>
            </a:r>
            <a:r>
              <a:rPr lang="en-GB" sz="2000" b="0" i="1" u="none" strike="noStrike" dirty="0">
                <a:solidFill>
                  <a:srgbClr val="23272F"/>
                </a:solidFill>
                <a:effectLst/>
                <a:latin typeface="Optimistic Text"/>
              </a:rPr>
              <a:t>, render &lt;A /&gt;, otherwise &lt;B /&gt;”</a:t>
            </a:r>
            <a:r>
              <a:rPr lang="en-GB" sz="2000" b="0" i="0" u="none" strike="noStrike" dirty="0">
                <a:solidFill>
                  <a:srgbClr val="23272F"/>
                </a:solidFill>
                <a:effectLst/>
                <a:latin typeface="Optimistic Text"/>
              </a:rPr>
              <a:t>.</a:t>
            </a:r>
          </a:p>
          <a:p>
            <a:pPr algn="l">
              <a:buFont typeface="Arial" panose="020B0604020202020204" pitchFamily="34" charset="0"/>
              <a:buChar char="•"/>
            </a:pPr>
            <a:r>
              <a:rPr lang="en-GB" sz="2000" b="0" i="0" u="none" strike="noStrike" dirty="0">
                <a:solidFill>
                  <a:srgbClr val="23272F"/>
                </a:solidFill>
                <a:effectLst/>
                <a:latin typeface="Optimistic Text"/>
              </a:rPr>
              <a:t>In JSX, {</a:t>
            </a:r>
            <a:r>
              <a:rPr lang="en-GB" sz="2000" b="0" i="0" u="none" strike="noStrike" dirty="0" err="1">
                <a:solidFill>
                  <a:srgbClr val="23272F"/>
                </a:solidFill>
                <a:effectLst/>
                <a:latin typeface="Optimistic Text"/>
              </a:rPr>
              <a:t>cond</a:t>
            </a:r>
            <a:r>
              <a:rPr lang="en-GB" sz="2000" b="0" i="0" u="none" strike="noStrike" dirty="0">
                <a:solidFill>
                  <a:srgbClr val="23272F"/>
                </a:solidFill>
                <a:effectLst/>
                <a:latin typeface="Optimistic Text"/>
              </a:rPr>
              <a:t> &amp;&amp; &lt;A /&gt;} means </a:t>
            </a:r>
            <a:r>
              <a:rPr lang="en-GB" sz="2000" b="0" i="1" u="none" strike="noStrike" dirty="0">
                <a:solidFill>
                  <a:srgbClr val="23272F"/>
                </a:solidFill>
                <a:effectLst/>
                <a:latin typeface="Optimistic Text"/>
              </a:rPr>
              <a:t>“if </a:t>
            </a:r>
            <a:r>
              <a:rPr lang="en-GB" sz="2000" b="0" i="1" u="none" strike="noStrike" dirty="0" err="1">
                <a:solidFill>
                  <a:srgbClr val="23272F"/>
                </a:solidFill>
                <a:effectLst/>
                <a:latin typeface="Optimistic Text"/>
              </a:rPr>
              <a:t>cond</a:t>
            </a:r>
            <a:r>
              <a:rPr lang="en-GB" sz="2000" b="0" i="1" u="none" strike="noStrike" dirty="0">
                <a:solidFill>
                  <a:srgbClr val="23272F"/>
                </a:solidFill>
                <a:effectLst/>
                <a:latin typeface="Optimistic Text"/>
              </a:rPr>
              <a:t>, render &lt;A /&gt;, otherwise nothing”</a:t>
            </a:r>
            <a:r>
              <a:rPr lang="en-GB" sz="2000" b="0" i="0" u="none" strike="noStrike" dirty="0">
                <a:solidFill>
                  <a:srgbClr val="23272F"/>
                </a:solidFill>
                <a:effectLst/>
                <a:latin typeface="Optimistic Text"/>
              </a:rPr>
              <a:t>.</a:t>
            </a:r>
          </a:p>
          <a:p>
            <a:pPr algn="l">
              <a:buFont typeface="Arial" panose="020B0604020202020204" pitchFamily="34" charset="0"/>
              <a:buChar char="•"/>
            </a:pPr>
            <a:r>
              <a:rPr lang="en-GB" sz="2000" b="0" i="0" u="none" strike="noStrike" dirty="0">
                <a:solidFill>
                  <a:srgbClr val="23272F"/>
                </a:solidFill>
                <a:effectLst/>
                <a:latin typeface="Optimistic Text"/>
              </a:rPr>
              <a:t>The shortcuts are common, but you don’t have to use them if you prefer plain if.</a:t>
            </a:r>
          </a:p>
        </p:txBody>
      </p:sp>
    </p:spTree>
    <p:extLst>
      <p:ext uri="{BB962C8B-B14F-4D97-AF65-F5344CB8AC3E}">
        <p14:creationId xmlns:p14="http://schemas.microsoft.com/office/powerpoint/2010/main" val="3411329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78D5E-20EA-68A5-F71F-DCA1D848F2D8}"/>
              </a:ext>
            </a:extLst>
          </p:cNvPr>
          <p:cNvSpPr>
            <a:spLocks noGrp="1"/>
          </p:cNvSpPr>
          <p:nvPr>
            <p:ph type="title"/>
          </p:nvPr>
        </p:nvSpPr>
        <p:spPr/>
        <p:txBody>
          <a:bodyPr>
            <a:normAutofit/>
          </a:bodyPr>
          <a:lstStyle/>
          <a:p>
            <a:r>
              <a:rPr lang="en-MK" sz="4000" dirty="0">
                <a:solidFill>
                  <a:srgbClr val="FF7600"/>
                </a:solidFill>
              </a:rPr>
              <a:t>Class Components</a:t>
            </a:r>
          </a:p>
        </p:txBody>
      </p:sp>
      <p:sp>
        <p:nvSpPr>
          <p:cNvPr id="6" name="Content Placeholder 5">
            <a:extLst>
              <a:ext uri="{FF2B5EF4-FFF2-40B4-BE49-F238E27FC236}">
                <a16:creationId xmlns:a16="http://schemas.microsoft.com/office/drawing/2014/main" id="{A96F9B13-D7F2-8AA1-A412-65ADBF1F78E6}"/>
              </a:ext>
            </a:extLst>
          </p:cNvPr>
          <p:cNvSpPr>
            <a:spLocks noGrp="1"/>
          </p:cNvSpPr>
          <p:nvPr>
            <p:ph idx="1"/>
          </p:nvPr>
        </p:nvSpPr>
        <p:spPr/>
        <p:txBody>
          <a:bodyPr>
            <a:normAutofit/>
          </a:bodyPr>
          <a:lstStyle/>
          <a:p>
            <a:pPr algn="l">
              <a:buFont typeface="Arial" panose="020B0604020202020204" pitchFamily="34" charset="0"/>
              <a:buChar char="•"/>
            </a:pPr>
            <a:r>
              <a:rPr lang="en-GB" sz="2000" dirty="0"/>
              <a:t>Component</a:t>
            </a:r>
            <a:r>
              <a:rPr lang="en-GB" sz="2000" b="0" i="0" u="none" strike="noStrike" dirty="0">
                <a:solidFill>
                  <a:srgbClr val="23272F"/>
                </a:solidFill>
                <a:effectLst/>
                <a:latin typeface="Optimistic Display"/>
              </a:rPr>
              <a:t> is the base class for the React components defined as </a:t>
            </a:r>
            <a:r>
              <a:rPr lang="en-GB" sz="2000" b="0" i="0" dirty="0">
                <a:effectLst/>
                <a:latin typeface="Optimistic Display"/>
                <a:hlinkClick r:id="rId2"/>
              </a:rPr>
              <a:t>JavaScript classes.</a:t>
            </a:r>
            <a:r>
              <a:rPr lang="en-GB" sz="2000" b="0" i="0" u="none" strike="noStrike" dirty="0">
                <a:solidFill>
                  <a:srgbClr val="23272F"/>
                </a:solidFill>
                <a:effectLst/>
                <a:latin typeface="Optimistic Display"/>
              </a:rPr>
              <a:t> Class components are still supported by React, but we don’t recommend using them in new code.</a:t>
            </a:r>
          </a:p>
          <a:p>
            <a:pPr algn="l">
              <a:buFont typeface="Arial" panose="020B0604020202020204" pitchFamily="34" charset="0"/>
              <a:buChar char="•"/>
            </a:pPr>
            <a:r>
              <a:rPr lang="en-GB" sz="2000" b="0" i="0" u="none" strike="noStrike" dirty="0">
                <a:solidFill>
                  <a:srgbClr val="23272F"/>
                </a:solidFill>
                <a:effectLst/>
                <a:latin typeface="Optimistic Text"/>
              </a:rPr>
              <a:t>The props passed to a class component are available as </a:t>
            </a:r>
            <a:r>
              <a:rPr lang="en-GB" sz="2000" dirty="0" err="1"/>
              <a:t>this.props</a:t>
            </a:r>
            <a:r>
              <a:rPr lang="en-GB" sz="2000" b="0" i="0" u="none" strike="noStrike" dirty="0">
                <a:solidFill>
                  <a:srgbClr val="23272F"/>
                </a:solidFill>
                <a:effectLst/>
                <a:latin typeface="Optimistic Text"/>
              </a:rPr>
              <a:t>.</a:t>
            </a:r>
          </a:p>
        </p:txBody>
      </p:sp>
      <p:pic>
        <p:nvPicPr>
          <p:cNvPr id="7" name="Picture 6" descr="A screenshot of a computer&#10;&#10;Description automatically generated">
            <a:extLst>
              <a:ext uri="{FF2B5EF4-FFF2-40B4-BE49-F238E27FC236}">
                <a16:creationId xmlns:a16="http://schemas.microsoft.com/office/drawing/2014/main" id="{68311743-5CF9-C9DE-4F59-F353FB11842D}"/>
              </a:ext>
            </a:extLst>
          </p:cNvPr>
          <p:cNvPicPr>
            <a:picLocks noChangeAspect="1"/>
          </p:cNvPicPr>
          <p:nvPr/>
        </p:nvPicPr>
        <p:blipFill>
          <a:blip r:embed="rId3"/>
          <a:stretch>
            <a:fillRect/>
          </a:stretch>
        </p:blipFill>
        <p:spPr>
          <a:xfrm>
            <a:off x="838200" y="3040236"/>
            <a:ext cx="7772400" cy="1922116"/>
          </a:xfrm>
          <a:prstGeom prst="rect">
            <a:avLst/>
          </a:prstGeom>
        </p:spPr>
      </p:pic>
    </p:spTree>
    <p:extLst>
      <p:ext uri="{BB962C8B-B14F-4D97-AF65-F5344CB8AC3E}">
        <p14:creationId xmlns:p14="http://schemas.microsoft.com/office/powerpoint/2010/main" val="2924725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78D5E-20EA-68A5-F71F-DCA1D848F2D8}"/>
              </a:ext>
            </a:extLst>
          </p:cNvPr>
          <p:cNvSpPr>
            <a:spLocks noGrp="1"/>
          </p:cNvSpPr>
          <p:nvPr>
            <p:ph type="title"/>
          </p:nvPr>
        </p:nvSpPr>
        <p:spPr/>
        <p:txBody>
          <a:bodyPr>
            <a:normAutofit/>
          </a:bodyPr>
          <a:lstStyle/>
          <a:p>
            <a:r>
              <a:rPr lang="en-MK" sz="4000" dirty="0">
                <a:solidFill>
                  <a:srgbClr val="FF7600"/>
                </a:solidFill>
              </a:rPr>
              <a:t>Questions</a:t>
            </a:r>
          </a:p>
        </p:txBody>
      </p:sp>
      <p:sp>
        <p:nvSpPr>
          <p:cNvPr id="6" name="Content Placeholder 5">
            <a:extLst>
              <a:ext uri="{FF2B5EF4-FFF2-40B4-BE49-F238E27FC236}">
                <a16:creationId xmlns:a16="http://schemas.microsoft.com/office/drawing/2014/main" id="{A96F9B13-D7F2-8AA1-A412-65ADBF1F78E6}"/>
              </a:ext>
            </a:extLst>
          </p:cNvPr>
          <p:cNvSpPr>
            <a:spLocks noGrp="1"/>
          </p:cNvSpPr>
          <p:nvPr>
            <p:ph idx="1"/>
          </p:nvPr>
        </p:nvSpPr>
        <p:spPr/>
        <p:txBody>
          <a:bodyPr>
            <a:normAutofit/>
          </a:bodyPr>
          <a:lstStyle/>
          <a:p>
            <a:pPr algn="l">
              <a:buFont typeface="Arial" panose="020B0604020202020204" pitchFamily="34" charset="0"/>
              <a:buChar char="•"/>
            </a:pPr>
            <a:r>
              <a:rPr lang="en-GB" sz="2000" b="0" i="0" u="none" strike="noStrike" dirty="0">
                <a:solidFill>
                  <a:srgbClr val="23272F"/>
                </a:solidFill>
                <a:effectLst/>
                <a:latin typeface="Optimistic Text"/>
              </a:rPr>
              <a:t>How to pass props ?</a:t>
            </a:r>
          </a:p>
          <a:p>
            <a:pPr algn="l">
              <a:buFont typeface="Arial" panose="020B0604020202020204" pitchFamily="34" charset="0"/>
              <a:buChar char="•"/>
            </a:pPr>
            <a:r>
              <a:rPr lang="en-GB" sz="2000" dirty="0">
                <a:solidFill>
                  <a:srgbClr val="23272F"/>
                </a:solidFill>
                <a:latin typeface="Optimistic Text"/>
              </a:rPr>
              <a:t>T</a:t>
            </a:r>
            <a:r>
              <a:rPr lang="en-GB" sz="2000" b="0" i="0" u="none" strike="noStrike" dirty="0">
                <a:solidFill>
                  <a:srgbClr val="23272F"/>
                </a:solidFill>
                <a:effectLst/>
                <a:latin typeface="Optimistic Text"/>
              </a:rPr>
              <a:t>ernary operator example.</a:t>
            </a:r>
          </a:p>
          <a:p>
            <a:pPr algn="l">
              <a:buFont typeface="Arial" panose="020B0604020202020204" pitchFamily="34" charset="0"/>
              <a:buChar char="•"/>
            </a:pPr>
            <a:r>
              <a:rPr lang="en-GB" sz="2000" b="0" i="0" u="none" strike="noStrike" dirty="0">
                <a:solidFill>
                  <a:srgbClr val="23272F"/>
                </a:solidFill>
                <a:effectLst/>
                <a:latin typeface="Optimistic Text"/>
              </a:rPr>
              <a:t>What is the difference using props in class component vs functional component ?</a:t>
            </a:r>
          </a:p>
          <a:p>
            <a:pPr algn="l">
              <a:buFont typeface="Arial" panose="020B0604020202020204" pitchFamily="34" charset="0"/>
              <a:buChar char="•"/>
            </a:pPr>
            <a:r>
              <a:rPr lang="en-GB" sz="2000" b="0" i="0" u="none" strike="noStrike" dirty="0">
                <a:solidFill>
                  <a:srgbClr val="23272F"/>
                </a:solidFill>
                <a:effectLst/>
                <a:latin typeface="Optimistic Text"/>
              </a:rPr>
              <a:t>How to define a required array of objects using prop types </a:t>
            </a:r>
            <a:r>
              <a:rPr lang="en-GB" sz="2000" dirty="0">
                <a:solidFill>
                  <a:srgbClr val="23272F"/>
                </a:solidFill>
                <a:latin typeface="Optimistic Text"/>
              </a:rPr>
              <a:t>?</a:t>
            </a:r>
          </a:p>
          <a:p>
            <a:pPr algn="l">
              <a:buFont typeface="Arial" panose="020B0604020202020204" pitchFamily="34" charset="0"/>
              <a:buChar char="•"/>
            </a:pPr>
            <a:r>
              <a:rPr lang="en-GB" sz="2000" dirty="0"/>
              <a:t>What function is present in the basic component setup in class components, but not in functional ones?</a:t>
            </a:r>
            <a:endParaRPr lang="en-GB" sz="2000" b="0" i="0" u="none" strike="noStrike" dirty="0">
              <a:solidFill>
                <a:srgbClr val="23272F"/>
              </a:solidFill>
              <a:effectLst/>
              <a:latin typeface="Optimistic Text"/>
            </a:endParaRPr>
          </a:p>
        </p:txBody>
      </p:sp>
    </p:spTree>
    <p:extLst>
      <p:ext uri="{BB962C8B-B14F-4D97-AF65-F5344CB8AC3E}">
        <p14:creationId xmlns:p14="http://schemas.microsoft.com/office/powerpoint/2010/main" val="959472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78D5E-20EA-68A5-F71F-DCA1D848F2D8}"/>
              </a:ext>
            </a:extLst>
          </p:cNvPr>
          <p:cNvSpPr>
            <a:spLocks noGrp="1"/>
          </p:cNvSpPr>
          <p:nvPr>
            <p:ph type="title"/>
          </p:nvPr>
        </p:nvSpPr>
        <p:spPr/>
        <p:txBody>
          <a:bodyPr/>
          <a:lstStyle/>
          <a:p>
            <a:r>
              <a:rPr lang="en-MK" dirty="0">
                <a:solidFill>
                  <a:srgbClr val="FF7600"/>
                </a:solidFill>
              </a:rPr>
              <a:t>Passing props to a Component</a:t>
            </a:r>
          </a:p>
        </p:txBody>
      </p:sp>
      <p:sp>
        <p:nvSpPr>
          <p:cNvPr id="3" name="Content Placeholder 2">
            <a:extLst>
              <a:ext uri="{FF2B5EF4-FFF2-40B4-BE49-F238E27FC236}">
                <a16:creationId xmlns:a16="http://schemas.microsoft.com/office/drawing/2014/main" id="{ECCC793B-43B9-323A-4E67-80F5F689721B}"/>
              </a:ext>
            </a:extLst>
          </p:cNvPr>
          <p:cNvSpPr>
            <a:spLocks noGrp="1"/>
          </p:cNvSpPr>
          <p:nvPr>
            <p:ph idx="1"/>
          </p:nvPr>
        </p:nvSpPr>
        <p:spPr/>
        <p:txBody>
          <a:bodyPr/>
          <a:lstStyle/>
          <a:p>
            <a:r>
              <a:rPr lang="en-GB" b="0" i="0" u="none" strike="noStrike" dirty="0">
                <a:solidFill>
                  <a:srgbClr val="23272F"/>
                </a:solidFill>
                <a:effectLst/>
                <a:latin typeface="Optimistic Display"/>
              </a:rPr>
              <a:t>React components use </a:t>
            </a:r>
            <a:r>
              <a:rPr lang="en-GB" b="0" i="1" u="none" strike="noStrike" dirty="0">
                <a:solidFill>
                  <a:srgbClr val="23272F"/>
                </a:solidFill>
                <a:effectLst/>
                <a:latin typeface="Optimistic Display"/>
              </a:rPr>
              <a:t>props</a:t>
            </a:r>
            <a:r>
              <a:rPr lang="en-GB" b="0" i="0" u="none" strike="noStrike" dirty="0">
                <a:solidFill>
                  <a:srgbClr val="23272F"/>
                </a:solidFill>
                <a:effectLst/>
                <a:latin typeface="Optimistic Display"/>
              </a:rPr>
              <a:t> to communicate with each other. Every parent component can pass some information to its child components by giving them props. Props might remind you of HTML attributes, but you can pass any JavaScript value through them, including objects, arrays, and functions.</a:t>
            </a:r>
            <a:endParaRPr lang="en-MK" dirty="0"/>
          </a:p>
        </p:txBody>
      </p:sp>
    </p:spTree>
    <p:extLst>
      <p:ext uri="{BB962C8B-B14F-4D97-AF65-F5344CB8AC3E}">
        <p14:creationId xmlns:p14="http://schemas.microsoft.com/office/powerpoint/2010/main" val="4664149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78D5E-20EA-68A5-F71F-DCA1D848F2D8}"/>
              </a:ext>
            </a:extLst>
          </p:cNvPr>
          <p:cNvSpPr>
            <a:spLocks noGrp="1"/>
          </p:cNvSpPr>
          <p:nvPr>
            <p:ph type="title"/>
          </p:nvPr>
        </p:nvSpPr>
        <p:spPr/>
        <p:txBody>
          <a:bodyPr>
            <a:normAutofit/>
          </a:bodyPr>
          <a:lstStyle/>
          <a:p>
            <a:r>
              <a:rPr lang="en-MK" sz="4000" dirty="0">
                <a:solidFill>
                  <a:srgbClr val="FF7600"/>
                </a:solidFill>
              </a:rPr>
              <a:t>Home work</a:t>
            </a:r>
          </a:p>
        </p:txBody>
      </p:sp>
      <p:sp>
        <p:nvSpPr>
          <p:cNvPr id="6" name="Content Placeholder 5">
            <a:extLst>
              <a:ext uri="{FF2B5EF4-FFF2-40B4-BE49-F238E27FC236}">
                <a16:creationId xmlns:a16="http://schemas.microsoft.com/office/drawing/2014/main" id="{A96F9B13-D7F2-8AA1-A412-65ADBF1F78E6}"/>
              </a:ext>
            </a:extLst>
          </p:cNvPr>
          <p:cNvSpPr>
            <a:spLocks noGrp="1"/>
          </p:cNvSpPr>
          <p:nvPr>
            <p:ph idx="1"/>
          </p:nvPr>
        </p:nvSpPr>
        <p:spPr/>
        <p:txBody>
          <a:bodyPr>
            <a:normAutofit/>
          </a:bodyPr>
          <a:lstStyle/>
          <a:p>
            <a:r>
              <a:rPr lang="en-GB" sz="2000" b="0" i="0" u="none" strike="noStrike" dirty="0">
                <a:solidFill>
                  <a:srgbClr val="374151"/>
                </a:solidFill>
                <a:effectLst/>
              </a:rPr>
              <a:t>Create a React application that consists of two components: </a:t>
            </a:r>
            <a:r>
              <a:rPr lang="en-GB" sz="2000" dirty="0"/>
              <a:t>Item</a:t>
            </a:r>
            <a:r>
              <a:rPr lang="en-GB" sz="2000" b="0" i="0" u="none" strike="noStrike" dirty="0">
                <a:solidFill>
                  <a:srgbClr val="374151"/>
                </a:solidFill>
                <a:effectLst/>
              </a:rPr>
              <a:t> and </a:t>
            </a:r>
            <a:r>
              <a:rPr lang="en-GB" sz="2000" dirty="0" err="1"/>
              <a:t>PackageList</a:t>
            </a:r>
            <a:r>
              <a:rPr lang="en-GB" sz="2000" b="0" i="0" u="none" strike="noStrike" dirty="0">
                <a:solidFill>
                  <a:srgbClr val="374151"/>
                </a:solidFill>
                <a:effectLst/>
              </a:rPr>
              <a:t>. Within </a:t>
            </a:r>
            <a:r>
              <a:rPr lang="en-GB" sz="2000" dirty="0" err="1"/>
              <a:t>PackageList</a:t>
            </a:r>
            <a:r>
              <a:rPr lang="en-GB" sz="2000" b="0" i="0" u="none" strike="noStrike" dirty="0">
                <a:solidFill>
                  <a:srgbClr val="374151"/>
                </a:solidFill>
                <a:effectLst/>
              </a:rPr>
              <a:t>, render multiple </a:t>
            </a:r>
            <a:r>
              <a:rPr lang="en-GB" sz="2000" dirty="0"/>
              <a:t>Item</a:t>
            </a:r>
            <a:r>
              <a:rPr lang="en-GB" sz="2000" b="0" i="0" u="none" strike="noStrike" dirty="0">
                <a:solidFill>
                  <a:srgbClr val="374151"/>
                </a:solidFill>
                <a:effectLst/>
              </a:rPr>
              <a:t> components. For each </a:t>
            </a:r>
            <a:r>
              <a:rPr lang="en-GB" sz="2000" dirty="0"/>
              <a:t>Item</a:t>
            </a:r>
            <a:r>
              <a:rPr lang="en-GB" sz="2000" b="0" i="0" u="none" strike="noStrike" dirty="0">
                <a:solidFill>
                  <a:srgbClr val="374151"/>
                </a:solidFill>
                <a:effectLst/>
              </a:rPr>
              <a:t>, you should pass in two props: </a:t>
            </a:r>
            <a:r>
              <a:rPr lang="en-GB" sz="2000" dirty="0"/>
              <a:t>name</a:t>
            </a:r>
            <a:r>
              <a:rPr lang="en-GB" sz="2000" b="0" i="0" u="none" strike="noStrike" dirty="0">
                <a:solidFill>
                  <a:srgbClr val="374151"/>
                </a:solidFill>
                <a:effectLst/>
              </a:rPr>
              <a:t> (the name of the item) and </a:t>
            </a:r>
            <a:r>
              <a:rPr lang="en-GB" sz="2000" dirty="0" err="1"/>
              <a:t>isPacked</a:t>
            </a:r>
            <a:r>
              <a:rPr lang="en-GB" sz="2000" b="0" i="0" u="none" strike="noStrike" dirty="0">
                <a:solidFill>
                  <a:srgbClr val="374151"/>
                </a:solidFill>
                <a:effectLst/>
              </a:rPr>
              <a:t> (a </a:t>
            </a:r>
            <a:r>
              <a:rPr lang="en-GB" sz="2000" b="0" i="0" u="none" strike="noStrike" dirty="0" err="1">
                <a:solidFill>
                  <a:srgbClr val="374151"/>
                </a:solidFill>
                <a:effectLst/>
              </a:rPr>
              <a:t>boolean</a:t>
            </a:r>
            <a:r>
              <a:rPr lang="en-GB" sz="2000" b="0" i="0" u="none" strike="noStrike" dirty="0">
                <a:solidFill>
                  <a:srgbClr val="374151"/>
                </a:solidFill>
                <a:effectLst/>
              </a:rPr>
              <a:t> indicating whether the item is packed or not). The </a:t>
            </a:r>
            <a:r>
              <a:rPr lang="en-GB" sz="2000" dirty="0" err="1"/>
              <a:t>isPacked</a:t>
            </a:r>
            <a:r>
              <a:rPr lang="en-GB" sz="2000" b="0" i="0" u="none" strike="noStrike" dirty="0">
                <a:solidFill>
                  <a:srgbClr val="374151"/>
                </a:solidFill>
                <a:effectLst/>
              </a:rPr>
              <a:t> prop should determine if the item displays a checkmark (✔) or a cross (</a:t>
            </a:r>
            <a:r>
              <a:rPr lang="en-MK" sz="2000" b="0" i="0" u="none" strike="noStrike" dirty="0">
                <a:solidFill>
                  <a:srgbClr val="374151"/>
                </a:solidFill>
                <a:effectLst/>
              </a:rPr>
              <a:t>❌) </a:t>
            </a:r>
            <a:r>
              <a:rPr lang="en-GB" sz="2000" b="0" i="0" u="none" strike="noStrike" dirty="0">
                <a:solidFill>
                  <a:srgbClr val="374151"/>
                </a:solidFill>
                <a:effectLst/>
              </a:rPr>
              <a:t>next to its name.</a:t>
            </a:r>
            <a:endParaRPr lang="en-GB" sz="2000" b="0" i="0" u="none" strike="noStrike" dirty="0">
              <a:solidFill>
                <a:srgbClr val="23272F"/>
              </a:solidFill>
              <a:effectLst/>
            </a:endParaRPr>
          </a:p>
        </p:txBody>
      </p:sp>
    </p:spTree>
    <p:extLst>
      <p:ext uri="{BB962C8B-B14F-4D97-AF65-F5344CB8AC3E}">
        <p14:creationId xmlns:p14="http://schemas.microsoft.com/office/powerpoint/2010/main" val="1694384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78D5E-20EA-68A5-F71F-DCA1D848F2D8}"/>
              </a:ext>
            </a:extLst>
          </p:cNvPr>
          <p:cNvSpPr>
            <a:spLocks noGrp="1"/>
          </p:cNvSpPr>
          <p:nvPr>
            <p:ph type="title"/>
          </p:nvPr>
        </p:nvSpPr>
        <p:spPr/>
        <p:txBody>
          <a:bodyPr/>
          <a:lstStyle/>
          <a:p>
            <a:r>
              <a:rPr lang="en-MK" dirty="0">
                <a:solidFill>
                  <a:srgbClr val="FF7600"/>
                </a:solidFill>
              </a:rPr>
              <a:t>You will learn</a:t>
            </a:r>
          </a:p>
        </p:txBody>
      </p:sp>
      <p:sp>
        <p:nvSpPr>
          <p:cNvPr id="3" name="Content Placeholder 2">
            <a:extLst>
              <a:ext uri="{FF2B5EF4-FFF2-40B4-BE49-F238E27FC236}">
                <a16:creationId xmlns:a16="http://schemas.microsoft.com/office/drawing/2014/main" id="{ECCC793B-43B9-323A-4E67-80F5F689721B}"/>
              </a:ext>
            </a:extLst>
          </p:cNvPr>
          <p:cNvSpPr>
            <a:spLocks noGrp="1"/>
          </p:cNvSpPr>
          <p:nvPr>
            <p:ph idx="1"/>
          </p:nvPr>
        </p:nvSpPr>
        <p:spPr/>
        <p:txBody>
          <a:bodyPr/>
          <a:lstStyle/>
          <a:p>
            <a:r>
              <a:rPr lang="en-GB" b="0" i="0" u="none" strike="noStrike" dirty="0">
                <a:solidFill>
                  <a:srgbClr val="23272F"/>
                </a:solidFill>
                <a:effectLst/>
                <a:latin typeface="Optimistic Display"/>
              </a:rPr>
              <a:t>How to pass to a component</a:t>
            </a:r>
          </a:p>
          <a:p>
            <a:r>
              <a:rPr lang="en-GB" dirty="0">
                <a:solidFill>
                  <a:srgbClr val="23272F"/>
                </a:solidFill>
                <a:latin typeface="Optimistic Display"/>
              </a:rPr>
              <a:t>How to read from a component</a:t>
            </a:r>
          </a:p>
          <a:p>
            <a:r>
              <a:rPr lang="en-GB" dirty="0">
                <a:solidFill>
                  <a:srgbClr val="23272F"/>
                </a:solidFill>
                <a:latin typeface="Optimistic Display"/>
              </a:rPr>
              <a:t>How to specify default values for props</a:t>
            </a:r>
          </a:p>
          <a:p>
            <a:r>
              <a:rPr lang="en-GB" dirty="0">
                <a:solidFill>
                  <a:srgbClr val="23272F"/>
                </a:solidFill>
                <a:latin typeface="Optimistic Display"/>
              </a:rPr>
              <a:t>How to pass some JSX to a component</a:t>
            </a:r>
          </a:p>
          <a:p>
            <a:r>
              <a:rPr lang="en-GB" dirty="0">
                <a:solidFill>
                  <a:srgbClr val="23272F"/>
                </a:solidFill>
                <a:latin typeface="Optimistic Display"/>
              </a:rPr>
              <a:t>How Props change overtime</a:t>
            </a:r>
          </a:p>
          <a:p>
            <a:r>
              <a:rPr lang="en-GB" dirty="0">
                <a:solidFill>
                  <a:srgbClr val="23272F"/>
                </a:solidFill>
                <a:latin typeface="Optimistic Display"/>
              </a:rPr>
              <a:t>Data flow</a:t>
            </a:r>
          </a:p>
          <a:p>
            <a:r>
              <a:rPr lang="en-GB" dirty="0">
                <a:solidFill>
                  <a:srgbClr val="23272F"/>
                </a:solidFill>
                <a:latin typeface="Optimistic Display"/>
              </a:rPr>
              <a:t>Conditional Rendering</a:t>
            </a:r>
          </a:p>
          <a:p>
            <a:r>
              <a:rPr lang="en-GB" dirty="0">
                <a:solidFill>
                  <a:srgbClr val="23272F"/>
                </a:solidFill>
                <a:latin typeface="Optimistic Display"/>
              </a:rPr>
              <a:t>Functional vs Class components</a:t>
            </a:r>
          </a:p>
          <a:p>
            <a:pPr marL="0" indent="0">
              <a:buNone/>
            </a:pPr>
            <a:endParaRPr lang="en-MK" dirty="0"/>
          </a:p>
        </p:txBody>
      </p:sp>
    </p:spTree>
    <p:extLst>
      <p:ext uri="{BB962C8B-B14F-4D97-AF65-F5344CB8AC3E}">
        <p14:creationId xmlns:p14="http://schemas.microsoft.com/office/powerpoint/2010/main" val="3529599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78D5E-20EA-68A5-F71F-DCA1D848F2D8}"/>
              </a:ext>
            </a:extLst>
          </p:cNvPr>
          <p:cNvSpPr>
            <a:spLocks noGrp="1"/>
          </p:cNvSpPr>
          <p:nvPr>
            <p:ph type="title"/>
          </p:nvPr>
        </p:nvSpPr>
        <p:spPr/>
        <p:txBody>
          <a:bodyPr/>
          <a:lstStyle/>
          <a:p>
            <a:r>
              <a:rPr lang="en-MK" dirty="0">
                <a:solidFill>
                  <a:srgbClr val="FF7600"/>
                </a:solidFill>
              </a:rPr>
              <a:t>How to pass to a component</a:t>
            </a:r>
          </a:p>
        </p:txBody>
      </p:sp>
      <p:pic>
        <p:nvPicPr>
          <p:cNvPr id="5" name="Picture 4" descr="A screenshot of a computer code&#10;&#10;Description automatically generated">
            <a:extLst>
              <a:ext uri="{FF2B5EF4-FFF2-40B4-BE49-F238E27FC236}">
                <a16:creationId xmlns:a16="http://schemas.microsoft.com/office/drawing/2014/main" id="{5BC94ECF-E817-E4DB-17E0-5A8DF335D39E}"/>
              </a:ext>
            </a:extLst>
          </p:cNvPr>
          <p:cNvPicPr>
            <a:picLocks noChangeAspect="1"/>
          </p:cNvPicPr>
          <p:nvPr/>
        </p:nvPicPr>
        <p:blipFill>
          <a:blip r:embed="rId2"/>
          <a:stretch>
            <a:fillRect/>
          </a:stretch>
        </p:blipFill>
        <p:spPr>
          <a:xfrm>
            <a:off x="838200" y="1690688"/>
            <a:ext cx="7772400" cy="4615635"/>
          </a:xfrm>
          <a:prstGeom prst="rect">
            <a:avLst/>
          </a:prstGeom>
        </p:spPr>
      </p:pic>
    </p:spTree>
    <p:extLst>
      <p:ext uri="{BB962C8B-B14F-4D97-AF65-F5344CB8AC3E}">
        <p14:creationId xmlns:p14="http://schemas.microsoft.com/office/powerpoint/2010/main" val="450220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78D5E-20EA-68A5-F71F-DCA1D848F2D8}"/>
              </a:ext>
            </a:extLst>
          </p:cNvPr>
          <p:cNvSpPr>
            <a:spLocks noGrp="1"/>
          </p:cNvSpPr>
          <p:nvPr>
            <p:ph type="title"/>
          </p:nvPr>
        </p:nvSpPr>
        <p:spPr/>
        <p:txBody>
          <a:bodyPr/>
          <a:lstStyle/>
          <a:p>
            <a:r>
              <a:rPr lang="en-MK" dirty="0">
                <a:solidFill>
                  <a:srgbClr val="FF7600"/>
                </a:solidFill>
              </a:rPr>
              <a:t>Passing props to a component</a:t>
            </a:r>
          </a:p>
        </p:txBody>
      </p:sp>
      <p:sp>
        <p:nvSpPr>
          <p:cNvPr id="6" name="Content Placeholder 5">
            <a:extLst>
              <a:ext uri="{FF2B5EF4-FFF2-40B4-BE49-F238E27FC236}">
                <a16:creationId xmlns:a16="http://schemas.microsoft.com/office/drawing/2014/main" id="{A96F9B13-D7F2-8AA1-A412-65ADBF1F78E6}"/>
              </a:ext>
            </a:extLst>
          </p:cNvPr>
          <p:cNvSpPr>
            <a:spLocks noGrp="1"/>
          </p:cNvSpPr>
          <p:nvPr>
            <p:ph idx="1"/>
          </p:nvPr>
        </p:nvSpPr>
        <p:spPr/>
        <p:txBody>
          <a:bodyPr>
            <a:normAutofit/>
          </a:bodyPr>
          <a:lstStyle/>
          <a:p>
            <a:r>
              <a:rPr lang="en-GB" sz="2400" b="0" i="0" u="none" strike="noStrike" dirty="0">
                <a:solidFill>
                  <a:srgbClr val="23272F"/>
                </a:solidFill>
                <a:effectLst/>
              </a:rPr>
              <a:t>In this code, the </a:t>
            </a:r>
            <a:r>
              <a:rPr lang="en-GB" sz="2400" dirty="0"/>
              <a:t>Profile</a:t>
            </a:r>
            <a:r>
              <a:rPr lang="en-GB" sz="2400" b="0" i="0" u="none" strike="noStrike" dirty="0">
                <a:solidFill>
                  <a:srgbClr val="23272F"/>
                </a:solidFill>
                <a:effectLst/>
              </a:rPr>
              <a:t> component isn’t passing any props to its child component, </a:t>
            </a:r>
            <a:r>
              <a:rPr lang="en-GB" sz="2400" dirty="0"/>
              <a:t>Avatar</a:t>
            </a:r>
            <a:r>
              <a:rPr lang="en-GB" sz="2400" b="0" i="0" u="none" strike="noStrike" dirty="0">
                <a:solidFill>
                  <a:srgbClr val="23272F"/>
                </a:solidFill>
                <a:effectLst/>
              </a:rPr>
              <a:t>:</a:t>
            </a:r>
            <a:endParaRPr lang="en-MK" sz="2400" dirty="0"/>
          </a:p>
        </p:txBody>
      </p:sp>
      <p:pic>
        <p:nvPicPr>
          <p:cNvPr id="8" name="Picture 7" descr="A white rectangular object with a black border&#10;&#10;Description automatically generated">
            <a:extLst>
              <a:ext uri="{FF2B5EF4-FFF2-40B4-BE49-F238E27FC236}">
                <a16:creationId xmlns:a16="http://schemas.microsoft.com/office/drawing/2014/main" id="{29D5D06F-A14E-3EC8-858D-4CC8FC47740D}"/>
              </a:ext>
            </a:extLst>
          </p:cNvPr>
          <p:cNvPicPr>
            <a:picLocks noChangeAspect="1"/>
          </p:cNvPicPr>
          <p:nvPr/>
        </p:nvPicPr>
        <p:blipFill>
          <a:blip r:embed="rId2"/>
          <a:stretch>
            <a:fillRect/>
          </a:stretch>
        </p:blipFill>
        <p:spPr>
          <a:xfrm>
            <a:off x="838200" y="2678075"/>
            <a:ext cx="7947991" cy="1501850"/>
          </a:xfrm>
          <a:prstGeom prst="rect">
            <a:avLst/>
          </a:prstGeom>
        </p:spPr>
      </p:pic>
    </p:spTree>
    <p:extLst>
      <p:ext uri="{BB962C8B-B14F-4D97-AF65-F5344CB8AC3E}">
        <p14:creationId xmlns:p14="http://schemas.microsoft.com/office/powerpoint/2010/main" val="3967137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78D5E-20EA-68A5-F71F-DCA1D848F2D8}"/>
              </a:ext>
            </a:extLst>
          </p:cNvPr>
          <p:cNvSpPr>
            <a:spLocks noGrp="1"/>
          </p:cNvSpPr>
          <p:nvPr>
            <p:ph type="title"/>
          </p:nvPr>
        </p:nvSpPr>
        <p:spPr/>
        <p:txBody>
          <a:bodyPr/>
          <a:lstStyle/>
          <a:p>
            <a:r>
              <a:rPr lang="en-MK" dirty="0">
                <a:solidFill>
                  <a:srgbClr val="FF7600"/>
                </a:solidFill>
              </a:rPr>
              <a:t>Step 1: Pass props to a child component</a:t>
            </a:r>
          </a:p>
        </p:txBody>
      </p:sp>
      <p:sp>
        <p:nvSpPr>
          <p:cNvPr id="6" name="Content Placeholder 5">
            <a:extLst>
              <a:ext uri="{FF2B5EF4-FFF2-40B4-BE49-F238E27FC236}">
                <a16:creationId xmlns:a16="http://schemas.microsoft.com/office/drawing/2014/main" id="{A96F9B13-D7F2-8AA1-A412-65ADBF1F78E6}"/>
              </a:ext>
            </a:extLst>
          </p:cNvPr>
          <p:cNvSpPr>
            <a:spLocks noGrp="1"/>
          </p:cNvSpPr>
          <p:nvPr>
            <p:ph idx="1"/>
          </p:nvPr>
        </p:nvSpPr>
        <p:spPr/>
        <p:txBody>
          <a:bodyPr>
            <a:normAutofit/>
          </a:bodyPr>
          <a:lstStyle/>
          <a:p>
            <a:r>
              <a:rPr lang="en-GB" sz="2400" b="0" i="0" u="none" strike="noStrike" dirty="0">
                <a:solidFill>
                  <a:srgbClr val="23272F"/>
                </a:solidFill>
                <a:effectLst/>
              </a:rPr>
              <a:t>First, pass some props to </a:t>
            </a:r>
            <a:r>
              <a:rPr lang="en-GB" sz="2400" dirty="0"/>
              <a:t>Avatar</a:t>
            </a:r>
            <a:r>
              <a:rPr lang="en-GB" sz="2400" b="0" i="0" u="none" strike="noStrike" dirty="0">
                <a:solidFill>
                  <a:srgbClr val="23272F"/>
                </a:solidFill>
                <a:effectLst/>
              </a:rPr>
              <a:t>. For example, let’s pass two props: </a:t>
            </a:r>
            <a:r>
              <a:rPr lang="en-GB" sz="2400" dirty="0"/>
              <a:t>person</a:t>
            </a:r>
            <a:r>
              <a:rPr lang="en-GB" sz="2400" b="0" i="0" u="none" strike="noStrike" dirty="0">
                <a:solidFill>
                  <a:srgbClr val="23272F"/>
                </a:solidFill>
                <a:effectLst/>
              </a:rPr>
              <a:t> (an object), and </a:t>
            </a:r>
            <a:r>
              <a:rPr lang="en-GB" sz="2400" dirty="0"/>
              <a:t>size</a:t>
            </a:r>
            <a:r>
              <a:rPr lang="en-GB" sz="2400" b="0" i="0" u="none" strike="noStrike" dirty="0">
                <a:solidFill>
                  <a:srgbClr val="23272F"/>
                </a:solidFill>
                <a:effectLst/>
              </a:rPr>
              <a:t> (a number):</a:t>
            </a:r>
            <a:endParaRPr lang="en-MK" sz="2400" dirty="0"/>
          </a:p>
        </p:txBody>
      </p:sp>
      <p:pic>
        <p:nvPicPr>
          <p:cNvPr id="4" name="Picture 3" descr="A screenshot of a computer&#10;&#10;Description automatically generated">
            <a:extLst>
              <a:ext uri="{FF2B5EF4-FFF2-40B4-BE49-F238E27FC236}">
                <a16:creationId xmlns:a16="http://schemas.microsoft.com/office/drawing/2014/main" id="{F922C62A-F210-C900-EF5B-7165522DBCFE}"/>
              </a:ext>
            </a:extLst>
          </p:cNvPr>
          <p:cNvPicPr>
            <a:picLocks noChangeAspect="1"/>
          </p:cNvPicPr>
          <p:nvPr/>
        </p:nvPicPr>
        <p:blipFill>
          <a:blip r:embed="rId2"/>
          <a:stretch>
            <a:fillRect/>
          </a:stretch>
        </p:blipFill>
        <p:spPr>
          <a:xfrm>
            <a:off x="838200" y="2659411"/>
            <a:ext cx="7772400" cy="2308715"/>
          </a:xfrm>
          <a:prstGeom prst="rect">
            <a:avLst/>
          </a:prstGeom>
        </p:spPr>
      </p:pic>
    </p:spTree>
    <p:extLst>
      <p:ext uri="{BB962C8B-B14F-4D97-AF65-F5344CB8AC3E}">
        <p14:creationId xmlns:p14="http://schemas.microsoft.com/office/powerpoint/2010/main" val="240354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78D5E-20EA-68A5-F71F-DCA1D848F2D8}"/>
              </a:ext>
            </a:extLst>
          </p:cNvPr>
          <p:cNvSpPr>
            <a:spLocks noGrp="1"/>
          </p:cNvSpPr>
          <p:nvPr>
            <p:ph type="title"/>
          </p:nvPr>
        </p:nvSpPr>
        <p:spPr/>
        <p:txBody>
          <a:bodyPr>
            <a:normAutofit/>
          </a:bodyPr>
          <a:lstStyle/>
          <a:p>
            <a:r>
              <a:rPr lang="en-MK" sz="4000" dirty="0">
                <a:solidFill>
                  <a:srgbClr val="FF7600"/>
                </a:solidFill>
              </a:rPr>
              <a:t>Step 2: Read props inside the child component</a:t>
            </a:r>
          </a:p>
        </p:txBody>
      </p:sp>
      <p:sp>
        <p:nvSpPr>
          <p:cNvPr id="6" name="Content Placeholder 5">
            <a:extLst>
              <a:ext uri="{FF2B5EF4-FFF2-40B4-BE49-F238E27FC236}">
                <a16:creationId xmlns:a16="http://schemas.microsoft.com/office/drawing/2014/main" id="{A96F9B13-D7F2-8AA1-A412-65ADBF1F78E6}"/>
              </a:ext>
            </a:extLst>
          </p:cNvPr>
          <p:cNvSpPr>
            <a:spLocks noGrp="1"/>
          </p:cNvSpPr>
          <p:nvPr>
            <p:ph idx="1"/>
          </p:nvPr>
        </p:nvSpPr>
        <p:spPr/>
        <p:txBody>
          <a:bodyPr>
            <a:normAutofit/>
          </a:bodyPr>
          <a:lstStyle/>
          <a:p>
            <a:r>
              <a:rPr lang="en-GB" sz="1800" b="0" i="0" u="none" strike="noStrike" dirty="0">
                <a:solidFill>
                  <a:srgbClr val="23272F"/>
                </a:solidFill>
                <a:effectLst/>
              </a:rPr>
              <a:t>You can read these props by listing their names </a:t>
            </a:r>
            <a:r>
              <a:rPr lang="en-GB" sz="1800" dirty="0"/>
              <a:t>person, size</a:t>
            </a:r>
            <a:r>
              <a:rPr lang="en-GB" sz="1800" b="0" i="0" u="none" strike="noStrike" dirty="0">
                <a:solidFill>
                  <a:srgbClr val="23272F"/>
                </a:solidFill>
                <a:effectLst/>
              </a:rPr>
              <a:t> separated by the commas inside </a:t>
            </a:r>
            <a:r>
              <a:rPr lang="en-GB" sz="1800" dirty="0"/>
              <a:t>({</a:t>
            </a:r>
            <a:r>
              <a:rPr lang="en-GB" sz="1800" b="0" i="0" u="none" strike="noStrike" dirty="0">
                <a:solidFill>
                  <a:srgbClr val="23272F"/>
                </a:solidFill>
                <a:effectLst/>
              </a:rPr>
              <a:t> and </a:t>
            </a:r>
            <a:r>
              <a:rPr lang="en-GB" sz="1800" dirty="0"/>
              <a:t>})</a:t>
            </a:r>
            <a:r>
              <a:rPr lang="en-GB" sz="1800" b="0" i="0" u="none" strike="noStrike" dirty="0">
                <a:solidFill>
                  <a:srgbClr val="23272F"/>
                </a:solidFill>
                <a:effectLst/>
              </a:rPr>
              <a:t> directly after </a:t>
            </a:r>
            <a:r>
              <a:rPr lang="en-GB" sz="1800" dirty="0"/>
              <a:t>function Avatar</a:t>
            </a:r>
            <a:r>
              <a:rPr lang="en-GB" sz="1800" b="0" i="0" u="none" strike="noStrike" dirty="0">
                <a:solidFill>
                  <a:srgbClr val="23272F"/>
                </a:solidFill>
                <a:effectLst/>
              </a:rPr>
              <a:t>. This lets you use them inside the </a:t>
            </a:r>
            <a:r>
              <a:rPr lang="en-GB" sz="1800" dirty="0"/>
              <a:t>Avatar</a:t>
            </a:r>
            <a:r>
              <a:rPr lang="en-GB" sz="1800" b="0" i="0" u="none" strike="noStrike" dirty="0">
                <a:solidFill>
                  <a:srgbClr val="23272F"/>
                </a:solidFill>
                <a:effectLst/>
              </a:rPr>
              <a:t> code, like you would with a variable.</a:t>
            </a:r>
          </a:p>
          <a:p>
            <a:endParaRPr lang="en-GB" sz="1800" dirty="0">
              <a:solidFill>
                <a:srgbClr val="23272F"/>
              </a:solidFill>
            </a:endParaRPr>
          </a:p>
          <a:p>
            <a:endParaRPr lang="en-GB" sz="1800" dirty="0">
              <a:solidFill>
                <a:srgbClr val="23272F"/>
              </a:solidFill>
            </a:endParaRPr>
          </a:p>
          <a:p>
            <a:pPr marL="0" indent="0">
              <a:buNone/>
            </a:pPr>
            <a:endParaRPr lang="en-GB" sz="1800" dirty="0">
              <a:solidFill>
                <a:srgbClr val="23272F"/>
              </a:solidFill>
            </a:endParaRPr>
          </a:p>
          <a:p>
            <a:r>
              <a:rPr lang="en-GB" sz="1800" b="0" i="0" u="none" strike="noStrike" dirty="0">
                <a:solidFill>
                  <a:srgbClr val="23272F"/>
                </a:solidFill>
                <a:effectLst/>
                <a:latin typeface="Optimistic Text"/>
              </a:rPr>
              <a:t>Add some logic to </a:t>
            </a:r>
            <a:r>
              <a:rPr lang="en-GB" sz="1800" dirty="0"/>
              <a:t>Avatar</a:t>
            </a:r>
            <a:r>
              <a:rPr lang="en-GB" sz="1800" b="0" i="0" u="none" strike="noStrike" dirty="0">
                <a:solidFill>
                  <a:srgbClr val="23272F"/>
                </a:solidFill>
                <a:effectLst/>
                <a:latin typeface="Optimistic Text"/>
              </a:rPr>
              <a:t> that uses the </a:t>
            </a:r>
            <a:r>
              <a:rPr lang="en-GB" sz="1800" dirty="0"/>
              <a:t>person</a:t>
            </a:r>
            <a:r>
              <a:rPr lang="en-GB" sz="1800" b="0" i="0" u="none" strike="noStrike" dirty="0">
                <a:solidFill>
                  <a:srgbClr val="23272F"/>
                </a:solidFill>
                <a:effectLst/>
                <a:latin typeface="Optimistic Text"/>
              </a:rPr>
              <a:t> and </a:t>
            </a:r>
            <a:r>
              <a:rPr lang="en-GB" sz="1800" dirty="0"/>
              <a:t>size</a:t>
            </a:r>
            <a:r>
              <a:rPr lang="en-GB" sz="1800" b="0" i="0" u="none" strike="noStrike" dirty="0">
                <a:solidFill>
                  <a:srgbClr val="23272F"/>
                </a:solidFill>
                <a:effectLst/>
                <a:latin typeface="Optimistic Text"/>
              </a:rPr>
              <a:t> props for rendering, and you’re done.</a:t>
            </a:r>
            <a:endParaRPr lang="en-MK" sz="1800" dirty="0"/>
          </a:p>
        </p:txBody>
      </p:sp>
      <p:pic>
        <p:nvPicPr>
          <p:cNvPr id="5" name="Picture 4" descr="A white rectangular object with a black border&#10;&#10;Description automatically generated">
            <a:extLst>
              <a:ext uri="{FF2B5EF4-FFF2-40B4-BE49-F238E27FC236}">
                <a16:creationId xmlns:a16="http://schemas.microsoft.com/office/drawing/2014/main" id="{95E90DCF-47C5-12FC-0A08-77B70E1A2A67}"/>
              </a:ext>
            </a:extLst>
          </p:cNvPr>
          <p:cNvPicPr>
            <a:picLocks noChangeAspect="1"/>
          </p:cNvPicPr>
          <p:nvPr/>
        </p:nvPicPr>
        <p:blipFill>
          <a:blip r:embed="rId2"/>
          <a:stretch>
            <a:fillRect/>
          </a:stretch>
        </p:blipFill>
        <p:spPr>
          <a:xfrm>
            <a:off x="838200" y="2373041"/>
            <a:ext cx="7772400" cy="1266613"/>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F0A46F92-DD23-A6B1-28F5-2EED16E80477}"/>
              </a:ext>
            </a:extLst>
          </p:cNvPr>
          <p:cNvPicPr>
            <a:picLocks noChangeAspect="1"/>
          </p:cNvPicPr>
          <p:nvPr/>
        </p:nvPicPr>
        <p:blipFill>
          <a:blip r:embed="rId3"/>
          <a:stretch>
            <a:fillRect/>
          </a:stretch>
        </p:blipFill>
        <p:spPr>
          <a:xfrm>
            <a:off x="911087" y="4038825"/>
            <a:ext cx="6063316" cy="2454050"/>
          </a:xfrm>
          <a:prstGeom prst="rect">
            <a:avLst/>
          </a:prstGeom>
        </p:spPr>
      </p:pic>
    </p:spTree>
    <p:extLst>
      <p:ext uri="{BB962C8B-B14F-4D97-AF65-F5344CB8AC3E}">
        <p14:creationId xmlns:p14="http://schemas.microsoft.com/office/powerpoint/2010/main" val="3715174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A78D5E-20EA-68A5-F71F-DCA1D848F2D8}"/>
              </a:ext>
            </a:extLst>
          </p:cNvPr>
          <p:cNvSpPr>
            <a:spLocks noGrp="1"/>
          </p:cNvSpPr>
          <p:nvPr>
            <p:ph type="title"/>
          </p:nvPr>
        </p:nvSpPr>
        <p:spPr>
          <a:xfrm>
            <a:off x="640080" y="329184"/>
            <a:ext cx="6894576" cy="1783080"/>
          </a:xfrm>
        </p:spPr>
        <p:txBody>
          <a:bodyPr anchor="b">
            <a:normAutofit/>
          </a:bodyPr>
          <a:lstStyle/>
          <a:p>
            <a:r>
              <a:rPr lang="en-MK" sz="5400" dirty="0">
                <a:solidFill>
                  <a:srgbClr val="FF9300"/>
                </a:solidFill>
              </a:rPr>
              <a:t>Passing JSX as children</a:t>
            </a:r>
          </a:p>
        </p:txBody>
      </p:sp>
      <p:sp>
        <p:nvSpPr>
          <p:cNvPr id="20"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A96F9B13-D7F2-8AA1-A412-65ADBF1F78E6}"/>
              </a:ext>
            </a:extLst>
          </p:cNvPr>
          <p:cNvSpPr>
            <a:spLocks noGrp="1"/>
          </p:cNvSpPr>
          <p:nvPr>
            <p:ph idx="1"/>
          </p:nvPr>
        </p:nvSpPr>
        <p:spPr>
          <a:xfrm>
            <a:off x="640080" y="2706624"/>
            <a:ext cx="6894576" cy="3483864"/>
          </a:xfrm>
        </p:spPr>
        <p:txBody>
          <a:bodyPr>
            <a:normAutofit/>
          </a:bodyPr>
          <a:lstStyle/>
          <a:p>
            <a:r>
              <a:rPr lang="en-GB" sz="2000" b="0" i="0" u="none" strike="noStrike" dirty="0">
                <a:effectLst/>
                <a:latin typeface="Optimistic Text"/>
              </a:rPr>
              <a:t>Sometimes you’ll want to nest your own components the same way:</a:t>
            </a:r>
          </a:p>
          <a:p>
            <a:endParaRPr lang="en-GB" sz="2000" dirty="0">
              <a:latin typeface="Optimistic Text"/>
            </a:endParaRPr>
          </a:p>
          <a:p>
            <a:endParaRPr lang="en-GB" sz="2000" b="0" i="0" u="none" strike="noStrike" dirty="0">
              <a:effectLst/>
              <a:latin typeface="Optimistic Text"/>
            </a:endParaRPr>
          </a:p>
          <a:p>
            <a:endParaRPr lang="en-GB" sz="2000" dirty="0">
              <a:latin typeface="Optimistic Text"/>
            </a:endParaRPr>
          </a:p>
          <a:p>
            <a:endParaRPr lang="en-GB" sz="2000" b="0" i="0" u="none" strike="noStrike" dirty="0">
              <a:effectLst/>
              <a:latin typeface="Optimistic Text"/>
            </a:endParaRPr>
          </a:p>
          <a:p>
            <a:r>
              <a:rPr lang="en-GB" sz="2000" b="0" i="0" u="none" strike="noStrike" dirty="0">
                <a:effectLst/>
                <a:latin typeface="Optimistic Text"/>
              </a:rPr>
              <a:t>When you nest content inside a JSX tag, the parent component will receive that content in a prop called </a:t>
            </a:r>
            <a:r>
              <a:rPr lang="en-GB" sz="2000" dirty="0"/>
              <a:t>children</a:t>
            </a:r>
            <a:r>
              <a:rPr lang="en-GB" sz="2000" b="0" i="0" u="none" strike="noStrike" dirty="0">
                <a:effectLst/>
                <a:latin typeface="Optimistic Text"/>
              </a:rPr>
              <a:t>. For example, the </a:t>
            </a:r>
            <a:r>
              <a:rPr lang="en-GB" sz="2000" dirty="0"/>
              <a:t>Card</a:t>
            </a:r>
            <a:r>
              <a:rPr lang="en-GB" sz="2000" b="0" i="0" u="none" strike="noStrike" dirty="0">
                <a:effectLst/>
                <a:latin typeface="Optimistic Text"/>
              </a:rPr>
              <a:t> component below will receive a </a:t>
            </a:r>
            <a:r>
              <a:rPr lang="en-GB" sz="2000" dirty="0"/>
              <a:t>children</a:t>
            </a:r>
            <a:r>
              <a:rPr lang="en-GB" sz="2000" b="0" i="0" u="none" strike="noStrike" dirty="0">
                <a:effectLst/>
                <a:latin typeface="Optimistic Text"/>
              </a:rPr>
              <a:t> prop set to </a:t>
            </a:r>
            <a:r>
              <a:rPr lang="en-GB" sz="2000" dirty="0"/>
              <a:t>&lt;Avatar /&gt;</a:t>
            </a:r>
            <a:r>
              <a:rPr lang="en-GB" sz="2000" b="0" i="0" u="none" strike="noStrike" dirty="0">
                <a:effectLst/>
                <a:latin typeface="Optimistic Text"/>
              </a:rPr>
              <a:t> and render it in a wrapper div:</a:t>
            </a:r>
          </a:p>
        </p:txBody>
      </p:sp>
      <p:pic>
        <p:nvPicPr>
          <p:cNvPr id="13" name="Picture 12" descr="A screenshot of a computer&#10;&#10;Description automatically generated">
            <a:extLst>
              <a:ext uri="{FF2B5EF4-FFF2-40B4-BE49-F238E27FC236}">
                <a16:creationId xmlns:a16="http://schemas.microsoft.com/office/drawing/2014/main" id="{7ACA965D-8D14-4835-0BCD-A147DCA5055E}"/>
              </a:ext>
            </a:extLst>
          </p:cNvPr>
          <p:cNvPicPr>
            <a:picLocks noChangeAspect="1"/>
          </p:cNvPicPr>
          <p:nvPr/>
        </p:nvPicPr>
        <p:blipFill>
          <a:blip r:embed="rId2"/>
          <a:stretch>
            <a:fillRect/>
          </a:stretch>
        </p:blipFill>
        <p:spPr>
          <a:xfrm>
            <a:off x="7639725" y="1277065"/>
            <a:ext cx="3912196" cy="3560098"/>
          </a:xfrm>
          <a:prstGeom prst="rect">
            <a:avLst/>
          </a:prstGeom>
        </p:spPr>
      </p:pic>
      <p:pic>
        <p:nvPicPr>
          <p:cNvPr id="11" name="Picture 10" descr="A white background with a black border&#10;&#10;Description automatically generated with medium confidence">
            <a:extLst>
              <a:ext uri="{FF2B5EF4-FFF2-40B4-BE49-F238E27FC236}">
                <a16:creationId xmlns:a16="http://schemas.microsoft.com/office/drawing/2014/main" id="{3E2E18D4-D35F-3634-B469-17D3A30DC215}"/>
              </a:ext>
            </a:extLst>
          </p:cNvPr>
          <p:cNvPicPr>
            <a:picLocks noChangeAspect="1"/>
          </p:cNvPicPr>
          <p:nvPr/>
        </p:nvPicPr>
        <p:blipFill>
          <a:blip r:embed="rId3"/>
          <a:stretch>
            <a:fillRect/>
          </a:stretch>
        </p:blipFill>
        <p:spPr>
          <a:xfrm>
            <a:off x="640078" y="3428999"/>
            <a:ext cx="5098413" cy="917713"/>
          </a:xfrm>
          <a:prstGeom prst="rect">
            <a:avLst/>
          </a:prstGeom>
        </p:spPr>
      </p:pic>
    </p:spTree>
    <p:extLst>
      <p:ext uri="{BB962C8B-B14F-4D97-AF65-F5344CB8AC3E}">
        <p14:creationId xmlns:p14="http://schemas.microsoft.com/office/powerpoint/2010/main" val="574559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78D5E-20EA-68A5-F71F-DCA1D848F2D8}"/>
              </a:ext>
            </a:extLst>
          </p:cNvPr>
          <p:cNvSpPr>
            <a:spLocks noGrp="1"/>
          </p:cNvSpPr>
          <p:nvPr>
            <p:ph type="title"/>
          </p:nvPr>
        </p:nvSpPr>
        <p:spPr/>
        <p:txBody>
          <a:bodyPr>
            <a:normAutofit/>
          </a:bodyPr>
          <a:lstStyle/>
          <a:p>
            <a:r>
              <a:rPr lang="en-MK" sz="4000" dirty="0">
                <a:solidFill>
                  <a:srgbClr val="FF7600"/>
                </a:solidFill>
              </a:rPr>
              <a:t>Data flow</a:t>
            </a:r>
          </a:p>
        </p:txBody>
      </p:sp>
      <p:sp>
        <p:nvSpPr>
          <p:cNvPr id="6" name="Content Placeholder 5">
            <a:extLst>
              <a:ext uri="{FF2B5EF4-FFF2-40B4-BE49-F238E27FC236}">
                <a16:creationId xmlns:a16="http://schemas.microsoft.com/office/drawing/2014/main" id="{A96F9B13-D7F2-8AA1-A412-65ADBF1F78E6}"/>
              </a:ext>
            </a:extLst>
          </p:cNvPr>
          <p:cNvSpPr>
            <a:spLocks noGrp="1"/>
          </p:cNvSpPr>
          <p:nvPr>
            <p:ph idx="1"/>
          </p:nvPr>
        </p:nvSpPr>
        <p:spPr/>
        <p:txBody>
          <a:bodyPr>
            <a:normAutofit/>
          </a:bodyPr>
          <a:lstStyle/>
          <a:p>
            <a:r>
              <a:rPr lang="en-GB" sz="2000" b="1" i="0" u="none" strike="noStrike" dirty="0">
                <a:solidFill>
                  <a:srgbClr val="374151"/>
                </a:solidFill>
                <a:effectLst/>
              </a:rPr>
              <a:t>Unidirectional data flow</a:t>
            </a:r>
            <a:r>
              <a:rPr lang="en-GB" sz="2000" b="0" i="0" u="none" strike="noStrike" dirty="0">
                <a:solidFill>
                  <a:srgbClr val="374151"/>
                </a:solidFill>
                <a:effectLst/>
              </a:rPr>
              <a:t> describes a one-way data flow where the data can move in only one pathway when being transferred between different parts of the program.</a:t>
            </a:r>
            <a:endParaRPr lang="en-GB" sz="2000" dirty="0">
              <a:solidFill>
                <a:srgbClr val="23272F"/>
              </a:solidFill>
            </a:endParaRPr>
          </a:p>
          <a:p>
            <a:pPr algn="l"/>
            <a:r>
              <a:rPr lang="en-GB" sz="2000" b="0" i="0" u="none" strike="noStrike" dirty="0">
                <a:solidFill>
                  <a:srgbClr val="374151"/>
                </a:solidFill>
                <a:effectLst/>
              </a:rPr>
              <a:t>React, a </a:t>
            </a:r>
            <a:r>
              <a:rPr lang="en-GB" sz="2000" b="0" i="0" u="none" strike="noStrike" dirty="0" err="1">
                <a:solidFill>
                  <a:srgbClr val="374151"/>
                </a:solidFill>
                <a:effectLst/>
              </a:rPr>
              <a:t>Javascript</a:t>
            </a:r>
            <a:r>
              <a:rPr lang="en-GB" sz="2000" b="0" i="0" u="none" strike="noStrike" dirty="0">
                <a:solidFill>
                  <a:srgbClr val="374151"/>
                </a:solidFill>
                <a:effectLst/>
              </a:rPr>
              <a:t> library, uses unidirectional data flow. The data from the parent is known as </a:t>
            </a:r>
            <a:r>
              <a:rPr lang="en-GB" sz="2000" b="1" i="0" u="none" strike="noStrike" dirty="0">
                <a:solidFill>
                  <a:srgbClr val="374151"/>
                </a:solidFill>
                <a:effectLst/>
              </a:rPr>
              <a:t>props</a:t>
            </a:r>
            <a:r>
              <a:rPr lang="en-GB" sz="2000" b="0" i="0" u="none" strike="noStrike" dirty="0">
                <a:solidFill>
                  <a:srgbClr val="374151"/>
                </a:solidFill>
                <a:effectLst/>
              </a:rPr>
              <a:t>. You can only transfer data from parent to child and not vice versa.</a:t>
            </a:r>
          </a:p>
          <a:p>
            <a:r>
              <a:rPr lang="en-GB" sz="2000" b="0" i="0" u="none" strike="noStrike" dirty="0">
                <a:solidFill>
                  <a:srgbClr val="374151"/>
                </a:solidFill>
                <a:effectLst/>
              </a:rPr>
              <a:t>This means that the child components cannot update or modify the data on their own, </a:t>
            </a:r>
            <a:r>
              <a:rPr lang="en-GB" sz="2000" b="0" i="0" u="none" strike="noStrike" dirty="0" err="1">
                <a:solidFill>
                  <a:srgbClr val="374151"/>
                </a:solidFill>
                <a:effectLst/>
              </a:rPr>
              <a:t>makeing</a:t>
            </a:r>
            <a:r>
              <a:rPr lang="en-GB" sz="2000" b="0" i="0" u="none" strike="noStrike" dirty="0">
                <a:solidFill>
                  <a:srgbClr val="374151"/>
                </a:solidFill>
                <a:effectLst/>
              </a:rPr>
              <a:t> sure that a clean data flow architecture is followed. This also means that you can control the data flow better.</a:t>
            </a:r>
          </a:p>
          <a:p>
            <a:r>
              <a:rPr lang="en-GB" sz="2000" i="0" u="none" strike="noStrike" dirty="0">
                <a:effectLst/>
                <a:latin typeface="var(--font-family-heading-lesson-markdown)"/>
              </a:rPr>
              <a:t>Effect of state changes</a:t>
            </a:r>
          </a:p>
          <a:p>
            <a:pPr lvl="1"/>
            <a:r>
              <a:rPr lang="en-GB" sz="1800" b="0" i="0" u="none" strike="noStrike" dirty="0">
                <a:solidFill>
                  <a:srgbClr val="374151"/>
                </a:solidFill>
                <a:effectLst/>
                <a:latin typeface="Droid Serif"/>
              </a:rPr>
              <a:t>In React, each state is owned by one component. Due to the unidirectional flow, the changes made on the state of the component will only affect the children and not the parents or siblings.</a:t>
            </a:r>
            <a:br>
              <a:rPr lang="en-GB" sz="1800" dirty="0"/>
            </a:br>
            <a:endParaRPr lang="en-GB" sz="1800" dirty="0">
              <a:solidFill>
                <a:srgbClr val="23272F"/>
              </a:solidFill>
            </a:endParaRPr>
          </a:p>
        </p:txBody>
      </p:sp>
    </p:spTree>
    <p:extLst>
      <p:ext uri="{BB962C8B-B14F-4D97-AF65-F5344CB8AC3E}">
        <p14:creationId xmlns:p14="http://schemas.microsoft.com/office/powerpoint/2010/main" val="31810150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TotalTime>
  <Words>1205</Words>
  <Application>Microsoft Macintosh PowerPoint</Application>
  <PresentationFormat>Widescreen</PresentationFormat>
  <Paragraphs>102</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Light</vt:lpstr>
      <vt:lpstr>Droid Serif</vt:lpstr>
      <vt:lpstr>Optimistic Display</vt:lpstr>
      <vt:lpstr>Optimistic Text</vt:lpstr>
      <vt:lpstr>var(--font-family-heading-lesson-markdown)</vt:lpstr>
      <vt:lpstr>Office Theme</vt:lpstr>
      <vt:lpstr>Class, functions and props  in react</vt:lpstr>
      <vt:lpstr>Passing props to a Component</vt:lpstr>
      <vt:lpstr>You will learn</vt:lpstr>
      <vt:lpstr>How to pass to a component</vt:lpstr>
      <vt:lpstr>Passing props to a component</vt:lpstr>
      <vt:lpstr>Step 1: Pass props to a child component</vt:lpstr>
      <vt:lpstr>Step 2: Read props inside the child component</vt:lpstr>
      <vt:lpstr>Passing JSX as children</vt:lpstr>
      <vt:lpstr>Data flow</vt:lpstr>
      <vt:lpstr>Conditional Rendering</vt:lpstr>
      <vt:lpstr>Conditional returning JSX</vt:lpstr>
      <vt:lpstr>Conditional returning JSX</vt:lpstr>
      <vt:lpstr>Conditional returning nothing with null</vt:lpstr>
      <vt:lpstr>Conditionally including JSX</vt:lpstr>
      <vt:lpstr>Conditional (ternary) operator (? :)</vt:lpstr>
      <vt:lpstr>Logical AND operator (&amp;&amp;)</vt:lpstr>
      <vt:lpstr>Recap in Conditional Rendering</vt:lpstr>
      <vt:lpstr>Class Components</vt:lpstr>
      <vt:lpstr>Questions</vt:lpstr>
      <vt:lpstr>Home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functions and props  in react</dc:title>
  <dc:creator>Бојан Анѓелески</dc:creator>
  <cp:lastModifiedBy>Бојан Анѓелески</cp:lastModifiedBy>
  <cp:revision>1</cp:revision>
  <dcterms:created xsi:type="dcterms:W3CDTF">2023-09-29T13:01:11Z</dcterms:created>
  <dcterms:modified xsi:type="dcterms:W3CDTF">2023-09-29T15:24:45Z</dcterms:modified>
</cp:coreProperties>
</file>