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3"/>
  </p:normalViewPr>
  <p:slideViewPr>
    <p:cSldViewPr snapToGrid="0">
      <p:cViewPr>
        <p:scale>
          <a:sx n="88" d="100"/>
          <a:sy n="88" d="100"/>
        </p:scale>
        <p:origin x="520"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8D00-004F-EDB6-7951-8D17973193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F71C8C31-A16E-344B-7D59-F62A879AC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0D3A7284-8678-C2D7-31E1-08831A2E33AA}"/>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5" name="Footer Placeholder 4">
            <a:extLst>
              <a:ext uri="{FF2B5EF4-FFF2-40B4-BE49-F238E27FC236}">
                <a16:creationId xmlns:a16="http://schemas.microsoft.com/office/drawing/2014/main" id="{7CFD56AB-4A41-AAB7-EDE3-63177381F289}"/>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59820789-2A05-807B-CD18-C6DF0F9E2CD8}"/>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239402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20AB-B8C0-ABBB-E5F2-6A27872CD65D}"/>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94F37592-BBBC-F40F-6873-DE906C2328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9BFC89A6-35D3-65FE-0391-FC452B1BF50E}"/>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5" name="Footer Placeholder 4">
            <a:extLst>
              <a:ext uri="{FF2B5EF4-FFF2-40B4-BE49-F238E27FC236}">
                <a16:creationId xmlns:a16="http://schemas.microsoft.com/office/drawing/2014/main" id="{05D3C76A-6D0B-0998-40D5-20EEEBBC1088}"/>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6C0765BB-EEBF-3DED-D456-04AD36E3CE9B}"/>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177134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8319A-4E02-C198-CD7C-DE72C2E299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D46F4D93-4E87-036F-8F23-6A04F9865DA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57D142F7-842F-BF7D-3ADA-9AED2ED3D024}"/>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5" name="Footer Placeholder 4">
            <a:extLst>
              <a:ext uri="{FF2B5EF4-FFF2-40B4-BE49-F238E27FC236}">
                <a16:creationId xmlns:a16="http://schemas.microsoft.com/office/drawing/2014/main" id="{FFB4D4FC-5F3C-2A2B-F0F1-CD40897384B2}"/>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D2DD3BE2-1DF6-5DA3-49F4-6C99D3A53D87}"/>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252348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0B2E-E773-60CA-DA84-1283EBA22775}"/>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D1D18E4D-B36F-EE37-1247-FBF11AD39D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E5143114-21EA-BEC8-065E-28C21704C6F7}"/>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5" name="Footer Placeholder 4">
            <a:extLst>
              <a:ext uri="{FF2B5EF4-FFF2-40B4-BE49-F238E27FC236}">
                <a16:creationId xmlns:a16="http://schemas.microsoft.com/office/drawing/2014/main" id="{37C90A32-0794-1ECD-BA90-18654D506486}"/>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0841AAEE-BDB9-B6E9-ECB3-D41166E2CA62}"/>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297549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3D21-5CBD-1E14-344E-A7F1A9951E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6387B21E-8155-B889-77FB-69E05CEF5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8D90A0A-F0D9-3E1B-259A-395D98CBAD5C}"/>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5" name="Footer Placeholder 4">
            <a:extLst>
              <a:ext uri="{FF2B5EF4-FFF2-40B4-BE49-F238E27FC236}">
                <a16:creationId xmlns:a16="http://schemas.microsoft.com/office/drawing/2014/main" id="{9C79E323-FD08-3C54-E45F-10ED9A0C7F3A}"/>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864FF398-BC5B-1B7F-6A9B-C85B2263323D}"/>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178257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A6CC-5BFC-AB9D-8781-2ECAC724CE59}"/>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075D6DC2-6F1C-5D36-517B-064E033491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E3DA3355-2C0A-D10E-2505-DC9C0EEADD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74E41C8D-025C-530C-458F-D0A94E3682E5}"/>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6" name="Footer Placeholder 5">
            <a:extLst>
              <a:ext uri="{FF2B5EF4-FFF2-40B4-BE49-F238E27FC236}">
                <a16:creationId xmlns:a16="http://schemas.microsoft.com/office/drawing/2014/main" id="{EE185911-F7A3-AF54-783C-E1C104583A92}"/>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7FADFE74-158E-AF8D-A004-52DAA604CF85}"/>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363785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967F-0C0E-C85E-1CE1-68129D889609}"/>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C839DAEC-D6BA-53A0-CEE9-A9DF3FD31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B177A5F-BC2D-D4C0-05E1-D99B8DC5DB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124C5A12-0F7D-3C84-7F74-6BC47C137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A67ABFD-1E13-91D2-6C86-4178DDE00B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2D47DD16-12F8-90D0-B2F1-8F9FB55DBF7C}"/>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8" name="Footer Placeholder 7">
            <a:extLst>
              <a:ext uri="{FF2B5EF4-FFF2-40B4-BE49-F238E27FC236}">
                <a16:creationId xmlns:a16="http://schemas.microsoft.com/office/drawing/2014/main" id="{74137EE9-1A9F-230A-CF08-C7C3D96B84DF}"/>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6E638614-44DD-D52C-BDEB-A6215CE91A81}"/>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322513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DE30-4951-9F08-46DE-4C9D88E04421}"/>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2C79D052-0D19-4745-9358-BF33E23D30C0}"/>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4" name="Footer Placeholder 3">
            <a:extLst>
              <a:ext uri="{FF2B5EF4-FFF2-40B4-BE49-F238E27FC236}">
                <a16:creationId xmlns:a16="http://schemas.microsoft.com/office/drawing/2014/main" id="{FD536A5B-E477-25BA-5BE6-9A2D1A398FFC}"/>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B038CCEB-4F34-71D1-F063-998A19AFB806}"/>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198239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DF6A6-0F7C-5675-759D-992646D38597}"/>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3" name="Footer Placeholder 2">
            <a:extLst>
              <a:ext uri="{FF2B5EF4-FFF2-40B4-BE49-F238E27FC236}">
                <a16:creationId xmlns:a16="http://schemas.microsoft.com/office/drawing/2014/main" id="{1FACC0B9-D11B-7E6F-4739-E69EA828C0F7}"/>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2B8B3466-55DD-6E0E-BF14-ABA8115DDCDA}"/>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348912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87D9-C1BD-4227-4A47-B90EB9CCED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F1D54679-4781-8915-027D-4F932DA1A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89C4C141-073F-0915-5AD8-A0D466931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5BB8064-66E3-8C1B-BF80-C9EDFC51EB82}"/>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6" name="Footer Placeholder 5">
            <a:extLst>
              <a:ext uri="{FF2B5EF4-FFF2-40B4-BE49-F238E27FC236}">
                <a16:creationId xmlns:a16="http://schemas.microsoft.com/office/drawing/2014/main" id="{C53623DA-75B8-74F7-2D56-FE1D639607C7}"/>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9A97D59B-36D5-CAF4-4AF1-2AB9DDC5CCF0}"/>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98330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1829-1E46-ECB5-2101-1EDDB31DB6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1A684750-8AC5-9451-7EDC-EEC3DCAA3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A3F1D172-7E39-D27C-3646-CF82DFD28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B8DA85-2F0C-017A-10EA-694BBD7D091D}"/>
              </a:ext>
            </a:extLst>
          </p:cNvPr>
          <p:cNvSpPr>
            <a:spLocks noGrp="1"/>
          </p:cNvSpPr>
          <p:nvPr>
            <p:ph type="dt" sz="half" idx="10"/>
          </p:nvPr>
        </p:nvSpPr>
        <p:spPr/>
        <p:txBody>
          <a:bodyPr/>
          <a:lstStyle/>
          <a:p>
            <a:fld id="{AB57A293-F29F-B440-9975-DA661E120080}" type="datetimeFigureOut">
              <a:rPr lang="en-MK" smtClean="0"/>
              <a:t>4.10.23</a:t>
            </a:fld>
            <a:endParaRPr lang="en-MK"/>
          </a:p>
        </p:txBody>
      </p:sp>
      <p:sp>
        <p:nvSpPr>
          <p:cNvPr id="6" name="Footer Placeholder 5">
            <a:extLst>
              <a:ext uri="{FF2B5EF4-FFF2-40B4-BE49-F238E27FC236}">
                <a16:creationId xmlns:a16="http://schemas.microsoft.com/office/drawing/2014/main" id="{58C33AFE-BB4E-90C1-21CB-C743ABE8AA4E}"/>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2B36D610-B29E-82A9-FE99-B83C8BA1F14C}"/>
              </a:ext>
            </a:extLst>
          </p:cNvPr>
          <p:cNvSpPr>
            <a:spLocks noGrp="1"/>
          </p:cNvSpPr>
          <p:nvPr>
            <p:ph type="sldNum" sz="quarter" idx="12"/>
          </p:nvPr>
        </p:nvSpPr>
        <p:spPr/>
        <p:txBody>
          <a:bodyPr/>
          <a:lstStyle/>
          <a:p>
            <a:fld id="{3A005A20-E12E-2441-A483-5DB3F31E4015}" type="slidenum">
              <a:rPr lang="en-MK" smtClean="0"/>
              <a:t>‹#›</a:t>
            </a:fld>
            <a:endParaRPr lang="en-MK"/>
          </a:p>
        </p:txBody>
      </p:sp>
    </p:spTree>
    <p:extLst>
      <p:ext uri="{BB962C8B-B14F-4D97-AF65-F5344CB8AC3E}">
        <p14:creationId xmlns:p14="http://schemas.microsoft.com/office/powerpoint/2010/main" val="122645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FDF860-8EAB-FAD4-D0D1-483B479CE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DA01BFB4-0E5C-8D68-584A-302B5FCA0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AE10F599-18C8-581C-1499-93AAEE586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7A293-F29F-B440-9975-DA661E120080}" type="datetimeFigureOut">
              <a:rPr lang="en-MK" smtClean="0"/>
              <a:t>4.10.23</a:t>
            </a:fld>
            <a:endParaRPr lang="en-MK"/>
          </a:p>
        </p:txBody>
      </p:sp>
      <p:sp>
        <p:nvSpPr>
          <p:cNvPr id="5" name="Footer Placeholder 4">
            <a:extLst>
              <a:ext uri="{FF2B5EF4-FFF2-40B4-BE49-F238E27FC236}">
                <a16:creationId xmlns:a16="http://schemas.microsoft.com/office/drawing/2014/main" id="{3EE86B64-913B-8D80-F901-DD4947A19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59BF4C2C-8DB2-930D-0214-19EB8B3B3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05A20-E12E-2441-A483-5DB3F31E4015}" type="slidenum">
              <a:rPr lang="en-MK" smtClean="0"/>
              <a:t>‹#›</a:t>
            </a:fld>
            <a:endParaRPr lang="en-MK"/>
          </a:p>
        </p:txBody>
      </p:sp>
    </p:spTree>
    <p:extLst>
      <p:ext uri="{BB962C8B-B14F-4D97-AF65-F5344CB8AC3E}">
        <p14:creationId xmlns:p14="http://schemas.microsoft.com/office/powerpoint/2010/main" val="1016931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act.dev/reference/react-dom/components/common#common-prop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ocs/Web/JavaScript/Reference/Global_Objects/Array/filter" TargetMode="External"/><Relationship Id="rId2" Type="http://schemas.openxmlformats.org/officeDocument/2006/relationships/hyperlink" Target="https://developer.mozilla.org/en-US/docs/Web/JavaScript/Reference/Global_Objects/Array/map"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dev/learn/passing-props-to-a-compon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eact.dev/learn/passing-props-to-a-compon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act.dev/reference/react-dom/components/common#common-prop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F9D606-0B1D-2125-4E11-184BA541CF98}"/>
              </a:ext>
            </a:extLst>
          </p:cNvPr>
          <p:cNvSpPr>
            <a:spLocks noGrp="1"/>
          </p:cNvSpPr>
          <p:nvPr>
            <p:ph type="ctrTitle"/>
          </p:nvPr>
        </p:nvSpPr>
        <p:spPr>
          <a:xfrm>
            <a:off x="1524000" y="1122363"/>
            <a:ext cx="9144000" cy="2387600"/>
          </a:xfrm>
        </p:spPr>
        <p:txBody>
          <a:bodyPr/>
          <a:lstStyle/>
          <a:p>
            <a:r>
              <a:rPr lang="en-MK" dirty="0"/>
              <a:t>Events, props, arrays</a:t>
            </a:r>
            <a:br>
              <a:rPr lang="en-MK" dirty="0"/>
            </a:br>
            <a:r>
              <a:rPr lang="en-MK" dirty="0"/>
              <a:t>in react</a:t>
            </a:r>
          </a:p>
        </p:txBody>
      </p:sp>
      <p:sp>
        <p:nvSpPr>
          <p:cNvPr id="7" name="Subtitle 2">
            <a:extLst>
              <a:ext uri="{FF2B5EF4-FFF2-40B4-BE49-F238E27FC236}">
                <a16:creationId xmlns:a16="http://schemas.microsoft.com/office/drawing/2014/main" id="{D774039E-F48E-05DD-5A38-44C7444D67EF}"/>
              </a:ext>
            </a:extLst>
          </p:cNvPr>
          <p:cNvSpPr>
            <a:spLocks noGrp="1"/>
          </p:cNvSpPr>
          <p:nvPr>
            <p:ph type="subTitle" idx="1"/>
          </p:nvPr>
        </p:nvSpPr>
        <p:spPr>
          <a:xfrm>
            <a:off x="1524000" y="3602038"/>
            <a:ext cx="9144000" cy="1655762"/>
          </a:xfrm>
        </p:spPr>
        <p:txBody>
          <a:bodyPr/>
          <a:lstStyle/>
          <a:p>
            <a:r>
              <a:rPr lang="en-MK" dirty="0">
                <a:solidFill>
                  <a:srgbClr val="FF7600"/>
                </a:solidFill>
              </a:rPr>
              <a:t>Bojan Angjeleski - Semos</a:t>
            </a:r>
          </a:p>
        </p:txBody>
      </p:sp>
    </p:spTree>
    <p:extLst>
      <p:ext uri="{BB962C8B-B14F-4D97-AF65-F5344CB8AC3E}">
        <p14:creationId xmlns:p14="http://schemas.microsoft.com/office/powerpoint/2010/main" val="159111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pPr algn="l"/>
            <a:r>
              <a:rPr lang="en-GB" i="0" dirty="0">
                <a:solidFill>
                  <a:schemeClr val="accent2"/>
                </a:solidFill>
                <a:effectLst/>
              </a:rPr>
              <a:t>Naming event handler props </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r>
              <a:rPr lang="en-GB" sz="2000" b="0" i="0" dirty="0">
                <a:solidFill>
                  <a:srgbClr val="23272F"/>
                </a:solidFill>
                <a:effectLst/>
              </a:rPr>
              <a:t>Built-in components like &lt;button&gt; and &lt;div&gt; only support </a:t>
            </a:r>
            <a:r>
              <a:rPr lang="en-GB" sz="2000" b="0" i="0" dirty="0">
                <a:solidFill>
                  <a:srgbClr val="23272F"/>
                </a:solidFill>
                <a:effectLst/>
                <a:hlinkClick r:id="rId2"/>
              </a:rPr>
              <a:t>browser event names</a:t>
            </a:r>
            <a:r>
              <a:rPr lang="en-GB" sz="2000" b="0" i="0" dirty="0">
                <a:solidFill>
                  <a:srgbClr val="23272F"/>
                </a:solidFill>
                <a:effectLst/>
              </a:rPr>
              <a:t> like </a:t>
            </a:r>
            <a:r>
              <a:rPr lang="en-GB" sz="2000" b="0" i="0" dirty="0" err="1">
                <a:solidFill>
                  <a:srgbClr val="23272F"/>
                </a:solidFill>
                <a:effectLst/>
              </a:rPr>
              <a:t>onClick</a:t>
            </a:r>
            <a:r>
              <a:rPr lang="en-GB" sz="2000" b="0" i="0" dirty="0">
                <a:solidFill>
                  <a:srgbClr val="23272F"/>
                </a:solidFill>
                <a:effectLst/>
              </a:rPr>
              <a:t>. However, when you’re building your own components, you can name their event handler props any way that you like.</a:t>
            </a:r>
          </a:p>
          <a:p>
            <a:pPr algn="l"/>
            <a:r>
              <a:rPr lang="en-GB" sz="2000" b="0" i="0" dirty="0">
                <a:solidFill>
                  <a:srgbClr val="23272F"/>
                </a:solidFill>
                <a:effectLst/>
              </a:rPr>
              <a:t>By convention, event handler props should start with on, followed by a capital letter.</a:t>
            </a:r>
          </a:p>
          <a:p>
            <a:pPr algn="l"/>
            <a:r>
              <a:rPr lang="en-GB" sz="2000" b="0" i="0" dirty="0">
                <a:solidFill>
                  <a:srgbClr val="23272F"/>
                </a:solidFill>
                <a:effectLst/>
              </a:rPr>
              <a:t>For example, the Button component’s </a:t>
            </a:r>
            <a:r>
              <a:rPr lang="en-GB" sz="2000" b="0" i="0" dirty="0" err="1">
                <a:solidFill>
                  <a:srgbClr val="23272F"/>
                </a:solidFill>
                <a:effectLst/>
              </a:rPr>
              <a:t>onClick</a:t>
            </a:r>
            <a:r>
              <a:rPr lang="en-GB" sz="2000" b="0" i="0" dirty="0">
                <a:solidFill>
                  <a:srgbClr val="23272F"/>
                </a:solidFill>
                <a:effectLst/>
              </a:rPr>
              <a:t> prop could have been called </a:t>
            </a:r>
            <a:r>
              <a:rPr lang="en-GB" sz="2000" b="0" i="0" dirty="0" err="1">
                <a:solidFill>
                  <a:srgbClr val="23272F"/>
                </a:solidFill>
                <a:effectLst/>
              </a:rPr>
              <a:t>onSmash</a:t>
            </a:r>
            <a:r>
              <a:rPr lang="en-GB" sz="2000" b="0" i="0" dirty="0">
                <a:solidFill>
                  <a:srgbClr val="23272F"/>
                </a:solidFill>
                <a:effectLst/>
              </a:rPr>
              <a:t>:</a:t>
            </a:r>
          </a:p>
          <a:p>
            <a:pPr marL="0" indent="0" algn="l">
              <a:buNone/>
            </a:pPr>
            <a:endParaRPr lang="en-GB" sz="2000" b="0" i="0" dirty="0">
              <a:effectLst/>
            </a:endParaRPr>
          </a:p>
        </p:txBody>
      </p:sp>
      <p:pic>
        <p:nvPicPr>
          <p:cNvPr id="7" name="Picture 6" descr="A screenshot of a computer&#10;&#10;Description automatically generated">
            <a:extLst>
              <a:ext uri="{FF2B5EF4-FFF2-40B4-BE49-F238E27FC236}">
                <a16:creationId xmlns:a16="http://schemas.microsoft.com/office/drawing/2014/main" id="{470261D0-A0A2-D27C-801C-DD4973C55328}"/>
              </a:ext>
            </a:extLst>
          </p:cNvPr>
          <p:cNvPicPr>
            <a:picLocks noChangeAspect="1"/>
          </p:cNvPicPr>
          <p:nvPr/>
        </p:nvPicPr>
        <p:blipFill>
          <a:blip r:embed="rId3"/>
          <a:stretch>
            <a:fillRect/>
          </a:stretch>
        </p:blipFill>
        <p:spPr>
          <a:xfrm>
            <a:off x="838200" y="3679532"/>
            <a:ext cx="4237383" cy="2497431"/>
          </a:xfrm>
          <a:prstGeom prst="rect">
            <a:avLst/>
          </a:prstGeom>
        </p:spPr>
      </p:pic>
    </p:spTree>
    <p:extLst>
      <p:ext uri="{BB962C8B-B14F-4D97-AF65-F5344CB8AC3E}">
        <p14:creationId xmlns:p14="http://schemas.microsoft.com/office/powerpoint/2010/main" val="3887646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pPr algn="l"/>
            <a:r>
              <a:rPr lang="en-GB" i="0" dirty="0">
                <a:solidFill>
                  <a:schemeClr val="accent2"/>
                </a:solidFill>
                <a:effectLst/>
              </a:rPr>
              <a:t>Preventing default </a:t>
            </a:r>
            <a:r>
              <a:rPr lang="en-GB" i="0" dirty="0" err="1">
                <a:solidFill>
                  <a:schemeClr val="accent2"/>
                </a:solidFill>
                <a:effectLst/>
              </a:rPr>
              <a:t>behavior</a:t>
            </a:r>
            <a:endParaRPr lang="en-GB" i="0" dirty="0">
              <a:solidFill>
                <a:schemeClr val="accent2"/>
              </a:solidFill>
              <a:effectLst/>
            </a:endParaRP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r>
              <a:rPr lang="en-GB" sz="2000" dirty="0">
                <a:solidFill>
                  <a:srgbClr val="23272F"/>
                </a:solidFill>
              </a:rPr>
              <a:t>S</a:t>
            </a:r>
            <a:r>
              <a:rPr lang="en-GB" sz="2000" b="0" i="0" dirty="0">
                <a:solidFill>
                  <a:srgbClr val="23272F"/>
                </a:solidFill>
                <a:effectLst/>
              </a:rPr>
              <a:t>ome browser events have default </a:t>
            </a:r>
            <a:r>
              <a:rPr lang="en-GB" sz="2000" b="0" i="0" dirty="0" err="1">
                <a:solidFill>
                  <a:srgbClr val="23272F"/>
                </a:solidFill>
                <a:effectLst/>
              </a:rPr>
              <a:t>behavior</a:t>
            </a:r>
            <a:r>
              <a:rPr lang="en-GB" sz="2000" b="0" i="0" dirty="0">
                <a:solidFill>
                  <a:srgbClr val="23272F"/>
                </a:solidFill>
                <a:effectLst/>
              </a:rPr>
              <a:t> associated with them. For example, a </a:t>
            </a:r>
            <a:r>
              <a:rPr lang="en-GB" sz="2000" dirty="0"/>
              <a:t>&lt;form&gt;</a:t>
            </a:r>
            <a:r>
              <a:rPr lang="en-GB" sz="2000" b="0" i="0" dirty="0">
                <a:solidFill>
                  <a:srgbClr val="23272F"/>
                </a:solidFill>
                <a:effectLst/>
              </a:rPr>
              <a:t> submit event, which happens when a button inside of it is clicked, will reload the whole page by default:</a:t>
            </a:r>
          </a:p>
        </p:txBody>
      </p:sp>
      <p:pic>
        <p:nvPicPr>
          <p:cNvPr id="5" name="Picture 4" descr="A screenshot of a computer&#10;&#10;Description automatically generated">
            <a:extLst>
              <a:ext uri="{FF2B5EF4-FFF2-40B4-BE49-F238E27FC236}">
                <a16:creationId xmlns:a16="http://schemas.microsoft.com/office/drawing/2014/main" id="{7B72BCE2-4B51-54D0-CB08-EB3D7BE7059D}"/>
              </a:ext>
            </a:extLst>
          </p:cNvPr>
          <p:cNvPicPr>
            <a:picLocks noChangeAspect="1"/>
          </p:cNvPicPr>
          <p:nvPr/>
        </p:nvPicPr>
        <p:blipFill>
          <a:blip r:embed="rId2"/>
          <a:stretch>
            <a:fillRect/>
          </a:stretch>
        </p:blipFill>
        <p:spPr>
          <a:xfrm>
            <a:off x="943429" y="2739911"/>
            <a:ext cx="7772400" cy="2229505"/>
          </a:xfrm>
          <a:prstGeom prst="rect">
            <a:avLst/>
          </a:prstGeom>
        </p:spPr>
      </p:pic>
    </p:spTree>
    <p:extLst>
      <p:ext uri="{BB962C8B-B14F-4D97-AF65-F5344CB8AC3E}">
        <p14:creationId xmlns:p14="http://schemas.microsoft.com/office/powerpoint/2010/main" val="317538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pPr algn="l"/>
            <a:r>
              <a:rPr lang="en-GB" i="0" dirty="0">
                <a:solidFill>
                  <a:schemeClr val="accent2"/>
                </a:solidFill>
                <a:effectLst/>
              </a:rPr>
              <a:t>Preventing default </a:t>
            </a:r>
            <a:r>
              <a:rPr lang="en-GB" i="0" dirty="0" err="1">
                <a:solidFill>
                  <a:schemeClr val="accent2"/>
                </a:solidFill>
                <a:effectLst/>
              </a:rPr>
              <a:t>behavior</a:t>
            </a:r>
            <a:endParaRPr lang="en-GB" i="0" dirty="0">
              <a:solidFill>
                <a:schemeClr val="accent2"/>
              </a:solidFill>
              <a:effectLst/>
            </a:endParaRP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r>
              <a:rPr lang="en-GB" sz="2000" b="0" i="0" dirty="0">
                <a:solidFill>
                  <a:srgbClr val="23272F"/>
                </a:solidFill>
                <a:effectLst/>
              </a:rPr>
              <a:t>You can call </a:t>
            </a:r>
            <a:r>
              <a:rPr lang="en-GB" sz="2000" dirty="0" err="1"/>
              <a:t>e.preventDefault</a:t>
            </a:r>
            <a:r>
              <a:rPr lang="en-GB" sz="2000" dirty="0"/>
              <a:t>()</a:t>
            </a:r>
            <a:r>
              <a:rPr lang="en-GB" sz="2000" b="0" i="0" dirty="0">
                <a:solidFill>
                  <a:srgbClr val="23272F"/>
                </a:solidFill>
                <a:effectLst/>
              </a:rPr>
              <a:t> on the event object to stop this from happening:</a:t>
            </a:r>
          </a:p>
        </p:txBody>
      </p:sp>
      <p:pic>
        <p:nvPicPr>
          <p:cNvPr id="6" name="Picture 5" descr="A white rectangular object with a rectangular object in the middle&#10;&#10;Description automatically generated">
            <a:extLst>
              <a:ext uri="{FF2B5EF4-FFF2-40B4-BE49-F238E27FC236}">
                <a16:creationId xmlns:a16="http://schemas.microsoft.com/office/drawing/2014/main" id="{1410A5B1-9FA4-4614-7FA4-9F306CEBA594}"/>
              </a:ext>
            </a:extLst>
          </p:cNvPr>
          <p:cNvPicPr>
            <a:picLocks noChangeAspect="1"/>
          </p:cNvPicPr>
          <p:nvPr/>
        </p:nvPicPr>
        <p:blipFill>
          <a:blip r:embed="rId2"/>
          <a:stretch>
            <a:fillRect/>
          </a:stretch>
        </p:blipFill>
        <p:spPr>
          <a:xfrm>
            <a:off x="838200" y="2423697"/>
            <a:ext cx="7772400" cy="2725206"/>
          </a:xfrm>
          <a:prstGeom prst="rect">
            <a:avLst/>
          </a:prstGeom>
        </p:spPr>
      </p:pic>
    </p:spTree>
    <p:extLst>
      <p:ext uri="{BB962C8B-B14F-4D97-AF65-F5344CB8AC3E}">
        <p14:creationId xmlns:p14="http://schemas.microsoft.com/office/powerpoint/2010/main" val="396827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pPr algn="l"/>
            <a:r>
              <a:rPr lang="en-GB" i="0" dirty="0">
                <a:solidFill>
                  <a:schemeClr val="accent2"/>
                </a:solidFill>
                <a:effectLst/>
              </a:rPr>
              <a:t>Rendering data from arrays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r>
              <a:rPr lang="en-GB" sz="2400" b="0" i="0" dirty="0">
                <a:solidFill>
                  <a:srgbClr val="23272F"/>
                </a:solidFill>
                <a:effectLst/>
                <a:latin typeface="Optimistic Text"/>
              </a:rPr>
              <a:t>Say that you have a list of content.</a:t>
            </a:r>
          </a:p>
          <a:p>
            <a:pPr algn="l"/>
            <a:endParaRPr lang="en-GB" sz="2400" b="0" i="0" dirty="0">
              <a:solidFill>
                <a:srgbClr val="23272F"/>
              </a:solidFill>
              <a:effectLst/>
            </a:endParaRPr>
          </a:p>
        </p:txBody>
      </p:sp>
      <p:pic>
        <p:nvPicPr>
          <p:cNvPr id="5" name="Picture 4" descr="A screenshot of a computer code&#10;&#10;Description automatically generated">
            <a:extLst>
              <a:ext uri="{FF2B5EF4-FFF2-40B4-BE49-F238E27FC236}">
                <a16:creationId xmlns:a16="http://schemas.microsoft.com/office/drawing/2014/main" id="{9D79B5B7-F9A4-E551-982C-BD5812676542}"/>
              </a:ext>
            </a:extLst>
          </p:cNvPr>
          <p:cNvPicPr>
            <a:picLocks noChangeAspect="1"/>
          </p:cNvPicPr>
          <p:nvPr/>
        </p:nvPicPr>
        <p:blipFill>
          <a:blip r:embed="rId2"/>
          <a:stretch>
            <a:fillRect/>
          </a:stretch>
        </p:blipFill>
        <p:spPr>
          <a:xfrm>
            <a:off x="838200" y="2188029"/>
            <a:ext cx="7772400" cy="1945196"/>
          </a:xfrm>
          <a:prstGeom prst="rect">
            <a:avLst/>
          </a:prstGeom>
        </p:spPr>
      </p:pic>
    </p:spTree>
    <p:extLst>
      <p:ext uri="{BB962C8B-B14F-4D97-AF65-F5344CB8AC3E}">
        <p14:creationId xmlns:p14="http://schemas.microsoft.com/office/powerpoint/2010/main" val="203476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pPr algn="l"/>
            <a:r>
              <a:rPr lang="en-GB" i="0" dirty="0">
                <a:solidFill>
                  <a:schemeClr val="accent2"/>
                </a:solidFill>
                <a:effectLst/>
              </a:rPr>
              <a:t>Rendering data from arrays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r>
              <a:rPr lang="en-GB" sz="2000" b="0" i="0" dirty="0">
                <a:solidFill>
                  <a:srgbClr val="23272F"/>
                </a:solidFill>
                <a:effectLst/>
                <a:latin typeface="Optimistic Text"/>
              </a:rPr>
              <a:t>The only difference among those list items is their contents, their data. You will often need to show several instances of the same component using different data when building interfaces: from lists of comments to galleries of profile images. In these situations, you can store that data in JavaScript objects and arrays and use methods like </a:t>
            </a:r>
            <a:r>
              <a:rPr lang="en-GB" sz="2000" b="0" i="0" dirty="0">
                <a:solidFill>
                  <a:srgbClr val="23272F"/>
                </a:solidFill>
                <a:effectLst/>
                <a:latin typeface="Optimistic Text"/>
                <a:hlinkClick r:id="rId2"/>
              </a:rPr>
              <a:t>map()</a:t>
            </a:r>
            <a:r>
              <a:rPr lang="en-GB" sz="2000" b="0" i="0" dirty="0">
                <a:solidFill>
                  <a:srgbClr val="23272F"/>
                </a:solidFill>
                <a:effectLst/>
                <a:latin typeface="Optimistic Text"/>
              </a:rPr>
              <a:t> and </a:t>
            </a:r>
            <a:r>
              <a:rPr lang="en-GB" sz="2000" b="0" i="0" dirty="0">
                <a:solidFill>
                  <a:srgbClr val="23272F"/>
                </a:solidFill>
                <a:effectLst/>
                <a:latin typeface="Optimistic Text"/>
                <a:hlinkClick r:id="rId3"/>
              </a:rPr>
              <a:t>filter()</a:t>
            </a:r>
            <a:r>
              <a:rPr lang="en-GB" sz="2000" b="0" i="0" dirty="0">
                <a:solidFill>
                  <a:srgbClr val="23272F"/>
                </a:solidFill>
                <a:effectLst/>
                <a:latin typeface="Optimistic Text"/>
              </a:rPr>
              <a:t> to render lists of components from them.</a:t>
            </a:r>
          </a:p>
          <a:p>
            <a:pPr algn="l"/>
            <a:r>
              <a:rPr lang="en-GB" sz="2000" b="0" i="0" dirty="0">
                <a:solidFill>
                  <a:srgbClr val="23272F"/>
                </a:solidFill>
                <a:effectLst/>
                <a:latin typeface="Optimistic Text"/>
              </a:rPr>
              <a:t>Here’s a short example of how to generate a list of items from an array:</a:t>
            </a:r>
          </a:p>
          <a:p>
            <a:pPr algn="l">
              <a:buFont typeface="+mj-lt"/>
              <a:buAutoNum type="arabicPeriod"/>
            </a:pPr>
            <a:r>
              <a:rPr lang="en-GB" sz="2000" b="1" i="0" dirty="0">
                <a:solidFill>
                  <a:srgbClr val="23272F"/>
                </a:solidFill>
                <a:effectLst/>
                <a:latin typeface="Optimistic Text"/>
              </a:rPr>
              <a:t>Move</a:t>
            </a:r>
            <a:r>
              <a:rPr lang="en-GB" sz="2000" b="0" i="0" dirty="0">
                <a:solidFill>
                  <a:srgbClr val="23272F"/>
                </a:solidFill>
                <a:effectLst/>
                <a:latin typeface="Optimistic Text"/>
              </a:rPr>
              <a:t> the data into an array:</a:t>
            </a:r>
          </a:p>
          <a:p>
            <a:pPr algn="l">
              <a:buFont typeface="+mj-lt"/>
              <a:buAutoNum type="arabicPeriod"/>
            </a:pPr>
            <a:endParaRPr lang="en-GB" sz="2000" b="0" i="0" dirty="0">
              <a:solidFill>
                <a:srgbClr val="23272F"/>
              </a:solidFill>
              <a:effectLst/>
              <a:latin typeface="Optimistic Text"/>
            </a:endParaRPr>
          </a:p>
          <a:p>
            <a:pPr algn="l"/>
            <a:endParaRPr lang="en-GB" sz="2000" b="0" i="0" dirty="0">
              <a:solidFill>
                <a:srgbClr val="23272F"/>
              </a:solidFill>
              <a:effectLst/>
            </a:endParaRPr>
          </a:p>
        </p:txBody>
      </p:sp>
      <p:pic>
        <p:nvPicPr>
          <p:cNvPr id="6" name="Picture 5" descr="A white background with blue text&#10;&#10;Description automatically generated">
            <a:extLst>
              <a:ext uri="{FF2B5EF4-FFF2-40B4-BE49-F238E27FC236}">
                <a16:creationId xmlns:a16="http://schemas.microsoft.com/office/drawing/2014/main" id="{E3F02B77-A203-F5AA-C8D4-1E4F7E70378B}"/>
              </a:ext>
            </a:extLst>
          </p:cNvPr>
          <p:cNvPicPr>
            <a:picLocks noChangeAspect="1"/>
          </p:cNvPicPr>
          <p:nvPr/>
        </p:nvPicPr>
        <p:blipFill>
          <a:blip r:embed="rId4"/>
          <a:stretch>
            <a:fillRect/>
          </a:stretch>
        </p:blipFill>
        <p:spPr>
          <a:xfrm>
            <a:off x="838200" y="4202624"/>
            <a:ext cx="7772400" cy="1974339"/>
          </a:xfrm>
          <a:prstGeom prst="rect">
            <a:avLst/>
          </a:prstGeom>
        </p:spPr>
      </p:pic>
    </p:spTree>
    <p:extLst>
      <p:ext uri="{BB962C8B-B14F-4D97-AF65-F5344CB8AC3E}">
        <p14:creationId xmlns:p14="http://schemas.microsoft.com/office/powerpoint/2010/main" val="214516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pPr algn="l"/>
            <a:r>
              <a:rPr lang="en-GB" i="0" dirty="0">
                <a:solidFill>
                  <a:schemeClr val="accent2"/>
                </a:solidFill>
                <a:effectLst/>
              </a:rPr>
              <a:t>Rendering data from arrays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marL="0" indent="0" algn="l">
              <a:buNone/>
            </a:pPr>
            <a:r>
              <a:rPr lang="en-GB" sz="2000" b="1" i="0" dirty="0">
                <a:solidFill>
                  <a:srgbClr val="23272F"/>
                </a:solidFill>
                <a:effectLst/>
                <a:latin typeface="Optimistic Text"/>
              </a:rPr>
              <a:t>Map</a:t>
            </a:r>
            <a:r>
              <a:rPr lang="en-GB" sz="2000" b="0" i="0" dirty="0">
                <a:solidFill>
                  <a:srgbClr val="23272F"/>
                </a:solidFill>
                <a:effectLst/>
                <a:latin typeface="Optimistic Text"/>
              </a:rPr>
              <a:t> the people members into a new array of JSX nodes, </a:t>
            </a:r>
            <a:r>
              <a:rPr lang="en-GB" sz="2000" b="0" i="0" dirty="0" err="1">
                <a:solidFill>
                  <a:srgbClr val="23272F"/>
                </a:solidFill>
                <a:effectLst/>
                <a:latin typeface="Optimistic Text"/>
              </a:rPr>
              <a:t>listItems</a:t>
            </a:r>
            <a:r>
              <a:rPr lang="en-GB" sz="2000" b="0" i="0" dirty="0">
                <a:solidFill>
                  <a:srgbClr val="23272F"/>
                </a:solidFill>
                <a:effectLst/>
                <a:latin typeface="Optimistic Text"/>
              </a:rPr>
              <a:t>:</a:t>
            </a:r>
          </a:p>
          <a:p>
            <a:pPr marL="0" indent="0" algn="l">
              <a:buNone/>
            </a:pPr>
            <a:endParaRPr lang="en-GB" sz="2000" dirty="0">
              <a:solidFill>
                <a:srgbClr val="23272F"/>
              </a:solidFill>
              <a:latin typeface="Optimistic Text"/>
            </a:endParaRPr>
          </a:p>
          <a:p>
            <a:pPr marL="0" indent="0" algn="l">
              <a:buNone/>
            </a:pPr>
            <a:endParaRPr lang="en-GB" sz="2000" b="0" i="0" dirty="0">
              <a:solidFill>
                <a:srgbClr val="23272F"/>
              </a:solidFill>
              <a:effectLst/>
              <a:latin typeface="Optimistic Text"/>
            </a:endParaRPr>
          </a:p>
          <a:p>
            <a:pPr marL="0" indent="0" algn="l">
              <a:buNone/>
            </a:pPr>
            <a:r>
              <a:rPr lang="en-GB" sz="2000" b="1" i="0" dirty="0">
                <a:solidFill>
                  <a:srgbClr val="23272F"/>
                </a:solidFill>
                <a:effectLst/>
                <a:latin typeface="Optimistic Text"/>
              </a:rPr>
              <a:t>Return</a:t>
            </a:r>
            <a:r>
              <a:rPr lang="en-GB" sz="2000" b="0" i="0" dirty="0">
                <a:solidFill>
                  <a:srgbClr val="23272F"/>
                </a:solidFill>
                <a:effectLst/>
                <a:latin typeface="Optimistic Text"/>
              </a:rPr>
              <a:t> </a:t>
            </a:r>
            <a:r>
              <a:rPr lang="en-GB" sz="2000" b="0" i="0" dirty="0" err="1">
                <a:solidFill>
                  <a:srgbClr val="23272F"/>
                </a:solidFill>
                <a:effectLst/>
                <a:latin typeface="Optimistic Text"/>
              </a:rPr>
              <a:t>listItems</a:t>
            </a:r>
            <a:r>
              <a:rPr lang="en-GB" sz="2000" b="0" i="0" dirty="0">
                <a:solidFill>
                  <a:srgbClr val="23272F"/>
                </a:solidFill>
                <a:effectLst/>
                <a:latin typeface="Optimistic Text"/>
              </a:rPr>
              <a:t> from your component wrapped in a &lt;</a:t>
            </a:r>
            <a:r>
              <a:rPr lang="en-GB" sz="2000" b="0" i="0" dirty="0" err="1">
                <a:solidFill>
                  <a:srgbClr val="23272F"/>
                </a:solidFill>
                <a:effectLst/>
                <a:latin typeface="Optimistic Text"/>
              </a:rPr>
              <a:t>ul</a:t>
            </a:r>
            <a:r>
              <a:rPr lang="en-GB" sz="2000" b="0" i="0" dirty="0">
                <a:solidFill>
                  <a:srgbClr val="23272F"/>
                </a:solidFill>
                <a:effectLst/>
                <a:latin typeface="Optimistic Text"/>
              </a:rPr>
              <a:t>&gt;:</a:t>
            </a:r>
          </a:p>
          <a:p>
            <a:pPr marL="0" indent="0" algn="l" rtl="0">
              <a:buNone/>
            </a:pPr>
            <a:br>
              <a:rPr lang="en-GB" sz="1400" b="0" i="0" dirty="0">
                <a:solidFill>
                  <a:srgbClr val="23272F"/>
                </a:solidFill>
                <a:effectLst/>
                <a:latin typeface="var(--sp-font-body)"/>
              </a:rPr>
            </a:br>
            <a:endParaRPr lang="en-GB" sz="1400" b="0" i="0" dirty="0">
              <a:solidFill>
                <a:srgbClr val="23272F"/>
              </a:solidFill>
              <a:effectLst/>
              <a:latin typeface="var(--sp-font-body)"/>
            </a:endParaRPr>
          </a:p>
          <a:p>
            <a:pPr marL="0" indent="0" algn="l">
              <a:buNone/>
            </a:pPr>
            <a:endParaRPr lang="en-GB" sz="2000" b="0" i="0" dirty="0">
              <a:solidFill>
                <a:srgbClr val="23272F"/>
              </a:solidFill>
              <a:effectLst/>
              <a:latin typeface="Optimistic Text"/>
            </a:endParaRPr>
          </a:p>
          <a:p>
            <a:pPr marL="0" indent="0" algn="l">
              <a:buNone/>
            </a:pPr>
            <a:endParaRPr lang="en-GB" sz="2000" b="0" i="0" dirty="0">
              <a:solidFill>
                <a:srgbClr val="23272F"/>
              </a:solidFill>
              <a:effectLst/>
              <a:latin typeface="Optimistic Text"/>
            </a:endParaRPr>
          </a:p>
        </p:txBody>
      </p:sp>
      <p:pic>
        <p:nvPicPr>
          <p:cNvPr id="5" name="Picture 4">
            <a:extLst>
              <a:ext uri="{FF2B5EF4-FFF2-40B4-BE49-F238E27FC236}">
                <a16:creationId xmlns:a16="http://schemas.microsoft.com/office/drawing/2014/main" id="{8376A54B-A559-6A84-4C0F-72E8D17BD55A}"/>
              </a:ext>
            </a:extLst>
          </p:cNvPr>
          <p:cNvPicPr>
            <a:picLocks noChangeAspect="1"/>
          </p:cNvPicPr>
          <p:nvPr/>
        </p:nvPicPr>
        <p:blipFill>
          <a:blip r:embed="rId2"/>
          <a:stretch>
            <a:fillRect/>
          </a:stretch>
        </p:blipFill>
        <p:spPr>
          <a:xfrm>
            <a:off x="838200" y="2239736"/>
            <a:ext cx="7772400" cy="756831"/>
          </a:xfrm>
          <a:prstGeom prst="rect">
            <a:avLst/>
          </a:prstGeom>
        </p:spPr>
      </p:pic>
      <p:pic>
        <p:nvPicPr>
          <p:cNvPr id="8" name="Picture 7">
            <a:extLst>
              <a:ext uri="{FF2B5EF4-FFF2-40B4-BE49-F238E27FC236}">
                <a16:creationId xmlns:a16="http://schemas.microsoft.com/office/drawing/2014/main" id="{C707570D-9134-EB68-877C-642A7D55FA92}"/>
              </a:ext>
            </a:extLst>
          </p:cNvPr>
          <p:cNvPicPr>
            <a:picLocks noChangeAspect="1"/>
          </p:cNvPicPr>
          <p:nvPr/>
        </p:nvPicPr>
        <p:blipFill>
          <a:blip r:embed="rId3"/>
          <a:stretch>
            <a:fillRect/>
          </a:stretch>
        </p:blipFill>
        <p:spPr>
          <a:xfrm>
            <a:off x="838200" y="3414307"/>
            <a:ext cx="7772400" cy="668866"/>
          </a:xfrm>
          <a:prstGeom prst="rect">
            <a:avLst/>
          </a:prstGeom>
        </p:spPr>
      </p:pic>
    </p:spTree>
    <p:extLst>
      <p:ext uri="{BB962C8B-B14F-4D97-AF65-F5344CB8AC3E}">
        <p14:creationId xmlns:p14="http://schemas.microsoft.com/office/powerpoint/2010/main" val="203913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normAutofit/>
          </a:bodyPr>
          <a:lstStyle/>
          <a:p>
            <a:pPr algn="l"/>
            <a:r>
              <a:rPr lang="en-GB" b="1" i="0" dirty="0">
                <a:solidFill>
                  <a:schemeClr val="accent2"/>
                </a:solidFill>
                <a:effectLst/>
              </a:rPr>
              <a:t>Keeping list items in order with key</a:t>
            </a:r>
            <a:endParaRPr lang="en-GB" i="0" dirty="0">
              <a:solidFill>
                <a:schemeClr val="accent2"/>
              </a:solidFill>
              <a:effectLst/>
            </a:endParaRP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marL="0" indent="0" algn="l">
              <a:buNone/>
            </a:pPr>
            <a:r>
              <a:rPr lang="en-GB" sz="2000" b="0" i="0" dirty="0">
                <a:solidFill>
                  <a:srgbClr val="23272F"/>
                </a:solidFill>
                <a:effectLst/>
              </a:rPr>
              <a:t>Notice that all the sandboxes above show an error in the console:</a:t>
            </a:r>
          </a:p>
          <a:p>
            <a:pPr marL="0" indent="0" algn="l">
              <a:buNone/>
            </a:pPr>
            <a:endParaRPr lang="en-GB" sz="2000" dirty="0">
              <a:solidFill>
                <a:srgbClr val="23272F"/>
              </a:solidFill>
            </a:endParaRPr>
          </a:p>
          <a:p>
            <a:pPr marL="0" indent="0" algn="l">
              <a:buNone/>
            </a:pPr>
            <a:endParaRPr lang="en-GB" sz="2000" b="0" i="0" dirty="0">
              <a:solidFill>
                <a:srgbClr val="23272F"/>
              </a:solidFill>
              <a:effectLst/>
            </a:endParaRPr>
          </a:p>
          <a:p>
            <a:pPr marL="0" indent="0" algn="l">
              <a:buNone/>
            </a:pPr>
            <a:endParaRPr lang="en-GB" sz="2000" dirty="0">
              <a:solidFill>
                <a:srgbClr val="23272F"/>
              </a:solidFill>
            </a:endParaRPr>
          </a:p>
          <a:p>
            <a:pPr marL="0" indent="0" algn="l">
              <a:buNone/>
            </a:pPr>
            <a:r>
              <a:rPr lang="en-GB" sz="2000" b="0" i="0" dirty="0">
                <a:solidFill>
                  <a:srgbClr val="23272F"/>
                </a:solidFill>
                <a:effectLst/>
              </a:rPr>
              <a:t>You need to give each array item a </a:t>
            </a:r>
            <a:r>
              <a:rPr lang="en-GB" sz="2000" dirty="0"/>
              <a:t>key</a:t>
            </a:r>
            <a:r>
              <a:rPr lang="en-GB" sz="2000" b="0" i="0" dirty="0">
                <a:solidFill>
                  <a:srgbClr val="23272F"/>
                </a:solidFill>
                <a:effectLst/>
              </a:rPr>
              <a:t> — a string or a number that uniquely identifies it among other items in that array:</a:t>
            </a:r>
          </a:p>
          <a:p>
            <a:pPr marL="0" indent="0" algn="l">
              <a:buNone/>
            </a:pPr>
            <a:endParaRPr lang="en-GB" sz="2000" dirty="0">
              <a:solidFill>
                <a:srgbClr val="23272F"/>
              </a:solidFill>
            </a:endParaRPr>
          </a:p>
          <a:p>
            <a:pPr marL="0" indent="0" algn="l">
              <a:buNone/>
            </a:pPr>
            <a:endParaRPr lang="en-GB" sz="2000" b="0" i="0" dirty="0">
              <a:solidFill>
                <a:srgbClr val="23272F"/>
              </a:solidFill>
              <a:effectLst/>
            </a:endParaRPr>
          </a:p>
          <a:p>
            <a:pPr marL="0" indent="0" algn="l">
              <a:buNone/>
            </a:pPr>
            <a:endParaRPr lang="en-GB" sz="2000" b="0" i="0" dirty="0">
              <a:solidFill>
                <a:srgbClr val="23272F"/>
              </a:solidFill>
              <a:effectLst/>
            </a:endParaRPr>
          </a:p>
          <a:p>
            <a:pPr marL="0" indent="0" algn="l">
              <a:buNone/>
            </a:pPr>
            <a:endParaRPr lang="en-GB" sz="2000" b="0" i="0" dirty="0">
              <a:solidFill>
                <a:srgbClr val="23272F"/>
              </a:solidFill>
              <a:effectLst/>
            </a:endParaRPr>
          </a:p>
        </p:txBody>
      </p:sp>
      <p:pic>
        <p:nvPicPr>
          <p:cNvPr id="6" name="Picture 5" descr="A close-up of a white box&#10;&#10;Description automatically generated">
            <a:extLst>
              <a:ext uri="{FF2B5EF4-FFF2-40B4-BE49-F238E27FC236}">
                <a16:creationId xmlns:a16="http://schemas.microsoft.com/office/drawing/2014/main" id="{4E19CBB1-9C15-C0A8-D297-45F835DCF315}"/>
              </a:ext>
            </a:extLst>
          </p:cNvPr>
          <p:cNvPicPr>
            <a:picLocks noChangeAspect="1"/>
          </p:cNvPicPr>
          <p:nvPr/>
        </p:nvPicPr>
        <p:blipFill>
          <a:blip r:embed="rId2"/>
          <a:stretch>
            <a:fillRect/>
          </a:stretch>
        </p:blipFill>
        <p:spPr>
          <a:xfrm>
            <a:off x="838200" y="2246993"/>
            <a:ext cx="7772400" cy="1073489"/>
          </a:xfrm>
          <a:prstGeom prst="rect">
            <a:avLst/>
          </a:prstGeom>
        </p:spPr>
      </p:pic>
      <p:pic>
        <p:nvPicPr>
          <p:cNvPr id="9" name="Picture 8">
            <a:extLst>
              <a:ext uri="{FF2B5EF4-FFF2-40B4-BE49-F238E27FC236}">
                <a16:creationId xmlns:a16="http://schemas.microsoft.com/office/drawing/2014/main" id="{B6AEA9BF-E05B-E0E9-51AC-3C82B4F9A0C3}"/>
              </a:ext>
            </a:extLst>
          </p:cNvPr>
          <p:cNvPicPr>
            <a:picLocks noChangeAspect="1"/>
          </p:cNvPicPr>
          <p:nvPr/>
        </p:nvPicPr>
        <p:blipFill>
          <a:blip r:embed="rId3"/>
          <a:stretch>
            <a:fillRect/>
          </a:stretch>
        </p:blipFill>
        <p:spPr>
          <a:xfrm>
            <a:off x="838200" y="4174099"/>
            <a:ext cx="7772400" cy="676223"/>
          </a:xfrm>
          <a:prstGeom prst="rect">
            <a:avLst/>
          </a:prstGeom>
        </p:spPr>
      </p:pic>
    </p:spTree>
    <p:extLst>
      <p:ext uri="{BB962C8B-B14F-4D97-AF65-F5344CB8AC3E}">
        <p14:creationId xmlns:p14="http://schemas.microsoft.com/office/powerpoint/2010/main" val="228430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normAutofit/>
          </a:bodyPr>
          <a:lstStyle/>
          <a:p>
            <a:pPr algn="l"/>
            <a:r>
              <a:rPr lang="en-GB" b="1" i="0" dirty="0">
                <a:solidFill>
                  <a:schemeClr val="accent2"/>
                </a:solidFill>
                <a:effectLst/>
              </a:rPr>
              <a:t>Keeping list items in order with key</a:t>
            </a:r>
            <a:endParaRPr lang="en-GB" i="0" dirty="0">
              <a:solidFill>
                <a:schemeClr val="accent2"/>
              </a:solidFill>
              <a:effectLst/>
            </a:endParaRP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marL="0" indent="0" algn="l">
              <a:buNone/>
            </a:pPr>
            <a:r>
              <a:rPr lang="en-GB" sz="2000" b="0" i="0" dirty="0">
                <a:solidFill>
                  <a:srgbClr val="23272F"/>
                </a:solidFill>
                <a:effectLst/>
              </a:rPr>
              <a:t>JSX elements directly inside a </a:t>
            </a:r>
            <a:r>
              <a:rPr lang="en-GB" sz="2000" dirty="0"/>
              <a:t>map()</a:t>
            </a:r>
            <a:r>
              <a:rPr lang="en-GB" sz="2000" b="0" i="0" dirty="0">
                <a:solidFill>
                  <a:srgbClr val="23272F"/>
                </a:solidFill>
                <a:effectLst/>
              </a:rPr>
              <a:t> call always need keys!</a:t>
            </a:r>
            <a:endParaRPr lang="en-GB" sz="2000" dirty="0">
              <a:solidFill>
                <a:srgbClr val="23272F"/>
              </a:solidFill>
            </a:endParaRPr>
          </a:p>
          <a:p>
            <a:pPr algn="l"/>
            <a:r>
              <a:rPr lang="en-GB" sz="2000" b="0" i="0" dirty="0">
                <a:solidFill>
                  <a:srgbClr val="23272F"/>
                </a:solidFill>
                <a:effectLst/>
              </a:rPr>
              <a:t>Keys tell React which array item each component corresponds to, so that it can match them up later. This becomes important if your array items can move (e.g. due to sorting), get inserted, or get deleted. A well-chosen key helps React infer what exactly has happened, and make the correct updates to the DOM tree.</a:t>
            </a:r>
          </a:p>
          <a:p>
            <a:pPr algn="l"/>
            <a:r>
              <a:rPr lang="en-GB" sz="2000" b="0" i="0" dirty="0">
                <a:solidFill>
                  <a:srgbClr val="23272F"/>
                </a:solidFill>
                <a:effectLst/>
              </a:rPr>
              <a:t>Rather than generating keys on the fly, you should include them in your data:</a:t>
            </a:r>
          </a:p>
          <a:p>
            <a:pPr marL="0" indent="0" algn="l">
              <a:buNone/>
            </a:pPr>
            <a:endParaRPr lang="en-GB" sz="2000" b="0" i="0" dirty="0">
              <a:solidFill>
                <a:srgbClr val="23272F"/>
              </a:solidFill>
              <a:effectLst/>
            </a:endParaRPr>
          </a:p>
          <a:p>
            <a:pPr marL="0" indent="0" algn="l">
              <a:buNone/>
            </a:pPr>
            <a:endParaRPr lang="en-GB" sz="2000" b="0" i="0" dirty="0">
              <a:solidFill>
                <a:srgbClr val="23272F"/>
              </a:solidFill>
              <a:effectLst/>
            </a:endParaRPr>
          </a:p>
          <a:p>
            <a:pPr marL="0" indent="0" algn="l">
              <a:buNone/>
            </a:pPr>
            <a:endParaRPr lang="en-GB" sz="2000" b="0" i="0" dirty="0">
              <a:solidFill>
                <a:srgbClr val="23272F"/>
              </a:solidFill>
              <a:effectLst/>
            </a:endParaRPr>
          </a:p>
          <a:p>
            <a:pPr marL="0" indent="0" algn="l">
              <a:buNone/>
            </a:pPr>
            <a:endParaRPr lang="en-GB" sz="2000" b="0" i="0" dirty="0">
              <a:solidFill>
                <a:srgbClr val="23272F"/>
              </a:solidFill>
              <a:effectLst/>
            </a:endParaRPr>
          </a:p>
        </p:txBody>
      </p:sp>
    </p:spTree>
    <p:extLst>
      <p:ext uri="{BB962C8B-B14F-4D97-AF65-F5344CB8AC3E}">
        <p14:creationId xmlns:p14="http://schemas.microsoft.com/office/powerpoint/2010/main" val="401030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r>
              <a:rPr lang="en-MK" dirty="0">
                <a:solidFill>
                  <a:schemeClr val="accent2"/>
                </a:solidFill>
              </a:rPr>
              <a:t>Responding to events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r>
              <a:rPr lang="en-GB" sz="2400" b="0" i="0" dirty="0">
                <a:effectLst/>
              </a:rPr>
              <a:t>React lets you add </a:t>
            </a:r>
            <a:r>
              <a:rPr lang="en-GB" sz="2400" b="0" i="1" dirty="0">
                <a:effectLst/>
              </a:rPr>
              <a:t>event handlers</a:t>
            </a:r>
            <a:r>
              <a:rPr lang="en-GB" sz="2400" b="0" i="0" dirty="0">
                <a:effectLst/>
              </a:rPr>
              <a:t> to your JSX. Event handlers are your own functions that will be triggered in response to interactions like clicking, hovering, focusing form inputs, and so on.</a:t>
            </a:r>
            <a:endParaRPr lang="en-MK" sz="2400" dirty="0"/>
          </a:p>
        </p:txBody>
      </p:sp>
    </p:spTree>
    <p:extLst>
      <p:ext uri="{BB962C8B-B14F-4D97-AF65-F5344CB8AC3E}">
        <p14:creationId xmlns:p14="http://schemas.microsoft.com/office/powerpoint/2010/main" val="266919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r>
              <a:rPr lang="en-MK" dirty="0">
                <a:solidFill>
                  <a:schemeClr val="accent2"/>
                </a:solidFill>
              </a:rPr>
              <a:t>You will learn</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buFont typeface="Arial" panose="020B0604020202020204" pitchFamily="34" charset="0"/>
              <a:buChar char="•"/>
            </a:pPr>
            <a:r>
              <a:rPr lang="en-GB" sz="2400" b="0" i="0" dirty="0">
                <a:effectLst/>
                <a:latin typeface="Optimistic Text"/>
              </a:rPr>
              <a:t>Different ways to write an event handler</a:t>
            </a:r>
          </a:p>
          <a:p>
            <a:pPr algn="l">
              <a:buFont typeface="Arial" panose="020B0604020202020204" pitchFamily="34" charset="0"/>
              <a:buChar char="•"/>
            </a:pPr>
            <a:r>
              <a:rPr lang="en-GB" sz="2400" b="0" i="0" dirty="0">
                <a:effectLst/>
                <a:latin typeface="Optimistic Text"/>
              </a:rPr>
              <a:t>How events propagate and how to stop them</a:t>
            </a:r>
          </a:p>
          <a:p>
            <a:pPr algn="l">
              <a:buFont typeface="Arial" panose="020B0604020202020204" pitchFamily="34" charset="0"/>
              <a:buChar char="•"/>
            </a:pPr>
            <a:r>
              <a:rPr lang="en-GB" sz="2400" dirty="0">
                <a:latin typeface="Optimistic Text"/>
              </a:rPr>
              <a:t>Arrays of objects and function map()</a:t>
            </a:r>
            <a:endParaRPr lang="en-GB" sz="2400" b="0" i="0" dirty="0">
              <a:effectLst/>
              <a:latin typeface="Optimistic Text"/>
            </a:endParaRPr>
          </a:p>
        </p:txBody>
      </p:sp>
    </p:spTree>
    <p:extLst>
      <p:ext uri="{BB962C8B-B14F-4D97-AF65-F5344CB8AC3E}">
        <p14:creationId xmlns:p14="http://schemas.microsoft.com/office/powerpoint/2010/main" val="153738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r>
              <a:rPr lang="en-MK" dirty="0">
                <a:solidFill>
                  <a:schemeClr val="accent2"/>
                </a:solidFill>
              </a:rPr>
              <a:t>Adding event handlers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buFont typeface="Arial" panose="020B0604020202020204" pitchFamily="34" charset="0"/>
              <a:buChar char="•"/>
            </a:pPr>
            <a:r>
              <a:rPr lang="en-GB" sz="2400" b="0" i="0" dirty="0">
                <a:effectLst/>
              </a:rPr>
              <a:t>To add an event handler, you will first define a function and then </a:t>
            </a:r>
            <a:r>
              <a:rPr lang="en-GB" sz="2400" b="0" i="0" dirty="0">
                <a:effectLst/>
                <a:hlinkClick r:id="rId2">
                  <a:extLst>
                    <a:ext uri="{A12FA001-AC4F-418D-AE19-62706E023703}">
                      <ahyp:hlinkClr xmlns:ahyp="http://schemas.microsoft.com/office/drawing/2018/hyperlinkcolor" val="tx"/>
                    </a:ext>
                  </a:extLst>
                </a:hlinkClick>
              </a:rPr>
              <a:t>pass it as a prop</a:t>
            </a:r>
            <a:r>
              <a:rPr lang="en-GB" sz="2400" b="0" i="0" dirty="0">
                <a:effectLst/>
              </a:rPr>
              <a:t> to the appropriate JSX tag. For example, here is a button that doesn’t do anything yet:</a:t>
            </a:r>
          </a:p>
        </p:txBody>
      </p:sp>
      <p:pic>
        <p:nvPicPr>
          <p:cNvPr id="6" name="Picture 5" descr="A screenshot of a computer&#10;&#10;Description automatically generated">
            <a:extLst>
              <a:ext uri="{FF2B5EF4-FFF2-40B4-BE49-F238E27FC236}">
                <a16:creationId xmlns:a16="http://schemas.microsoft.com/office/drawing/2014/main" id="{AB028769-53E1-99C8-BB5E-62AB41445242}"/>
              </a:ext>
            </a:extLst>
          </p:cNvPr>
          <p:cNvPicPr>
            <a:picLocks noChangeAspect="1"/>
          </p:cNvPicPr>
          <p:nvPr/>
        </p:nvPicPr>
        <p:blipFill>
          <a:blip r:embed="rId3"/>
          <a:stretch>
            <a:fillRect/>
          </a:stretch>
        </p:blipFill>
        <p:spPr>
          <a:xfrm>
            <a:off x="838200" y="2931030"/>
            <a:ext cx="7772400" cy="2140527"/>
          </a:xfrm>
          <a:prstGeom prst="rect">
            <a:avLst/>
          </a:prstGeom>
        </p:spPr>
      </p:pic>
    </p:spTree>
    <p:extLst>
      <p:ext uri="{BB962C8B-B14F-4D97-AF65-F5344CB8AC3E}">
        <p14:creationId xmlns:p14="http://schemas.microsoft.com/office/powerpoint/2010/main" val="148348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r>
              <a:rPr lang="en-MK" dirty="0">
                <a:solidFill>
                  <a:schemeClr val="accent2"/>
                </a:solidFill>
              </a:rPr>
              <a:t>Adding event handlers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marL="0" indent="0" algn="l">
              <a:buNone/>
            </a:pPr>
            <a:r>
              <a:rPr lang="en-GB" sz="2400" b="0" i="0" dirty="0">
                <a:solidFill>
                  <a:srgbClr val="23272F"/>
                </a:solidFill>
                <a:effectLst/>
                <a:latin typeface="Optimistic Text"/>
              </a:rPr>
              <a:t>You can make it show a message when a user clicks by following these three steps:</a:t>
            </a:r>
          </a:p>
          <a:p>
            <a:pPr algn="l">
              <a:buFont typeface="+mj-lt"/>
              <a:buAutoNum type="arabicPeriod"/>
            </a:pPr>
            <a:r>
              <a:rPr lang="en-GB" sz="2400" b="0" i="0" dirty="0">
                <a:solidFill>
                  <a:srgbClr val="23272F"/>
                </a:solidFill>
                <a:effectLst/>
                <a:latin typeface="Optimistic Text"/>
              </a:rPr>
              <a:t>Declare a function called </a:t>
            </a:r>
            <a:r>
              <a:rPr lang="en-GB" sz="2400" b="0" i="0" dirty="0" err="1">
                <a:solidFill>
                  <a:srgbClr val="23272F"/>
                </a:solidFill>
                <a:effectLst/>
                <a:latin typeface="Optimistic Text"/>
              </a:rPr>
              <a:t>handleClick</a:t>
            </a:r>
            <a:r>
              <a:rPr lang="en-GB" sz="2400" b="0" i="0" dirty="0">
                <a:solidFill>
                  <a:srgbClr val="23272F"/>
                </a:solidFill>
                <a:effectLst/>
                <a:latin typeface="Optimistic Text"/>
              </a:rPr>
              <a:t> </a:t>
            </a:r>
            <a:r>
              <a:rPr lang="en-GB" sz="2400" b="0" i="1" dirty="0">
                <a:solidFill>
                  <a:srgbClr val="23272F"/>
                </a:solidFill>
                <a:effectLst/>
                <a:latin typeface="Optimistic Text"/>
              </a:rPr>
              <a:t>inside</a:t>
            </a:r>
            <a:r>
              <a:rPr lang="en-GB" sz="2400" b="0" i="0" dirty="0">
                <a:solidFill>
                  <a:srgbClr val="23272F"/>
                </a:solidFill>
                <a:effectLst/>
                <a:latin typeface="Optimistic Text"/>
              </a:rPr>
              <a:t> your Button component.</a:t>
            </a:r>
          </a:p>
          <a:p>
            <a:pPr algn="l">
              <a:buFont typeface="+mj-lt"/>
              <a:buAutoNum type="arabicPeriod"/>
            </a:pPr>
            <a:r>
              <a:rPr lang="en-GB" sz="2400" b="0" i="0" dirty="0">
                <a:solidFill>
                  <a:srgbClr val="23272F"/>
                </a:solidFill>
                <a:effectLst/>
                <a:latin typeface="Optimistic Text"/>
              </a:rPr>
              <a:t>Implement the logic inside that function (use alert to show the message).</a:t>
            </a:r>
          </a:p>
          <a:p>
            <a:pPr algn="l">
              <a:buFont typeface="+mj-lt"/>
              <a:buAutoNum type="arabicPeriod"/>
            </a:pPr>
            <a:r>
              <a:rPr lang="en-GB" sz="2400" b="0" i="0" dirty="0">
                <a:solidFill>
                  <a:srgbClr val="23272F"/>
                </a:solidFill>
                <a:effectLst/>
                <a:latin typeface="Optimistic Text"/>
              </a:rPr>
              <a:t>Add </a:t>
            </a:r>
            <a:r>
              <a:rPr lang="en-GB" sz="2400" b="0" i="0" dirty="0" err="1">
                <a:solidFill>
                  <a:srgbClr val="23272F"/>
                </a:solidFill>
                <a:effectLst/>
                <a:latin typeface="Optimistic Text"/>
              </a:rPr>
              <a:t>onClick</a:t>
            </a:r>
            <a:r>
              <a:rPr lang="en-GB" sz="2400" b="0" i="0" dirty="0">
                <a:solidFill>
                  <a:srgbClr val="23272F"/>
                </a:solidFill>
                <a:effectLst/>
                <a:latin typeface="Optimistic Text"/>
              </a:rPr>
              <a:t>={</a:t>
            </a:r>
            <a:r>
              <a:rPr lang="en-GB" sz="2400" b="0" i="0" dirty="0" err="1">
                <a:solidFill>
                  <a:srgbClr val="23272F"/>
                </a:solidFill>
                <a:effectLst/>
                <a:latin typeface="Optimistic Text"/>
              </a:rPr>
              <a:t>handleClick</a:t>
            </a:r>
            <a:r>
              <a:rPr lang="en-GB" sz="2400" b="0" i="0" dirty="0">
                <a:solidFill>
                  <a:srgbClr val="23272F"/>
                </a:solidFill>
                <a:effectLst/>
                <a:latin typeface="Optimistic Text"/>
              </a:rPr>
              <a:t>} to the &lt;button&gt; JSX.</a:t>
            </a:r>
          </a:p>
          <a:p>
            <a:pPr algn="l">
              <a:buFont typeface="Arial" panose="020B0604020202020204" pitchFamily="34" charset="0"/>
              <a:buChar char="•"/>
            </a:pPr>
            <a:endParaRPr lang="en-GB" sz="2400" b="0" i="0" dirty="0">
              <a:effectLst/>
            </a:endParaRPr>
          </a:p>
        </p:txBody>
      </p:sp>
      <p:pic>
        <p:nvPicPr>
          <p:cNvPr id="5" name="Picture 4" descr="A screenshot of a computer&#10;&#10;Description automatically generated">
            <a:extLst>
              <a:ext uri="{FF2B5EF4-FFF2-40B4-BE49-F238E27FC236}">
                <a16:creationId xmlns:a16="http://schemas.microsoft.com/office/drawing/2014/main" id="{1FACF381-BEA8-D5D7-9C33-99B0290FDA92}"/>
              </a:ext>
            </a:extLst>
          </p:cNvPr>
          <p:cNvPicPr>
            <a:picLocks noChangeAspect="1"/>
          </p:cNvPicPr>
          <p:nvPr/>
        </p:nvPicPr>
        <p:blipFill>
          <a:blip r:embed="rId2"/>
          <a:stretch>
            <a:fillRect/>
          </a:stretch>
        </p:blipFill>
        <p:spPr>
          <a:xfrm>
            <a:off x="838200" y="3641625"/>
            <a:ext cx="7772400" cy="2851250"/>
          </a:xfrm>
          <a:prstGeom prst="rect">
            <a:avLst/>
          </a:prstGeom>
        </p:spPr>
      </p:pic>
    </p:spTree>
    <p:extLst>
      <p:ext uri="{BB962C8B-B14F-4D97-AF65-F5344CB8AC3E}">
        <p14:creationId xmlns:p14="http://schemas.microsoft.com/office/powerpoint/2010/main" val="64721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r>
              <a:rPr lang="en-MK" dirty="0">
                <a:solidFill>
                  <a:schemeClr val="accent2"/>
                </a:solidFill>
              </a:rPr>
              <a:t>Adding event handlers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r>
              <a:rPr lang="en-GB" sz="1800" b="0" i="0" dirty="0">
                <a:effectLst/>
                <a:latin typeface="Optimistic Text"/>
              </a:rPr>
              <a:t>You defined the </a:t>
            </a:r>
            <a:r>
              <a:rPr lang="en-GB" sz="1800" b="0" i="0" dirty="0" err="1">
                <a:effectLst/>
                <a:latin typeface="Optimistic Text"/>
              </a:rPr>
              <a:t>handleClick</a:t>
            </a:r>
            <a:r>
              <a:rPr lang="en-GB" sz="1800" b="0" i="0" dirty="0">
                <a:effectLst/>
                <a:latin typeface="Optimistic Text"/>
              </a:rPr>
              <a:t> function and then </a:t>
            </a:r>
            <a:r>
              <a:rPr lang="en-GB" sz="1800" b="0" i="0" dirty="0">
                <a:effectLst/>
                <a:latin typeface="Optimistic Text"/>
                <a:hlinkClick r:id="rId2">
                  <a:extLst>
                    <a:ext uri="{A12FA001-AC4F-418D-AE19-62706E023703}">
                      <ahyp:hlinkClr xmlns:ahyp="http://schemas.microsoft.com/office/drawing/2018/hyperlinkcolor" val="tx"/>
                    </a:ext>
                  </a:extLst>
                </a:hlinkClick>
              </a:rPr>
              <a:t>passed it as a prop</a:t>
            </a:r>
            <a:r>
              <a:rPr lang="en-GB" sz="1800" b="0" i="0" dirty="0">
                <a:effectLst/>
                <a:latin typeface="Optimistic Text"/>
              </a:rPr>
              <a:t> to &lt;button&gt;. </a:t>
            </a:r>
            <a:r>
              <a:rPr lang="en-GB" sz="1800" b="0" i="0" dirty="0" err="1">
                <a:effectLst/>
                <a:latin typeface="Optimistic Text"/>
              </a:rPr>
              <a:t>handleClick</a:t>
            </a:r>
            <a:r>
              <a:rPr lang="en-GB" sz="1800" b="0" i="0" dirty="0">
                <a:effectLst/>
                <a:latin typeface="Optimistic Text"/>
              </a:rPr>
              <a:t> is an </a:t>
            </a:r>
            <a:r>
              <a:rPr lang="en-GB" sz="1800" b="1" i="0" dirty="0">
                <a:effectLst/>
                <a:latin typeface="Optimistic Text"/>
              </a:rPr>
              <a:t>event handler.</a:t>
            </a:r>
            <a:r>
              <a:rPr lang="en-GB" sz="1800" b="0" i="0" dirty="0">
                <a:effectLst/>
                <a:latin typeface="Optimistic Text"/>
              </a:rPr>
              <a:t> Event handler functions:</a:t>
            </a:r>
          </a:p>
          <a:p>
            <a:pPr algn="l">
              <a:buFont typeface="Arial" panose="020B0604020202020204" pitchFamily="34" charset="0"/>
              <a:buChar char="•"/>
            </a:pPr>
            <a:r>
              <a:rPr lang="en-GB" sz="1800" b="0" i="0" dirty="0">
                <a:effectLst/>
                <a:latin typeface="Optimistic Text"/>
              </a:rPr>
              <a:t>Are usually defined </a:t>
            </a:r>
            <a:r>
              <a:rPr lang="en-GB" sz="1800" b="0" i="1" dirty="0">
                <a:effectLst/>
                <a:latin typeface="Optimistic Text"/>
              </a:rPr>
              <a:t>inside</a:t>
            </a:r>
            <a:r>
              <a:rPr lang="en-GB" sz="1800" b="0" i="0" dirty="0">
                <a:effectLst/>
                <a:latin typeface="Optimistic Text"/>
              </a:rPr>
              <a:t> your components.</a:t>
            </a:r>
          </a:p>
          <a:p>
            <a:pPr algn="l">
              <a:buFont typeface="Arial" panose="020B0604020202020204" pitchFamily="34" charset="0"/>
              <a:buChar char="•"/>
            </a:pPr>
            <a:r>
              <a:rPr lang="en-GB" sz="1800" b="0" i="0" dirty="0">
                <a:effectLst/>
                <a:latin typeface="Optimistic Text"/>
              </a:rPr>
              <a:t>Have names that start with handle, followed by the name of the event.</a:t>
            </a:r>
          </a:p>
          <a:p>
            <a:pPr algn="l"/>
            <a:r>
              <a:rPr lang="en-GB" sz="1800" b="0" i="0" dirty="0">
                <a:effectLst/>
                <a:latin typeface="Optimistic Text"/>
              </a:rPr>
              <a:t>By convention, it is common to name event handlers as handle followed by the event name. You’ll often see </a:t>
            </a:r>
            <a:r>
              <a:rPr lang="en-GB" sz="1800" b="0" i="0" dirty="0" err="1">
                <a:effectLst/>
                <a:latin typeface="Optimistic Text"/>
              </a:rPr>
              <a:t>onClick</a:t>
            </a:r>
            <a:r>
              <a:rPr lang="en-GB" sz="1800" b="0" i="0" dirty="0">
                <a:effectLst/>
                <a:latin typeface="Optimistic Text"/>
              </a:rPr>
              <a:t>={</a:t>
            </a:r>
            <a:r>
              <a:rPr lang="en-GB" sz="1800" b="0" i="0" dirty="0" err="1">
                <a:effectLst/>
                <a:latin typeface="Optimistic Text"/>
              </a:rPr>
              <a:t>handleClick</a:t>
            </a:r>
            <a:r>
              <a:rPr lang="en-GB" sz="1800" b="0" i="0" dirty="0">
                <a:effectLst/>
                <a:latin typeface="Optimistic Text"/>
              </a:rPr>
              <a:t>}, </a:t>
            </a:r>
            <a:r>
              <a:rPr lang="en-GB" sz="1800" b="0" i="0" dirty="0" err="1">
                <a:effectLst/>
                <a:latin typeface="Optimistic Text"/>
              </a:rPr>
              <a:t>onMouseEnter</a:t>
            </a:r>
            <a:r>
              <a:rPr lang="en-GB" sz="1800" b="0" i="0" dirty="0">
                <a:effectLst/>
                <a:latin typeface="Optimistic Text"/>
              </a:rPr>
              <a:t>={</a:t>
            </a:r>
            <a:r>
              <a:rPr lang="en-GB" sz="1800" b="0" i="0" dirty="0" err="1">
                <a:effectLst/>
                <a:latin typeface="Optimistic Text"/>
              </a:rPr>
              <a:t>handleMouseEnter</a:t>
            </a:r>
            <a:r>
              <a:rPr lang="en-GB" sz="1800" b="0" i="0" dirty="0">
                <a:effectLst/>
                <a:latin typeface="Optimistic Text"/>
              </a:rPr>
              <a:t>}, and so on.</a:t>
            </a:r>
          </a:p>
          <a:p>
            <a:pPr algn="l"/>
            <a:r>
              <a:rPr lang="en-GB" sz="1800" b="0" i="0" dirty="0">
                <a:effectLst/>
                <a:latin typeface="Optimistic Text"/>
              </a:rPr>
              <a:t>Alternatively, you can define an event handler inline in the JSX:</a:t>
            </a:r>
          </a:p>
        </p:txBody>
      </p:sp>
      <p:pic>
        <p:nvPicPr>
          <p:cNvPr id="6" name="Picture 5" descr="A white rectangular object with a black border&#10;&#10;Description automatically generated">
            <a:extLst>
              <a:ext uri="{FF2B5EF4-FFF2-40B4-BE49-F238E27FC236}">
                <a16:creationId xmlns:a16="http://schemas.microsoft.com/office/drawing/2014/main" id="{262FA6E3-23FD-C651-D859-B689E856EBA4}"/>
              </a:ext>
            </a:extLst>
          </p:cNvPr>
          <p:cNvPicPr>
            <a:picLocks noChangeAspect="1"/>
          </p:cNvPicPr>
          <p:nvPr/>
        </p:nvPicPr>
        <p:blipFill>
          <a:blip r:embed="rId3"/>
          <a:stretch>
            <a:fillRect/>
          </a:stretch>
        </p:blipFill>
        <p:spPr>
          <a:xfrm>
            <a:off x="838200" y="4309259"/>
            <a:ext cx="7772400" cy="1231600"/>
          </a:xfrm>
          <a:prstGeom prst="rect">
            <a:avLst/>
          </a:prstGeom>
        </p:spPr>
      </p:pic>
    </p:spTree>
    <p:extLst>
      <p:ext uri="{BB962C8B-B14F-4D97-AF65-F5344CB8AC3E}">
        <p14:creationId xmlns:p14="http://schemas.microsoft.com/office/powerpoint/2010/main" val="143273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r>
              <a:rPr lang="en-MK" dirty="0">
                <a:solidFill>
                  <a:schemeClr val="accent2"/>
                </a:solidFill>
              </a:rPr>
              <a:t>Rendering props in event handlers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r>
              <a:rPr lang="en-GB" sz="1200" dirty="0">
                <a:effectLst/>
              </a:rPr>
              <a:t>Because event handlers are declared inside of a component, they have access to the component’s props. Here is a button that, when clicked, shows an alert with its message prop:</a:t>
            </a:r>
            <a:br>
              <a:rPr lang="en-GB" sz="1200" dirty="0">
                <a:effectLst/>
                <a:latin typeface="var(--sp-font-body)"/>
              </a:rPr>
            </a:br>
            <a:endParaRPr lang="en-GB" sz="1200" dirty="0">
              <a:effectLst/>
              <a:latin typeface="var(--sp-font-body)"/>
            </a:endParaRPr>
          </a:p>
          <a:p>
            <a:pPr marL="0" indent="0" algn="l">
              <a:buNone/>
            </a:pPr>
            <a:endParaRPr lang="en-GB" sz="1800" b="0" i="0" dirty="0">
              <a:effectLst/>
              <a:latin typeface="Optimistic Text"/>
            </a:endParaRPr>
          </a:p>
        </p:txBody>
      </p:sp>
      <p:pic>
        <p:nvPicPr>
          <p:cNvPr id="5" name="Picture 4" descr="A screenshot of a computer&#10;&#10;Description automatically generated">
            <a:extLst>
              <a:ext uri="{FF2B5EF4-FFF2-40B4-BE49-F238E27FC236}">
                <a16:creationId xmlns:a16="http://schemas.microsoft.com/office/drawing/2014/main" id="{7F264B7F-3E72-3457-D4BF-5AA00605861A}"/>
              </a:ext>
            </a:extLst>
          </p:cNvPr>
          <p:cNvPicPr>
            <a:picLocks noChangeAspect="1"/>
          </p:cNvPicPr>
          <p:nvPr/>
        </p:nvPicPr>
        <p:blipFill>
          <a:blip r:embed="rId2"/>
          <a:stretch>
            <a:fillRect/>
          </a:stretch>
        </p:blipFill>
        <p:spPr>
          <a:xfrm>
            <a:off x="838200" y="2281209"/>
            <a:ext cx="6802494" cy="3895754"/>
          </a:xfrm>
          <a:prstGeom prst="rect">
            <a:avLst/>
          </a:prstGeom>
        </p:spPr>
      </p:pic>
    </p:spTree>
    <p:extLst>
      <p:ext uri="{BB962C8B-B14F-4D97-AF65-F5344CB8AC3E}">
        <p14:creationId xmlns:p14="http://schemas.microsoft.com/office/powerpoint/2010/main" val="396079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r>
              <a:rPr lang="en-MK" dirty="0">
                <a:solidFill>
                  <a:schemeClr val="accent2"/>
                </a:solidFill>
              </a:rPr>
              <a:t>Passing event handlers as props</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r>
              <a:rPr lang="en-GB" sz="1600" b="0" i="0" dirty="0">
                <a:solidFill>
                  <a:srgbClr val="23272F"/>
                </a:solidFill>
                <a:effectLst/>
                <a:latin typeface="Optimistic Text"/>
              </a:rPr>
              <a:t>Often you’ll want the parent component to specify a child’s event handler. Consider buttons: depending on where you’re using a Button component, you might want to execute a different function—perhaps one plays a movie and another uploads an image.</a:t>
            </a:r>
          </a:p>
          <a:p>
            <a:pPr algn="l"/>
            <a:r>
              <a:rPr lang="en-GB" sz="1600" b="0" i="0" dirty="0">
                <a:solidFill>
                  <a:srgbClr val="23272F"/>
                </a:solidFill>
                <a:effectLst/>
                <a:latin typeface="Optimistic Text"/>
              </a:rPr>
              <a:t>To do this, pass a prop the component receives from its parent as the event handler like so</a:t>
            </a:r>
          </a:p>
          <a:p>
            <a:pPr marL="0" indent="0" algn="l">
              <a:buNone/>
            </a:pPr>
            <a:endParaRPr lang="en-GB" sz="1600" b="0" i="0" dirty="0">
              <a:effectLst/>
              <a:latin typeface="Optimistic Text"/>
            </a:endParaRPr>
          </a:p>
        </p:txBody>
      </p:sp>
      <p:pic>
        <p:nvPicPr>
          <p:cNvPr id="6" name="Picture 5" descr="A computer code with text&#10;&#10;Description automatically generated">
            <a:extLst>
              <a:ext uri="{FF2B5EF4-FFF2-40B4-BE49-F238E27FC236}">
                <a16:creationId xmlns:a16="http://schemas.microsoft.com/office/drawing/2014/main" id="{D1496872-054F-B07B-6120-120E6C38D95B}"/>
              </a:ext>
            </a:extLst>
          </p:cNvPr>
          <p:cNvPicPr>
            <a:picLocks noChangeAspect="1"/>
          </p:cNvPicPr>
          <p:nvPr/>
        </p:nvPicPr>
        <p:blipFill>
          <a:blip r:embed="rId2"/>
          <a:stretch>
            <a:fillRect/>
          </a:stretch>
        </p:blipFill>
        <p:spPr>
          <a:xfrm>
            <a:off x="1168400" y="2895600"/>
            <a:ext cx="4927600" cy="3416300"/>
          </a:xfrm>
          <a:prstGeom prst="rect">
            <a:avLst/>
          </a:prstGeom>
        </p:spPr>
      </p:pic>
    </p:spTree>
    <p:extLst>
      <p:ext uri="{BB962C8B-B14F-4D97-AF65-F5344CB8AC3E}">
        <p14:creationId xmlns:p14="http://schemas.microsoft.com/office/powerpoint/2010/main" val="101215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E2F4-C5EA-D944-52E8-A0CD421185C7}"/>
              </a:ext>
            </a:extLst>
          </p:cNvPr>
          <p:cNvSpPr>
            <a:spLocks noGrp="1"/>
          </p:cNvSpPr>
          <p:nvPr>
            <p:ph type="title"/>
          </p:nvPr>
        </p:nvSpPr>
        <p:spPr/>
        <p:txBody>
          <a:bodyPr/>
          <a:lstStyle/>
          <a:p>
            <a:pPr algn="l"/>
            <a:r>
              <a:rPr lang="en-GB" i="0" dirty="0">
                <a:solidFill>
                  <a:schemeClr val="accent2"/>
                </a:solidFill>
                <a:effectLst/>
              </a:rPr>
              <a:t>Naming event handler props </a:t>
            </a:r>
          </a:p>
        </p:txBody>
      </p:sp>
      <p:sp>
        <p:nvSpPr>
          <p:cNvPr id="3" name="Content Placeholder 2">
            <a:extLst>
              <a:ext uri="{FF2B5EF4-FFF2-40B4-BE49-F238E27FC236}">
                <a16:creationId xmlns:a16="http://schemas.microsoft.com/office/drawing/2014/main" id="{42EC7FDC-3C23-7BEF-93EA-FC27EB466DAF}"/>
              </a:ext>
            </a:extLst>
          </p:cNvPr>
          <p:cNvSpPr>
            <a:spLocks noGrp="1"/>
          </p:cNvSpPr>
          <p:nvPr>
            <p:ph idx="1"/>
          </p:nvPr>
        </p:nvSpPr>
        <p:spPr/>
        <p:txBody>
          <a:bodyPr>
            <a:normAutofit/>
          </a:bodyPr>
          <a:lstStyle/>
          <a:p>
            <a:pPr algn="l"/>
            <a:r>
              <a:rPr lang="en-GB" sz="2000" b="0" i="0" dirty="0">
                <a:solidFill>
                  <a:srgbClr val="23272F"/>
                </a:solidFill>
                <a:effectLst/>
              </a:rPr>
              <a:t>Built-in components like &lt;button&gt; and &lt;div&gt; only support </a:t>
            </a:r>
            <a:r>
              <a:rPr lang="en-GB" sz="2000" b="0" i="0" dirty="0">
                <a:solidFill>
                  <a:srgbClr val="23272F"/>
                </a:solidFill>
                <a:effectLst/>
                <a:hlinkClick r:id="rId2"/>
              </a:rPr>
              <a:t>browser event names</a:t>
            </a:r>
            <a:r>
              <a:rPr lang="en-GB" sz="2000" b="0" i="0" dirty="0">
                <a:solidFill>
                  <a:srgbClr val="23272F"/>
                </a:solidFill>
                <a:effectLst/>
              </a:rPr>
              <a:t> like </a:t>
            </a:r>
            <a:r>
              <a:rPr lang="en-GB" sz="2000" b="0" i="0" dirty="0" err="1">
                <a:solidFill>
                  <a:srgbClr val="23272F"/>
                </a:solidFill>
                <a:effectLst/>
              </a:rPr>
              <a:t>onClick</a:t>
            </a:r>
            <a:r>
              <a:rPr lang="en-GB" sz="2000" b="0" i="0" dirty="0">
                <a:solidFill>
                  <a:srgbClr val="23272F"/>
                </a:solidFill>
                <a:effectLst/>
              </a:rPr>
              <a:t>. However, when you’re building your own components, you can name their event handler props any way that you like.</a:t>
            </a:r>
          </a:p>
          <a:p>
            <a:pPr algn="l"/>
            <a:r>
              <a:rPr lang="en-GB" sz="2000" b="0" i="0" dirty="0">
                <a:solidFill>
                  <a:srgbClr val="23272F"/>
                </a:solidFill>
                <a:effectLst/>
              </a:rPr>
              <a:t>By convention, event handler props should start with on, followed by a capital letter.</a:t>
            </a:r>
          </a:p>
          <a:p>
            <a:pPr algn="l"/>
            <a:r>
              <a:rPr lang="en-GB" sz="2000" b="0" i="0" dirty="0">
                <a:solidFill>
                  <a:srgbClr val="23272F"/>
                </a:solidFill>
                <a:effectLst/>
              </a:rPr>
              <a:t>For example, the Button component’s </a:t>
            </a:r>
            <a:r>
              <a:rPr lang="en-GB" sz="2000" b="0" i="0" dirty="0" err="1">
                <a:solidFill>
                  <a:srgbClr val="23272F"/>
                </a:solidFill>
                <a:effectLst/>
              </a:rPr>
              <a:t>onClick</a:t>
            </a:r>
            <a:r>
              <a:rPr lang="en-GB" sz="2000" b="0" i="0" dirty="0">
                <a:solidFill>
                  <a:srgbClr val="23272F"/>
                </a:solidFill>
                <a:effectLst/>
              </a:rPr>
              <a:t> prop could have been called </a:t>
            </a:r>
            <a:r>
              <a:rPr lang="en-GB" sz="2000" b="0" i="0" dirty="0" err="1">
                <a:solidFill>
                  <a:srgbClr val="23272F"/>
                </a:solidFill>
                <a:effectLst/>
              </a:rPr>
              <a:t>onSmash</a:t>
            </a:r>
            <a:r>
              <a:rPr lang="en-GB" sz="2000" b="0" i="0" dirty="0">
                <a:solidFill>
                  <a:srgbClr val="23272F"/>
                </a:solidFill>
                <a:effectLst/>
              </a:rPr>
              <a:t>:</a:t>
            </a:r>
          </a:p>
          <a:p>
            <a:pPr marL="0" indent="0" algn="l">
              <a:buNone/>
            </a:pPr>
            <a:endParaRPr lang="en-GB" sz="2000" b="0" i="0" dirty="0">
              <a:effectLst/>
            </a:endParaRPr>
          </a:p>
        </p:txBody>
      </p:sp>
      <p:pic>
        <p:nvPicPr>
          <p:cNvPr id="7" name="Picture 6" descr="A screenshot of a computer&#10;&#10;Description automatically generated">
            <a:extLst>
              <a:ext uri="{FF2B5EF4-FFF2-40B4-BE49-F238E27FC236}">
                <a16:creationId xmlns:a16="http://schemas.microsoft.com/office/drawing/2014/main" id="{470261D0-A0A2-D27C-801C-DD4973C55328}"/>
              </a:ext>
            </a:extLst>
          </p:cNvPr>
          <p:cNvPicPr>
            <a:picLocks noChangeAspect="1"/>
          </p:cNvPicPr>
          <p:nvPr/>
        </p:nvPicPr>
        <p:blipFill>
          <a:blip r:embed="rId3"/>
          <a:stretch>
            <a:fillRect/>
          </a:stretch>
        </p:blipFill>
        <p:spPr>
          <a:xfrm>
            <a:off x="838200" y="3679532"/>
            <a:ext cx="4237383" cy="2497431"/>
          </a:xfrm>
          <a:prstGeom prst="rect">
            <a:avLst/>
          </a:prstGeom>
        </p:spPr>
      </p:pic>
    </p:spTree>
    <p:extLst>
      <p:ext uri="{BB962C8B-B14F-4D97-AF65-F5344CB8AC3E}">
        <p14:creationId xmlns:p14="http://schemas.microsoft.com/office/powerpoint/2010/main" val="1889484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884</Words>
  <Application>Microsoft Macintosh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Optimistic Text</vt:lpstr>
      <vt:lpstr>var(--sp-font-body)</vt:lpstr>
      <vt:lpstr>Office Theme</vt:lpstr>
      <vt:lpstr>Events, props, arrays in react</vt:lpstr>
      <vt:lpstr>Responding to events</vt:lpstr>
      <vt:lpstr>You will learn</vt:lpstr>
      <vt:lpstr>Adding event handlers</vt:lpstr>
      <vt:lpstr>Adding event handlers</vt:lpstr>
      <vt:lpstr>Adding event handlers</vt:lpstr>
      <vt:lpstr>Rendering props in event handlers</vt:lpstr>
      <vt:lpstr>Passing event handlers as props</vt:lpstr>
      <vt:lpstr>Naming event handler props </vt:lpstr>
      <vt:lpstr>Naming event handler props </vt:lpstr>
      <vt:lpstr>Preventing default behavior</vt:lpstr>
      <vt:lpstr>Preventing default behavior</vt:lpstr>
      <vt:lpstr>Rendering data from arrays</vt:lpstr>
      <vt:lpstr>Rendering data from arrays</vt:lpstr>
      <vt:lpstr>Rendering data from arrays</vt:lpstr>
      <vt:lpstr>Keeping list items in order with key</vt:lpstr>
      <vt:lpstr>Keeping list items in order with key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props, arrays in react</dc:title>
  <dc:creator>Бојан Анѓелески</dc:creator>
  <cp:lastModifiedBy>Бојан Анѓелески</cp:lastModifiedBy>
  <cp:revision>1</cp:revision>
  <dcterms:created xsi:type="dcterms:W3CDTF">2023-10-04T18:22:25Z</dcterms:created>
  <dcterms:modified xsi:type="dcterms:W3CDTF">2023-10-04T19:24:48Z</dcterms:modified>
</cp:coreProperties>
</file>