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3"/>
  </p:normalViewPr>
  <p:slideViewPr>
    <p:cSldViewPr snapToGrid="0">
      <p:cViewPr varScale="1">
        <p:scale>
          <a:sx n="115" d="100"/>
          <a:sy n="115"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F093-8CAB-E100-264C-75A7ABA75F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MK"/>
          </a:p>
        </p:txBody>
      </p:sp>
      <p:sp>
        <p:nvSpPr>
          <p:cNvPr id="3" name="Subtitle 2">
            <a:extLst>
              <a:ext uri="{FF2B5EF4-FFF2-40B4-BE49-F238E27FC236}">
                <a16:creationId xmlns:a16="http://schemas.microsoft.com/office/drawing/2014/main" id="{3108D71F-7131-1805-CFE3-553AC57D7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K"/>
          </a:p>
        </p:txBody>
      </p:sp>
      <p:sp>
        <p:nvSpPr>
          <p:cNvPr id="4" name="Date Placeholder 3">
            <a:extLst>
              <a:ext uri="{FF2B5EF4-FFF2-40B4-BE49-F238E27FC236}">
                <a16:creationId xmlns:a16="http://schemas.microsoft.com/office/drawing/2014/main" id="{9E3BBDAB-1C6A-C88E-5723-0C887902C861}"/>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5" name="Footer Placeholder 4">
            <a:extLst>
              <a:ext uri="{FF2B5EF4-FFF2-40B4-BE49-F238E27FC236}">
                <a16:creationId xmlns:a16="http://schemas.microsoft.com/office/drawing/2014/main" id="{64E570C7-DEB3-9E0A-CD13-C1CF25460FFB}"/>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BD5BF6FE-E02D-E350-C679-F132D38DE22D}"/>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97615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53AC-2284-D9AD-43F3-F9263D33FC49}"/>
              </a:ext>
            </a:extLst>
          </p:cNvPr>
          <p:cNvSpPr>
            <a:spLocks noGrp="1"/>
          </p:cNvSpPr>
          <p:nvPr>
            <p:ph type="title"/>
          </p:nvPr>
        </p:nvSpPr>
        <p:spPr/>
        <p:txBody>
          <a:bodyPr/>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D72AA0DE-9611-7324-1DD3-96AD21C6E1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CDD60596-4B97-CAC8-0471-858C978760E6}"/>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5" name="Footer Placeholder 4">
            <a:extLst>
              <a:ext uri="{FF2B5EF4-FFF2-40B4-BE49-F238E27FC236}">
                <a16:creationId xmlns:a16="http://schemas.microsoft.com/office/drawing/2014/main" id="{E739D87E-F527-2476-0F9C-6DF2B816AB8E}"/>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A833169B-6D43-FA95-EDB0-931EB1F0040F}"/>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204616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5BA06A-385B-EDA6-A090-EC27E0B6B0D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K"/>
          </a:p>
        </p:txBody>
      </p:sp>
      <p:sp>
        <p:nvSpPr>
          <p:cNvPr id="3" name="Vertical Text Placeholder 2">
            <a:extLst>
              <a:ext uri="{FF2B5EF4-FFF2-40B4-BE49-F238E27FC236}">
                <a16:creationId xmlns:a16="http://schemas.microsoft.com/office/drawing/2014/main" id="{9F2DFE53-508F-BE14-8CB2-9CDA18256FE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BAEB8BA3-B13A-8349-ADF4-E6BBD7D07EA7}"/>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5" name="Footer Placeholder 4">
            <a:extLst>
              <a:ext uri="{FF2B5EF4-FFF2-40B4-BE49-F238E27FC236}">
                <a16:creationId xmlns:a16="http://schemas.microsoft.com/office/drawing/2014/main" id="{52ADDDE4-0E4C-EB70-F1A1-EF7313ED9F7D}"/>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5598B4BE-62CD-B511-3D93-D076CA46834C}"/>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158297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77F9-6A4E-0C6F-7D0A-0C47F12780D5}"/>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2CE1DC02-BE09-1D4E-949F-A3D864AA91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6500FB7A-894A-4A47-6712-1F6378AAF459}"/>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5" name="Footer Placeholder 4">
            <a:extLst>
              <a:ext uri="{FF2B5EF4-FFF2-40B4-BE49-F238E27FC236}">
                <a16:creationId xmlns:a16="http://schemas.microsoft.com/office/drawing/2014/main" id="{51A3B7F7-AEF0-0B9E-2B13-C8F44D10BE37}"/>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2224A87B-9D89-AC27-9C57-07CB223E65E7}"/>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256704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93B0-AC13-E19C-8400-8BD6BE5025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K"/>
          </a:p>
        </p:txBody>
      </p:sp>
      <p:sp>
        <p:nvSpPr>
          <p:cNvPr id="3" name="Text Placeholder 2">
            <a:extLst>
              <a:ext uri="{FF2B5EF4-FFF2-40B4-BE49-F238E27FC236}">
                <a16:creationId xmlns:a16="http://schemas.microsoft.com/office/drawing/2014/main" id="{99CFEFB4-DF6B-CBAE-BBEE-2EF883218D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B24636-9FA9-2E6A-7441-13D2DA992023}"/>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5" name="Footer Placeholder 4">
            <a:extLst>
              <a:ext uri="{FF2B5EF4-FFF2-40B4-BE49-F238E27FC236}">
                <a16:creationId xmlns:a16="http://schemas.microsoft.com/office/drawing/2014/main" id="{357D436A-7506-3CD3-9D4C-238473673FC6}"/>
              </a:ext>
            </a:extLst>
          </p:cNvPr>
          <p:cNvSpPr>
            <a:spLocks noGrp="1"/>
          </p:cNvSpPr>
          <p:nvPr>
            <p:ph type="ftr" sz="quarter" idx="11"/>
          </p:nvPr>
        </p:nvSpPr>
        <p:spPr/>
        <p:txBody>
          <a:bodyPr/>
          <a:lstStyle/>
          <a:p>
            <a:endParaRPr lang="en-MK"/>
          </a:p>
        </p:txBody>
      </p:sp>
      <p:sp>
        <p:nvSpPr>
          <p:cNvPr id="6" name="Slide Number Placeholder 5">
            <a:extLst>
              <a:ext uri="{FF2B5EF4-FFF2-40B4-BE49-F238E27FC236}">
                <a16:creationId xmlns:a16="http://schemas.microsoft.com/office/drawing/2014/main" id="{A3F2CAB8-EF05-27FB-E3F3-2216B08BE95D}"/>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255108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F9CD-3FE1-57A9-90D8-5B12302446F2}"/>
              </a:ext>
            </a:extLst>
          </p:cNvPr>
          <p:cNvSpPr>
            <a:spLocks noGrp="1"/>
          </p:cNvSpPr>
          <p:nvPr>
            <p:ph type="title"/>
          </p:nvPr>
        </p:nvSpPr>
        <p:spPr/>
        <p:txBody>
          <a:bodyPr/>
          <a:lstStyle/>
          <a:p>
            <a:r>
              <a:rPr lang="en-GB"/>
              <a:t>Click to edit Master title style</a:t>
            </a:r>
            <a:endParaRPr lang="en-MK"/>
          </a:p>
        </p:txBody>
      </p:sp>
      <p:sp>
        <p:nvSpPr>
          <p:cNvPr id="3" name="Content Placeholder 2">
            <a:extLst>
              <a:ext uri="{FF2B5EF4-FFF2-40B4-BE49-F238E27FC236}">
                <a16:creationId xmlns:a16="http://schemas.microsoft.com/office/drawing/2014/main" id="{22CBD3B1-D28F-B118-BCBA-2C2E01871C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Content Placeholder 3">
            <a:extLst>
              <a:ext uri="{FF2B5EF4-FFF2-40B4-BE49-F238E27FC236}">
                <a16:creationId xmlns:a16="http://schemas.microsoft.com/office/drawing/2014/main" id="{C2B52095-AA62-2DAE-D794-C3A0DE8D81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Date Placeholder 4">
            <a:extLst>
              <a:ext uri="{FF2B5EF4-FFF2-40B4-BE49-F238E27FC236}">
                <a16:creationId xmlns:a16="http://schemas.microsoft.com/office/drawing/2014/main" id="{ECEFD2B6-4CBE-0973-D9BD-B8412C6A5107}"/>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6" name="Footer Placeholder 5">
            <a:extLst>
              <a:ext uri="{FF2B5EF4-FFF2-40B4-BE49-F238E27FC236}">
                <a16:creationId xmlns:a16="http://schemas.microsoft.com/office/drawing/2014/main" id="{F434B797-AE96-4410-68B3-DBCC203769CD}"/>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1A8FB6D8-3CB6-F117-3D84-7C75B41D1E6A}"/>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178624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A2D7-C84B-8392-42DC-08CA6B193179}"/>
              </a:ext>
            </a:extLst>
          </p:cNvPr>
          <p:cNvSpPr>
            <a:spLocks noGrp="1"/>
          </p:cNvSpPr>
          <p:nvPr>
            <p:ph type="title"/>
          </p:nvPr>
        </p:nvSpPr>
        <p:spPr>
          <a:xfrm>
            <a:off x="839788" y="365125"/>
            <a:ext cx="10515600" cy="1325563"/>
          </a:xfrm>
        </p:spPr>
        <p:txBody>
          <a:bodyPr/>
          <a:lstStyle/>
          <a:p>
            <a:r>
              <a:rPr lang="en-GB"/>
              <a:t>Click to edit Master title style</a:t>
            </a:r>
            <a:endParaRPr lang="en-MK"/>
          </a:p>
        </p:txBody>
      </p:sp>
      <p:sp>
        <p:nvSpPr>
          <p:cNvPr id="3" name="Text Placeholder 2">
            <a:extLst>
              <a:ext uri="{FF2B5EF4-FFF2-40B4-BE49-F238E27FC236}">
                <a16:creationId xmlns:a16="http://schemas.microsoft.com/office/drawing/2014/main" id="{D0B32415-9CA7-19CE-9A49-44477FAD0B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358204C-FB91-60BA-D140-7D3910B085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5" name="Text Placeholder 4">
            <a:extLst>
              <a:ext uri="{FF2B5EF4-FFF2-40B4-BE49-F238E27FC236}">
                <a16:creationId xmlns:a16="http://schemas.microsoft.com/office/drawing/2014/main" id="{4EC00EC8-B44B-D5D8-C601-5EE738F36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F1FF73-7FA8-D691-559B-05DDA2E521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7" name="Date Placeholder 6">
            <a:extLst>
              <a:ext uri="{FF2B5EF4-FFF2-40B4-BE49-F238E27FC236}">
                <a16:creationId xmlns:a16="http://schemas.microsoft.com/office/drawing/2014/main" id="{94092E8A-0D55-C41A-E058-499C454795BE}"/>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8" name="Footer Placeholder 7">
            <a:extLst>
              <a:ext uri="{FF2B5EF4-FFF2-40B4-BE49-F238E27FC236}">
                <a16:creationId xmlns:a16="http://schemas.microsoft.com/office/drawing/2014/main" id="{B2872DDD-DDD9-5F7B-E2BE-2B48B88E00E0}"/>
              </a:ext>
            </a:extLst>
          </p:cNvPr>
          <p:cNvSpPr>
            <a:spLocks noGrp="1"/>
          </p:cNvSpPr>
          <p:nvPr>
            <p:ph type="ftr" sz="quarter" idx="11"/>
          </p:nvPr>
        </p:nvSpPr>
        <p:spPr/>
        <p:txBody>
          <a:bodyPr/>
          <a:lstStyle/>
          <a:p>
            <a:endParaRPr lang="en-MK"/>
          </a:p>
        </p:txBody>
      </p:sp>
      <p:sp>
        <p:nvSpPr>
          <p:cNvPr id="9" name="Slide Number Placeholder 8">
            <a:extLst>
              <a:ext uri="{FF2B5EF4-FFF2-40B4-BE49-F238E27FC236}">
                <a16:creationId xmlns:a16="http://schemas.microsoft.com/office/drawing/2014/main" id="{E6179855-361F-E84F-7F21-9FAE0DB11B7B}"/>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661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6B36-71AF-86B1-0BF0-80E71C917708}"/>
              </a:ext>
            </a:extLst>
          </p:cNvPr>
          <p:cNvSpPr>
            <a:spLocks noGrp="1"/>
          </p:cNvSpPr>
          <p:nvPr>
            <p:ph type="title"/>
          </p:nvPr>
        </p:nvSpPr>
        <p:spPr/>
        <p:txBody>
          <a:bodyPr/>
          <a:lstStyle/>
          <a:p>
            <a:r>
              <a:rPr lang="en-GB"/>
              <a:t>Click to edit Master title style</a:t>
            </a:r>
            <a:endParaRPr lang="en-MK"/>
          </a:p>
        </p:txBody>
      </p:sp>
      <p:sp>
        <p:nvSpPr>
          <p:cNvPr id="3" name="Date Placeholder 2">
            <a:extLst>
              <a:ext uri="{FF2B5EF4-FFF2-40B4-BE49-F238E27FC236}">
                <a16:creationId xmlns:a16="http://schemas.microsoft.com/office/drawing/2014/main" id="{7C110A69-6D40-F7A6-A05F-96C1C626FD87}"/>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4" name="Footer Placeholder 3">
            <a:extLst>
              <a:ext uri="{FF2B5EF4-FFF2-40B4-BE49-F238E27FC236}">
                <a16:creationId xmlns:a16="http://schemas.microsoft.com/office/drawing/2014/main" id="{71E6FF8F-4EF2-D66E-3D62-42D2FE275371}"/>
              </a:ext>
            </a:extLst>
          </p:cNvPr>
          <p:cNvSpPr>
            <a:spLocks noGrp="1"/>
          </p:cNvSpPr>
          <p:nvPr>
            <p:ph type="ftr" sz="quarter" idx="11"/>
          </p:nvPr>
        </p:nvSpPr>
        <p:spPr/>
        <p:txBody>
          <a:bodyPr/>
          <a:lstStyle/>
          <a:p>
            <a:endParaRPr lang="en-MK"/>
          </a:p>
        </p:txBody>
      </p:sp>
      <p:sp>
        <p:nvSpPr>
          <p:cNvPr id="5" name="Slide Number Placeholder 4">
            <a:extLst>
              <a:ext uri="{FF2B5EF4-FFF2-40B4-BE49-F238E27FC236}">
                <a16:creationId xmlns:a16="http://schemas.microsoft.com/office/drawing/2014/main" id="{EC1D5A9A-4BD3-8DAA-E006-488B3082D6D6}"/>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236877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C46B4-3F0A-5975-0753-E87C17F2A9D4}"/>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3" name="Footer Placeholder 2">
            <a:extLst>
              <a:ext uri="{FF2B5EF4-FFF2-40B4-BE49-F238E27FC236}">
                <a16:creationId xmlns:a16="http://schemas.microsoft.com/office/drawing/2014/main" id="{E4FB077D-65EB-D60C-0B66-37D58F9C7F69}"/>
              </a:ext>
            </a:extLst>
          </p:cNvPr>
          <p:cNvSpPr>
            <a:spLocks noGrp="1"/>
          </p:cNvSpPr>
          <p:nvPr>
            <p:ph type="ftr" sz="quarter" idx="11"/>
          </p:nvPr>
        </p:nvSpPr>
        <p:spPr/>
        <p:txBody>
          <a:bodyPr/>
          <a:lstStyle/>
          <a:p>
            <a:endParaRPr lang="en-MK"/>
          </a:p>
        </p:txBody>
      </p:sp>
      <p:sp>
        <p:nvSpPr>
          <p:cNvPr id="4" name="Slide Number Placeholder 3">
            <a:extLst>
              <a:ext uri="{FF2B5EF4-FFF2-40B4-BE49-F238E27FC236}">
                <a16:creationId xmlns:a16="http://schemas.microsoft.com/office/drawing/2014/main" id="{BFB6CFEE-1A10-8515-7D1E-5300B9744756}"/>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12825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9A7A-18A7-9AF1-2C83-88149E8ECC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Content Placeholder 2">
            <a:extLst>
              <a:ext uri="{FF2B5EF4-FFF2-40B4-BE49-F238E27FC236}">
                <a16:creationId xmlns:a16="http://schemas.microsoft.com/office/drawing/2014/main" id="{E5969FA4-C5D6-3E43-4277-6C1D02C557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Text Placeholder 3">
            <a:extLst>
              <a:ext uri="{FF2B5EF4-FFF2-40B4-BE49-F238E27FC236}">
                <a16:creationId xmlns:a16="http://schemas.microsoft.com/office/drawing/2014/main" id="{CE0F2478-668E-50C4-52D9-43852A11C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272B58-803E-B0B5-A149-ACFADF912DCF}"/>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6" name="Footer Placeholder 5">
            <a:extLst>
              <a:ext uri="{FF2B5EF4-FFF2-40B4-BE49-F238E27FC236}">
                <a16:creationId xmlns:a16="http://schemas.microsoft.com/office/drawing/2014/main" id="{F5657414-E31A-0F27-F8D7-F7F7AF737B1C}"/>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157DDB42-EEAB-15AE-16D5-C485CD975A1F}"/>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285812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9779-7E36-3A63-31E5-93EAC1DC0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K"/>
          </a:p>
        </p:txBody>
      </p:sp>
      <p:sp>
        <p:nvSpPr>
          <p:cNvPr id="3" name="Picture Placeholder 2">
            <a:extLst>
              <a:ext uri="{FF2B5EF4-FFF2-40B4-BE49-F238E27FC236}">
                <a16:creationId xmlns:a16="http://schemas.microsoft.com/office/drawing/2014/main" id="{66AC29B9-E4CB-0AFD-36D8-CF8853BDB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K"/>
          </a:p>
        </p:txBody>
      </p:sp>
      <p:sp>
        <p:nvSpPr>
          <p:cNvPr id="4" name="Text Placeholder 3">
            <a:extLst>
              <a:ext uri="{FF2B5EF4-FFF2-40B4-BE49-F238E27FC236}">
                <a16:creationId xmlns:a16="http://schemas.microsoft.com/office/drawing/2014/main" id="{8F55CFE0-CF4E-BA28-AACD-BFC49343A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00088A-B54A-9636-7CFE-B6667E34ED74}"/>
              </a:ext>
            </a:extLst>
          </p:cNvPr>
          <p:cNvSpPr>
            <a:spLocks noGrp="1"/>
          </p:cNvSpPr>
          <p:nvPr>
            <p:ph type="dt" sz="half" idx="10"/>
          </p:nvPr>
        </p:nvSpPr>
        <p:spPr/>
        <p:txBody>
          <a:bodyPr/>
          <a:lstStyle/>
          <a:p>
            <a:fld id="{81696B7A-E72B-9440-A3DA-E94B675A073A}" type="datetimeFigureOut">
              <a:rPr lang="en-MK" smtClean="0"/>
              <a:t>27.3.24</a:t>
            </a:fld>
            <a:endParaRPr lang="en-MK"/>
          </a:p>
        </p:txBody>
      </p:sp>
      <p:sp>
        <p:nvSpPr>
          <p:cNvPr id="6" name="Footer Placeholder 5">
            <a:extLst>
              <a:ext uri="{FF2B5EF4-FFF2-40B4-BE49-F238E27FC236}">
                <a16:creationId xmlns:a16="http://schemas.microsoft.com/office/drawing/2014/main" id="{260A8C7E-8A88-7AAA-4025-095405F73DC3}"/>
              </a:ext>
            </a:extLst>
          </p:cNvPr>
          <p:cNvSpPr>
            <a:spLocks noGrp="1"/>
          </p:cNvSpPr>
          <p:nvPr>
            <p:ph type="ftr" sz="quarter" idx="11"/>
          </p:nvPr>
        </p:nvSpPr>
        <p:spPr/>
        <p:txBody>
          <a:bodyPr/>
          <a:lstStyle/>
          <a:p>
            <a:endParaRPr lang="en-MK"/>
          </a:p>
        </p:txBody>
      </p:sp>
      <p:sp>
        <p:nvSpPr>
          <p:cNvPr id="7" name="Slide Number Placeholder 6">
            <a:extLst>
              <a:ext uri="{FF2B5EF4-FFF2-40B4-BE49-F238E27FC236}">
                <a16:creationId xmlns:a16="http://schemas.microsoft.com/office/drawing/2014/main" id="{C8E34754-D7F3-D885-497F-F4FC006DA837}"/>
              </a:ext>
            </a:extLst>
          </p:cNvPr>
          <p:cNvSpPr>
            <a:spLocks noGrp="1"/>
          </p:cNvSpPr>
          <p:nvPr>
            <p:ph type="sldNum" sz="quarter" idx="12"/>
          </p:nvPr>
        </p:nvSpPr>
        <p:spPr/>
        <p:txBody>
          <a:bodyPr/>
          <a:lstStyle/>
          <a:p>
            <a:fld id="{39356866-E6A6-FC43-BB85-26E1AF56665F}" type="slidenum">
              <a:rPr lang="en-MK" smtClean="0"/>
              <a:t>‹#›</a:t>
            </a:fld>
            <a:endParaRPr lang="en-MK"/>
          </a:p>
        </p:txBody>
      </p:sp>
    </p:spTree>
    <p:extLst>
      <p:ext uri="{BB962C8B-B14F-4D97-AF65-F5344CB8AC3E}">
        <p14:creationId xmlns:p14="http://schemas.microsoft.com/office/powerpoint/2010/main" val="53272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BA8B94-D668-E4E0-EE07-66C32421A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MK"/>
          </a:p>
        </p:txBody>
      </p:sp>
      <p:sp>
        <p:nvSpPr>
          <p:cNvPr id="3" name="Text Placeholder 2">
            <a:extLst>
              <a:ext uri="{FF2B5EF4-FFF2-40B4-BE49-F238E27FC236}">
                <a16:creationId xmlns:a16="http://schemas.microsoft.com/office/drawing/2014/main" id="{AA70CECF-F0D2-9AF4-9CBB-DA38C7CB4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K"/>
          </a:p>
        </p:txBody>
      </p:sp>
      <p:sp>
        <p:nvSpPr>
          <p:cNvPr id="4" name="Date Placeholder 3">
            <a:extLst>
              <a:ext uri="{FF2B5EF4-FFF2-40B4-BE49-F238E27FC236}">
                <a16:creationId xmlns:a16="http://schemas.microsoft.com/office/drawing/2014/main" id="{3C5855D4-40CD-075B-4818-CCB4B002B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96B7A-E72B-9440-A3DA-E94B675A073A}" type="datetimeFigureOut">
              <a:rPr lang="en-MK" smtClean="0"/>
              <a:t>27.3.24</a:t>
            </a:fld>
            <a:endParaRPr lang="en-MK"/>
          </a:p>
        </p:txBody>
      </p:sp>
      <p:sp>
        <p:nvSpPr>
          <p:cNvPr id="5" name="Footer Placeholder 4">
            <a:extLst>
              <a:ext uri="{FF2B5EF4-FFF2-40B4-BE49-F238E27FC236}">
                <a16:creationId xmlns:a16="http://schemas.microsoft.com/office/drawing/2014/main" id="{A8ECA761-E182-0BF4-AAB1-8E13E6EBA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K"/>
          </a:p>
        </p:txBody>
      </p:sp>
      <p:sp>
        <p:nvSpPr>
          <p:cNvPr id="6" name="Slide Number Placeholder 5">
            <a:extLst>
              <a:ext uri="{FF2B5EF4-FFF2-40B4-BE49-F238E27FC236}">
                <a16:creationId xmlns:a16="http://schemas.microsoft.com/office/drawing/2014/main" id="{5E397C05-5C0F-4D5B-9742-C645A08C8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56866-E6A6-FC43-BB85-26E1AF56665F}" type="slidenum">
              <a:rPr lang="en-MK" smtClean="0"/>
              <a:t>‹#›</a:t>
            </a:fld>
            <a:endParaRPr lang="en-MK"/>
          </a:p>
        </p:txBody>
      </p:sp>
    </p:spTree>
    <p:extLst>
      <p:ext uri="{BB962C8B-B14F-4D97-AF65-F5344CB8AC3E}">
        <p14:creationId xmlns:p14="http://schemas.microsoft.com/office/powerpoint/2010/main" val="657791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avascript.info/destructuring-assignm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act.dev/learn/synchronizing-with-effec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Object/is" TargetMode="External"/><Relationship Id="rId2" Type="http://schemas.openxmlformats.org/officeDocument/2006/relationships/hyperlink" Target="https://react.dev/learn/editor-setup#linting" TargetMode="External"/><Relationship Id="rId1" Type="http://schemas.openxmlformats.org/officeDocument/2006/relationships/slideLayout" Target="../slideLayouts/slideLayout2.xml"/><Relationship Id="rId4" Type="http://schemas.openxmlformats.org/officeDocument/2006/relationships/hyperlink" Target="https://react.dev/reference/react/useEffect#examples-dependenc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ct.dev/learn/state-a-components-mem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act.dev/learn/state-a-components-mem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eact.dev/learn/state-a-components-mem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act.dev/reference/react/useState#setsta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act.dev/learn/state-a-components-mem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7AA5-3F77-EE40-F842-CFF4840532C2}"/>
              </a:ext>
            </a:extLst>
          </p:cNvPr>
          <p:cNvSpPr>
            <a:spLocks noGrp="1"/>
          </p:cNvSpPr>
          <p:nvPr>
            <p:ph type="ctrTitle"/>
          </p:nvPr>
        </p:nvSpPr>
        <p:spPr/>
        <p:txBody>
          <a:bodyPr/>
          <a:lstStyle/>
          <a:p>
            <a:r>
              <a:rPr lang="en-MK" dirty="0">
                <a:solidFill>
                  <a:schemeClr val="accent2"/>
                </a:solidFill>
              </a:rPr>
              <a:t>Intro with Build-in </a:t>
            </a:r>
            <a:br>
              <a:rPr lang="en-MK" dirty="0">
                <a:solidFill>
                  <a:schemeClr val="accent2"/>
                </a:solidFill>
              </a:rPr>
            </a:br>
            <a:r>
              <a:rPr lang="en-MK" dirty="0">
                <a:solidFill>
                  <a:schemeClr val="accent2"/>
                </a:solidFill>
              </a:rPr>
              <a:t>React Hooks</a:t>
            </a:r>
          </a:p>
        </p:txBody>
      </p:sp>
      <p:sp>
        <p:nvSpPr>
          <p:cNvPr id="3" name="Subtitle 2">
            <a:extLst>
              <a:ext uri="{FF2B5EF4-FFF2-40B4-BE49-F238E27FC236}">
                <a16:creationId xmlns:a16="http://schemas.microsoft.com/office/drawing/2014/main" id="{050E3DAA-F2D3-BA6F-A495-0567194A109D}"/>
              </a:ext>
            </a:extLst>
          </p:cNvPr>
          <p:cNvSpPr>
            <a:spLocks noGrp="1"/>
          </p:cNvSpPr>
          <p:nvPr>
            <p:ph type="subTitle" idx="1"/>
          </p:nvPr>
        </p:nvSpPr>
        <p:spPr/>
        <p:txBody>
          <a:bodyPr/>
          <a:lstStyle/>
          <a:p>
            <a:r>
              <a:rPr lang="en-MK" dirty="0"/>
              <a:t>Bojan Angjeleski</a:t>
            </a:r>
          </a:p>
        </p:txBody>
      </p:sp>
    </p:spTree>
    <p:extLst>
      <p:ext uri="{BB962C8B-B14F-4D97-AF65-F5344CB8AC3E}">
        <p14:creationId xmlns:p14="http://schemas.microsoft.com/office/powerpoint/2010/main" val="378143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a:solidFill>
                  <a:schemeClr val="accent2"/>
                </a:solidFill>
                <a:effectLst/>
              </a:rPr>
              <a:t>Adding state to a component </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normAutofit/>
          </a:bodyPr>
          <a:lstStyle/>
          <a:p>
            <a:pPr algn="l"/>
            <a:r>
              <a:rPr lang="en-GB" sz="2000" b="0" i="0" dirty="0">
                <a:solidFill>
                  <a:srgbClr val="23272F"/>
                </a:solidFill>
                <a:effectLst/>
                <a:latin typeface="Optimistic Text"/>
              </a:rPr>
              <a:t>The convention is to name state variables like [something, </a:t>
            </a:r>
            <a:r>
              <a:rPr lang="en-GB" sz="2000" b="0" i="0" dirty="0" err="1">
                <a:solidFill>
                  <a:srgbClr val="23272F"/>
                </a:solidFill>
                <a:effectLst/>
                <a:latin typeface="Optimistic Text"/>
              </a:rPr>
              <a:t>setSomething</a:t>
            </a:r>
            <a:r>
              <a:rPr lang="en-GB" sz="2000" b="0" i="0" dirty="0">
                <a:solidFill>
                  <a:srgbClr val="23272F"/>
                </a:solidFill>
                <a:effectLst/>
                <a:latin typeface="Optimistic Text"/>
              </a:rPr>
              <a:t>] using </a:t>
            </a:r>
            <a:r>
              <a:rPr lang="en-GB" sz="2000" b="0" i="0" dirty="0">
                <a:solidFill>
                  <a:srgbClr val="23272F"/>
                </a:solidFill>
                <a:effectLst/>
                <a:latin typeface="Optimistic Text"/>
                <a:hlinkClick r:id="rId2"/>
              </a:rPr>
              <a:t>array destructuring.</a:t>
            </a:r>
            <a:endParaRPr lang="en-GB" sz="2000" b="0" i="0" dirty="0">
              <a:solidFill>
                <a:srgbClr val="23272F"/>
              </a:solidFill>
              <a:effectLst/>
              <a:latin typeface="Optimistic Text"/>
            </a:endParaRPr>
          </a:p>
          <a:p>
            <a:pPr algn="l"/>
            <a:r>
              <a:rPr lang="en-GB" sz="2000" b="0" i="0" dirty="0" err="1">
                <a:solidFill>
                  <a:srgbClr val="23272F"/>
                </a:solidFill>
                <a:effectLst/>
                <a:latin typeface="Optimistic Text"/>
              </a:rPr>
              <a:t>useState</a:t>
            </a:r>
            <a:r>
              <a:rPr lang="en-GB" sz="2000" b="0" i="0" dirty="0">
                <a:solidFill>
                  <a:srgbClr val="23272F"/>
                </a:solidFill>
                <a:effectLst/>
                <a:latin typeface="Optimistic Text"/>
              </a:rPr>
              <a:t> returns an array with exactly two items:</a:t>
            </a:r>
          </a:p>
          <a:p>
            <a:pPr algn="l">
              <a:buFont typeface="+mj-lt"/>
              <a:buAutoNum type="arabicPeriod"/>
            </a:pPr>
            <a:r>
              <a:rPr lang="en-GB" sz="2000" b="0" i="0" dirty="0">
                <a:solidFill>
                  <a:srgbClr val="23272F"/>
                </a:solidFill>
                <a:effectLst/>
                <a:latin typeface="Optimistic Text"/>
              </a:rPr>
              <a:t>The current state of this state variable, initially set to the initial state you provided.</a:t>
            </a:r>
          </a:p>
          <a:p>
            <a:pPr algn="l">
              <a:buFont typeface="+mj-lt"/>
              <a:buAutoNum type="arabicPeriod"/>
            </a:pPr>
            <a:r>
              <a:rPr lang="en-GB" sz="2000" b="0" i="0" dirty="0">
                <a:solidFill>
                  <a:srgbClr val="23272F"/>
                </a:solidFill>
                <a:effectLst/>
                <a:latin typeface="Optimistic Text"/>
              </a:rPr>
              <a:t>The set function that lets you change it to any other value in response to interaction.</a:t>
            </a:r>
          </a:p>
          <a:p>
            <a:pPr algn="l"/>
            <a:r>
              <a:rPr lang="en-GB" sz="2000" b="0" i="0" dirty="0">
                <a:solidFill>
                  <a:srgbClr val="23272F"/>
                </a:solidFill>
                <a:effectLst/>
                <a:latin typeface="Optimistic Text"/>
              </a:rPr>
              <a:t>To update what’s on the screen, call the set function with some next state:</a:t>
            </a:r>
          </a:p>
        </p:txBody>
      </p:sp>
      <p:pic>
        <p:nvPicPr>
          <p:cNvPr id="5" name="Picture 4" descr="A white rectangular object with a black border&#10;&#10;Description automatically generated">
            <a:extLst>
              <a:ext uri="{FF2B5EF4-FFF2-40B4-BE49-F238E27FC236}">
                <a16:creationId xmlns:a16="http://schemas.microsoft.com/office/drawing/2014/main" id="{3AE4619C-797C-732C-68E2-F919B9F85B7F}"/>
              </a:ext>
            </a:extLst>
          </p:cNvPr>
          <p:cNvPicPr>
            <a:picLocks noChangeAspect="1"/>
          </p:cNvPicPr>
          <p:nvPr/>
        </p:nvPicPr>
        <p:blipFill>
          <a:blip r:embed="rId3"/>
          <a:stretch>
            <a:fillRect/>
          </a:stretch>
        </p:blipFill>
        <p:spPr>
          <a:xfrm>
            <a:off x="838200" y="4133145"/>
            <a:ext cx="7772400" cy="1160812"/>
          </a:xfrm>
          <a:prstGeom prst="rect">
            <a:avLst/>
          </a:prstGeom>
        </p:spPr>
      </p:pic>
    </p:spTree>
    <p:extLst>
      <p:ext uri="{BB962C8B-B14F-4D97-AF65-F5344CB8AC3E}">
        <p14:creationId xmlns:p14="http://schemas.microsoft.com/office/powerpoint/2010/main" val="166870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err="1">
                <a:solidFill>
                  <a:schemeClr val="accent2"/>
                </a:solidFill>
                <a:effectLst/>
              </a:rPr>
              <a:t>UseEffect</a:t>
            </a:r>
            <a:r>
              <a:rPr lang="en-GB" sz="4000" b="1" i="0" dirty="0">
                <a:solidFill>
                  <a:schemeClr val="accent2"/>
                </a:solidFill>
                <a:effectLst/>
              </a:rPr>
              <a:t>()</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normAutofit/>
          </a:bodyPr>
          <a:lstStyle/>
          <a:p>
            <a:pPr algn="l"/>
            <a:r>
              <a:rPr lang="en-GB" sz="2400" b="0" i="0" dirty="0" err="1">
                <a:solidFill>
                  <a:srgbClr val="23272F"/>
                </a:solidFill>
                <a:effectLst/>
              </a:rPr>
              <a:t>useEffect</a:t>
            </a:r>
            <a:r>
              <a:rPr lang="en-GB" sz="2400" b="0" i="0" dirty="0">
                <a:solidFill>
                  <a:srgbClr val="23272F"/>
                </a:solidFill>
                <a:effectLst/>
              </a:rPr>
              <a:t> is a React Hook that lets you </a:t>
            </a:r>
            <a:r>
              <a:rPr lang="en-GB" sz="2400" b="0" i="0" dirty="0">
                <a:solidFill>
                  <a:srgbClr val="23272F"/>
                </a:solidFill>
                <a:effectLst/>
                <a:hlinkClick r:id="rId2"/>
              </a:rPr>
              <a:t>synchronize a component with an external system.</a:t>
            </a:r>
            <a:br>
              <a:rPr lang="en-GB" sz="2400" b="0" i="0" dirty="0">
                <a:solidFill>
                  <a:srgbClr val="23272F"/>
                </a:solidFill>
                <a:effectLst/>
              </a:rPr>
            </a:br>
            <a:endParaRPr lang="en-GB" sz="2400" b="0" i="0" dirty="0">
              <a:solidFill>
                <a:srgbClr val="23272F"/>
              </a:solidFill>
              <a:effectLst/>
            </a:endParaRPr>
          </a:p>
          <a:p>
            <a:pPr algn="l"/>
            <a:endParaRPr lang="en-GB" sz="2400" dirty="0">
              <a:solidFill>
                <a:srgbClr val="23272F"/>
              </a:solidFill>
            </a:endParaRPr>
          </a:p>
          <a:p>
            <a:pPr marL="0" indent="0" algn="l">
              <a:buNone/>
            </a:pPr>
            <a:endParaRPr lang="en-GB" sz="2400" b="0" i="0" dirty="0">
              <a:solidFill>
                <a:srgbClr val="23272F"/>
              </a:solidFill>
              <a:effectLst/>
            </a:endParaRPr>
          </a:p>
          <a:p>
            <a:pPr algn="l"/>
            <a:endParaRPr lang="en-GB" sz="2400" b="0" i="0" dirty="0">
              <a:solidFill>
                <a:srgbClr val="23272F"/>
              </a:solidFill>
              <a:effectLst/>
            </a:endParaRPr>
          </a:p>
        </p:txBody>
      </p:sp>
      <p:pic>
        <p:nvPicPr>
          <p:cNvPr id="6" name="Picture 5">
            <a:extLst>
              <a:ext uri="{FF2B5EF4-FFF2-40B4-BE49-F238E27FC236}">
                <a16:creationId xmlns:a16="http://schemas.microsoft.com/office/drawing/2014/main" id="{33A7CC19-26ED-57AC-5C9C-9D79FD12D0A4}"/>
              </a:ext>
            </a:extLst>
          </p:cNvPr>
          <p:cNvPicPr>
            <a:picLocks noChangeAspect="1"/>
          </p:cNvPicPr>
          <p:nvPr/>
        </p:nvPicPr>
        <p:blipFill>
          <a:blip r:embed="rId3"/>
          <a:stretch>
            <a:fillRect/>
          </a:stretch>
        </p:blipFill>
        <p:spPr>
          <a:xfrm>
            <a:off x="838200" y="2618161"/>
            <a:ext cx="7772400" cy="731816"/>
          </a:xfrm>
          <a:prstGeom prst="rect">
            <a:avLst/>
          </a:prstGeom>
        </p:spPr>
      </p:pic>
    </p:spTree>
    <p:extLst>
      <p:ext uri="{BB962C8B-B14F-4D97-AF65-F5344CB8AC3E}">
        <p14:creationId xmlns:p14="http://schemas.microsoft.com/office/powerpoint/2010/main" val="12286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a:solidFill>
                  <a:schemeClr val="accent2"/>
                </a:solidFill>
                <a:effectLst/>
              </a:rPr>
              <a:t>Reference</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normAutofit/>
          </a:bodyPr>
          <a:lstStyle/>
          <a:p>
            <a:pPr algn="l"/>
            <a:r>
              <a:rPr lang="en-GB" sz="2400" i="0" dirty="0" err="1">
                <a:solidFill>
                  <a:srgbClr val="23272F"/>
                </a:solidFill>
                <a:effectLst/>
              </a:rPr>
              <a:t>useEffect</a:t>
            </a:r>
            <a:r>
              <a:rPr lang="en-GB" sz="2400" i="0" dirty="0">
                <a:solidFill>
                  <a:srgbClr val="23272F"/>
                </a:solidFill>
                <a:effectLst/>
              </a:rPr>
              <a:t>(setup, dependencies?) </a:t>
            </a:r>
          </a:p>
          <a:p>
            <a:pPr algn="l"/>
            <a:endParaRPr lang="en-GB" sz="2400" i="0" dirty="0">
              <a:solidFill>
                <a:srgbClr val="23272F"/>
              </a:solidFill>
              <a:effectLst/>
            </a:endParaRPr>
          </a:p>
        </p:txBody>
      </p:sp>
      <p:pic>
        <p:nvPicPr>
          <p:cNvPr id="5" name="Picture 4" descr="A screenshot of a computer program&#10;&#10;Description automatically generated">
            <a:extLst>
              <a:ext uri="{FF2B5EF4-FFF2-40B4-BE49-F238E27FC236}">
                <a16:creationId xmlns:a16="http://schemas.microsoft.com/office/drawing/2014/main" id="{55DA54BE-A8B8-5B25-D918-8C6D32A744ED}"/>
              </a:ext>
            </a:extLst>
          </p:cNvPr>
          <p:cNvPicPr>
            <a:picLocks noChangeAspect="1"/>
          </p:cNvPicPr>
          <p:nvPr/>
        </p:nvPicPr>
        <p:blipFill>
          <a:blip r:embed="rId2"/>
          <a:stretch>
            <a:fillRect/>
          </a:stretch>
        </p:blipFill>
        <p:spPr>
          <a:xfrm>
            <a:off x="750005" y="2418645"/>
            <a:ext cx="7772400" cy="3547360"/>
          </a:xfrm>
          <a:prstGeom prst="rect">
            <a:avLst/>
          </a:prstGeom>
        </p:spPr>
      </p:pic>
    </p:spTree>
    <p:extLst>
      <p:ext uri="{BB962C8B-B14F-4D97-AF65-F5344CB8AC3E}">
        <p14:creationId xmlns:p14="http://schemas.microsoft.com/office/powerpoint/2010/main" val="401305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a:solidFill>
                  <a:schemeClr val="accent2"/>
                </a:solidFill>
                <a:effectLst/>
              </a:rPr>
              <a:t>Parameters</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normAutofit/>
          </a:bodyPr>
          <a:lstStyle/>
          <a:p>
            <a:pPr algn="l">
              <a:buFont typeface="Arial" panose="020B0604020202020204" pitchFamily="34" charset="0"/>
              <a:buChar char="•"/>
            </a:pPr>
            <a:r>
              <a:rPr lang="en-GB" sz="1800" b="0" i="0" dirty="0">
                <a:solidFill>
                  <a:srgbClr val="23272F"/>
                </a:solidFill>
                <a:effectLst/>
                <a:latin typeface="Optimistic Text"/>
              </a:rPr>
              <a:t>setup: The function with your Effect’s logic. Your setup function may also optionally return a </a:t>
            </a:r>
            <a:r>
              <a:rPr lang="en-GB" sz="1800" b="0" i="1" dirty="0" err="1">
                <a:solidFill>
                  <a:srgbClr val="23272F"/>
                </a:solidFill>
                <a:effectLst/>
                <a:latin typeface="Optimistic Text"/>
              </a:rPr>
              <a:t>cleanup</a:t>
            </a:r>
            <a:r>
              <a:rPr lang="en-GB" sz="1800" b="0" i="0" dirty="0">
                <a:solidFill>
                  <a:srgbClr val="23272F"/>
                </a:solidFill>
                <a:effectLst/>
                <a:latin typeface="Optimistic Text"/>
              </a:rPr>
              <a:t> function. When your component is added to the DOM, React will run your setup function. After every re-render with changed dependencies, React will first run the </a:t>
            </a:r>
            <a:r>
              <a:rPr lang="en-GB" sz="1800" b="0" i="0" dirty="0" err="1">
                <a:solidFill>
                  <a:srgbClr val="23272F"/>
                </a:solidFill>
                <a:effectLst/>
                <a:latin typeface="Optimistic Text"/>
              </a:rPr>
              <a:t>cleanup</a:t>
            </a:r>
            <a:r>
              <a:rPr lang="en-GB" sz="1800" b="0" i="0" dirty="0">
                <a:solidFill>
                  <a:srgbClr val="23272F"/>
                </a:solidFill>
                <a:effectLst/>
                <a:latin typeface="Optimistic Text"/>
              </a:rPr>
              <a:t> function (if you provided it) with the old values, and then run your setup function with the new values. After your component is removed from the DOM, React will run your </a:t>
            </a:r>
            <a:r>
              <a:rPr lang="en-GB" sz="1800" b="0" i="0" dirty="0" err="1">
                <a:solidFill>
                  <a:srgbClr val="23272F"/>
                </a:solidFill>
                <a:effectLst/>
                <a:latin typeface="Optimistic Text"/>
              </a:rPr>
              <a:t>cleanup</a:t>
            </a:r>
            <a:r>
              <a:rPr lang="en-GB" sz="1800" b="0" i="0" dirty="0">
                <a:solidFill>
                  <a:srgbClr val="23272F"/>
                </a:solidFill>
                <a:effectLst/>
                <a:latin typeface="Optimistic Text"/>
              </a:rPr>
              <a:t> function.</a:t>
            </a:r>
          </a:p>
          <a:p>
            <a:pPr algn="l">
              <a:buFont typeface="Arial" panose="020B0604020202020204" pitchFamily="34" charset="0"/>
              <a:buChar char="•"/>
            </a:pPr>
            <a:r>
              <a:rPr lang="en-GB" sz="1800" b="1" i="0" dirty="0">
                <a:solidFill>
                  <a:srgbClr val="23272F"/>
                </a:solidFill>
                <a:effectLst/>
                <a:latin typeface="Optimistic Text"/>
              </a:rPr>
              <a:t>optional</a:t>
            </a:r>
            <a:r>
              <a:rPr lang="en-GB" sz="1800" b="0" i="0" dirty="0">
                <a:solidFill>
                  <a:srgbClr val="23272F"/>
                </a:solidFill>
                <a:effectLst/>
                <a:latin typeface="Optimistic Text"/>
              </a:rPr>
              <a:t> dependencies: The list of all reactive values referenced inside of the setup code. Reactive values include props, state, and all the variables and functions declared directly inside your component body. If your linter is </a:t>
            </a:r>
            <a:r>
              <a:rPr lang="en-GB" sz="1800" b="0" i="0" dirty="0">
                <a:solidFill>
                  <a:srgbClr val="23272F"/>
                </a:solidFill>
                <a:effectLst/>
                <a:latin typeface="Optimistic Text"/>
                <a:hlinkClick r:id="rId2"/>
              </a:rPr>
              <a:t>configured for React</a:t>
            </a:r>
            <a:r>
              <a:rPr lang="en-GB" sz="1800" b="0" i="0" dirty="0">
                <a:solidFill>
                  <a:srgbClr val="23272F"/>
                </a:solidFill>
                <a:effectLst/>
                <a:latin typeface="Optimistic Text"/>
              </a:rPr>
              <a:t>, it will verify that every reactive value is correctly specified as a dependency. The list of dependencies must have a constant number of items and be written inline like [dep1, dep2, dep3]. React will compare each dependency with its previous value using the </a:t>
            </a:r>
            <a:r>
              <a:rPr lang="en-GB" sz="1800" b="0" i="0" dirty="0">
                <a:solidFill>
                  <a:srgbClr val="23272F"/>
                </a:solidFill>
                <a:effectLst/>
                <a:latin typeface="Optimistic Text"/>
                <a:hlinkClick r:id="rId3"/>
              </a:rPr>
              <a:t>Object.is</a:t>
            </a:r>
            <a:r>
              <a:rPr lang="en-GB" sz="1800" b="0" i="0" dirty="0">
                <a:solidFill>
                  <a:srgbClr val="23272F"/>
                </a:solidFill>
                <a:effectLst/>
                <a:latin typeface="Optimistic Text"/>
              </a:rPr>
              <a:t> comparison. If you omit this argument, your Effect will re-run after every re-render of the component. </a:t>
            </a:r>
            <a:r>
              <a:rPr lang="en-GB" sz="1800" b="0" i="0" dirty="0">
                <a:solidFill>
                  <a:srgbClr val="23272F"/>
                </a:solidFill>
                <a:effectLst/>
                <a:latin typeface="Optimistic Text"/>
                <a:hlinkClick r:id="rId4"/>
              </a:rPr>
              <a:t>See the difference between passing an array of dependencies, an empty array, and no dependencies at all.</a:t>
            </a:r>
            <a:endParaRPr lang="en-GB" sz="1800" b="0" i="0" dirty="0">
              <a:solidFill>
                <a:srgbClr val="23272F"/>
              </a:solidFill>
              <a:effectLst/>
              <a:latin typeface="Optimistic Text"/>
            </a:endParaRPr>
          </a:p>
          <a:p>
            <a:pPr marL="0" indent="0" algn="l">
              <a:buNone/>
            </a:pPr>
            <a:endParaRPr lang="en-GB" sz="1800" i="0" dirty="0">
              <a:solidFill>
                <a:srgbClr val="23272F"/>
              </a:solidFill>
              <a:effectLst/>
            </a:endParaRPr>
          </a:p>
        </p:txBody>
      </p:sp>
    </p:spTree>
    <p:extLst>
      <p:ext uri="{BB962C8B-B14F-4D97-AF65-F5344CB8AC3E}">
        <p14:creationId xmlns:p14="http://schemas.microsoft.com/office/powerpoint/2010/main" val="210973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Built-in React Hooks</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1" dirty="0">
                <a:solidFill>
                  <a:srgbClr val="23272F"/>
                </a:solidFill>
                <a:effectLst/>
              </a:rPr>
              <a:t>Hooks</a:t>
            </a:r>
            <a:r>
              <a:rPr lang="en-GB" b="0" i="0" dirty="0">
                <a:solidFill>
                  <a:srgbClr val="23272F"/>
                </a:solidFill>
                <a:effectLst/>
              </a:rPr>
              <a:t> let you use different React features from your components. You can either use the built-in Hooks or combine them to build your own. This page lists all built-in Hooks in React.</a:t>
            </a:r>
          </a:p>
          <a:p>
            <a:pPr marL="0" indent="0">
              <a:buNone/>
            </a:pPr>
            <a:endParaRPr lang="en-MK" dirty="0"/>
          </a:p>
        </p:txBody>
      </p:sp>
    </p:spTree>
    <p:extLst>
      <p:ext uri="{BB962C8B-B14F-4D97-AF65-F5344CB8AC3E}">
        <p14:creationId xmlns:p14="http://schemas.microsoft.com/office/powerpoint/2010/main" val="234651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Use state</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err="1">
                <a:solidFill>
                  <a:srgbClr val="23272F"/>
                </a:solidFill>
                <a:effectLst/>
                <a:latin typeface="Optimistic Display"/>
              </a:rPr>
              <a:t>useState</a:t>
            </a:r>
            <a:r>
              <a:rPr lang="en-GB" b="0" i="0" dirty="0">
                <a:solidFill>
                  <a:srgbClr val="23272F"/>
                </a:solidFill>
                <a:effectLst/>
                <a:latin typeface="Optimistic Display"/>
              </a:rPr>
              <a:t> is a React Hook that lets you add a </a:t>
            </a:r>
            <a:r>
              <a:rPr lang="en-GB" b="0" i="0" dirty="0">
                <a:solidFill>
                  <a:srgbClr val="23272F"/>
                </a:solidFill>
                <a:effectLst/>
                <a:latin typeface="Optimistic Display"/>
                <a:hlinkClick r:id="rId2"/>
              </a:rPr>
              <a:t>state variable</a:t>
            </a:r>
            <a:r>
              <a:rPr lang="en-GB" b="0" i="0" dirty="0">
                <a:solidFill>
                  <a:srgbClr val="23272F"/>
                </a:solidFill>
                <a:effectLst/>
                <a:latin typeface="Optimistic Display"/>
              </a:rPr>
              <a:t> to your component.</a:t>
            </a:r>
          </a:p>
          <a:p>
            <a:pPr marL="0" indent="0" algn="l" rtl="0">
              <a:buNone/>
            </a:pPr>
            <a:br>
              <a:rPr lang="en-GB" b="0" i="0" dirty="0">
                <a:solidFill>
                  <a:srgbClr val="23272F"/>
                </a:solidFill>
                <a:effectLst/>
                <a:latin typeface="var(--sp-font-body)"/>
              </a:rPr>
            </a:br>
            <a:endParaRPr lang="en-GB" b="0" i="0" dirty="0">
              <a:solidFill>
                <a:srgbClr val="23272F"/>
              </a:solidFill>
              <a:effectLst/>
              <a:latin typeface="var(--sp-font-body)"/>
            </a:endParaRPr>
          </a:p>
          <a:p>
            <a:pPr marL="0" indent="0">
              <a:buNone/>
            </a:pPr>
            <a:endParaRPr lang="en-MK" dirty="0"/>
          </a:p>
        </p:txBody>
      </p:sp>
      <p:pic>
        <p:nvPicPr>
          <p:cNvPr id="5" name="Picture 4">
            <a:extLst>
              <a:ext uri="{FF2B5EF4-FFF2-40B4-BE49-F238E27FC236}">
                <a16:creationId xmlns:a16="http://schemas.microsoft.com/office/drawing/2014/main" id="{8A841752-28B1-69BA-9FCB-290E92444483}"/>
              </a:ext>
            </a:extLst>
          </p:cNvPr>
          <p:cNvPicPr>
            <a:picLocks noChangeAspect="1"/>
          </p:cNvPicPr>
          <p:nvPr/>
        </p:nvPicPr>
        <p:blipFill>
          <a:blip r:embed="rId3"/>
          <a:stretch>
            <a:fillRect/>
          </a:stretch>
        </p:blipFill>
        <p:spPr>
          <a:xfrm>
            <a:off x="838200" y="2597420"/>
            <a:ext cx="7772400" cy="831580"/>
          </a:xfrm>
          <a:prstGeom prst="rect">
            <a:avLst/>
          </a:prstGeom>
        </p:spPr>
      </p:pic>
    </p:spTree>
    <p:extLst>
      <p:ext uri="{BB962C8B-B14F-4D97-AF65-F5344CB8AC3E}">
        <p14:creationId xmlns:p14="http://schemas.microsoft.com/office/powerpoint/2010/main" val="407611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Use state</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err="1">
                <a:solidFill>
                  <a:srgbClr val="23272F"/>
                </a:solidFill>
                <a:effectLst/>
                <a:latin typeface="Optimistic Display"/>
              </a:rPr>
              <a:t>useState</a:t>
            </a:r>
            <a:r>
              <a:rPr lang="en-GB" b="0" i="0" dirty="0">
                <a:solidFill>
                  <a:srgbClr val="23272F"/>
                </a:solidFill>
                <a:effectLst/>
                <a:latin typeface="Optimistic Display"/>
              </a:rPr>
              <a:t> is a React Hook that lets you add a </a:t>
            </a:r>
            <a:r>
              <a:rPr lang="en-GB" b="0" i="0" dirty="0">
                <a:solidFill>
                  <a:srgbClr val="23272F"/>
                </a:solidFill>
                <a:effectLst/>
                <a:latin typeface="Optimistic Display"/>
                <a:hlinkClick r:id="rId2"/>
              </a:rPr>
              <a:t>state variable</a:t>
            </a:r>
            <a:r>
              <a:rPr lang="en-GB" b="0" i="0" dirty="0">
                <a:solidFill>
                  <a:srgbClr val="23272F"/>
                </a:solidFill>
                <a:effectLst/>
                <a:latin typeface="Optimistic Display"/>
              </a:rPr>
              <a:t> to your component.</a:t>
            </a:r>
          </a:p>
          <a:p>
            <a:pPr marL="0" indent="0" algn="l" rtl="0">
              <a:buNone/>
            </a:pPr>
            <a:br>
              <a:rPr lang="en-GB" b="0" i="0" dirty="0">
                <a:solidFill>
                  <a:srgbClr val="23272F"/>
                </a:solidFill>
                <a:effectLst/>
                <a:latin typeface="var(--sp-font-body)"/>
              </a:rPr>
            </a:br>
            <a:endParaRPr lang="en-GB" b="0" i="0" dirty="0">
              <a:solidFill>
                <a:srgbClr val="23272F"/>
              </a:solidFill>
              <a:effectLst/>
              <a:latin typeface="var(--sp-font-body)"/>
            </a:endParaRPr>
          </a:p>
          <a:p>
            <a:pPr marL="0" indent="0">
              <a:buNone/>
            </a:pPr>
            <a:endParaRPr lang="en-MK" dirty="0"/>
          </a:p>
        </p:txBody>
      </p:sp>
      <p:pic>
        <p:nvPicPr>
          <p:cNvPr id="5" name="Picture 4">
            <a:extLst>
              <a:ext uri="{FF2B5EF4-FFF2-40B4-BE49-F238E27FC236}">
                <a16:creationId xmlns:a16="http://schemas.microsoft.com/office/drawing/2014/main" id="{8A841752-28B1-69BA-9FCB-290E92444483}"/>
              </a:ext>
            </a:extLst>
          </p:cNvPr>
          <p:cNvPicPr>
            <a:picLocks noChangeAspect="1"/>
          </p:cNvPicPr>
          <p:nvPr/>
        </p:nvPicPr>
        <p:blipFill>
          <a:blip r:embed="rId3"/>
          <a:stretch>
            <a:fillRect/>
          </a:stretch>
        </p:blipFill>
        <p:spPr>
          <a:xfrm>
            <a:off x="838200" y="2597420"/>
            <a:ext cx="7772400" cy="831580"/>
          </a:xfrm>
          <a:prstGeom prst="rect">
            <a:avLst/>
          </a:prstGeom>
        </p:spPr>
      </p:pic>
    </p:spTree>
    <p:extLst>
      <p:ext uri="{BB962C8B-B14F-4D97-AF65-F5344CB8AC3E}">
        <p14:creationId xmlns:p14="http://schemas.microsoft.com/office/powerpoint/2010/main" val="26780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Reference</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err="1">
                <a:solidFill>
                  <a:schemeClr val="accent2"/>
                </a:solidFill>
                <a:effectLst/>
                <a:latin typeface="Optimistic Display"/>
              </a:rPr>
              <a:t>useState</a:t>
            </a:r>
            <a:r>
              <a:rPr lang="en-GB" b="0" i="0" dirty="0">
                <a:solidFill>
                  <a:schemeClr val="accent2"/>
                </a:solidFill>
                <a:effectLst/>
                <a:latin typeface="Optimistic Display"/>
              </a:rPr>
              <a:t>(</a:t>
            </a:r>
            <a:r>
              <a:rPr lang="en-GB" b="0" i="0" dirty="0" err="1">
                <a:solidFill>
                  <a:schemeClr val="accent2"/>
                </a:solidFill>
                <a:effectLst/>
                <a:latin typeface="Optimistic Display"/>
              </a:rPr>
              <a:t>inicialState</a:t>
            </a:r>
            <a:r>
              <a:rPr lang="en-GB" b="0" i="0" dirty="0">
                <a:solidFill>
                  <a:schemeClr val="accent2"/>
                </a:solidFill>
                <a:effectLst/>
                <a:latin typeface="Optimistic Display"/>
              </a:rPr>
              <a:t>)</a:t>
            </a:r>
          </a:p>
          <a:p>
            <a:pPr marL="0" indent="0" algn="l">
              <a:buNone/>
            </a:pPr>
            <a:r>
              <a:rPr lang="en-GB" b="0" i="0" dirty="0">
                <a:solidFill>
                  <a:srgbClr val="23272F"/>
                </a:solidFill>
                <a:effectLst/>
                <a:latin typeface="Optimistic Text"/>
              </a:rPr>
              <a:t>Call </a:t>
            </a:r>
            <a:r>
              <a:rPr lang="en-GB" dirty="0" err="1"/>
              <a:t>useState</a:t>
            </a:r>
            <a:r>
              <a:rPr lang="en-GB" b="0" i="0" dirty="0">
                <a:solidFill>
                  <a:srgbClr val="23272F"/>
                </a:solidFill>
                <a:effectLst/>
                <a:latin typeface="Optimistic Text"/>
              </a:rPr>
              <a:t> at the top level of your component to declare a </a:t>
            </a:r>
            <a:r>
              <a:rPr lang="en-GB" b="0" i="0" dirty="0">
                <a:effectLst/>
                <a:latin typeface="Optimistic Text"/>
                <a:hlinkClick r:id="rId2"/>
              </a:rPr>
              <a:t>state variable.</a:t>
            </a:r>
            <a:br>
              <a:rPr lang="en-GB" b="0" i="0" dirty="0">
                <a:solidFill>
                  <a:schemeClr val="accent2"/>
                </a:solidFill>
                <a:effectLst/>
                <a:latin typeface="var(--sp-font-body)"/>
              </a:rPr>
            </a:br>
            <a:endParaRPr lang="en-GB" b="0" i="0" dirty="0">
              <a:solidFill>
                <a:schemeClr val="accent2"/>
              </a:solidFill>
              <a:effectLst/>
              <a:latin typeface="var(--sp-font-body)"/>
            </a:endParaRPr>
          </a:p>
          <a:p>
            <a:pPr marL="0" indent="0">
              <a:buNone/>
            </a:pPr>
            <a:endParaRPr lang="en-MK" dirty="0">
              <a:solidFill>
                <a:schemeClr val="accent2"/>
              </a:solidFill>
            </a:endParaRPr>
          </a:p>
        </p:txBody>
      </p:sp>
      <p:pic>
        <p:nvPicPr>
          <p:cNvPr id="6" name="Picture 5" descr="A screenshot of a computer code&#10;&#10;Description automatically generated">
            <a:extLst>
              <a:ext uri="{FF2B5EF4-FFF2-40B4-BE49-F238E27FC236}">
                <a16:creationId xmlns:a16="http://schemas.microsoft.com/office/drawing/2014/main" id="{804C9FAC-76EB-5A95-B3B4-AF79B7D6B3E6}"/>
              </a:ext>
            </a:extLst>
          </p:cNvPr>
          <p:cNvPicPr>
            <a:picLocks noChangeAspect="1"/>
          </p:cNvPicPr>
          <p:nvPr/>
        </p:nvPicPr>
        <p:blipFill>
          <a:blip r:embed="rId3"/>
          <a:stretch>
            <a:fillRect/>
          </a:stretch>
        </p:blipFill>
        <p:spPr>
          <a:xfrm>
            <a:off x="838200" y="3256967"/>
            <a:ext cx="7772400" cy="1947296"/>
          </a:xfrm>
          <a:prstGeom prst="rect">
            <a:avLst/>
          </a:prstGeom>
        </p:spPr>
      </p:pic>
    </p:spTree>
    <p:extLst>
      <p:ext uri="{BB962C8B-B14F-4D97-AF65-F5344CB8AC3E}">
        <p14:creationId xmlns:p14="http://schemas.microsoft.com/office/powerpoint/2010/main" val="246023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Parameters</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buFont typeface="Arial" panose="020B0604020202020204" pitchFamily="34" charset="0"/>
              <a:buChar char="•"/>
            </a:pPr>
            <a:r>
              <a:rPr lang="en-GB" b="0" i="0" dirty="0" err="1">
                <a:solidFill>
                  <a:srgbClr val="23272F"/>
                </a:solidFill>
                <a:effectLst/>
              </a:rPr>
              <a:t>initialState</a:t>
            </a:r>
            <a:r>
              <a:rPr lang="en-GB" b="0" i="0" dirty="0">
                <a:solidFill>
                  <a:srgbClr val="23272F"/>
                </a:solidFill>
                <a:effectLst/>
              </a:rPr>
              <a:t>: The value you want the state to be initially. It can be a value of any type, but there is a special </a:t>
            </a:r>
            <a:r>
              <a:rPr lang="en-GB" b="0" i="0" dirty="0" err="1">
                <a:solidFill>
                  <a:srgbClr val="23272F"/>
                </a:solidFill>
                <a:effectLst/>
              </a:rPr>
              <a:t>behavior</a:t>
            </a:r>
            <a:r>
              <a:rPr lang="en-GB" b="0" i="0" dirty="0">
                <a:solidFill>
                  <a:srgbClr val="23272F"/>
                </a:solidFill>
                <a:effectLst/>
              </a:rPr>
              <a:t> for functions. This argument is ignored after the initial render.</a:t>
            </a:r>
          </a:p>
          <a:p>
            <a:pPr marL="742950" lvl="1" indent="-285750" algn="l">
              <a:buFont typeface="Arial" panose="020B0604020202020204" pitchFamily="34" charset="0"/>
              <a:buChar char="•"/>
            </a:pPr>
            <a:r>
              <a:rPr lang="en-GB" b="0" i="0" dirty="0">
                <a:solidFill>
                  <a:srgbClr val="23272F"/>
                </a:solidFill>
                <a:effectLst/>
              </a:rPr>
              <a:t>If you pass a function as </a:t>
            </a:r>
            <a:r>
              <a:rPr lang="en-GB" b="0" i="0" dirty="0" err="1">
                <a:solidFill>
                  <a:srgbClr val="23272F"/>
                </a:solidFill>
                <a:effectLst/>
              </a:rPr>
              <a:t>initialState</a:t>
            </a:r>
            <a:r>
              <a:rPr lang="en-GB" b="0" i="0" dirty="0">
                <a:solidFill>
                  <a:srgbClr val="23272F"/>
                </a:solidFill>
                <a:effectLst/>
              </a:rPr>
              <a:t>, it will be treated as an </a:t>
            </a:r>
            <a:r>
              <a:rPr lang="en-GB" b="0" i="1" dirty="0">
                <a:solidFill>
                  <a:srgbClr val="23272F"/>
                </a:solidFill>
                <a:effectLst/>
              </a:rPr>
              <a:t>initializer function</a:t>
            </a:r>
            <a:r>
              <a:rPr lang="en-GB" b="0" i="0" dirty="0">
                <a:solidFill>
                  <a:srgbClr val="23272F"/>
                </a:solidFill>
                <a:effectLst/>
              </a:rPr>
              <a:t>. It should be pure, should take no arguments, and should return a value of any type. React will call your initializer function when initializing the component, and store its return value as the initial state. </a:t>
            </a:r>
          </a:p>
          <a:p>
            <a:pPr marL="0" indent="0">
              <a:buNone/>
            </a:pPr>
            <a:endParaRPr lang="en-MK" dirty="0">
              <a:solidFill>
                <a:schemeClr val="accent2"/>
              </a:solidFill>
            </a:endParaRPr>
          </a:p>
        </p:txBody>
      </p:sp>
    </p:spTree>
    <p:extLst>
      <p:ext uri="{BB962C8B-B14F-4D97-AF65-F5344CB8AC3E}">
        <p14:creationId xmlns:p14="http://schemas.microsoft.com/office/powerpoint/2010/main" val="69161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lstStyle/>
          <a:p>
            <a:r>
              <a:rPr lang="en-GB" b="1" i="0" dirty="0">
                <a:solidFill>
                  <a:schemeClr val="accent2"/>
                </a:solidFill>
                <a:effectLst/>
              </a:rPr>
              <a:t>Returns</a:t>
            </a:r>
            <a:endParaRPr lang="en-MK"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err="1">
                <a:solidFill>
                  <a:srgbClr val="23272F"/>
                </a:solidFill>
                <a:effectLst/>
                <a:latin typeface="Optimistic Text"/>
              </a:rPr>
              <a:t>useState</a:t>
            </a:r>
            <a:r>
              <a:rPr lang="en-GB" b="0" i="0" dirty="0">
                <a:solidFill>
                  <a:srgbClr val="23272F"/>
                </a:solidFill>
                <a:effectLst/>
                <a:latin typeface="Optimistic Text"/>
              </a:rPr>
              <a:t> returns an array with exactly two values:</a:t>
            </a:r>
          </a:p>
          <a:p>
            <a:pPr algn="l">
              <a:buFont typeface="+mj-lt"/>
              <a:buAutoNum type="arabicPeriod"/>
            </a:pPr>
            <a:r>
              <a:rPr lang="en-GB" b="0" i="0" dirty="0">
                <a:solidFill>
                  <a:srgbClr val="23272F"/>
                </a:solidFill>
                <a:effectLst/>
                <a:latin typeface="Optimistic Text"/>
              </a:rPr>
              <a:t>The current state. During the first render, it will match the </a:t>
            </a:r>
            <a:r>
              <a:rPr lang="en-GB" b="0" i="0" dirty="0" err="1">
                <a:solidFill>
                  <a:srgbClr val="23272F"/>
                </a:solidFill>
                <a:effectLst/>
                <a:latin typeface="Optimistic Text"/>
              </a:rPr>
              <a:t>initialState</a:t>
            </a:r>
            <a:r>
              <a:rPr lang="en-GB" b="0" i="0" dirty="0">
                <a:solidFill>
                  <a:srgbClr val="23272F"/>
                </a:solidFill>
                <a:effectLst/>
                <a:latin typeface="Optimistic Text"/>
              </a:rPr>
              <a:t> you have passed.</a:t>
            </a:r>
          </a:p>
          <a:p>
            <a:pPr algn="l">
              <a:buFont typeface="+mj-lt"/>
              <a:buAutoNum type="arabicPeriod"/>
            </a:pPr>
            <a:r>
              <a:rPr lang="en-GB" b="0" i="0" dirty="0">
                <a:solidFill>
                  <a:srgbClr val="23272F"/>
                </a:solidFill>
                <a:effectLst/>
                <a:latin typeface="Optimistic Text"/>
              </a:rPr>
              <a:t>The </a:t>
            </a:r>
            <a:r>
              <a:rPr lang="en-GB" b="0" i="0" dirty="0">
                <a:solidFill>
                  <a:srgbClr val="23272F"/>
                </a:solidFill>
                <a:effectLst/>
                <a:latin typeface="Optimistic Text"/>
                <a:hlinkClick r:id="rId2"/>
              </a:rPr>
              <a:t>set function</a:t>
            </a:r>
            <a:r>
              <a:rPr lang="en-GB" b="0" i="0" dirty="0">
                <a:solidFill>
                  <a:srgbClr val="23272F"/>
                </a:solidFill>
                <a:effectLst/>
                <a:latin typeface="Optimistic Text"/>
              </a:rPr>
              <a:t> that lets you update the state to a different value and trigger a re-render.</a:t>
            </a:r>
          </a:p>
          <a:p>
            <a:pPr marL="0" indent="0">
              <a:buNone/>
            </a:pPr>
            <a:endParaRPr lang="en-MK" dirty="0">
              <a:solidFill>
                <a:schemeClr val="accent2"/>
              </a:solidFill>
            </a:endParaRPr>
          </a:p>
        </p:txBody>
      </p:sp>
    </p:spTree>
    <p:extLst>
      <p:ext uri="{BB962C8B-B14F-4D97-AF65-F5344CB8AC3E}">
        <p14:creationId xmlns:p14="http://schemas.microsoft.com/office/powerpoint/2010/main" val="385781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3600" b="1" i="0" dirty="0">
                <a:solidFill>
                  <a:schemeClr val="accent2"/>
                </a:solidFill>
                <a:effectLst/>
              </a:rPr>
              <a:t>set functions, like </a:t>
            </a:r>
            <a:r>
              <a:rPr lang="en-GB" sz="3600" b="1" i="0" dirty="0" err="1">
                <a:solidFill>
                  <a:schemeClr val="accent2"/>
                </a:solidFill>
                <a:effectLst/>
              </a:rPr>
              <a:t>setSomething</a:t>
            </a:r>
            <a:r>
              <a:rPr lang="en-GB" sz="3600" b="1" i="0" dirty="0">
                <a:solidFill>
                  <a:schemeClr val="accent2"/>
                </a:solidFill>
                <a:effectLst/>
              </a:rPr>
              <a:t>(</a:t>
            </a:r>
            <a:r>
              <a:rPr lang="en-GB" sz="3600" b="1" i="0" dirty="0" err="1">
                <a:solidFill>
                  <a:schemeClr val="accent2"/>
                </a:solidFill>
                <a:effectLst/>
              </a:rPr>
              <a:t>nextState</a:t>
            </a:r>
            <a:r>
              <a:rPr lang="en-GB" sz="3600" b="1" i="0" dirty="0">
                <a:solidFill>
                  <a:schemeClr val="accent2"/>
                </a:solidFill>
                <a:effectLst/>
              </a:rPr>
              <a:t>) </a:t>
            </a:r>
            <a:endParaRPr lang="en-MK" sz="36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a:solidFill>
                  <a:srgbClr val="23272F"/>
                </a:solidFill>
                <a:effectLst/>
                <a:latin typeface="Optimistic Text"/>
              </a:rPr>
              <a:t>The set function returned by </a:t>
            </a:r>
            <a:r>
              <a:rPr lang="en-GB" b="0" i="0" dirty="0" err="1">
                <a:solidFill>
                  <a:srgbClr val="23272F"/>
                </a:solidFill>
                <a:effectLst/>
                <a:latin typeface="Optimistic Text"/>
              </a:rPr>
              <a:t>useState</a:t>
            </a:r>
            <a:r>
              <a:rPr lang="en-GB" b="0" i="0" dirty="0">
                <a:solidFill>
                  <a:srgbClr val="23272F"/>
                </a:solidFill>
                <a:effectLst/>
                <a:latin typeface="Optimistic Text"/>
              </a:rPr>
              <a:t> lets you update the state to a different value and trigger a re-render. You can pass the next state directly, or a function that calculates it from the previous state:</a:t>
            </a:r>
          </a:p>
          <a:p>
            <a:pPr marL="0" indent="0" algn="l" rtl="0">
              <a:buNone/>
            </a:pPr>
            <a:endParaRPr lang="en-GB" b="0" i="0" dirty="0">
              <a:solidFill>
                <a:srgbClr val="23272F"/>
              </a:solidFill>
              <a:effectLst/>
              <a:latin typeface="var(--sp-font-body)"/>
            </a:endParaRPr>
          </a:p>
        </p:txBody>
      </p:sp>
      <p:pic>
        <p:nvPicPr>
          <p:cNvPr id="5" name="Picture 4" descr="A screenshot of a computer&#10;&#10;Description automatically generated">
            <a:extLst>
              <a:ext uri="{FF2B5EF4-FFF2-40B4-BE49-F238E27FC236}">
                <a16:creationId xmlns:a16="http://schemas.microsoft.com/office/drawing/2014/main" id="{32F6E6C5-8C0C-39B2-F25D-987F4E8E6D5E}"/>
              </a:ext>
            </a:extLst>
          </p:cNvPr>
          <p:cNvPicPr>
            <a:picLocks noChangeAspect="1"/>
          </p:cNvPicPr>
          <p:nvPr/>
        </p:nvPicPr>
        <p:blipFill>
          <a:blip r:embed="rId2"/>
          <a:stretch>
            <a:fillRect/>
          </a:stretch>
        </p:blipFill>
        <p:spPr>
          <a:xfrm>
            <a:off x="838200" y="3095076"/>
            <a:ext cx="7772400" cy="1812436"/>
          </a:xfrm>
          <a:prstGeom prst="rect">
            <a:avLst/>
          </a:prstGeom>
        </p:spPr>
      </p:pic>
    </p:spTree>
    <p:extLst>
      <p:ext uri="{BB962C8B-B14F-4D97-AF65-F5344CB8AC3E}">
        <p14:creationId xmlns:p14="http://schemas.microsoft.com/office/powerpoint/2010/main" val="169332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E4E-DBA7-784B-BF95-572DC4770222}"/>
              </a:ext>
            </a:extLst>
          </p:cNvPr>
          <p:cNvSpPr>
            <a:spLocks noGrp="1"/>
          </p:cNvSpPr>
          <p:nvPr>
            <p:ph type="title"/>
          </p:nvPr>
        </p:nvSpPr>
        <p:spPr/>
        <p:txBody>
          <a:bodyPr>
            <a:normAutofit/>
          </a:bodyPr>
          <a:lstStyle/>
          <a:p>
            <a:pPr algn="l"/>
            <a:r>
              <a:rPr lang="en-GB" sz="4000" b="1" i="0" dirty="0">
                <a:solidFill>
                  <a:schemeClr val="accent2"/>
                </a:solidFill>
                <a:effectLst/>
              </a:rPr>
              <a:t>Adding state to a component </a:t>
            </a:r>
            <a:endParaRPr lang="en-MK" sz="4000" dirty="0">
              <a:solidFill>
                <a:schemeClr val="accent2"/>
              </a:solidFill>
            </a:endParaRPr>
          </a:p>
        </p:txBody>
      </p:sp>
      <p:sp>
        <p:nvSpPr>
          <p:cNvPr id="3" name="Content Placeholder 2">
            <a:extLst>
              <a:ext uri="{FF2B5EF4-FFF2-40B4-BE49-F238E27FC236}">
                <a16:creationId xmlns:a16="http://schemas.microsoft.com/office/drawing/2014/main" id="{F549AD3D-ECD4-4D59-B1AD-816653C8D3F0}"/>
              </a:ext>
            </a:extLst>
          </p:cNvPr>
          <p:cNvSpPr>
            <a:spLocks noGrp="1"/>
          </p:cNvSpPr>
          <p:nvPr>
            <p:ph idx="1"/>
          </p:nvPr>
        </p:nvSpPr>
        <p:spPr/>
        <p:txBody>
          <a:bodyPr/>
          <a:lstStyle/>
          <a:p>
            <a:pPr algn="l"/>
            <a:r>
              <a:rPr lang="en-GB" b="0" i="0" dirty="0">
                <a:solidFill>
                  <a:srgbClr val="23272F"/>
                </a:solidFill>
                <a:effectLst/>
                <a:latin typeface="Optimistic Text"/>
              </a:rPr>
              <a:t>Call </a:t>
            </a:r>
            <a:r>
              <a:rPr lang="en-GB" b="0" i="0" dirty="0" err="1">
                <a:solidFill>
                  <a:srgbClr val="23272F"/>
                </a:solidFill>
                <a:effectLst/>
                <a:latin typeface="Optimistic Text"/>
              </a:rPr>
              <a:t>useState</a:t>
            </a:r>
            <a:r>
              <a:rPr lang="en-GB" b="0" i="0" dirty="0">
                <a:solidFill>
                  <a:srgbClr val="23272F"/>
                </a:solidFill>
                <a:effectLst/>
                <a:latin typeface="Optimistic Text"/>
              </a:rPr>
              <a:t> at the top level of your component to declare one or more </a:t>
            </a:r>
            <a:r>
              <a:rPr lang="en-GB" b="0" i="0" dirty="0">
                <a:solidFill>
                  <a:srgbClr val="23272F"/>
                </a:solidFill>
                <a:effectLst/>
                <a:latin typeface="Optimistic Text"/>
                <a:hlinkClick r:id="rId2"/>
              </a:rPr>
              <a:t>state variables.</a:t>
            </a:r>
            <a:endParaRPr lang="en-GB" b="0" i="0" dirty="0">
              <a:solidFill>
                <a:srgbClr val="23272F"/>
              </a:solidFill>
              <a:effectLst/>
              <a:latin typeface="Optimistic Text"/>
            </a:endParaRPr>
          </a:p>
          <a:p>
            <a:pPr marL="0" indent="0" algn="l" rtl="0">
              <a:buNone/>
            </a:pPr>
            <a:endParaRPr lang="en-GB" b="0" i="0" dirty="0">
              <a:solidFill>
                <a:srgbClr val="23272F"/>
              </a:solidFill>
              <a:effectLst/>
              <a:latin typeface="var(--sp-font-body)"/>
            </a:endParaRPr>
          </a:p>
        </p:txBody>
      </p:sp>
      <p:pic>
        <p:nvPicPr>
          <p:cNvPr id="6" name="Picture 5" descr="A screenshot of a computer&#10;&#10;Description automatically generated">
            <a:extLst>
              <a:ext uri="{FF2B5EF4-FFF2-40B4-BE49-F238E27FC236}">
                <a16:creationId xmlns:a16="http://schemas.microsoft.com/office/drawing/2014/main" id="{42ADFDDB-9419-AF34-0E44-1740A65F2B8A}"/>
              </a:ext>
            </a:extLst>
          </p:cNvPr>
          <p:cNvPicPr>
            <a:picLocks noChangeAspect="1"/>
          </p:cNvPicPr>
          <p:nvPr/>
        </p:nvPicPr>
        <p:blipFill>
          <a:blip r:embed="rId3"/>
          <a:stretch>
            <a:fillRect/>
          </a:stretch>
        </p:blipFill>
        <p:spPr>
          <a:xfrm>
            <a:off x="838200" y="2715683"/>
            <a:ext cx="7772400" cy="1722486"/>
          </a:xfrm>
          <a:prstGeom prst="rect">
            <a:avLst/>
          </a:prstGeom>
        </p:spPr>
      </p:pic>
    </p:spTree>
    <p:extLst>
      <p:ext uri="{BB962C8B-B14F-4D97-AF65-F5344CB8AC3E}">
        <p14:creationId xmlns:p14="http://schemas.microsoft.com/office/powerpoint/2010/main" val="282279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647</Words>
  <Application>Microsoft Macintosh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Optimistic Display</vt:lpstr>
      <vt:lpstr>Optimistic Text</vt:lpstr>
      <vt:lpstr>var(--sp-font-body)</vt:lpstr>
      <vt:lpstr>Office Theme</vt:lpstr>
      <vt:lpstr>Intro with Build-in  React Hooks</vt:lpstr>
      <vt:lpstr>Built-in React Hooks</vt:lpstr>
      <vt:lpstr>Use state</vt:lpstr>
      <vt:lpstr>Use state</vt:lpstr>
      <vt:lpstr>Reference</vt:lpstr>
      <vt:lpstr>Parameters</vt:lpstr>
      <vt:lpstr>Returns</vt:lpstr>
      <vt:lpstr>set functions, like setSomething(nextState) </vt:lpstr>
      <vt:lpstr>Adding state to a component </vt:lpstr>
      <vt:lpstr>Adding state to a component </vt:lpstr>
      <vt:lpstr>UseEffect()</vt:lpstr>
      <vt:lpstr>Reference</vt:lpstr>
      <vt:lpstr>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with Build-in  React Hooks</dc:title>
  <dc:creator>Бојан Анѓелески</dc:creator>
  <cp:lastModifiedBy>Бојан Анѓелески</cp:lastModifiedBy>
  <cp:revision>2</cp:revision>
  <dcterms:created xsi:type="dcterms:W3CDTF">2023-10-04T19:26:00Z</dcterms:created>
  <dcterms:modified xsi:type="dcterms:W3CDTF">2024-03-27T21:32:27Z</dcterms:modified>
</cp:coreProperties>
</file>