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61" r:id="rId6"/>
    <p:sldId id="262" r:id="rId7"/>
    <p:sldId id="263" r:id="rId8"/>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8"/>
  </p:normalViewPr>
  <p:slideViewPr>
    <p:cSldViewPr snapToGrid="0">
      <p:cViewPr varScale="1">
        <p:scale>
          <a:sx n="114" d="100"/>
          <a:sy n="114" d="100"/>
        </p:scale>
        <p:origin x="7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0112-EC3C-4F31-6F77-303D61BAB6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2224FA16-9D52-C120-CF72-3B1A98709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476B4CD3-8D8F-9F86-9802-ED1689221FD9}"/>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5" name="Footer Placeholder 4">
            <a:extLst>
              <a:ext uri="{FF2B5EF4-FFF2-40B4-BE49-F238E27FC236}">
                <a16:creationId xmlns:a16="http://schemas.microsoft.com/office/drawing/2014/main" id="{E553B6EF-90FB-5B8B-D02F-FB3AA01E6163}"/>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FF0F8892-E8EF-2C4E-F5BC-71F16DE888FE}"/>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61922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A341-64E2-EBE4-7E60-C309F53B6B86}"/>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64CC6127-0C3D-1299-23AF-BDDA7993F7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781A40A0-539F-BD24-4967-D807D18F7689}"/>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5" name="Footer Placeholder 4">
            <a:extLst>
              <a:ext uri="{FF2B5EF4-FFF2-40B4-BE49-F238E27FC236}">
                <a16:creationId xmlns:a16="http://schemas.microsoft.com/office/drawing/2014/main" id="{25A8D162-D586-8032-16D6-0BFF34ED398A}"/>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49417C6D-16F1-E5EC-F52D-838F3C4CC492}"/>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84765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5CFBC-E711-AB63-D0C6-7DF83FC34B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EA691D90-8520-D1A8-1F27-53C32CEC0A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53D8AA9B-5D1C-2686-E595-8823853E2F14}"/>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5" name="Footer Placeholder 4">
            <a:extLst>
              <a:ext uri="{FF2B5EF4-FFF2-40B4-BE49-F238E27FC236}">
                <a16:creationId xmlns:a16="http://schemas.microsoft.com/office/drawing/2014/main" id="{0005BC3B-6964-9C0E-5680-CA04DD707304}"/>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F26C3B18-8CFF-9E40-9251-F43BA0287BB8}"/>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357788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77D9-FACA-F056-359C-BDAA0C38190A}"/>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F3C09E6C-4991-470B-6E9E-87A4F4EDD0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2DDA279-CF0F-6FDE-7428-072A7CD98A03}"/>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5" name="Footer Placeholder 4">
            <a:extLst>
              <a:ext uri="{FF2B5EF4-FFF2-40B4-BE49-F238E27FC236}">
                <a16:creationId xmlns:a16="http://schemas.microsoft.com/office/drawing/2014/main" id="{F3446670-CB9A-E171-83CA-CFAC7665814C}"/>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A9033F6A-B760-E983-2ECF-B315A3C2651A}"/>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242757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BE18-722D-A095-A7E2-9A58F3BA341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6B3C0BCF-A02E-DB5A-4B79-42DDBDED4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DF7680-9B80-66DB-9DCC-4580165B3023}"/>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5" name="Footer Placeholder 4">
            <a:extLst>
              <a:ext uri="{FF2B5EF4-FFF2-40B4-BE49-F238E27FC236}">
                <a16:creationId xmlns:a16="http://schemas.microsoft.com/office/drawing/2014/main" id="{A489DDE1-3613-1539-9976-03ADE6DA305D}"/>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1DF9DCDE-5717-FF3F-258F-90C686C90004}"/>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3131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B8CA-BD14-7DA9-5D4F-D6C19208A37F}"/>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60AFCA9E-90DA-2192-89C9-B6B988FCB2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AD93AA8C-7F15-ECEB-DEFD-13CA94449C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8C89B68D-5704-FCF6-1CCE-8233898605EF}"/>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6" name="Footer Placeholder 5">
            <a:extLst>
              <a:ext uri="{FF2B5EF4-FFF2-40B4-BE49-F238E27FC236}">
                <a16:creationId xmlns:a16="http://schemas.microsoft.com/office/drawing/2014/main" id="{C020B7AE-FE59-9520-2EB6-3A316C9FEF39}"/>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8BA87A5D-D52A-CBDB-CE36-0D98FADF2675}"/>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92593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0443-0FA0-71A2-DE83-1C145C6CFE81}"/>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F59ED3A5-48FC-9D9A-4A96-655E29F0F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636C70-CC34-55A7-1DB7-96B852C7B0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42AF1D50-2A94-BD16-4203-D0861E66A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68D5D4-2095-99E0-2EDA-D25973961E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FF81D3F4-F76C-8582-BD3E-34877ED477B2}"/>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8" name="Footer Placeholder 7">
            <a:extLst>
              <a:ext uri="{FF2B5EF4-FFF2-40B4-BE49-F238E27FC236}">
                <a16:creationId xmlns:a16="http://schemas.microsoft.com/office/drawing/2014/main" id="{81C170CA-D0E9-F7C5-3BA5-1D4C3818F8EC}"/>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3B71C859-1AF5-886B-B93B-C98EC1E6E812}"/>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376485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D024-247A-6E98-9A94-FC6C49856159}"/>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5663EC6E-989D-6713-1FDC-F91BD2E67BEB}"/>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4" name="Footer Placeholder 3">
            <a:extLst>
              <a:ext uri="{FF2B5EF4-FFF2-40B4-BE49-F238E27FC236}">
                <a16:creationId xmlns:a16="http://schemas.microsoft.com/office/drawing/2014/main" id="{CC04E465-DB68-D9A0-27AD-C91AEDF0EAA1}"/>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B319FAEF-BFBD-EEA8-6C81-BE4B12484910}"/>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334889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5E783-F498-E312-1900-3620117621C1}"/>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3" name="Footer Placeholder 2">
            <a:extLst>
              <a:ext uri="{FF2B5EF4-FFF2-40B4-BE49-F238E27FC236}">
                <a16:creationId xmlns:a16="http://schemas.microsoft.com/office/drawing/2014/main" id="{0CCAB804-EC04-DF8D-42A5-156C7B7D9ADB}"/>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FE5B7784-3A2A-DE68-458D-F8B519C1385F}"/>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178083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5A94-1A43-18A1-B6AB-203D862D8C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72F02934-13DD-7AF7-5704-33F908D55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5C0D89DF-9C62-389C-5352-2329D5981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063C46-8472-5826-656B-F4E41C528DC7}"/>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6" name="Footer Placeholder 5">
            <a:extLst>
              <a:ext uri="{FF2B5EF4-FFF2-40B4-BE49-F238E27FC236}">
                <a16:creationId xmlns:a16="http://schemas.microsoft.com/office/drawing/2014/main" id="{A950B6DB-6BFC-514B-70AB-E6FD2163E27E}"/>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1125E2DC-8D27-3DEB-86FD-E5D69D387074}"/>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117451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3F4F-E222-85F7-FD24-FFF7C15E54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C11441CF-10B4-D880-BBEA-6D538EFB1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878D60CD-FC5E-D4FF-5BB9-C6DDE62F7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970D31-D6EA-C512-E374-29CA6F8FC434}"/>
              </a:ext>
            </a:extLst>
          </p:cNvPr>
          <p:cNvSpPr>
            <a:spLocks noGrp="1"/>
          </p:cNvSpPr>
          <p:nvPr>
            <p:ph type="dt" sz="half" idx="10"/>
          </p:nvPr>
        </p:nvSpPr>
        <p:spPr/>
        <p:txBody>
          <a:bodyPr/>
          <a:lstStyle/>
          <a:p>
            <a:fld id="{192F42C9-F438-6248-A1A0-A092B402CAEC}" type="datetimeFigureOut">
              <a:rPr lang="en-MK" smtClean="0"/>
              <a:t>6.10.23</a:t>
            </a:fld>
            <a:endParaRPr lang="en-MK"/>
          </a:p>
        </p:txBody>
      </p:sp>
      <p:sp>
        <p:nvSpPr>
          <p:cNvPr id="6" name="Footer Placeholder 5">
            <a:extLst>
              <a:ext uri="{FF2B5EF4-FFF2-40B4-BE49-F238E27FC236}">
                <a16:creationId xmlns:a16="http://schemas.microsoft.com/office/drawing/2014/main" id="{221E5929-BA33-270B-1723-01685086DAC9}"/>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02F0CD57-BC13-132B-1F86-7CCF61C72D52}"/>
              </a:ext>
            </a:extLst>
          </p:cNvPr>
          <p:cNvSpPr>
            <a:spLocks noGrp="1"/>
          </p:cNvSpPr>
          <p:nvPr>
            <p:ph type="sldNum" sz="quarter" idx="12"/>
          </p:nvPr>
        </p:nvSpPr>
        <p:spPr/>
        <p:txBody>
          <a:bodyPr/>
          <a:lstStyle/>
          <a:p>
            <a:fld id="{40239E4B-EB54-AF4D-BB6C-D61C6500E8E3}" type="slidenum">
              <a:rPr lang="en-MK" smtClean="0"/>
              <a:t>‹#›</a:t>
            </a:fld>
            <a:endParaRPr lang="en-MK"/>
          </a:p>
        </p:txBody>
      </p:sp>
    </p:spTree>
    <p:extLst>
      <p:ext uri="{BB962C8B-B14F-4D97-AF65-F5344CB8AC3E}">
        <p14:creationId xmlns:p14="http://schemas.microsoft.com/office/powerpoint/2010/main" val="424541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B95EF-3721-7B0A-757E-6308D54DA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850D48C9-0366-6D39-BF0C-FCB26B8CC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BD5712BC-6D98-A115-292C-A744CC89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F42C9-F438-6248-A1A0-A092B402CAEC}" type="datetimeFigureOut">
              <a:rPr lang="en-MK" smtClean="0"/>
              <a:t>6.10.23</a:t>
            </a:fld>
            <a:endParaRPr lang="en-MK"/>
          </a:p>
        </p:txBody>
      </p:sp>
      <p:sp>
        <p:nvSpPr>
          <p:cNvPr id="5" name="Footer Placeholder 4">
            <a:extLst>
              <a:ext uri="{FF2B5EF4-FFF2-40B4-BE49-F238E27FC236}">
                <a16:creationId xmlns:a16="http://schemas.microsoft.com/office/drawing/2014/main" id="{42483C64-1C52-1B2E-1FFC-AB85A2EF0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BF4F1EFE-0A7D-CEE5-1C31-3CB44D379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39E4B-EB54-AF4D-BB6C-D61C6500E8E3}" type="slidenum">
              <a:rPr lang="en-MK" smtClean="0"/>
              <a:t>‹#›</a:t>
            </a:fld>
            <a:endParaRPr lang="en-MK"/>
          </a:p>
        </p:txBody>
      </p:sp>
    </p:spTree>
    <p:extLst>
      <p:ext uri="{BB962C8B-B14F-4D97-AF65-F5344CB8AC3E}">
        <p14:creationId xmlns:p14="http://schemas.microsoft.com/office/powerpoint/2010/main" val="299853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8E5D-8FCF-CC56-5798-752CAAEF20E6}"/>
              </a:ext>
            </a:extLst>
          </p:cNvPr>
          <p:cNvSpPr>
            <a:spLocks noGrp="1"/>
          </p:cNvSpPr>
          <p:nvPr>
            <p:ph type="ctrTitle"/>
          </p:nvPr>
        </p:nvSpPr>
        <p:spPr/>
        <p:txBody>
          <a:bodyPr>
            <a:normAutofit/>
          </a:bodyPr>
          <a:lstStyle/>
          <a:p>
            <a:r>
              <a:rPr lang="en-GB" b="0" i="0" dirty="0">
                <a:solidFill>
                  <a:srgbClr val="374151"/>
                </a:solidFill>
                <a:effectLst/>
                <a:latin typeface="Söhne"/>
              </a:rPr>
              <a:t>React Data Management &amp; Operations</a:t>
            </a:r>
            <a:endParaRPr lang="en-MK" dirty="0"/>
          </a:p>
        </p:txBody>
      </p:sp>
      <p:sp>
        <p:nvSpPr>
          <p:cNvPr id="3" name="Subtitle 2">
            <a:extLst>
              <a:ext uri="{FF2B5EF4-FFF2-40B4-BE49-F238E27FC236}">
                <a16:creationId xmlns:a16="http://schemas.microsoft.com/office/drawing/2014/main" id="{72A0B787-5BA6-05B4-D1AE-D9DC472700D1}"/>
              </a:ext>
            </a:extLst>
          </p:cNvPr>
          <p:cNvSpPr>
            <a:spLocks noGrp="1"/>
          </p:cNvSpPr>
          <p:nvPr>
            <p:ph type="subTitle" idx="1"/>
          </p:nvPr>
        </p:nvSpPr>
        <p:spPr/>
        <p:txBody>
          <a:bodyPr/>
          <a:lstStyle/>
          <a:p>
            <a:r>
              <a:rPr lang="en-GB" b="0" i="0" dirty="0">
                <a:solidFill>
                  <a:srgbClr val="374151"/>
                </a:solidFill>
                <a:effectLst/>
                <a:latin typeface="Söhne"/>
              </a:rPr>
              <a:t>Understanding Forms, Validation, and CRUD Operations</a:t>
            </a:r>
            <a:br>
              <a:rPr lang="en-GB" b="0" i="0" dirty="0">
                <a:solidFill>
                  <a:srgbClr val="374151"/>
                </a:solidFill>
                <a:effectLst/>
                <a:latin typeface="Söhne"/>
              </a:rPr>
            </a:br>
            <a:r>
              <a:rPr lang="en-MK" dirty="0">
                <a:solidFill>
                  <a:schemeClr val="accent2"/>
                </a:solidFill>
              </a:rPr>
              <a:t>Bojan Angjeleski</a:t>
            </a:r>
          </a:p>
        </p:txBody>
      </p:sp>
    </p:spTree>
    <p:extLst>
      <p:ext uri="{BB962C8B-B14F-4D97-AF65-F5344CB8AC3E}">
        <p14:creationId xmlns:p14="http://schemas.microsoft.com/office/powerpoint/2010/main" val="384293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D4-2F60-E004-0211-DA7DA8050071}"/>
              </a:ext>
            </a:extLst>
          </p:cNvPr>
          <p:cNvSpPr>
            <a:spLocks noGrp="1"/>
          </p:cNvSpPr>
          <p:nvPr>
            <p:ph type="title"/>
          </p:nvPr>
        </p:nvSpPr>
        <p:spPr/>
        <p:txBody>
          <a:bodyPr/>
          <a:lstStyle/>
          <a:p>
            <a:r>
              <a:rPr lang="en-MK" dirty="0">
                <a:solidFill>
                  <a:schemeClr val="accent2"/>
                </a:solidFill>
              </a:rPr>
              <a:t>Introduction</a:t>
            </a:r>
          </a:p>
        </p:txBody>
      </p:sp>
      <p:sp>
        <p:nvSpPr>
          <p:cNvPr id="3" name="Content Placeholder 2">
            <a:extLst>
              <a:ext uri="{FF2B5EF4-FFF2-40B4-BE49-F238E27FC236}">
                <a16:creationId xmlns:a16="http://schemas.microsoft.com/office/drawing/2014/main" id="{73EAE36C-38C5-58B4-97D5-1B385F016702}"/>
              </a:ext>
            </a:extLst>
          </p:cNvPr>
          <p:cNvSpPr>
            <a:spLocks noGrp="1"/>
          </p:cNvSpPr>
          <p:nvPr>
            <p:ph idx="1"/>
          </p:nvPr>
        </p:nvSpPr>
        <p:spPr/>
        <p:txBody>
          <a:bodyPr>
            <a:normAutofit/>
          </a:bodyPr>
          <a:lstStyle/>
          <a:p>
            <a:r>
              <a:rPr lang="en-GB" sz="2000" b="1" i="0" dirty="0">
                <a:solidFill>
                  <a:srgbClr val="374151"/>
                </a:solidFill>
                <a:effectLst/>
              </a:rPr>
              <a:t>Data Collection</a:t>
            </a:r>
            <a:r>
              <a:rPr lang="en-GB" sz="2000" b="0" i="0" dirty="0">
                <a:solidFill>
                  <a:srgbClr val="374151"/>
                </a:solidFill>
                <a:effectLst/>
              </a:rPr>
              <a:t>: This is our starting point. Whenever users interact with our applications—be it signing up, leaving feedback, or placing orders—they're providing data. Effective data collection ensures that we're capturing this information accurately and efficiently.</a:t>
            </a:r>
          </a:p>
          <a:p>
            <a:r>
              <a:rPr lang="en-GB" sz="2000" b="1" i="0" dirty="0">
                <a:solidFill>
                  <a:srgbClr val="374151"/>
                </a:solidFill>
                <a:effectLst/>
              </a:rPr>
              <a:t>Validation</a:t>
            </a:r>
            <a:r>
              <a:rPr lang="en-GB" sz="2000" b="0" i="0" dirty="0">
                <a:solidFill>
                  <a:srgbClr val="374151"/>
                </a:solidFill>
                <a:effectLst/>
              </a:rPr>
              <a:t>: But not all data is useful or even safe. Validation acts as a gatekeeper, ensuring that the data adheres to the standards and requirements we set. It keeps our systems robust and trustworthy.</a:t>
            </a:r>
          </a:p>
          <a:p>
            <a:r>
              <a:rPr lang="en-GB" sz="2000" b="1" i="0" dirty="0">
                <a:solidFill>
                  <a:srgbClr val="374151"/>
                </a:solidFill>
                <a:effectLst/>
              </a:rPr>
              <a:t>Processing</a:t>
            </a:r>
            <a:r>
              <a:rPr lang="en-GB" sz="2000" b="0" i="0" dirty="0">
                <a:solidFill>
                  <a:srgbClr val="374151"/>
                </a:solidFill>
                <a:effectLst/>
              </a:rPr>
              <a:t>: Once we have the data and are sure of its validity, it's time to act on it. Whether we're calculating results, sorting information, or preparing it for storage, data processing transforms raw data into actionable insights.</a:t>
            </a:r>
          </a:p>
          <a:p>
            <a:r>
              <a:rPr lang="en-GB" sz="2000" b="1" i="0" dirty="0">
                <a:solidFill>
                  <a:srgbClr val="374151"/>
                </a:solidFill>
                <a:effectLst/>
              </a:rPr>
              <a:t>CRUD Operations</a:t>
            </a:r>
            <a:r>
              <a:rPr lang="en-GB" sz="2000" b="0" i="0" dirty="0">
                <a:solidFill>
                  <a:srgbClr val="374151"/>
                </a:solidFill>
                <a:effectLst/>
              </a:rPr>
              <a:t>: And finally, CRUD operations—which stand for Create, Read, Update, and Delete—are the backbone of data interactions. They allow our applications to be dynamic and responsive to user needs, ensuring data can be added, retrieved, modified, or removed seamlessly.</a:t>
            </a:r>
          </a:p>
        </p:txBody>
      </p:sp>
    </p:spTree>
    <p:extLst>
      <p:ext uri="{BB962C8B-B14F-4D97-AF65-F5344CB8AC3E}">
        <p14:creationId xmlns:p14="http://schemas.microsoft.com/office/powerpoint/2010/main" val="345013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D4-2F60-E004-0211-DA7DA8050071}"/>
              </a:ext>
            </a:extLst>
          </p:cNvPr>
          <p:cNvSpPr>
            <a:spLocks noGrp="1"/>
          </p:cNvSpPr>
          <p:nvPr>
            <p:ph type="title"/>
          </p:nvPr>
        </p:nvSpPr>
        <p:spPr/>
        <p:txBody>
          <a:bodyPr/>
          <a:lstStyle/>
          <a:p>
            <a:r>
              <a:rPr lang="en-GB" b="1" i="0" dirty="0">
                <a:solidFill>
                  <a:schemeClr val="accent2"/>
                </a:solidFill>
                <a:effectLst/>
              </a:rPr>
              <a:t>Use of forms and input fields for data entry</a:t>
            </a:r>
            <a:endParaRPr lang="en-MK" dirty="0">
              <a:solidFill>
                <a:schemeClr val="accent2"/>
              </a:solidFill>
            </a:endParaRPr>
          </a:p>
        </p:txBody>
      </p:sp>
      <p:sp>
        <p:nvSpPr>
          <p:cNvPr id="3" name="Content Placeholder 2">
            <a:extLst>
              <a:ext uri="{FF2B5EF4-FFF2-40B4-BE49-F238E27FC236}">
                <a16:creationId xmlns:a16="http://schemas.microsoft.com/office/drawing/2014/main" id="{73EAE36C-38C5-58B4-97D5-1B385F016702}"/>
              </a:ext>
            </a:extLst>
          </p:cNvPr>
          <p:cNvSpPr>
            <a:spLocks noGrp="1"/>
          </p:cNvSpPr>
          <p:nvPr>
            <p:ph idx="1"/>
          </p:nvPr>
        </p:nvSpPr>
        <p:spPr/>
        <p:txBody>
          <a:bodyPr>
            <a:normAutofit/>
          </a:bodyPr>
          <a:lstStyle/>
          <a:p>
            <a:r>
              <a:rPr lang="en-GB" sz="1400" b="1" i="0" dirty="0">
                <a:solidFill>
                  <a:srgbClr val="374151"/>
                </a:solidFill>
                <a:effectLst/>
                <a:latin typeface="Söhne"/>
              </a:rPr>
              <a:t>React Forms</a:t>
            </a:r>
            <a:r>
              <a:rPr lang="en-GB" sz="1400" b="0" i="0" dirty="0">
                <a:solidFill>
                  <a:srgbClr val="374151"/>
                </a:solidFill>
                <a:effectLst/>
                <a:latin typeface="Söhne"/>
              </a:rPr>
              <a:t>: Interactive elements allowing user input.</a:t>
            </a:r>
          </a:p>
          <a:p>
            <a:r>
              <a:rPr lang="en-GB" sz="1400" b="1" i="0" dirty="0">
                <a:solidFill>
                  <a:srgbClr val="374151"/>
                </a:solidFill>
                <a:effectLst/>
                <a:latin typeface="Söhne"/>
              </a:rPr>
              <a:t>Common Elements</a:t>
            </a:r>
            <a:r>
              <a:rPr lang="en-GB" sz="1400" b="0" i="0" dirty="0">
                <a:solidFill>
                  <a:srgbClr val="374151"/>
                </a:solidFill>
                <a:effectLst/>
                <a:latin typeface="Söhne"/>
              </a:rPr>
              <a:t>: Input, </a:t>
            </a:r>
            <a:r>
              <a:rPr lang="en-GB" sz="1400" b="0" i="0" dirty="0" err="1">
                <a:solidFill>
                  <a:srgbClr val="374151"/>
                </a:solidFill>
                <a:effectLst/>
                <a:latin typeface="Söhne"/>
              </a:rPr>
              <a:t>Textarea</a:t>
            </a:r>
            <a:r>
              <a:rPr lang="en-GB" sz="1400" b="0" i="0" dirty="0">
                <a:solidFill>
                  <a:srgbClr val="374151"/>
                </a:solidFill>
                <a:effectLst/>
                <a:latin typeface="Söhne"/>
              </a:rPr>
              <a:t>, Select, Checkbox, Radio.</a:t>
            </a:r>
          </a:p>
          <a:p>
            <a:r>
              <a:rPr lang="en-GB" sz="1400" b="1" i="0" dirty="0">
                <a:solidFill>
                  <a:srgbClr val="374151"/>
                </a:solidFill>
                <a:effectLst/>
                <a:latin typeface="Söhne"/>
              </a:rPr>
              <a:t>Controlled Components</a:t>
            </a:r>
            <a:r>
              <a:rPr lang="en-GB" sz="1400" b="0" i="0" dirty="0">
                <a:solidFill>
                  <a:srgbClr val="374151"/>
                </a:solidFill>
                <a:effectLst/>
                <a:latin typeface="Söhne"/>
              </a:rPr>
              <a:t>: Elements whose values are controlled by React state.</a:t>
            </a:r>
          </a:p>
          <a:p>
            <a:endParaRPr lang="en-GB" sz="1400" dirty="0">
              <a:solidFill>
                <a:srgbClr val="374151"/>
              </a:solidFill>
              <a:latin typeface="Söhne"/>
            </a:endParaRPr>
          </a:p>
          <a:p>
            <a:endParaRPr lang="en-GB" sz="1400" dirty="0">
              <a:solidFill>
                <a:srgbClr val="374151"/>
              </a:solidFill>
              <a:latin typeface="Söhne"/>
            </a:endParaRPr>
          </a:p>
          <a:p>
            <a:endParaRPr lang="en-GB" sz="1400" dirty="0">
              <a:solidFill>
                <a:srgbClr val="374151"/>
              </a:solidFill>
              <a:latin typeface="Söhne"/>
            </a:endParaRPr>
          </a:p>
          <a:p>
            <a:endParaRPr lang="en-GB" sz="1400" dirty="0">
              <a:solidFill>
                <a:srgbClr val="374151"/>
              </a:solidFill>
              <a:latin typeface="Söhne"/>
            </a:endParaRPr>
          </a:p>
          <a:p>
            <a:endParaRPr lang="en-GB" sz="1400" dirty="0">
              <a:solidFill>
                <a:srgbClr val="374151"/>
              </a:solidFill>
              <a:latin typeface="Söhne"/>
            </a:endParaRPr>
          </a:p>
          <a:p>
            <a:endParaRPr lang="en-GB" sz="1400" dirty="0">
              <a:solidFill>
                <a:srgbClr val="374151"/>
              </a:solidFill>
              <a:latin typeface="Söhne"/>
            </a:endParaRPr>
          </a:p>
          <a:p>
            <a:endParaRPr lang="en-GB" sz="1400" dirty="0">
              <a:solidFill>
                <a:srgbClr val="374151"/>
              </a:solidFill>
              <a:latin typeface="Söhne"/>
            </a:endParaRPr>
          </a:p>
          <a:p>
            <a:pPr marL="0" indent="0">
              <a:buNone/>
            </a:pPr>
            <a:endParaRPr lang="en-GB" sz="1400" dirty="0">
              <a:solidFill>
                <a:srgbClr val="374151"/>
              </a:solidFill>
              <a:latin typeface="Söhne"/>
            </a:endParaRPr>
          </a:p>
          <a:p>
            <a:r>
              <a:rPr lang="en-GB" sz="1400" b="0" i="0" dirty="0">
                <a:solidFill>
                  <a:schemeClr val="accent2"/>
                </a:solidFill>
                <a:effectLst/>
                <a:latin typeface="Söhne"/>
              </a:rPr>
              <a:t>Code example</a:t>
            </a:r>
          </a:p>
          <a:p>
            <a:endParaRPr lang="en-GB" sz="2000" b="0" i="0" dirty="0">
              <a:solidFill>
                <a:srgbClr val="374151"/>
              </a:solidFill>
              <a:effectLst/>
            </a:endParaRPr>
          </a:p>
        </p:txBody>
      </p:sp>
      <p:pic>
        <p:nvPicPr>
          <p:cNvPr id="5" name="Picture 4" descr="A screen shot of a computer program&#10;&#10;Description automatically generated">
            <a:extLst>
              <a:ext uri="{FF2B5EF4-FFF2-40B4-BE49-F238E27FC236}">
                <a16:creationId xmlns:a16="http://schemas.microsoft.com/office/drawing/2014/main" id="{7CA79F35-ADBA-A133-B053-611796141135}"/>
              </a:ext>
            </a:extLst>
          </p:cNvPr>
          <p:cNvPicPr>
            <a:picLocks noChangeAspect="1"/>
          </p:cNvPicPr>
          <p:nvPr/>
        </p:nvPicPr>
        <p:blipFill>
          <a:blip r:embed="rId2"/>
          <a:stretch>
            <a:fillRect/>
          </a:stretch>
        </p:blipFill>
        <p:spPr>
          <a:xfrm>
            <a:off x="6891131" y="1690688"/>
            <a:ext cx="4462670" cy="3747136"/>
          </a:xfrm>
          <a:prstGeom prst="rect">
            <a:avLst/>
          </a:prstGeom>
        </p:spPr>
      </p:pic>
    </p:spTree>
    <p:extLst>
      <p:ext uri="{BB962C8B-B14F-4D97-AF65-F5344CB8AC3E}">
        <p14:creationId xmlns:p14="http://schemas.microsoft.com/office/powerpoint/2010/main" val="53619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D4-2F60-E004-0211-DA7DA8050071}"/>
              </a:ext>
            </a:extLst>
          </p:cNvPr>
          <p:cNvSpPr>
            <a:spLocks noGrp="1"/>
          </p:cNvSpPr>
          <p:nvPr>
            <p:ph type="title"/>
          </p:nvPr>
        </p:nvSpPr>
        <p:spPr/>
        <p:txBody>
          <a:bodyPr>
            <a:normAutofit/>
          </a:bodyPr>
          <a:lstStyle/>
          <a:p>
            <a:pPr algn="l"/>
            <a:r>
              <a:rPr lang="en-GB" b="0" i="0" dirty="0">
                <a:solidFill>
                  <a:schemeClr val="accent2"/>
                </a:solidFill>
                <a:effectLst/>
              </a:rPr>
              <a:t>Handling Form Submission</a:t>
            </a:r>
          </a:p>
        </p:txBody>
      </p:sp>
      <p:sp>
        <p:nvSpPr>
          <p:cNvPr id="3" name="Content Placeholder 2">
            <a:extLst>
              <a:ext uri="{FF2B5EF4-FFF2-40B4-BE49-F238E27FC236}">
                <a16:creationId xmlns:a16="http://schemas.microsoft.com/office/drawing/2014/main" id="{73EAE36C-38C5-58B4-97D5-1B385F016702}"/>
              </a:ext>
            </a:extLst>
          </p:cNvPr>
          <p:cNvSpPr>
            <a:spLocks noGrp="1"/>
          </p:cNvSpPr>
          <p:nvPr>
            <p:ph idx="1"/>
          </p:nvPr>
        </p:nvSpPr>
        <p:spPr/>
        <p:txBody>
          <a:bodyPr>
            <a:normAutofit/>
          </a:bodyPr>
          <a:lstStyle/>
          <a:p>
            <a:r>
              <a:rPr lang="en-GB" sz="1400" b="1" i="0" dirty="0" err="1">
                <a:effectLst/>
                <a:latin typeface="Söhne"/>
              </a:rPr>
              <a:t>onSubmit</a:t>
            </a:r>
            <a:r>
              <a:rPr lang="en-GB" sz="1400" b="1" i="0" dirty="0">
                <a:effectLst/>
                <a:latin typeface="Söhne"/>
              </a:rPr>
              <a:t> Event</a:t>
            </a:r>
            <a:r>
              <a:rPr lang="en-GB" sz="1400" b="0" i="0" dirty="0">
                <a:solidFill>
                  <a:srgbClr val="374151"/>
                </a:solidFill>
                <a:effectLst/>
                <a:latin typeface="Söhne"/>
              </a:rPr>
              <a:t>: Triggered when a form is submitted. Ideal for validating, processing, or sending data.</a:t>
            </a:r>
            <a:endParaRPr lang="en-GB" sz="2000" b="0" i="0" dirty="0">
              <a:solidFill>
                <a:srgbClr val="374151"/>
              </a:solidFill>
              <a:effectLst/>
            </a:endParaRPr>
          </a:p>
        </p:txBody>
      </p:sp>
      <p:pic>
        <p:nvPicPr>
          <p:cNvPr id="5" name="Picture 4" descr="A screen shot of a computer program&#10;&#10;Description automatically generated">
            <a:extLst>
              <a:ext uri="{FF2B5EF4-FFF2-40B4-BE49-F238E27FC236}">
                <a16:creationId xmlns:a16="http://schemas.microsoft.com/office/drawing/2014/main" id="{F52135AA-AB1D-6AAE-15E9-69769F1430DB}"/>
              </a:ext>
            </a:extLst>
          </p:cNvPr>
          <p:cNvPicPr>
            <a:picLocks noChangeAspect="1"/>
          </p:cNvPicPr>
          <p:nvPr/>
        </p:nvPicPr>
        <p:blipFill>
          <a:blip r:embed="rId2"/>
          <a:stretch>
            <a:fillRect/>
          </a:stretch>
        </p:blipFill>
        <p:spPr>
          <a:xfrm>
            <a:off x="6746488" y="2261081"/>
            <a:ext cx="4607312" cy="3915882"/>
          </a:xfrm>
          <a:prstGeom prst="rect">
            <a:avLst/>
          </a:prstGeom>
        </p:spPr>
      </p:pic>
    </p:spTree>
    <p:extLst>
      <p:ext uri="{BB962C8B-B14F-4D97-AF65-F5344CB8AC3E}">
        <p14:creationId xmlns:p14="http://schemas.microsoft.com/office/powerpoint/2010/main" val="93025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D4-2F60-E004-0211-DA7DA8050071}"/>
              </a:ext>
            </a:extLst>
          </p:cNvPr>
          <p:cNvSpPr>
            <a:spLocks noGrp="1"/>
          </p:cNvSpPr>
          <p:nvPr>
            <p:ph type="title"/>
          </p:nvPr>
        </p:nvSpPr>
        <p:spPr/>
        <p:txBody>
          <a:bodyPr>
            <a:normAutofit/>
          </a:bodyPr>
          <a:lstStyle/>
          <a:p>
            <a:pPr algn="l"/>
            <a:r>
              <a:rPr lang="en-GB" b="1" i="0" dirty="0">
                <a:solidFill>
                  <a:schemeClr val="accent2"/>
                </a:solidFill>
                <a:effectLst/>
              </a:rPr>
              <a:t>Data processing in separate functions</a:t>
            </a:r>
            <a:endParaRPr lang="en-GB" b="0" i="0" dirty="0">
              <a:solidFill>
                <a:schemeClr val="accent2"/>
              </a:solidFill>
              <a:effectLst/>
            </a:endParaRPr>
          </a:p>
        </p:txBody>
      </p:sp>
      <p:sp>
        <p:nvSpPr>
          <p:cNvPr id="3" name="Content Placeholder 2">
            <a:extLst>
              <a:ext uri="{FF2B5EF4-FFF2-40B4-BE49-F238E27FC236}">
                <a16:creationId xmlns:a16="http://schemas.microsoft.com/office/drawing/2014/main" id="{73EAE36C-38C5-58B4-97D5-1B385F016702}"/>
              </a:ext>
            </a:extLst>
          </p:cNvPr>
          <p:cNvSpPr>
            <a:spLocks noGrp="1"/>
          </p:cNvSpPr>
          <p:nvPr>
            <p:ph idx="1"/>
          </p:nvPr>
        </p:nvSpPr>
        <p:spPr/>
        <p:txBody>
          <a:bodyPr>
            <a:normAutofit/>
          </a:bodyPr>
          <a:lstStyle/>
          <a:p>
            <a:pPr algn="l">
              <a:buFont typeface="Arial" panose="020B0604020202020204" pitchFamily="34" charset="0"/>
              <a:buChar char="•"/>
            </a:pPr>
            <a:r>
              <a:rPr lang="en-GB" sz="2000" b="1" i="0" dirty="0">
                <a:solidFill>
                  <a:srgbClr val="374151"/>
                </a:solidFill>
                <a:effectLst/>
              </a:rPr>
              <a:t>Modular Code</a:t>
            </a:r>
            <a:r>
              <a:rPr lang="en-GB" sz="2000" b="0" i="0" dirty="0">
                <a:solidFill>
                  <a:srgbClr val="374151"/>
                </a:solidFill>
                <a:effectLst/>
              </a:rPr>
              <a:t>: Breaking code into small, reusable parts.</a:t>
            </a:r>
          </a:p>
          <a:p>
            <a:pPr algn="l">
              <a:buFont typeface="Arial" panose="020B0604020202020204" pitchFamily="34" charset="0"/>
              <a:buChar char="•"/>
            </a:pPr>
            <a:r>
              <a:rPr lang="en-GB" sz="2000" b="1" i="0" dirty="0">
                <a:solidFill>
                  <a:srgbClr val="374151"/>
                </a:solidFill>
                <a:effectLst/>
              </a:rPr>
              <a:t>Helper Functions</a:t>
            </a:r>
            <a:r>
              <a:rPr lang="en-GB" sz="2000" b="0" i="0" dirty="0">
                <a:solidFill>
                  <a:srgbClr val="374151"/>
                </a:solidFill>
                <a:effectLst/>
              </a:rPr>
              <a:t>: Functions designed for a specific task, aiding in readability and maintainability.</a:t>
            </a:r>
          </a:p>
        </p:txBody>
      </p:sp>
      <p:pic>
        <p:nvPicPr>
          <p:cNvPr id="6" name="Picture 5" descr="A screen shot of a computer program&#10;&#10;Description automatically generated">
            <a:extLst>
              <a:ext uri="{FF2B5EF4-FFF2-40B4-BE49-F238E27FC236}">
                <a16:creationId xmlns:a16="http://schemas.microsoft.com/office/drawing/2014/main" id="{0F1BC3F6-E65B-E50E-925C-B4188A45CF3D}"/>
              </a:ext>
            </a:extLst>
          </p:cNvPr>
          <p:cNvPicPr>
            <a:picLocks noChangeAspect="1"/>
          </p:cNvPicPr>
          <p:nvPr/>
        </p:nvPicPr>
        <p:blipFill>
          <a:blip r:embed="rId2"/>
          <a:stretch>
            <a:fillRect/>
          </a:stretch>
        </p:blipFill>
        <p:spPr>
          <a:xfrm>
            <a:off x="838200" y="2623739"/>
            <a:ext cx="3960481" cy="3688161"/>
          </a:xfrm>
          <a:prstGeom prst="rect">
            <a:avLst/>
          </a:prstGeom>
        </p:spPr>
      </p:pic>
    </p:spTree>
    <p:extLst>
      <p:ext uri="{BB962C8B-B14F-4D97-AF65-F5344CB8AC3E}">
        <p14:creationId xmlns:p14="http://schemas.microsoft.com/office/powerpoint/2010/main" val="137255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D4-2F60-E004-0211-DA7DA8050071}"/>
              </a:ext>
            </a:extLst>
          </p:cNvPr>
          <p:cNvSpPr>
            <a:spLocks noGrp="1"/>
          </p:cNvSpPr>
          <p:nvPr>
            <p:ph type="title"/>
          </p:nvPr>
        </p:nvSpPr>
        <p:spPr/>
        <p:txBody>
          <a:bodyPr>
            <a:normAutofit/>
          </a:bodyPr>
          <a:lstStyle/>
          <a:p>
            <a:pPr algn="l"/>
            <a:r>
              <a:rPr lang="en-GB" b="1" i="0" dirty="0">
                <a:solidFill>
                  <a:schemeClr val="accent2"/>
                </a:solidFill>
                <a:effectLst/>
              </a:rPr>
              <a:t>Data processing in separate functions</a:t>
            </a:r>
            <a:endParaRPr lang="en-GB" b="0" i="0" dirty="0">
              <a:solidFill>
                <a:schemeClr val="accent2"/>
              </a:solidFill>
              <a:effectLst/>
            </a:endParaRPr>
          </a:p>
        </p:txBody>
      </p:sp>
      <p:sp>
        <p:nvSpPr>
          <p:cNvPr id="3" name="Content Placeholder 2">
            <a:extLst>
              <a:ext uri="{FF2B5EF4-FFF2-40B4-BE49-F238E27FC236}">
                <a16:creationId xmlns:a16="http://schemas.microsoft.com/office/drawing/2014/main" id="{73EAE36C-38C5-58B4-97D5-1B385F016702}"/>
              </a:ext>
            </a:extLst>
          </p:cNvPr>
          <p:cNvSpPr>
            <a:spLocks noGrp="1"/>
          </p:cNvSpPr>
          <p:nvPr>
            <p:ph idx="1"/>
          </p:nvPr>
        </p:nvSpPr>
        <p:spPr/>
        <p:txBody>
          <a:bodyPr>
            <a:normAutofit/>
          </a:bodyPr>
          <a:lstStyle/>
          <a:p>
            <a:pPr algn="l">
              <a:buFont typeface="Arial" panose="020B0604020202020204" pitchFamily="34" charset="0"/>
              <a:buChar char="•"/>
            </a:pPr>
            <a:r>
              <a:rPr lang="en-GB" sz="2000" b="1" i="0" dirty="0">
                <a:solidFill>
                  <a:srgbClr val="374151"/>
                </a:solidFill>
                <a:effectLst/>
              </a:rPr>
              <a:t>Modular Code</a:t>
            </a:r>
            <a:r>
              <a:rPr lang="en-GB" sz="2000" b="0" i="0" dirty="0">
                <a:solidFill>
                  <a:srgbClr val="374151"/>
                </a:solidFill>
                <a:effectLst/>
              </a:rPr>
              <a:t>: Breaking code into small, reusable parts.</a:t>
            </a:r>
          </a:p>
          <a:p>
            <a:pPr algn="l">
              <a:buFont typeface="Arial" panose="020B0604020202020204" pitchFamily="34" charset="0"/>
              <a:buChar char="•"/>
            </a:pPr>
            <a:r>
              <a:rPr lang="en-GB" sz="2000" b="1" i="0" dirty="0">
                <a:solidFill>
                  <a:srgbClr val="374151"/>
                </a:solidFill>
                <a:effectLst/>
              </a:rPr>
              <a:t>Helper Functions</a:t>
            </a:r>
            <a:r>
              <a:rPr lang="en-GB" sz="2000" b="0" i="0" dirty="0">
                <a:solidFill>
                  <a:srgbClr val="374151"/>
                </a:solidFill>
                <a:effectLst/>
              </a:rPr>
              <a:t>: Functions designed for a specific task, aiding in readability and maintainability.</a:t>
            </a:r>
          </a:p>
        </p:txBody>
      </p:sp>
      <p:pic>
        <p:nvPicPr>
          <p:cNvPr id="6" name="Picture 5" descr="A screen shot of a computer program&#10;&#10;Description automatically generated">
            <a:extLst>
              <a:ext uri="{FF2B5EF4-FFF2-40B4-BE49-F238E27FC236}">
                <a16:creationId xmlns:a16="http://schemas.microsoft.com/office/drawing/2014/main" id="{0F1BC3F6-E65B-E50E-925C-B4188A45CF3D}"/>
              </a:ext>
            </a:extLst>
          </p:cNvPr>
          <p:cNvPicPr>
            <a:picLocks noChangeAspect="1"/>
          </p:cNvPicPr>
          <p:nvPr/>
        </p:nvPicPr>
        <p:blipFill>
          <a:blip r:embed="rId2"/>
          <a:stretch>
            <a:fillRect/>
          </a:stretch>
        </p:blipFill>
        <p:spPr>
          <a:xfrm>
            <a:off x="838200" y="2623739"/>
            <a:ext cx="3960481" cy="3688161"/>
          </a:xfrm>
          <a:prstGeom prst="rect">
            <a:avLst/>
          </a:prstGeom>
        </p:spPr>
      </p:pic>
    </p:spTree>
    <p:extLst>
      <p:ext uri="{BB962C8B-B14F-4D97-AF65-F5344CB8AC3E}">
        <p14:creationId xmlns:p14="http://schemas.microsoft.com/office/powerpoint/2010/main" val="291080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D4-2F60-E004-0211-DA7DA8050071}"/>
              </a:ext>
            </a:extLst>
          </p:cNvPr>
          <p:cNvSpPr>
            <a:spLocks noGrp="1"/>
          </p:cNvSpPr>
          <p:nvPr>
            <p:ph type="title"/>
          </p:nvPr>
        </p:nvSpPr>
        <p:spPr/>
        <p:txBody>
          <a:bodyPr>
            <a:normAutofit/>
          </a:bodyPr>
          <a:lstStyle/>
          <a:p>
            <a:pPr algn="l"/>
            <a:r>
              <a:rPr lang="en-GB" b="1" i="0" dirty="0">
                <a:solidFill>
                  <a:schemeClr val="accent2"/>
                </a:solidFill>
                <a:effectLst/>
              </a:rPr>
              <a:t>Introduction to CRUD</a:t>
            </a:r>
            <a:endParaRPr lang="en-GB" b="0" i="0" dirty="0">
              <a:solidFill>
                <a:schemeClr val="accent2"/>
              </a:solidFill>
              <a:effectLst/>
            </a:endParaRPr>
          </a:p>
        </p:txBody>
      </p:sp>
      <p:sp>
        <p:nvSpPr>
          <p:cNvPr id="3" name="Content Placeholder 2">
            <a:extLst>
              <a:ext uri="{FF2B5EF4-FFF2-40B4-BE49-F238E27FC236}">
                <a16:creationId xmlns:a16="http://schemas.microsoft.com/office/drawing/2014/main" id="{73EAE36C-38C5-58B4-97D5-1B385F016702}"/>
              </a:ext>
            </a:extLst>
          </p:cNvPr>
          <p:cNvSpPr>
            <a:spLocks noGrp="1"/>
          </p:cNvSpPr>
          <p:nvPr>
            <p:ph idx="1"/>
          </p:nvPr>
        </p:nvSpPr>
        <p:spPr/>
        <p:txBody>
          <a:bodyPr>
            <a:normAutofit/>
          </a:bodyPr>
          <a:lstStyle/>
          <a:p>
            <a:pPr algn="l"/>
            <a:r>
              <a:rPr lang="en-GB" sz="2000" b="0" i="0" dirty="0">
                <a:solidFill>
                  <a:srgbClr val="374151"/>
                </a:solidFill>
                <a:effectLst/>
              </a:rPr>
              <a:t>CRUD is an acronym that stands for the four primary operations we perform on data, especially within databases. These are:</a:t>
            </a:r>
          </a:p>
          <a:p>
            <a:r>
              <a:rPr lang="en-GB" sz="2000" b="1" i="0" dirty="0">
                <a:solidFill>
                  <a:srgbClr val="374151"/>
                </a:solidFill>
                <a:effectLst/>
              </a:rPr>
              <a:t>Create</a:t>
            </a:r>
            <a:r>
              <a:rPr lang="en-GB" sz="2000" b="0" i="0" dirty="0">
                <a:solidFill>
                  <a:srgbClr val="374151"/>
                </a:solidFill>
                <a:effectLst/>
              </a:rPr>
              <a:t> - adding new data.</a:t>
            </a:r>
          </a:p>
          <a:p>
            <a:r>
              <a:rPr lang="en-GB" sz="2000" b="1" i="0" dirty="0">
                <a:solidFill>
                  <a:srgbClr val="374151"/>
                </a:solidFill>
                <a:effectLst/>
              </a:rPr>
              <a:t>Read</a:t>
            </a:r>
            <a:r>
              <a:rPr lang="en-GB" sz="2000" b="0" i="0" dirty="0">
                <a:solidFill>
                  <a:srgbClr val="374151"/>
                </a:solidFill>
                <a:effectLst/>
              </a:rPr>
              <a:t> - retrieving and viewing data.</a:t>
            </a:r>
          </a:p>
          <a:p>
            <a:r>
              <a:rPr lang="en-GB" sz="2000" b="1" i="0" dirty="0">
                <a:solidFill>
                  <a:srgbClr val="374151"/>
                </a:solidFill>
                <a:effectLst/>
              </a:rPr>
              <a:t>Update</a:t>
            </a:r>
            <a:r>
              <a:rPr lang="en-GB" sz="2000" b="0" i="0" dirty="0">
                <a:solidFill>
                  <a:srgbClr val="374151"/>
                </a:solidFill>
                <a:effectLst/>
              </a:rPr>
              <a:t> - modifying existing data.</a:t>
            </a:r>
          </a:p>
          <a:p>
            <a:r>
              <a:rPr lang="en-GB" sz="2000" b="1" i="0" dirty="0">
                <a:solidFill>
                  <a:srgbClr val="374151"/>
                </a:solidFill>
                <a:effectLst/>
              </a:rPr>
              <a:t>Delete</a:t>
            </a:r>
            <a:r>
              <a:rPr lang="en-GB" sz="2000" b="0" i="0" dirty="0">
                <a:solidFill>
                  <a:srgbClr val="374151"/>
                </a:solidFill>
                <a:effectLst/>
              </a:rPr>
              <a:t> - removing data.</a:t>
            </a:r>
          </a:p>
          <a:p>
            <a:pPr algn="l">
              <a:buFont typeface="Arial" panose="020B0604020202020204" pitchFamily="34" charset="0"/>
              <a:buChar char="•"/>
            </a:pPr>
            <a:endParaRPr lang="en-GB" sz="2000" b="0" i="0" dirty="0">
              <a:solidFill>
                <a:srgbClr val="374151"/>
              </a:solidFill>
              <a:effectLst/>
            </a:endParaRPr>
          </a:p>
        </p:txBody>
      </p:sp>
    </p:spTree>
    <p:extLst>
      <p:ext uri="{BB962C8B-B14F-4D97-AF65-F5344CB8AC3E}">
        <p14:creationId xmlns:p14="http://schemas.microsoft.com/office/powerpoint/2010/main" val="268179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382</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React Data Management &amp; Operations</vt:lpstr>
      <vt:lpstr>Introduction</vt:lpstr>
      <vt:lpstr>Use of forms and input fields for data entry</vt:lpstr>
      <vt:lpstr>Handling Form Submission</vt:lpstr>
      <vt:lpstr>Data processing in separate functions</vt:lpstr>
      <vt:lpstr>Data processing in separate functions</vt:lpstr>
      <vt:lpstr>Introduction to CRUD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Data Management &amp; Operations</dc:title>
  <dc:creator>Бојан Анѓелески</dc:creator>
  <cp:lastModifiedBy>Бојан Анѓелески</cp:lastModifiedBy>
  <cp:revision>2</cp:revision>
  <dcterms:created xsi:type="dcterms:W3CDTF">2023-10-06T07:36:28Z</dcterms:created>
  <dcterms:modified xsi:type="dcterms:W3CDTF">2023-10-06T07:58:05Z</dcterms:modified>
</cp:coreProperties>
</file>