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x="18288000" cy="10287000"/>
  <p:notesSz cx="6858000" cy="9144000"/>
  <p:embeddedFontLst>
    <p:embeddedFont>
      <p:font typeface="Now Bold" charset="1" panose="00000600000000000000"/>
      <p:regular r:id="rId85"/>
    </p:embeddedFont>
    <p:embeddedFont>
      <p:font typeface="Now" charset="1" panose="00000500000000000000"/>
      <p:regular r:id="rId86"/>
    </p:embeddedFont>
    <p:embeddedFont>
      <p:font typeface="DM Sans Bold Italics" charset="1" panose="00000000000000000000"/>
      <p:regular r:id="rId87"/>
    </p:embeddedFont>
    <p:embeddedFont>
      <p:font typeface="DM Sans Bold" charset="1" panose="00000000000000000000"/>
      <p:regular r:id="rId88"/>
    </p:embeddedFont>
    <p:embeddedFont>
      <p:font typeface="DM Sans" charset="1" panose="00000000000000000000"/>
      <p:regular r:id="rId8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fonts/font85.fntdata" Type="http://schemas.openxmlformats.org/officeDocument/2006/relationships/font"/><Relationship Id="rId86" Target="fonts/font86.fntdata" Type="http://schemas.openxmlformats.org/officeDocument/2006/relationships/font"/><Relationship Id="rId87" Target="fonts/font87.fntdata" Type="http://schemas.openxmlformats.org/officeDocument/2006/relationships/font"/><Relationship Id="rId88" Target="fonts/font88.fntdata" Type="http://schemas.openxmlformats.org/officeDocument/2006/relationships/font"/><Relationship Id="rId89" Target="fonts/font89.fntdata" Type="http://schemas.openxmlformats.org/officeDocument/2006/relationships/font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w3schools.com/python/ref_string_isnumeric.asp" TargetMode="External" Type="http://schemas.openxmlformats.org/officeDocument/2006/relationships/hyperlink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https://www.w3schools.com/python/ref_string_swapcase.asp" TargetMode="External" Type="http://schemas.openxmlformats.org/officeDocument/2006/relationships/hyperlink"/><Relationship Id="rId7" Target="https://www.w3schools.com/python/ref_string_count.asp" TargetMode="External" Type="http://schemas.openxmlformats.org/officeDocument/2006/relationships/hyperlink"/><Relationship Id="rId8" Target="https://www.w3schools.com/python/ref_string_isdecimal.asp" TargetMode="External" Type="http://schemas.openxmlformats.org/officeDocument/2006/relationships/hyperlink"/><Relationship Id="rId9" Target="https://www.w3schools.com/python/ref_string_islower.asp" TargetMode="External" Type="http://schemas.openxmlformats.org/officeDocument/2006/relationships/hyperlink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w3schools.com/python/ref_list_extend.asp" TargetMode="External" Type="http://schemas.openxmlformats.org/officeDocument/2006/relationships/hyperlink"/><Relationship Id="rId11" Target="https://www.w3schools.com/python/ref_list_index.asp" TargetMode="External" Type="http://schemas.openxmlformats.org/officeDocument/2006/relationships/hyperlink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https://www.w3schools.com/python/ref_list_append.asp" TargetMode="External" Type="http://schemas.openxmlformats.org/officeDocument/2006/relationships/hyperlink"/><Relationship Id="rId7" Target="https://www.w3schools.com/python/ref_list_clear.asp" TargetMode="External" Type="http://schemas.openxmlformats.org/officeDocument/2006/relationships/hyperlink"/><Relationship Id="rId8" Target="https://www.w3schools.com/python/ref_list_copy.asp" TargetMode="External" Type="http://schemas.openxmlformats.org/officeDocument/2006/relationships/hyperlink"/><Relationship Id="rId9" Target="https://www.w3schools.com/python/ref_list_count.asp" TargetMode="External" Type="http://schemas.openxmlformats.org/officeDocument/2006/relationships/hyperlink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w3schools.com/python/ref_dictionary_fromkeys.asp" TargetMode="External" Type="http://schemas.openxmlformats.org/officeDocument/2006/relationships/hyperlink"/><Relationship Id="rId11" Target="https://www.w3schools.com/python/ref_dictionary_get.asp" TargetMode="External" Type="http://schemas.openxmlformats.org/officeDocument/2006/relationships/hyperlink"/><Relationship Id="rId12" Target="https://www.w3schools.com/python/ref_dictionary_items.asp" TargetMode="External" Type="http://schemas.openxmlformats.org/officeDocument/2006/relationships/hyperlink"/><Relationship Id="rId13" Target="https://www.w3schools.com/python/ref_dictionary_keys.asp" TargetMode="External" Type="http://schemas.openxmlformats.org/officeDocument/2006/relationships/hyperlink"/><Relationship Id="rId14" Target="https://www.w3schools.com/python/ref_dictionary_clear.asp" TargetMode="External" Type="http://schemas.openxmlformats.org/officeDocument/2006/relationships/hyperlink"/><Relationship Id="rId15" Target="https://www.w3schools.com/python/ref_dictionary_clear.asp" TargetMode="External" Type="http://schemas.openxmlformats.org/officeDocument/2006/relationships/hyperlink"/><Relationship Id="rId16" Target="https://www.w3schools.com/python/ref_dictionary_clear.asp" TargetMode="External" Type="http://schemas.openxmlformats.org/officeDocument/2006/relationships/hyperlink"/><Relationship Id="rId17" Target="https://www.w3schools.com/python/ref_dictionary_clear.asp" TargetMode="External" Type="http://schemas.openxmlformats.org/officeDocument/2006/relationships/hyperlink"/><Relationship Id="rId18" Target="https://www.w3schools.com/python/ref_dictionary_clear.asp" TargetMode="External" Type="http://schemas.openxmlformats.org/officeDocument/2006/relationships/hyperlink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https://www.w3schools.com/python/ref_dictionary_clear.asp" TargetMode="External" Type="http://schemas.openxmlformats.org/officeDocument/2006/relationships/hyperlink"/><Relationship Id="rId9" Target="https://www.w3schools.com/python/ref_dictionary_copy.asp" TargetMode="External" Type="http://schemas.openxmlformats.org/officeDocument/2006/relationships/hyperlink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5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1.jpe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6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7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/Relationships>
</file>

<file path=ppt/slides/_rels/slide7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7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7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7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7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9.gif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0170" y="570213"/>
            <a:ext cx="5079562" cy="1256037"/>
          </a:xfrm>
          <a:custGeom>
            <a:avLst/>
            <a:gdLst/>
            <a:ahLst/>
            <a:cxnLst/>
            <a:rect r="r" b="b" t="t" l="l"/>
            <a:pathLst>
              <a:path h="1256037" w="5079562">
                <a:moveTo>
                  <a:pt x="0" y="0"/>
                </a:moveTo>
                <a:lnTo>
                  <a:pt x="5079561" y="0"/>
                </a:lnTo>
                <a:lnTo>
                  <a:pt x="5079561" y="1256037"/>
                </a:lnTo>
                <a:lnTo>
                  <a:pt x="0" y="12560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873047" y="7921241"/>
            <a:ext cx="1524762" cy="1518829"/>
          </a:xfrm>
          <a:custGeom>
            <a:avLst/>
            <a:gdLst/>
            <a:ahLst/>
            <a:cxnLst/>
            <a:rect r="r" b="b" t="t" l="l"/>
            <a:pathLst>
              <a:path h="1518829" w="1524762">
                <a:moveTo>
                  <a:pt x="0" y="0"/>
                </a:moveTo>
                <a:lnTo>
                  <a:pt x="1524762" y="0"/>
                </a:lnTo>
                <a:lnTo>
                  <a:pt x="1524762" y="1518829"/>
                </a:lnTo>
                <a:lnTo>
                  <a:pt x="0" y="151882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960026" y="8842853"/>
            <a:ext cx="2975531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15"/>
              </a:lnSpc>
            </a:pPr>
            <a:r>
              <a:rPr lang="en-US" sz="3500" spc="101">
                <a:solidFill>
                  <a:srgbClr val="FFECA1"/>
                </a:solidFill>
                <a:latin typeface="Now Bold"/>
                <a:ea typeface="Now Bold"/>
                <a:cs typeface="Now Bold"/>
                <a:sym typeface="Now Bold"/>
              </a:rPr>
              <a:t>ТАМАРА ИЛИЕВА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52996" y="3900488"/>
            <a:ext cx="8763936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0"/>
              </a:lnSpc>
            </a:pPr>
            <a:r>
              <a:rPr lang="en-US" sz="5700" spc="16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ОСНОВИ НА </a:t>
            </a:r>
            <a:r>
              <a:rPr lang="en-US" sz="5700" spc="165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PYTHON</a:t>
            </a:r>
          </a:p>
          <a:p>
            <a:pPr algn="ctr">
              <a:lnSpc>
                <a:spcPts val="7199"/>
              </a:lnSpc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ПОВТОРУВАЊЕ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59618" y="2900139"/>
            <a:ext cx="6740982" cy="184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Излез од програма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59618" y="5325457"/>
            <a:ext cx="771985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print("Hello World!")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44000" y="2172910"/>
            <a:ext cx="6740982" cy="184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Влез во програма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4598228"/>
            <a:ext cx="7181276" cy="364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1"/>
              </a:lnSpc>
            </a:pPr>
            <a:r>
              <a:rPr lang="en-US" sz="347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print("Enter your name: ")</a:t>
            </a:r>
          </a:p>
          <a:p>
            <a:pPr algn="l">
              <a:lnSpc>
                <a:spcPts val="4871"/>
              </a:lnSpc>
            </a:pPr>
            <a:r>
              <a:rPr lang="en-US" sz="347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x = input()</a:t>
            </a:r>
          </a:p>
          <a:p>
            <a:pPr algn="l">
              <a:lnSpc>
                <a:spcPts val="4871"/>
              </a:lnSpc>
            </a:pPr>
            <a:r>
              <a:rPr lang="en-US" sz="347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print("Hello, " + x)</a:t>
            </a:r>
          </a:p>
          <a:p>
            <a:pPr algn="l">
              <a:lnSpc>
                <a:spcPts val="4871"/>
              </a:lnSpc>
            </a:pPr>
          </a:p>
          <a:p>
            <a:pPr algn="l">
              <a:lnSpc>
                <a:spcPts val="4871"/>
              </a:lnSpc>
            </a:pPr>
            <a:r>
              <a:rPr lang="en-US" sz="347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x = input("Enter your name: ")</a:t>
            </a:r>
          </a:p>
          <a:p>
            <a:pPr algn="l" marL="0" indent="0" lvl="0">
              <a:lnSpc>
                <a:spcPts val="4871"/>
              </a:lnSpc>
              <a:spcBef>
                <a:spcPct val="0"/>
              </a:spcBef>
            </a:pPr>
            <a:r>
              <a:rPr lang="en-US" sz="347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print("Hello, " + x)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44000" y="2172910"/>
            <a:ext cx="6740982" cy="184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Влез во програма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4598228"/>
            <a:ext cx="7181276" cy="364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1"/>
              </a:lnSpc>
            </a:pPr>
            <a:r>
              <a:rPr lang="en-US" sz="347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print("Enter your name: ")</a:t>
            </a:r>
          </a:p>
          <a:p>
            <a:pPr algn="l">
              <a:lnSpc>
                <a:spcPts val="4871"/>
              </a:lnSpc>
            </a:pPr>
            <a:r>
              <a:rPr lang="en-US" sz="347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x = input()</a:t>
            </a:r>
          </a:p>
          <a:p>
            <a:pPr algn="l">
              <a:lnSpc>
                <a:spcPts val="4871"/>
              </a:lnSpc>
            </a:pPr>
            <a:r>
              <a:rPr lang="en-US" sz="347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print("Hello, " + x)</a:t>
            </a:r>
          </a:p>
          <a:p>
            <a:pPr algn="l">
              <a:lnSpc>
                <a:spcPts val="4871"/>
              </a:lnSpc>
            </a:pPr>
          </a:p>
          <a:p>
            <a:pPr algn="l">
              <a:lnSpc>
                <a:spcPts val="4871"/>
              </a:lnSpc>
            </a:pPr>
            <a:r>
              <a:rPr lang="en-US" sz="347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x = input("Enter your name: ")</a:t>
            </a:r>
          </a:p>
          <a:p>
            <a:pPr algn="l" marL="0" indent="0" lvl="0">
              <a:lnSpc>
                <a:spcPts val="4871"/>
              </a:lnSpc>
              <a:spcBef>
                <a:spcPct val="0"/>
              </a:spcBef>
            </a:pPr>
            <a:r>
              <a:rPr lang="en-US" sz="347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print("Hello, " + x)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034" y="-37431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621559" y="-2926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13" y="-47021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709" y="-44041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7620" y="6114425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2060412" y="6266034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2505" y="2746567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294843" y="2801871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79228" y="1314947"/>
            <a:ext cx="6740982" cy="184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Излез од програма (2)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63610" y="3673590"/>
            <a:ext cx="10995994" cy="580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x = "Tamara"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y = 24</a:t>
            </a:r>
          </a:p>
          <a:p>
            <a:pPr algn="l">
              <a:lnSpc>
                <a:spcPts val="5120"/>
              </a:lnSpc>
            </a:pP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sum", x, "i imam", y, "godini")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print(f"Zdravo jas sum {x} i imam {y} godini")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sum", x, "i imam", y, "godini")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 {} i imam {} godini".format(x, y))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 {0} i imam {1} godini".format(x, y))</a:t>
            </a:r>
          </a:p>
          <a:p>
            <a:pPr algn="l" marL="0" indent="0" lvl="0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print("Zdravo jas sum {1} i imam {0} godini".format(y, x))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207086" y="869329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166178" y="65504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496378" y="410108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352" y="355738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2612733" y="114824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2627655" y="107007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48550" y="2036942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type()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48550" y="3548319"/>
            <a:ext cx="10608882" cy="4289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2"/>
              </a:lnSpc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Python има вградена функција type() која помага за пронаоѓање на  типот на класа на променливата дадена како влез.</a:t>
            </a:r>
          </a:p>
          <a:p>
            <a:pPr algn="l">
              <a:lnSpc>
                <a:spcPts val="5772"/>
              </a:lnSpc>
            </a:pPr>
          </a:p>
          <a:p>
            <a:pPr algn="l">
              <a:lnSpc>
                <a:spcPts val="5772"/>
              </a:lnSpc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На пример, ако влезот е стринг излезот би бил &lt;class ‘str’&gt;, за листа би било&lt;class ‘list’&gt; итн.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207086" y="869329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166178" y="65504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496378" y="410108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352" y="355738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2612733" y="114824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2627655" y="107007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48550" y="2036942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isinstance()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48550" y="3548319"/>
            <a:ext cx="10608882" cy="573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2"/>
              </a:lnSpc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isinstance() е исто така дел од вградените функции на Python.</a:t>
            </a:r>
          </a:p>
          <a:p>
            <a:pPr algn="l">
              <a:lnSpc>
                <a:spcPts val="5772"/>
              </a:lnSpc>
            </a:pPr>
          </a:p>
          <a:p>
            <a:pPr algn="l">
              <a:lnSpc>
                <a:spcPts val="5772"/>
              </a:lnSpc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ininstance() зема два аргументи и се враќа true ако првиот аргумент (object) е пример од classtype дадена како втор аргумент.</a:t>
            </a:r>
          </a:p>
          <a:p>
            <a:pPr algn="l">
              <a:lnSpc>
                <a:spcPts val="5772"/>
              </a:lnSpc>
            </a:pPr>
          </a:p>
          <a:p>
            <a:pPr algn="l">
              <a:lnSpc>
                <a:spcPts val="5772"/>
              </a:lnSpc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isinstance(object, classtype)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28517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764030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81131" y="-72097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1423443" y="-805120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7"/>
                </a:lnTo>
                <a:lnTo>
                  <a:pt x="0" y="1431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48638" y="866228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5013126" y="831875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61698" y="-3695732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4426186" y="-4039260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2745" y="985891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6" y="0"/>
                </a:lnTo>
                <a:lnTo>
                  <a:pt x="1515156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200000">
            <a:off x="1275056" y="9774766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509423" y="2455437"/>
            <a:ext cx="12110402" cy="169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E28AE3"/>
                </a:solidFill>
                <a:latin typeface="Now Bold"/>
                <a:ea typeface="Now Bold"/>
                <a:cs typeface="Now Bold"/>
                <a:sym typeface="Now Bold"/>
              </a:rPr>
              <a:t>Операции со нумеричките типови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09423" y="4265746"/>
            <a:ext cx="9729698" cy="450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собирање (+)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одземање </a:t>
            </a: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(-)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множење </a:t>
            </a: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(*)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делење </a:t>
            </a: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(/)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степенување (**)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модулус (%)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целобројно делење (//)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69214" y="1571342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4204726" y="1227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3694" y="926889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398181" y="892536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33644" y="-429533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98131" y="-463886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60650" y="2009459"/>
            <a:ext cx="12110402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E28AE3"/>
                </a:solidFill>
                <a:latin typeface="Now Bold"/>
                <a:ea typeface="Now Bold"/>
                <a:cs typeface="Now Bold"/>
                <a:sym typeface="Now Bold"/>
              </a:rPr>
              <a:t>Стринг методи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04564" y="3268029"/>
            <a:ext cx="4070394" cy="614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upper()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lower()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capitalize()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6" tooltip="https://www.w3schools.com/python/ref_string_swapcase.asp"/>
              </a:rPr>
              <a:t>swapcase()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title()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7" tooltip="https://www.w3schools.com/python/ref_string_count.asp"/>
              </a:rPr>
              <a:t>count()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endswith()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find()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index()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14355" y="3268029"/>
            <a:ext cx="4424249" cy="614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isalpha()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8" tooltip="https://www.w3schools.com/python/ref_string_isdecimal.asp"/>
              </a:rPr>
              <a:t>isdecimal()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isdigit()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9" tooltip="https://www.w3schools.com/python/ref_string_islower.asp"/>
              </a:rPr>
              <a:t>islower()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0" tooltip="https://www.w3schools.com/python/ref_string_isnumeric.asp"/>
              </a:rPr>
              <a:t>isnumeric()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isupper()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split()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strip()</a:t>
            </a:r>
          </a:p>
          <a:p>
            <a:pPr algn="l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replace()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40916" y="311895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4905403" y="277542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57038" y="934812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1121525" y="9004600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56988" y="-421610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721475" y="-4559635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699385"/>
            <a:ext cx="11744359" cy="3528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Комбинација и конкатенација (+)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Додавање на табови (\t)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Додавање на нови редови (\n)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57038" y="934812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40916" y="311895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905403" y="277542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357038" y="934812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11121525" y="9004600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56988" y="-421610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200000">
            <a:off x="13721475" y="-4559635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4021578"/>
            <a:ext cx="5813895" cy="3349728"/>
          </a:xfrm>
          <a:custGeom>
            <a:avLst/>
            <a:gdLst/>
            <a:ahLst/>
            <a:cxnLst/>
            <a:rect r="r" b="b" t="t" l="l"/>
            <a:pathLst>
              <a:path h="3349728" w="5813895">
                <a:moveTo>
                  <a:pt x="0" y="0"/>
                </a:moveTo>
                <a:lnTo>
                  <a:pt x="5813895" y="0"/>
                </a:lnTo>
                <a:lnTo>
                  <a:pt x="5813895" y="3349727"/>
                </a:lnTo>
                <a:lnTo>
                  <a:pt x="0" y="33497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10323" y="3916220"/>
            <a:ext cx="6196119" cy="3455085"/>
          </a:xfrm>
          <a:custGeom>
            <a:avLst/>
            <a:gdLst/>
            <a:ahLst/>
            <a:cxnLst/>
            <a:rect r="r" b="b" t="t" l="l"/>
            <a:pathLst>
              <a:path h="3455085" w="6196119">
                <a:moveTo>
                  <a:pt x="0" y="0"/>
                </a:moveTo>
                <a:lnTo>
                  <a:pt x="6196119" y="0"/>
                </a:lnTo>
                <a:lnTo>
                  <a:pt x="6196119" y="3455085"/>
                </a:lnTo>
                <a:lnTo>
                  <a:pt x="0" y="34550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656788"/>
            <a:ext cx="11744359" cy="124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49"/>
              </a:lnSpc>
            </a:pPr>
            <a:r>
              <a:rPr lang="en-US" sz="44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Негативни индекси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59618" y="2900139"/>
            <a:ext cx="6740982" cy="184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Компјутерска програма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59618" y="5325457"/>
            <a:ext cx="7719852" cy="224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61C2DC"/>
                </a:solidFill>
                <a:latin typeface="Now Bold"/>
                <a:ea typeface="Now Bold"/>
                <a:cs typeface="Now Bold"/>
                <a:sym typeface="Now Bold"/>
              </a:rPr>
              <a:t>Компјутерска програма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е множество од инструкции (наредби) кои овозможуваат компјутерот да врши некој вид на акција.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40916" y="311895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4905403" y="277542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57038" y="934812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1121525" y="9004600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56988" y="-421610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721475" y="-4559635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42925"/>
            <a:ext cx="11744359" cy="8450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49"/>
              </a:lnSpc>
            </a:pPr>
            <a:r>
              <a:rPr lang="en-US" sz="38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Сецкање (slicing) -&gt; [start:end:step]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“semos edukacija”[2:5] -&gt;  “mos”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“semos edukacija”[6:] -&gt;  “edukacija”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“semos edukacija”[:5] -&gt;  “semos”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“semos edukacija”[:] -&gt;  “semos edukacija”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“semos edukacija”[::2] -&gt; “smseuaia”</a:t>
            </a:r>
          </a:p>
          <a:p>
            <a:pPr algn="l" marL="842007" indent="-421003" lvl="1">
              <a:lnSpc>
                <a:spcPts val="974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“semos edukacija”[2:10:3] -&gt; “m u”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4758" y="3331285"/>
            <a:ext cx="2684502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60C1DC"/>
                </a:solidFill>
                <a:latin typeface="Now Bold"/>
                <a:ea typeface="Now Bold"/>
                <a:cs typeface="Now Bold"/>
                <a:sym typeface="Now Bold"/>
              </a:rPr>
              <a:t>Листи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562195"/>
            <a:ext cx="10338688" cy="311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7" indent="-421003" lvl="1">
              <a:lnSpc>
                <a:spcPts val="623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подредени</a:t>
            </a:r>
          </a:p>
          <a:p>
            <a:pPr algn="l" marL="842007" indent="-421003" lvl="1">
              <a:lnSpc>
                <a:spcPts val="623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променливи</a:t>
            </a:r>
          </a:p>
          <a:p>
            <a:pPr algn="l" marL="842007" indent="-421003" lvl="1">
              <a:lnSpc>
                <a:spcPts val="623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дозволуваат дупликати</a:t>
            </a:r>
          </a:p>
          <a:p>
            <a:pPr algn="l" marL="842007" indent="-421003" lvl="1">
              <a:lnSpc>
                <a:spcPts val="623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индексирани (0, n-1)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034" y="-37431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621559" y="-2926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13" y="-47021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709" y="-44041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7620" y="6114425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2060412" y="6266034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2505" y="2746567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294843" y="2801871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43378" y="2213135"/>
            <a:ext cx="8257504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Методи со листи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60798" y="3768881"/>
            <a:ext cx="4128752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6" tooltip="https://www.w3schools.com/python/ref_list_append.asp"/>
              </a:rPr>
              <a:t>append()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7" tooltip="https://www.w3schools.com/python/ref_list_clear.asp"/>
              </a:rPr>
              <a:t>clear()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8" tooltip="https://www.w3schools.com/python/ref_list_copy.asp"/>
              </a:rPr>
              <a:t>copy()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9" tooltip="https://www.w3schools.com/python/ref_list_count.asp"/>
              </a:rPr>
              <a:t>count()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0" tooltip="https://www.w3schools.com/python/ref_list_extend.asp"/>
              </a:rPr>
              <a:t>extend()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77015" y="3706634"/>
            <a:ext cx="3906447" cy="510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insert()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pop()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remove()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reverse()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sort()</a:t>
            </a:r>
          </a:p>
          <a:p>
            <a:pPr algn="l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1" tooltip="https://www.w3schools.com/python/ref_list_index.asp"/>
              </a:rPr>
              <a:t>index()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207086" y="869329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166178" y="65504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496378" y="410108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352" y="355738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2612733" y="114824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2627655" y="107007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36888" y="2321774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Торки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48550" y="3510219"/>
            <a:ext cx="10608882" cy="347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подредени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непроменливи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дозволуваат дупликат вредности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индексирани (0, n-1)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207086" y="869329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166178" y="65504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496378" y="410108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352" y="355738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2612733" y="114824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2627655" y="107007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36888" y="2321774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Торки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48550" y="3510219"/>
            <a:ext cx="10608882" cy="170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count()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index()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207086" y="869329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166178" y="65504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496378" y="410108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352" y="355738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2612733" y="114824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2627655" y="107007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36888" y="1162050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Речници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16893" y="4914900"/>
            <a:ext cx="10608882" cy="347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подредени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непроменливи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дозволуваат дупликат вредности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се пристапува преку клучот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79118" y="2914087"/>
            <a:ext cx="10608882" cy="157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3600" spc="104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Колекција на податоци зачувана во клуч:вредност парови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3713923" y="-31108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3754831" y="-52536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5125481" y="5100850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31212" y="4557152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6907151" y="272861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6922073" y="265045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507080"/>
            <a:ext cx="10288887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Методи со речници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90206" y="3078607"/>
            <a:ext cx="4163661" cy="5246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8" tooltip="https://www.w3schools.com/python/ref_dictionary_clear.asp"/>
              </a:rPr>
              <a:t>clear()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9" tooltip="https://www.w3schools.com/python/ref_dictionary_copy.asp"/>
              </a:rPr>
              <a:t>copy()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0" tooltip="https://www.w3schools.com/python/ref_dictionary_fromkeys.asp"/>
              </a:rPr>
              <a:t>fromkeys()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1" tooltip="https://www.w3schools.com/python/ref_dictionary_get.asp"/>
              </a:rPr>
              <a:t>get()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2" tooltip="https://www.w3schools.com/python/ref_dictionary_items.asp"/>
              </a:rPr>
              <a:t>items()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3" tooltip="https://www.w3schools.com/python/ref_dictionary_keys.asp"/>
              </a:rPr>
              <a:t>keys()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73144" y="3078607"/>
            <a:ext cx="4163661" cy="436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4" tooltip="https://www.w3schools.com/python/ref_dictionary_clear.asp"/>
              </a:rPr>
              <a:t>pop()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5" tooltip="https://www.w3schools.com/python/ref_dictionary_clear.asp"/>
              </a:rPr>
              <a:t>popitem()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6" tooltip="https://www.w3schools.com/python/ref_dictionary_clear.asp"/>
              </a:rPr>
              <a:t>setdefault()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7" tooltip="https://www.w3schools.com/python/ref_dictionary_clear.asp"/>
              </a:rPr>
              <a:t>update()</a:t>
            </a:r>
          </a:p>
          <a:p>
            <a:pPr algn="l" marL="842010" indent="-421005" lvl="1">
              <a:lnSpc>
                <a:spcPts val="7020"/>
              </a:lnSpc>
              <a:buFont typeface="Arial"/>
              <a:buChar char="•"/>
            </a:pPr>
            <a:r>
              <a:rPr lang="en-US" sz="3900" spc="11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  <a:hlinkClick r:id="rId18" tooltip="https://www.w3schools.com/python/ref_dictionary_clear.asp"/>
              </a:rPr>
              <a:t>values()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33750" y="-47573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3698237" y="-81926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9699140">
            <a:off x="4540942" y="2247772"/>
            <a:ext cx="3416409" cy="965136"/>
          </a:xfrm>
          <a:custGeom>
            <a:avLst/>
            <a:gdLst/>
            <a:ahLst/>
            <a:cxnLst/>
            <a:rect r="r" b="b" t="t" l="l"/>
            <a:pathLst>
              <a:path h="965136" w="3416409">
                <a:moveTo>
                  <a:pt x="3416410" y="0"/>
                </a:moveTo>
                <a:lnTo>
                  <a:pt x="0" y="0"/>
                </a:lnTo>
                <a:lnTo>
                  <a:pt x="0" y="965136"/>
                </a:lnTo>
                <a:lnTo>
                  <a:pt x="3416410" y="965136"/>
                </a:lnTo>
                <a:lnTo>
                  <a:pt x="34164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654140"/>
            <a:ext cx="4663321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if&lt;expression&gt;: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      &lt;statement&gt;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73721" y="3502025"/>
            <a:ext cx="3981824" cy="173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израз кој ќе враќа променлива од тип boolean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-3001671">
            <a:off x="3697019" y="4856879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0"/>
                </a:moveTo>
                <a:lnTo>
                  <a:pt x="0" y="0"/>
                </a:lnTo>
                <a:lnTo>
                  <a:pt x="0" y="573242"/>
                </a:lnTo>
                <a:lnTo>
                  <a:pt x="2029174" y="573242"/>
                </a:lnTo>
                <a:lnTo>
                  <a:pt x="202917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5057" y="6028965"/>
            <a:ext cx="5131822" cy="3478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кодот кој ќе се изврши доколку условот погоре е точен (True)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овој код мора да биде индентиран (вовлечен)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91844" y="6537960"/>
            <a:ext cx="7131368" cy="340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а=23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b=200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</a:p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if b&gt;a: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 print(“b is greater than a”)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28173" y="460461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163686" y="4261085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29123" y="0"/>
            <a:ext cx="8791797" cy="10287000"/>
          </a:xfrm>
          <a:custGeom>
            <a:avLst/>
            <a:gdLst/>
            <a:ahLst/>
            <a:cxnLst/>
            <a:rect r="r" b="b" t="t" l="l"/>
            <a:pathLst>
              <a:path h="10287000" w="8791797">
                <a:moveTo>
                  <a:pt x="0" y="0"/>
                </a:moveTo>
                <a:lnTo>
                  <a:pt x="8791796" y="0"/>
                </a:lnTo>
                <a:lnTo>
                  <a:pt x="87917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763667" y="923925"/>
            <a:ext cx="8672561" cy="87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If дијаграм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60994" y="-163331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5125481" y="-197684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115651"/>
            <a:ext cx="10377198" cy="7635450"/>
          </a:xfrm>
          <a:custGeom>
            <a:avLst/>
            <a:gdLst/>
            <a:ahLst/>
            <a:cxnLst/>
            <a:rect r="r" b="b" t="t" l="l"/>
            <a:pathLst>
              <a:path h="7635450" w="10377198">
                <a:moveTo>
                  <a:pt x="0" y="0"/>
                </a:moveTo>
                <a:lnTo>
                  <a:pt x="10377198" y="0"/>
                </a:lnTo>
                <a:lnTo>
                  <a:pt x="10377198" y="7635450"/>
                </a:lnTo>
                <a:lnTo>
                  <a:pt x="0" y="76354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23925"/>
            <a:ext cx="8672561" cy="87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Оператори за споредба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19487" y="5459974"/>
            <a:ext cx="2880783" cy="1673335"/>
            <a:chOff x="0" y="0"/>
            <a:chExt cx="1913890" cy="11117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111704"/>
            </a:xfrm>
            <a:custGeom>
              <a:avLst/>
              <a:gdLst/>
              <a:ahLst/>
              <a:cxnLst/>
              <a:rect r="r" b="b" t="t" l="l"/>
              <a:pathLst>
                <a:path h="1111704" w="1913890">
                  <a:moveTo>
                    <a:pt x="0" y="0"/>
                  </a:moveTo>
                  <a:lnTo>
                    <a:pt x="0" y="1111704"/>
                  </a:lnTo>
                  <a:lnTo>
                    <a:pt x="1913890" y="1111704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050744"/>
                  </a:moveTo>
                  <a:lnTo>
                    <a:pt x="59690" y="1050744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050744"/>
                  </a:lnTo>
                  <a:close/>
                </a:path>
              </a:pathLst>
            </a:custGeom>
            <a:solidFill>
              <a:srgbClr val="20202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332291" y="5894109"/>
            <a:ext cx="10927009" cy="72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55"/>
              </a:lnSpc>
              <a:spcBef>
                <a:spcPct val="0"/>
              </a:spcBef>
            </a:pPr>
            <a:r>
              <a:rPr lang="en-US" sz="4182">
                <a:solidFill>
                  <a:srgbClr val="00C2CB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влез      -&gt;      наредби      -&gt;      излез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573922" y="5609361"/>
            <a:ext cx="2366418" cy="1374560"/>
            <a:chOff x="0" y="0"/>
            <a:chExt cx="1913890" cy="11117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13890" cy="1111704"/>
            </a:xfrm>
            <a:custGeom>
              <a:avLst/>
              <a:gdLst/>
              <a:ahLst/>
              <a:cxnLst/>
              <a:rect r="r" b="b" t="t" l="l"/>
              <a:pathLst>
                <a:path h="1111704" w="1913890">
                  <a:moveTo>
                    <a:pt x="0" y="0"/>
                  </a:moveTo>
                  <a:lnTo>
                    <a:pt x="0" y="1111704"/>
                  </a:lnTo>
                  <a:lnTo>
                    <a:pt x="1913890" y="1111704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050744"/>
                  </a:moveTo>
                  <a:lnTo>
                    <a:pt x="59690" y="1050744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05074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578397" y="5609361"/>
            <a:ext cx="2366418" cy="1374560"/>
            <a:chOff x="0" y="0"/>
            <a:chExt cx="1913890" cy="111170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13890" cy="1111704"/>
            </a:xfrm>
            <a:custGeom>
              <a:avLst/>
              <a:gdLst/>
              <a:ahLst/>
              <a:cxnLst/>
              <a:rect r="r" b="b" t="t" l="l"/>
              <a:pathLst>
                <a:path h="1111704" w="1913890">
                  <a:moveTo>
                    <a:pt x="0" y="0"/>
                  </a:moveTo>
                  <a:lnTo>
                    <a:pt x="0" y="1111704"/>
                  </a:lnTo>
                  <a:lnTo>
                    <a:pt x="1913890" y="1111704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050744"/>
                  </a:moveTo>
                  <a:lnTo>
                    <a:pt x="59690" y="1050744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050744"/>
                  </a:lnTo>
                  <a:close/>
                </a:path>
              </a:pathLst>
            </a:custGeom>
            <a:solidFill>
              <a:srgbClr val="202020"/>
            </a:solidFill>
          </p:spPr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85627" y="789549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21139" y="755197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86918" y="4847818"/>
            <a:ext cx="14272382" cy="3207888"/>
          </a:xfrm>
          <a:custGeom>
            <a:avLst/>
            <a:gdLst/>
            <a:ahLst/>
            <a:cxnLst/>
            <a:rect r="r" b="b" t="t" l="l"/>
            <a:pathLst>
              <a:path h="3207888" w="14272382">
                <a:moveTo>
                  <a:pt x="0" y="0"/>
                </a:moveTo>
                <a:lnTo>
                  <a:pt x="14272382" y="0"/>
                </a:lnTo>
                <a:lnTo>
                  <a:pt x="14272382" y="3207888"/>
                </a:lnTo>
                <a:lnTo>
                  <a:pt x="0" y="32078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86739" y="1934940"/>
            <a:ext cx="8672561" cy="87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Логички оператори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31200" y="3114519"/>
            <a:ext cx="10628100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Логичките оператори се користат за да се искомбинираат повеќе условни искази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4146" y="1689298"/>
            <a:ext cx="16279707" cy="6908404"/>
          </a:xfrm>
          <a:custGeom>
            <a:avLst/>
            <a:gdLst/>
            <a:ahLst/>
            <a:cxnLst/>
            <a:rect r="r" b="b" t="t" l="l"/>
            <a:pathLst>
              <a:path h="6908404" w="16279707">
                <a:moveTo>
                  <a:pt x="0" y="0"/>
                </a:moveTo>
                <a:lnTo>
                  <a:pt x="16279708" y="0"/>
                </a:lnTo>
                <a:lnTo>
                  <a:pt x="16279708" y="6908404"/>
                </a:lnTo>
                <a:lnTo>
                  <a:pt x="0" y="6908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6028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85627" y="789549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21139" y="755197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85693" y="5610501"/>
            <a:ext cx="12756875" cy="2985950"/>
          </a:xfrm>
          <a:custGeom>
            <a:avLst/>
            <a:gdLst/>
            <a:ahLst/>
            <a:cxnLst/>
            <a:rect r="r" b="b" t="t" l="l"/>
            <a:pathLst>
              <a:path h="2985950" w="12756875">
                <a:moveTo>
                  <a:pt x="0" y="0"/>
                </a:moveTo>
                <a:lnTo>
                  <a:pt x="12756875" y="0"/>
                </a:lnTo>
                <a:lnTo>
                  <a:pt x="12756875" y="2985950"/>
                </a:lnTo>
                <a:lnTo>
                  <a:pt x="0" y="2985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23925"/>
            <a:ext cx="8672561" cy="87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Оператори за идентитет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38071"/>
            <a:ext cx="12725957" cy="189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Операторите за идентитет се користат за споредување на објектите, не ако се еднакви, туку ако се всушност истиот објект, со иста мемориска локација: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85627" y="789549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21139" y="755197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28886" y="4696902"/>
            <a:ext cx="13230414" cy="3153511"/>
          </a:xfrm>
          <a:custGeom>
            <a:avLst/>
            <a:gdLst/>
            <a:ahLst/>
            <a:cxnLst/>
            <a:rect r="r" b="b" t="t" l="l"/>
            <a:pathLst>
              <a:path h="3153511" w="13230414">
                <a:moveTo>
                  <a:pt x="0" y="0"/>
                </a:moveTo>
                <a:lnTo>
                  <a:pt x="13230414" y="0"/>
                </a:lnTo>
                <a:lnTo>
                  <a:pt x="13230414" y="3153511"/>
                </a:lnTo>
                <a:lnTo>
                  <a:pt x="0" y="31535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86739" y="923925"/>
            <a:ext cx="8672561" cy="87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Оператори за членство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33343" y="2186419"/>
            <a:ext cx="12725957" cy="189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Операторите за членство се користат за проверка дали одреден елемент е присутен во дадениот објект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25419" y="-96549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5829944" y="-883809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32076" y="3068978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260772" y="3098776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30586" y="5475891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5" y="0"/>
                </a:lnTo>
                <a:lnTo>
                  <a:pt x="6026465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4567794" y="5627501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4" y="0"/>
                </a:lnTo>
                <a:lnTo>
                  <a:pt x="6162344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84001" y="1152525"/>
            <a:ext cx="6740982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еlse изказ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781475"/>
            <a:ext cx="5447375" cy="330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if &lt;expression&gt;:</a:t>
            </a:r>
          </a:p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&lt;statement(s)&gt;</a:t>
            </a:r>
          </a:p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else:</a:t>
            </a:r>
          </a:p>
          <a:p>
            <a:pPr algn="l">
              <a:lnSpc>
                <a:spcPts val="6567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&lt;statement(s)&gt;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-9699140">
            <a:off x="6841002" y="4676174"/>
            <a:ext cx="3416409" cy="965136"/>
          </a:xfrm>
          <a:custGeom>
            <a:avLst/>
            <a:gdLst/>
            <a:ahLst/>
            <a:cxnLst/>
            <a:rect r="r" b="b" t="t" l="l"/>
            <a:pathLst>
              <a:path h="965136" w="3416409">
                <a:moveTo>
                  <a:pt x="3416409" y="0"/>
                </a:moveTo>
                <a:lnTo>
                  <a:pt x="0" y="0"/>
                </a:lnTo>
                <a:lnTo>
                  <a:pt x="0" y="965136"/>
                </a:lnTo>
                <a:lnTo>
                  <a:pt x="3416409" y="965136"/>
                </a:lnTo>
                <a:lnTo>
                  <a:pt x="341640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674783" y="6371915"/>
            <a:ext cx="4499773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наредби коишто ќе се извршат доколку &lt;expression&gt; резултира со </a:t>
            </a:r>
            <a:r>
              <a:rPr lang="en-US" sz="3300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True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-2876492">
            <a:off x="5110093" y="7788661"/>
            <a:ext cx="2169051" cy="612757"/>
          </a:xfrm>
          <a:custGeom>
            <a:avLst/>
            <a:gdLst/>
            <a:ahLst/>
            <a:cxnLst/>
            <a:rect r="r" b="b" t="t" l="l"/>
            <a:pathLst>
              <a:path h="612757" w="2169051">
                <a:moveTo>
                  <a:pt x="2169051" y="0"/>
                </a:moveTo>
                <a:lnTo>
                  <a:pt x="0" y="0"/>
                </a:lnTo>
                <a:lnTo>
                  <a:pt x="0" y="612757"/>
                </a:lnTo>
                <a:lnTo>
                  <a:pt x="2169051" y="612757"/>
                </a:lnTo>
                <a:lnTo>
                  <a:pt x="216905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50017" y="7684812"/>
            <a:ext cx="4499773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наредби коишто ќе се извршат доколку &lt;expression&gt; резултира со </a:t>
            </a:r>
            <a:r>
              <a:rPr lang="en-US" sz="3300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False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25419" y="-96549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5829944" y="-883809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32076" y="3068978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260772" y="3098776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30586" y="5475891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5" y="0"/>
                </a:lnTo>
                <a:lnTo>
                  <a:pt x="6026465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4567794" y="5627501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4" y="0"/>
                </a:lnTo>
                <a:lnTo>
                  <a:pt x="6162344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01" y="0"/>
            <a:ext cx="8572500" cy="10287000"/>
          </a:xfrm>
          <a:custGeom>
            <a:avLst/>
            <a:gdLst/>
            <a:ahLst/>
            <a:cxnLst/>
            <a:rect r="r" b="b" t="t" l="l"/>
            <a:pathLst>
              <a:path h="10287000" w="8572500">
                <a:moveTo>
                  <a:pt x="0" y="0"/>
                </a:moveTo>
                <a:lnTo>
                  <a:pt x="8572500" y="0"/>
                </a:lnTo>
                <a:lnTo>
                  <a:pt x="85725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02791" y="1086440"/>
            <a:ext cx="6740982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еlse дијаграм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5635752" y="240022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6" y="0"/>
                </a:lnTo>
                <a:lnTo>
                  <a:pt x="3247096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5676661" y="2573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5036041" y="483418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41771" y="429048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84985"/>
            <a:ext cx="11544071" cy="678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if&lt;expr&gt;: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elif&lt;expr2&gt;: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elif&lt;expr3&gt;: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…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else: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&lt;statement(s)&gt;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743920">
            <a:off x="4369319" y="7445814"/>
            <a:ext cx="2190355" cy="618775"/>
          </a:xfrm>
          <a:custGeom>
            <a:avLst/>
            <a:gdLst/>
            <a:ahLst/>
            <a:cxnLst/>
            <a:rect r="r" b="b" t="t" l="l"/>
            <a:pathLst>
              <a:path h="618775" w="2190355">
                <a:moveTo>
                  <a:pt x="0" y="618775"/>
                </a:moveTo>
                <a:lnTo>
                  <a:pt x="2190355" y="618775"/>
                </a:lnTo>
                <a:lnTo>
                  <a:pt x="2190355" y="0"/>
                </a:lnTo>
                <a:lnTo>
                  <a:pt x="0" y="0"/>
                </a:lnTo>
                <a:lnTo>
                  <a:pt x="0" y="6187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71562" y="7378065"/>
            <a:ext cx="6344876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наредби коишто ќе се извршат доколку &lt;expr&gt;, &lt;expr2&gt; и &lt;expr3&gt; резултираат со </a:t>
            </a:r>
            <a:r>
              <a:rPr lang="en-US" sz="3300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False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034" y="-37431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621559" y="-2926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13" y="-47021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709" y="-44041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7620" y="6114425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2060412" y="6266034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2505" y="2746567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294843" y="2801871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25460" y="1400369"/>
            <a:ext cx="7524518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Условен израз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25460" y="2613217"/>
            <a:ext cx="12057560" cy="714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&lt;stat1&gt;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if </a:t>
            </a:r>
            <a:r>
              <a:rPr lang="en-US" sz="32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&lt;conditional_expr&gt;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else </a:t>
            </a:r>
            <a:r>
              <a:rPr lang="en-US" sz="3200">
                <a:solidFill>
                  <a:srgbClr val="FF914D"/>
                </a:solidFill>
                <a:latin typeface="Now Bold"/>
                <a:ea typeface="Now Bold"/>
                <a:cs typeface="Now Bold"/>
                <a:sym typeface="Now Bold"/>
              </a:rPr>
              <a:t>&lt;stat2&gt;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Овој израз не го контролира текот, туку повеќе игра улога како оператор кој го дефинира изразот</a:t>
            </a:r>
          </a:p>
          <a:p>
            <a:pPr algn="l">
              <a:lnSpc>
                <a:spcPts val="5120"/>
              </a:lnSpc>
            </a:pP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vrne=</a:t>
            </a:r>
            <a:r>
              <a:rPr lang="en-US" sz="3200">
                <a:solidFill>
                  <a:srgbClr val="5CE1E6"/>
                </a:solidFill>
                <a:latin typeface="Now Bold"/>
                <a:ea typeface="Now Bold"/>
                <a:cs typeface="Now Bold"/>
                <a:sym typeface="Now Bold"/>
              </a:rPr>
              <a:t>False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print(“Utre ke odam”, “</a:t>
            </a:r>
            <a:r>
              <a:rPr lang="en-US" sz="32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na plaza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” if </a:t>
            </a:r>
            <a:r>
              <a:rPr lang="en-US" sz="32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not vrne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else “</a:t>
            </a:r>
            <a:r>
              <a:rPr lang="en-US" sz="3200">
                <a:solidFill>
                  <a:srgbClr val="FF914D"/>
                </a:solidFill>
                <a:latin typeface="Now Bold"/>
                <a:ea typeface="Now Bold"/>
                <a:cs typeface="Now Bold"/>
                <a:sym typeface="Now Bold"/>
              </a:rPr>
              <a:t>vo citalna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”)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output -&gt; </a:t>
            </a:r>
            <a:r>
              <a:rPr lang="en-US" sz="3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Utre ke odam na plaza</a:t>
            </a:r>
          </a:p>
          <a:p>
            <a:pPr algn="l">
              <a:lnSpc>
                <a:spcPts val="5120"/>
              </a:lnSpc>
            </a:pP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vrne=</a:t>
            </a:r>
            <a:r>
              <a:rPr lang="en-US" sz="3200">
                <a:solidFill>
                  <a:srgbClr val="5CE1E6"/>
                </a:solidFill>
                <a:latin typeface="Now Bold"/>
                <a:ea typeface="Now Bold"/>
                <a:cs typeface="Now Bold"/>
                <a:sym typeface="Now Bold"/>
              </a:rPr>
              <a:t>False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print(“Utre ke odam”, “</a:t>
            </a:r>
            <a:r>
              <a:rPr lang="en-US" sz="32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na plaza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” if </a:t>
            </a:r>
            <a:r>
              <a:rPr lang="en-US" sz="32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vrne</a:t>
            </a:r>
            <a:r>
              <a:rPr lang="en-US" sz="32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else “</a:t>
            </a:r>
            <a:r>
              <a:rPr lang="en-US" sz="3200">
                <a:solidFill>
                  <a:srgbClr val="FF914D"/>
                </a:solidFill>
                <a:latin typeface="Now Bold"/>
                <a:ea typeface="Now Bold"/>
                <a:cs typeface="Now Bold"/>
                <a:sym typeface="Now Bold"/>
              </a:rPr>
              <a:t>vo citalna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”)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output -&gt; </a:t>
            </a:r>
            <a:r>
              <a:rPr lang="en-US" sz="3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Utre ke odam vo chitalna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7034" y="-37431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621559" y="-2926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13" y="-47021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0709" y="-44041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7620" y="6114425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2060412" y="6266034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2505" y="2746567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6" y="0"/>
                </a:lnTo>
                <a:lnTo>
                  <a:pt x="2198316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294843" y="2801871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49310" y="713567"/>
            <a:ext cx="6740982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Pass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49310" y="1863725"/>
            <a:ext cx="10995994" cy="856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52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Некогаш имаме потреба прво да ја поставиме структурата на кодот со празни блокови, а потоа да ги пополниме</a:t>
            </a:r>
          </a:p>
          <a:p>
            <a:pPr algn="l" marL="690881" indent="-345440" lvl="1">
              <a:lnSpc>
                <a:spcPts val="52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Во другите програмски јазици тоа се прави лесно со празен блок кој е означен со { }</a:t>
            </a:r>
          </a:p>
          <a:p>
            <a:pPr algn="l" marL="690881" indent="-345440" lvl="1">
              <a:lnSpc>
                <a:spcPts val="52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Во Python поради индентацијата мора да користиме pass израз кој ќе ни служи како placeholder</a:t>
            </a:r>
          </a:p>
          <a:p>
            <a:pPr algn="l">
              <a:lnSpc>
                <a:spcPts val="5120"/>
              </a:lnSpc>
            </a:pP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if True: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pass</a:t>
            </a:r>
          </a:p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print(“Hello”)</a:t>
            </a:r>
          </a:p>
          <a:p>
            <a:pPr algn="l" marL="0" indent="0" lvl="0">
              <a:lnSpc>
                <a:spcPts val="5120"/>
              </a:lnSpc>
            </a:pP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249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for &lt;var&gt; in &lt;iterable&gt;: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else: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&lt;statement(s)&gt;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1117296">
            <a:off x="10913403" y="272968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573242"/>
                </a:moveTo>
                <a:lnTo>
                  <a:pt x="2029174" y="573242"/>
                </a:lnTo>
                <a:lnTo>
                  <a:pt x="2029174" y="0"/>
                </a:lnTo>
                <a:lnTo>
                  <a:pt x="0" y="0"/>
                </a:lnTo>
                <a:lnTo>
                  <a:pt x="0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658809" y="3659524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&lt;iterable&gt; претставува колекција од објекти, како што е на пример листата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66664" y="341966"/>
            <a:ext cx="3625676" cy="190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&lt;var&gt; ја зема вредноста од следниот </a:t>
            </a: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елемент од &lt;iterable&gt; на секое извртување на јамката</a:t>
            </a:r>
          </a:p>
          <a:p>
            <a:pPr algn="l">
              <a:lnSpc>
                <a:spcPts val="2499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true" flipV="true" rot="1117296">
            <a:off x="5558846" y="213409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573242"/>
                </a:moveTo>
                <a:lnTo>
                  <a:pt x="0" y="573242"/>
                </a:lnTo>
                <a:lnTo>
                  <a:pt x="0" y="0"/>
                </a:lnTo>
                <a:lnTo>
                  <a:pt x="2029174" y="0"/>
                </a:lnTo>
                <a:lnTo>
                  <a:pt x="2029174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1117296">
            <a:off x="8639367" y="599168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573242"/>
                </a:moveTo>
                <a:lnTo>
                  <a:pt x="2029174" y="573242"/>
                </a:lnTo>
                <a:lnTo>
                  <a:pt x="2029174" y="0"/>
                </a:lnTo>
                <a:lnTo>
                  <a:pt x="0" y="0"/>
                </a:lnTo>
                <a:lnTo>
                  <a:pt x="0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384773" y="6921524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наредби коишто ќе се извршат после успешно извршување на for циклусот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323155"/>
            <a:ext cx="10321766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60C1DC"/>
                </a:solidFill>
                <a:latin typeface="Now Bold"/>
                <a:ea typeface="Now Bold"/>
                <a:cs typeface="Now Bold"/>
                <a:sym typeface="Now Bold"/>
              </a:rPr>
              <a:t>Фази на програмирање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396283"/>
            <a:ext cx="10338688" cy="297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7" indent="-421003" lvl="1">
              <a:lnSpc>
                <a:spcPts val="6239"/>
              </a:lnSpc>
              <a:buAutoNum type="arabicPeriod" startAt="1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3899">
                <a:solidFill>
                  <a:srgbClr val="60C1DC"/>
                </a:solidFill>
                <a:latin typeface="Now Bold"/>
                <a:ea typeface="Now Bold"/>
                <a:cs typeface="Now Bold"/>
                <a:sym typeface="Now Bold"/>
              </a:rPr>
              <a:t>Решавање на проблемот</a:t>
            </a: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- анализа и дефиниција на проблемот</a:t>
            </a:r>
          </a:p>
          <a:p>
            <a:pPr algn="l" marL="842007" indent="-421003" lvl="1">
              <a:lnSpc>
                <a:spcPts val="5459"/>
              </a:lnSpc>
              <a:spcBef>
                <a:spcPct val="0"/>
              </a:spcBef>
              <a:buAutoNum type="arabicPeriod" startAt="1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3899">
                <a:solidFill>
                  <a:srgbClr val="60C1DC"/>
                </a:solidFill>
                <a:latin typeface="Now Bold"/>
                <a:ea typeface="Now Bold"/>
                <a:cs typeface="Now Bold"/>
                <a:sym typeface="Now Bold"/>
              </a:rPr>
              <a:t>Имплементација </a:t>
            </a: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- кодирање во некој програмски јазик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1806142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Пример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79801" y="3202014"/>
            <a:ext cx="8990388" cy="352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lista=[“cresa”,”krusa”,”jagoda”,”kajsija”]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for element in lista: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print(element)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else: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print(“Hello”)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3696918">
            <a:off x="7926234" y="4304985"/>
            <a:ext cx="1163043" cy="328560"/>
          </a:xfrm>
          <a:custGeom>
            <a:avLst/>
            <a:gdLst/>
            <a:ahLst/>
            <a:cxnLst/>
            <a:rect r="r" b="b" t="t" l="l"/>
            <a:pathLst>
              <a:path h="328560" w="1163043">
                <a:moveTo>
                  <a:pt x="1163044" y="0"/>
                </a:moveTo>
                <a:lnTo>
                  <a:pt x="0" y="0"/>
                </a:lnTo>
                <a:lnTo>
                  <a:pt x="0" y="328559"/>
                </a:lnTo>
                <a:lnTo>
                  <a:pt x="1163044" y="328559"/>
                </a:lnTo>
                <a:lnTo>
                  <a:pt x="11630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97067" y="971550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Range функција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79801" y="3202014"/>
            <a:ext cx="8990388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range(&lt;start&gt;, &lt;end&gt;, &lt;step&gt;):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94918" y="5196802"/>
            <a:ext cx="3625676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почеток на рангот</a:t>
            </a:r>
          </a:p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default вредност - 0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-6450355">
            <a:off x="11743564" y="4380892"/>
            <a:ext cx="1163043" cy="328560"/>
          </a:xfrm>
          <a:custGeom>
            <a:avLst/>
            <a:gdLst/>
            <a:ahLst/>
            <a:cxnLst/>
            <a:rect r="r" b="b" t="t" l="l"/>
            <a:pathLst>
              <a:path h="328560" w="1163043">
                <a:moveTo>
                  <a:pt x="1163044" y="328560"/>
                </a:moveTo>
                <a:lnTo>
                  <a:pt x="0" y="328560"/>
                </a:lnTo>
                <a:lnTo>
                  <a:pt x="0" y="0"/>
                </a:lnTo>
                <a:lnTo>
                  <a:pt x="1163044" y="0"/>
                </a:lnTo>
                <a:lnTo>
                  <a:pt x="1163044" y="32856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25086" y="5273002"/>
            <a:ext cx="3625676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чекор за зголемување</a:t>
            </a:r>
          </a:p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default вредност - 1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11574" y="6335316"/>
            <a:ext cx="3947726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*негативна вредност за step доколку start &gt; end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9943778">
            <a:off x="10919239" y="2791329"/>
            <a:ext cx="1379107" cy="389598"/>
          </a:xfrm>
          <a:custGeom>
            <a:avLst/>
            <a:gdLst/>
            <a:ahLst/>
            <a:cxnLst/>
            <a:rect r="r" b="b" t="t" l="l"/>
            <a:pathLst>
              <a:path h="389598" w="1379107">
                <a:moveTo>
                  <a:pt x="1379107" y="0"/>
                </a:moveTo>
                <a:lnTo>
                  <a:pt x="0" y="0"/>
                </a:lnTo>
                <a:lnTo>
                  <a:pt x="0" y="389598"/>
                </a:lnTo>
                <a:lnTo>
                  <a:pt x="1379107" y="389598"/>
                </a:lnTo>
                <a:lnTo>
                  <a:pt x="13791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656682" y="2317196"/>
            <a:ext cx="3947726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крај на рангот, не вклучувајќи го end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08243" y="3257440"/>
            <a:ext cx="4579757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*последна вредност е end-1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6740982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while циклус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8345473" cy="274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while &lt;expression&gt;: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</a:t>
            </a: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&lt;statement(s)&gt;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else: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</a:t>
            </a: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&lt;statement(s)&gt;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1117296">
            <a:off x="9790162" y="4363566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0"/>
                </a:moveTo>
                <a:lnTo>
                  <a:pt x="2029174" y="0"/>
                </a:lnTo>
                <a:lnTo>
                  <a:pt x="2029174" y="573242"/>
                </a:lnTo>
                <a:lnTo>
                  <a:pt x="0" y="573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099015" y="4102222"/>
            <a:ext cx="4207010" cy="158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наредбите во блокот &lt;statement(s)&gt; ќе се извршуваат се додека &lt;expression&gt; е </a:t>
            </a: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исполнет, односно True</a:t>
            </a:r>
          </a:p>
        </p:txBody>
      </p:sp>
      <p:sp>
        <p:nvSpPr>
          <p:cNvPr name="Freeform 12" id="12"/>
          <p:cNvSpPr/>
          <p:nvPr/>
        </p:nvSpPr>
        <p:spPr>
          <a:xfrm flipH="false" flipV="true" rot="495907">
            <a:off x="9790162" y="2530554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573241"/>
                </a:moveTo>
                <a:lnTo>
                  <a:pt x="2029174" y="573241"/>
                </a:lnTo>
                <a:lnTo>
                  <a:pt x="2029174" y="0"/>
                </a:lnTo>
                <a:lnTo>
                  <a:pt x="0" y="0"/>
                </a:lnTo>
                <a:lnTo>
                  <a:pt x="0" y="57324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099015" y="2436254"/>
            <a:ext cx="5160285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услов кој се проверува дали е исполнет при секоја итерација на while циклусот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2044452">
            <a:off x="7128434" y="6017956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0"/>
                </a:moveTo>
                <a:lnTo>
                  <a:pt x="2029174" y="0"/>
                </a:lnTo>
                <a:lnTo>
                  <a:pt x="2029174" y="573242"/>
                </a:lnTo>
                <a:lnTo>
                  <a:pt x="0" y="573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277600" y="6654815"/>
            <a:ext cx="5160285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наредби кои ќе се извршат доколку сите итерации на while циклусот се извршат успешно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5635752" y="240022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6" y="0"/>
                </a:lnTo>
                <a:lnTo>
                  <a:pt x="3247096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5676661" y="2573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5036041" y="483418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41771" y="429048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78059" y="1308423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break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78059" y="3248180"/>
            <a:ext cx="5774668" cy="5561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3"/>
              </a:lnSpc>
            </a:pP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while(condition){</a:t>
            </a:r>
          </a:p>
          <a:p>
            <a:pPr algn="l">
              <a:lnSpc>
                <a:spcPts val="6373"/>
              </a:lnSpc>
            </a:pP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...</a:t>
            </a:r>
          </a:p>
          <a:p>
            <a:pPr algn="l">
              <a:lnSpc>
                <a:spcPts val="6373"/>
              </a:lnSpc>
            </a:pP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if(condition2){</a:t>
            </a:r>
          </a:p>
          <a:p>
            <a:pPr algn="l">
              <a:lnSpc>
                <a:spcPts val="6373"/>
              </a:lnSpc>
            </a:pP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</a:t>
            </a:r>
            <a:r>
              <a:rPr lang="en-US" sz="4552">
                <a:solidFill>
                  <a:srgbClr val="FAD02C"/>
                </a:solidFill>
                <a:latin typeface="DM Sans Bold"/>
                <a:ea typeface="DM Sans Bold"/>
                <a:cs typeface="DM Sans Bold"/>
                <a:sym typeface="DM Sans Bold"/>
              </a:rPr>
              <a:t>break</a:t>
            </a: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;</a:t>
            </a:r>
          </a:p>
          <a:p>
            <a:pPr algn="l">
              <a:lnSpc>
                <a:spcPts val="6373"/>
              </a:lnSpc>
            </a:pP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}</a:t>
            </a:r>
          </a:p>
          <a:p>
            <a:pPr algn="l">
              <a:lnSpc>
                <a:spcPts val="6373"/>
              </a:lnSpc>
            </a:pP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...</a:t>
            </a:r>
          </a:p>
          <a:p>
            <a:pPr algn="l">
              <a:lnSpc>
                <a:spcPts val="6373"/>
              </a:lnSpc>
            </a:pP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}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1028700" y="6026669"/>
            <a:ext cx="2361482" cy="0"/>
          </a:xfrm>
          <a:prstGeom prst="line">
            <a:avLst/>
          </a:prstGeom>
          <a:ln cap="flat" w="38100">
            <a:solidFill>
              <a:srgbClr val="FAD02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-5400000">
            <a:off x="-568066" y="7623434"/>
            <a:ext cx="3231631" cy="0"/>
          </a:xfrm>
          <a:prstGeom prst="line">
            <a:avLst/>
          </a:prstGeom>
          <a:ln cap="flat" w="38100">
            <a:solidFill>
              <a:srgbClr val="FAD02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1047750" y="9220200"/>
            <a:ext cx="2323382" cy="0"/>
          </a:xfrm>
          <a:prstGeom prst="line">
            <a:avLst/>
          </a:prstGeom>
          <a:ln cap="flat" w="38100">
            <a:solidFill>
              <a:srgbClr val="FAD02C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27795">
            <a:off x="-1140768" y="-800395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27795">
            <a:off x="-981329" y="-822149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3162519" y="52965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556788" y="475281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31345" y="1162050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continue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31345" y="3087783"/>
            <a:ext cx="5774668" cy="5561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3"/>
              </a:lnSpc>
            </a:pP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while(condition){</a:t>
            </a:r>
          </a:p>
          <a:p>
            <a:pPr algn="l">
              <a:lnSpc>
                <a:spcPts val="6373"/>
              </a:lnSpc>
            </a:pP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...</a:t>
            </a:r>
          </a:p>
          <a:p>
            <a:pPr algn="l">
              <a:lnSpc>
                <a:spcPts val="6373"/>
              </a:lnSpc>
            </a:pP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if(condition2){</a:t>
            </a:r>
          </a:p>
          <a:p>
            <a:pPr algn="l">
              <a:lnSpc>
                <a:spcPts val="6373"/>
              </a:lnSpc>
            </a:pP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</a:t>
            </a:r>
            <a:r>
              <a:rPr lang="en-US" sz="4552">
                <a:solidFill>
                  <a:srgbClr val="FAD02C"/>
                </a:solidFill>
                <a:latin typeface="DM Sans Bold"/>
                <a:ea typeface="DM Sans Bold"/>
                <a:cs typeface="DM Sans Bold"/>
                <a:sym typeface="DM Sans Bold"/>
              </a:rPr>
              <a:t>continue</a:t>
            </a: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;</a:t>
            </a:r>
          </a:p>
          <a:p>
            <a:pPr algn="l">
              <a:lnSpc>
                <a:spcPts val="6373"/>
              </a:lnSpc>
            </a:pP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}</a:t>
            </a:r>
          </a:p>
          <a:p>
            <a:pPr algn="l">
              <a:lnSpc>
                <a:spcPts val="6373"/>
              </a:lnSpc>
            </a:pP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...</a:t>
            </a:r>
          </a:p>
          <a:p>
            <a:pPr algn="l">
              <a:lnSpc>
                <a:spcPts val="6373"/>
              </a:lnSpc>
            </a:pPr>
            <a:r>
              <a:rPr lang="en-US" sz="455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}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5381986" y="5906517"/>
            <a:ext cx="2521502" cy="0"/>
          </a:xfrm>
          <a:prstGeom prst="line">
            <a:avLst/>
          </a:prstGeom>
          <a:ln cap="flat" w="38100">
            <a:solidFill>
              <a:srgbClr val="FAD02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-5400000">
            <a:off x="4225341" y="4730822"/>
            <a:ext cx="2351391" cy="0"/>
          </a:xfrm>
          <a:prstGeom prst="line">
            <a:avLst/>
          </a:prstGeom>
          <a:ln cap="flat" w="38100">
            <a:solidFill>
              <a:srgbClr val="FAD02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5381986" y="3536077"/>
            <a:ext cx="1543619" cy="0"/>
          </a:xfrm>
          <a:prstGeom prst="line">
            <a:avLst/>
          </a:prstGeom>
          <a:ln cap="flat" w="38100">
            <a:solidFill>
              <a:srgbClr val="FAD02C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5445" y="540015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40957" y="505662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726682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AND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84460"/>
            <a:ext cx="16230600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while ( CONDITIONAL EXPRESSION A ) and ( CONDITIONAL EXPRESSION B ):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EXECUTE STATEMENTS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5445" y="540015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40957" y="505662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726682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84460"/>
            <a:ext cx="1623060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while ( CONDITIONAL EXPRESSION A ) or ( CONDITIONAL EXPRESSION B ):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EXECUTE STATEMENTS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5445" y="540015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40957" y="505662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726682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NOT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84460"/>
            <a:ext cx="1623060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while ( not CONDITIONAL EXPRESSION ):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EXECUTE STATEMENTS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12794" y="2620925"/>
            <a:ext cx="11846506" cy="5215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9"/>
              </a:lnSpc>
            </a:pPr>
            <a:r>
              <a:rPr lang="en-US" sz="399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Користење – повик на функции</a:t>
            </a:r>
          </a:p>
          <a:p>
            <a:pPr algn="l" marL="863599" indent="-431800" lvl="1">
              <a:lnSpc>
                <a:spcPts val="69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</a:t>
            </a: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me_na_funkcija(argument)</a:t>
            </a:r>
          </a:p>
          <a:p>
            <a:pPr algn="l" marL="863599" indent="-431800" lvl="1">
              <a:lnSpc>
                <a:spcPts val="69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Име на функција и аргументи (податоци)</a:t>
            </a:r>
          </a:p>
          <a:p>
            <a:pPr algn="l" marL="863599" indent="-431800" lvl="1">
              <a:lnSpc>
                <a:spcPts val="69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Повеќе аргументи одделени со запирка</a:t>
            </a:r>
          </a:p>
          <a:p>
            <a:pPr algn="l" marL="863599" indent="-431800" lvl="1">
              <a:lnSpc>
                <a:spcPts val="69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Аргументи – константи, променливи, изрази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117413">
            <a:off x="6941319" y="6818639"/>
            <a:ext cx="1211560" cy="342266"/>
          </a:xfrm>
          <a:custGeom>
            <a:avLst/>
            <a:gdLst/>
            <a:ahLst/>
            <a:cxnLst/>
            <a:rect r="r" b="b" t="t" l="l"/>
            <a:pathLst>
              <a:path h="342266" w="1211560">
                <a:moveTo>
                  <a:pt x="0" y="0"/>
                </a:moveTo>
                <a:lnTo>
                  <a:pt x="1211559" y="0"/>
                </a:lnTo>
                <a:lnTo>
                  <a:pt x="1211559" y="342265"/>
                </a:lnTo>
                <a:lnTo>
                  <a:pt x="0" y="342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77598" y="3358639"/>
            <a:ext cx="10273101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Функцијата извршува операции и враќа резултат (опционално)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65541" y="5886355"/>
            <a:ext cx="7593910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ВЛЕЗ -&gt; ФУНКЦИЈА -&gt; ИЗЛЕЗ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12496" y="7626374"/>
            <a:ext cx="246300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податоци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3117413">
            <a:off x="10277814" y="6837514"/>
            <a:ext cx="1211560" cy="342266"/>
          </a:xfrm>
          <a:custGeom>
            <a:avLst/>
            <a:gdLst/>
            <a:ahLst/>
            <a:cxnLst/>
            <a:rect r="r" b="b" t="t" l="l"/>
            <a:pathLst>
              <a:path h="342266" w="1211560">
                <a:moveTo>
                  <a:pt x="0" y="0"/>
                </a:moveTo>
                <a:lnTo>
                  <a:pt x="1211560" y="0"/>
                </a:lnTo>
                <a:lnTo>
                  <a:pt x="1211560" y="342265"/>
                </a:lnTo>
                <a:lnTo>
                  <a:pt x="0" y="342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883594" y="7664474"/>
            <a:ext cx="246300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блок од наредби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3117413">
            <a:off x="13753737" y="6964487"/>
            <a:ext cx="1211560" cy="342266"/>
          </a:xfrm>
          <a:custGeom>
            <a:avLst/>
            <a:gdLst/>
            <a:ahLst/>
            <a:cxnLst/>
            <a:rect r="r" b="b" t="t" l="l"/>
            <a:pathLst>
              <a:path h="342266" w="1211560">
                <a:moveTo>
                  <a:pt x="0" y="0"/>
                </a:moveTo>
                <a:lnTo>
                  <a:pt x="1211560" y="0"/>
                </a:lnTo>
                <a:lnTo>
                  <a:pt x="1211560" y="342266"/>
                </a:lnTo>
                <a:lnTo>
                  <a:pt x="0" y="342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359517" y="7791447"/>
            <a:ext cx="246300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резултат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161230"/>
            <a:ext cx="11870054" cy="403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41"/>
              </a:lnSpc>
              <a:spcBef>
                <a:spcPct val="0"/>
              </a:spcBef>
            </a:pPr>
            <a:r>
              <a:rPr lang="en-US" sz="4140" spc="12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Програмирањето е процес на пишување на програма.</a:t>
            </a:r>
          </a:p>
          <a:p>
            <a:pPr algn="l">
              <a:lnSpc>
                <a:spcPts val="5341"/>
              </a:lnSpc>
              <a:spcBef>
                <a:spcPct val="0"/>
              </a:spcBef>
            </a:pPr>
          </a:p>
          <a:p>
            <a:pPr algn="l">
              <a:lnSpc>
                <a:spcPts val="5341"/>
              </a:lnSpc>
              <a:spcBef>
                <a:spcPct val="0"/>
              </a:spcBef>
            </a:pPr>
            <a:r>
              <a:rPr lang="en-US" sz="4140" spc="12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Програма: Низа од наредби што се извршуваат по точно определен редослед и со точно определена цел.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name_of_function(&lt;args&gt;):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return &lt;expression&gt;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1117296">
            <a:off x="12236018" y="2502210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573242"/>
                </a:moveTo>
                <a:lnTo>
                  <a:pt x="2029174" y="573242"/>
                </a:lnTo>
                <a:lnTo>
                  <a:pt x="2029174" y="0"/>
                </a:lnTo>
                <a:lnTo>
                  <a:pt x="0" y="0"/>
                </a:lnTo>
                <a:lnTo>
                  <a:pt x="0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658809" y="3659524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аргументи (влезни податоци) коишто сакаме да ги пратиме во функцијата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2443" y="573088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име на функцијата коешто се користи за да ја повикаме при користење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1117296">
            <a:off x="5558846" y="213409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573242"/>
                </a:moveTo>
                <a:lnTo>
                  <a:pt x="0" y="573242"/>
                </a:lnTo>
                <a:lnTo>
                  <a:pt x="0" y="0"/>
                </a:lnTo>
                <a:lnTo>
                  <a:pt x="2029174" y="0"/>
                </a:lnTo>
                <a:lnTo>
                  <a:pt x="2029174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566970">
            <a:off x="5558846" y="4521023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0"/>
                </a:moveTo>
                <a:lnTo>
                  <a:pt x="2029174" y="0"/>
                </a:lnTo>
                <a:lnTo>
                  <a:pt x="2029174" y="573242"/>
                </a:lnTo>
                <a:lnTo>
                  <a:pt x="0" y="573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13589" y="6644575"/>
            <a:ext cx="3625676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наредби коишто се извршуваат во телото на функцијата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566970">
            <a:off x="10098922" y="5799655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0"/>
                </a:moveTo>
                <a:lnTo>
                  <a:pt x="2029174" y="0"/>
                </a:lnTo>
                <a:lnTo>
                  <a:pt x="2029174" y="573242"/>
                </a:lnTo>
                <a:lnTo>
                  <a:pt x="0" y="573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353665" y="7923207"/>
            <a:ext cx="3625676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излез (резултат) од функцијата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71647" y="5106595"/>
            <a:ext cx="2196350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*опционално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07249" y="8843957"/>
            <a:ext cx="5152051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*опционално</a:t>
            </a:r>
          </a:p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(доколку извршува некој код но не ни враќа резултат)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Default аргументи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483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def greet(name, msg="Dobro utro!"):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</a:t>
            </a: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print("Zdravo", name + ', ' + msg)</a:t>
            </a:r>
          </a:p>
          <a:p>
            <a:pPr algn="l">
              <a:lnSpc>
                <a:spcPts val="5497"/>
              </a:lnSpc>
            </a:pPr>
          </a:p>
          <a:p>
            <a:pPr algn="l">
              <a:lnSpc>
                <a:spcPts val="5497"/>
              </a:lnSpc>
            </a:pP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greet("Kate")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greet("Aleksandar", "Kako si?")</a:t>
            </a:r>
          </a:p>
          <a:p>
            <a:pPr algn="l">
              <a:lnSpc>
                <a:spcPts val="549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840153" y="7441827"/>
            <a:ext cx="5815962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</a:pPr>
            <a:r>
              <a:rPr lang="en-US" sz="35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не може после default аргумент да имаме non-default аргумент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10507013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Keyword аргументи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3077252"/>
            <a:ext cx="10576054" cy="351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pozdrav(ime,prezime):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print(“Ime: “+ime)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print(“Prezime: “+prezime)</a:t>
            </a:r>
          </a:p>
          <a:p>
            <a:pPr algn="l">
              <a:lnSpc>
                <a:spcPts val="5600"/>
              </a:lnSpc>
            </a:pP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pozdrav(prezime=“Ilieva”, ime=“Tamara”)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5635752" y="240022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6" y="0"/>
                </a:lnTo>
                <a:lnTo>
                  <a:pt x="3247096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5676661" y="2573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5036041" y="483418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41771" y="4290486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643390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Docstring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044261"/>
            <a:ext cx="8384649" cy="371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5940"/>
              </a:lnSpc>
              <a:buFont typeface="Arial"/>
              <a:buChar char="•"/>
            </a:pPr>
            <a:r>
              <a:rPr lang="en-US" sz="3300" spc="9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Исто како обичен коментар, само ја дообјаснуваат </a:t>
            </a:r>
            <a:r>
              <a:rPr lang="en-US" sz="3300" spc="9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функцијата</a:t>
            </a:r>
          </a:p>
          <a:p>
            <a:pPr algn="l">
              <a:lnSpc>
                <a:spcPts val="5940"/>
              </a:lnSpc>
            </a:pPr>
          </a:p>
          <a:p>
            <a:pPr algn="l" marL="712470" indent="-356235" lvl="1">
              <a:lnSpc>
                <a:spcPts val="5940"/>
              </a:lnSpc>
              <a:buFont typeface="Arial"/>
              <a:buChar char="•"/>
            </a:pPr>
            <a:r>
              <a:rPr lang="en-US" sz="3300" spc="9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Не менуваат ништо во функционалноста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3722898" y="1074319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3012189" y="430607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06459" y="376237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7"/>
                </a:lnTo>
                <a:lnTo>
                  <a:pt x="0" y="57132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955689">
            <a:off x="96921" y="135323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44310">
            <a:off x="111843" y="12750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61264" y="1021635"/>
            <a:ext cx="12955808" cy="822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def greet(name, last_name):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3300" spc="95">
                <a:solidFill>
                  <a:srgbClr val="008037"/>
                </a:solidFill>
                <a:latin typeface="Now"/>
                <a:ea typeface="Now"/>
                <a:cs typeface="Now"/>
                <a:sym typeface="Now"/>
              </a:rPr>
              <a:t>   """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8037"/>
                </a:solidFill>
                <a:latin typeface="Now"/>
                <a:ea typeface="Now"/>
                <a:cs typeface="Now"/>
                <a:sym typeface="Now"/>
              </a:rPr>
              <a:t>        Greets the user by using their first and last name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8037"/>
                </a:solidFill>
                <a:latin typeface="Now"/>
                <a:ea typeface="Now"/>
                <a:cs typeface="Now"/>
                <a:sym typeface="Now"/>
              </a:rPr>
              <a:t>    :param name: user's first name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8037"/>
                </a:solidFill>
                <a:latin typeface="Now"/>
                <a:ea typeface="Now"/>
                <a:cs typeface="Now"/>
                <a:sym typeface="Now"/>
              </a:rPr>
              <a:t>    :type str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8037"/>
                </a:solidFill>
                <a:latin typeface="Now"/>
                <a:ea typeface="Now"/>
                <a:cs typeface="Now"/>
                <a:sym typeface="Now"/>
              </a:rPr>
              <a:t>    :param last_name: user's last name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8037"/>
                </a:solidFill>
                <a:latin typeface="Now"/>
                <a:ea typeface="Now"/>
                <a:cs typeface="Now"/>
                <a:sym typeface="Now"/>
              </a:rPr>
              <a:t>    :type str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8037"/>
                </a:solidFill>
                <a:latin typeface="Now"/>
                <a:ea typeface="Now"/>
                <a:cs typeface="Now"/>
                <a:sym typeface="Now"/>
              </a:rPr>
              <a:t>    :return: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8037"/>
                </a:solidFill>
                <a:latin typeface="Now"/>
                <a:ea typeface="Now"/>
                <a:cs typeface="Now"/>
                <a:sym typeface="Now"/>
              </a:rPr>
              <a:t>    """</a:t>
            </a:r>
          </a:p>
          <a:p>
            <a:pPr algn="l">
              <a:lnSpc>
                <a:spcPts val="5940"/>
              </a:lnSpc>
            </a:pPr>
            <a:r>
              <a:rPr lang="en-US" sz="3300" spc="9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print(f"Hello {name} - {last_name}")</a:t>
            </a:r>
          </a:p>
          <a:p>
            <a:pPr algn="l">
              <a:lnSpc>
                <a:spcPts val="5940"/>
              </a:lnSpc>
            </a:pP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68574" y="552450"/>
            <a:ext cx="8990388" cy="1922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*args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68574" y="3349633"/>
            <a:ext cx="8990388" cy="455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праќање на листа од аргументи со променлива должина</a:t>
            </a:r>
          </a:p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non-keyworded</a:t>
            </a:r>
          </a:p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овозможува функцијата да прими повеќе аргументи од формално дефинираните</a:t>
            </a:r>
          </a:p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(*) означува iterable, некој податок низ којшто можеме да итерираме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68574" y="552450"/>
            <a:ext cx="8990388" cy="1922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*args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68574" y="3349633"/>
            <a:ext cx="8990388" cy="455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 myFun(*argv):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for arg in argv: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print(arg)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myFun('Hello', 'Welcome', 'to', 'Semos')</a:t>
            </a:r>
          </a:p>
          <a:p>
            <a:pPr algn="just">
              <a:lnSpc>
                <a:spcPts val="519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878996" y="952500"/>
            <a:ext cx="2067997" cy="249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Hello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Welcome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to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Semos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68574" y="552450"/>
            <a:ext cx="8990388" cy="1922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**kwargs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68574" y="3349633"/>
            <a:ext cx="8990388" cy="586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праќање на листа од аргументи со променлива должина</a:t>
            </a:r>
          </a:p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keyworded аргументи</a:t>
            </a:r>
          </a:p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ја именуваме променливата пред да ја пратиме во функцијата</a:t>
            </a:r>
          </a:p>
          <a:p>
            <a:pPr algn="just" marL="647700" indent="-323850" lvl="1">
              <a:lnSpc>
                <a:spcPts val="519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можеме да го гледаме како речник кадешто секој keyword го мапираме со одредена вредност</a:t>
            </a:r>
          </a:p>
          <a:p>
            <a:pPr algn="just">
              <a:lnSpc>
                <a:spcPts val="5190"/>
              </a:lnSpc>
            </a:pP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68574" y="552450"/>
            <a:ext cx="8990388" cy="1922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434"/>
              </a:lnSpc>
            </a:pPr>
            <a:r>
              <a:rPr lang="en-US" sz="9499">
                <a:solidFill>
                  <a:srgbClr val="CB6CE6"/>
                </a:solidFill>
                <a:latin typeface="DM Sans Bold"/>
                <a:ea typeface="DM Sans Bold"/>
                <a:cs typeface="DM Sans Bold"/>
                <a:sym typeface="DM Sans Bold"/>
              </a:rPr>
              <a:t>**kwargs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68574" y="3349633"/>
            <a:ext cx="8990388" cy="455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 myFun(**kwargs):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for key, value in kwargs.items():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print(f"{key} == {value}")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myFun(first='Semos', mid='Python', last='Course')</a:t>
            </a:r>
          </a:p>
          <a:p>
            <a:pPr algn="just">
              <a:lnSpc>
                <a:spcPts val="519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413070" y="791547"/>
            <a:ext cx="3226951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first == Semos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mid == Python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last == Course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91905" y="-27831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827418" y="-31266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7100" y="750986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5378154" y="73659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09000" y="1148715"/>
            <a:ext cx="11469999" cy="783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 myFun(arg1, arg2, arg3):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print("arg1:", arg1)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print("arg2:", arg2)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print("arg3:", arg3)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args = ("Python1", "Course", "Semos")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myFun(*args)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kwargs = {"arg1": "Python1", "arg2": "Course", "arg3": "Semos"}</a:t>
            </a:r>
          </a:p>
          <a:p>
            <a:pPr algn="just">
              <a:lnSpc>
                <a:spcPts val="519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myFun(**kwargs)</a:t>
            </a:r>
          </a:p>
          <a:p>
            <a:pPr algn="just">
              <a:lnSpc>
                <a:spcPts val="519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413070" y="791547"/>
            <a:ext cx="2889647" cy="436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arg1: Python1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arg2: Course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arg3: Semos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arg1: Python1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arg2: Course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arg3: Semos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6462289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97234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008588"/>
            <a:ext cx="12384404" cy="523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 spc="11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Конечна секвенца на инструкции кои треба да се извршат за да се постигне </a:t>
            </a:r>
            <a:r>
              <a:rPr lang="en-US" sz="3999" spc="11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одредена цел.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 spc="11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Даваат одреден “излез” (ја извршуваат работата)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 spc="11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Имаат даден “влез” (нешто од кое почнува да се извршува работата)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45138" y="3144591"/>
            <a:ext cx="4872038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60C1DC"/>
                </a:solidFill>
                <a:latin typeface="Now Bold"/>
                <a:ea typeface="Now Bold"/>
                <a:cs typeface="Now Bold"/>
                <a:sym typeface="Now Bold"/>
              </a:rPr>
              <a:t>Алгоритми</a:t>
            </a: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03120" y="712153"/>
            <a:ext cx="12202764" cy="73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499"/>
              </a:lnSpc>
              <a:spcBef>
                <a:spcPct val="0"/>
              </a:spcBef>
            </a:pPr>
            <a:r>
              <a:rPr lang="en-US" sz="5499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Враќање на повеќе вредности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32216" y="1678556"/>
            <a:ext cx="10948837" cy="831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def fun():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name = "tamara"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age = 24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return name, age</a:t>
            </a:r>
          </a:p>
          <a:p>
            <a:pPr algn="l">
              <a:lnSpc>
                <a:spcPts val="5497"/>
              </a:lnSpc>
            </a:pP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n, a = fun()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print(n)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print(a)</a:t>
            </a:r>
          </a:p>
          <a:p>
            <a:pPr algn="l">
              <a:lnSpc>
                <a:spcPts val="5497"/>
              </a:lnSpc>
            </a:pP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 = fun()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print(result)</a:t>
            </a:r>
          </a:p>
          <a:p>
            <a:pPr algn="l">
              <a:lnSpc>
                <a:spcPts val="549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189875" y="4323323"/>
            <a:ext cx="3389233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tamara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24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('tamara', 24)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1810310"/>
            <a:ext cx="10879499" cy="6354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function():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print("Inside Function", s)</a:t>
            </a: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# Global scope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s = "I love Python"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function()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print("Outside Function", s)</a:t>
            </a:r>
          </a:p>
          <a:p>
            <a:pPr algn="just">
              <a:lnSpc>
                <a:spcPts val="56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644902" y="8017510"/>
            <a:ext cx="6614398" cy="124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Inside Function I love Python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Outside Function I love Python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1806142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Global Keyword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77598" y="3169565"/>
            <a:ext cx="10879499" cy="419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56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се користи доколку сакаме да извршиме доделување или промена на вредност на глобална променлива во фунцкија</a:t>
            </a:r>
          </a:p>
          <a:p>
            <a:pPr algn="just">
              <a:lnSpc>
                <a:spcPts val="5600"/>
              </a:lnSpc>
            </a:pPr>
          </a:p>
          <a:p>
            <a:pPr algn="just" marL="755651" indent="-377825" lvl="1">
              <a:lnSpc>
                <a:spcPts val="56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за пристап до променливата и нејзино печатење нема потреба да се користи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716765"/>
            <a:ext cx="10879499" cy="991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function():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global s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s += ' I love Python!'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print(s)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s = "I love programming!"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print(s)</a:t>
            </a: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# Global Scope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s = "Python is great!"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print(s)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function()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print(s)</a:t>
            </a:r>
          </a:p>
          <a:p>
            <a:pPr algn="just">
              <a:lnSpc>
                <a:spcPts val="5600"/>
              </a:lnSpc>
            </a:pP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2940999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Lambda функција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4250067"/>
            <a:ext cx="10948837" cy="202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мала анонимна функција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може да има било колку аргументи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има само една наредба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List Comprehension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703248"/>
            <a:ext cx="9644947" cy="292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Побрз, пократок начин на креирање на нова листа, чиишто вредности се базирани на веќе постоечка листа</a:t>
            </a:r>
          </a:p>
          <a:p>
            <a:pPr algn="l">
              <a:lnSpc>
                <a:spcPts val="5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25372" y="1820545"/>
            <a:ext cx="12911242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fruits = ["apple", "banana", "cherry", "kiwi", "mango"]</a:t>
            </a:r>
          </a:p>
          <a:p>
            <a:pPr algn="l">
              <a:lnSpc>
                <a:spcPts val="5919"/>
              </a:lnSpc>
            </a:pPr>
          </a:p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newlist = [x for x in fruits if "a" in x]</a:t>
            </a:r>
          </a:p>
          <a:p>
            <a:pPr algn="l">
              <a:lnSpc>
                <a:spcPts val="5919"/>
              </a:lnSpc>
            </a:pPr>
          </a:p>
          <a:p>
            <a:pPr algn="l">
              <a:lnSpc>
                <a:spcPts val="5919"/>
              </a:lnSpc>
              <a:spcBef>
                <a:spcPct val="0"/>
              </a:spcBef>
            </a:pPr>
            <a:r>
              <a:rPr lang="en-US" sz="36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print(newlist)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Синтакса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703248"/>
            <a:ext cx="13997988" cy="141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newlist = [expression for item in iterable if condition == True]</a:t>
            </a:r>
          </a:p>
          <a:p>
            <a:pPr algn="l">
              <a:lnSpc>
                <a:spcPts val="578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261312" y="3978918"/>
            <a:ext cx="11261445" cy="141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newlist = [x for x in fruits if x != "apple"]</a:t>
            </a:r>
          </a:p>
          <a:p>
            <a:pPr algn="l">
              <a:lnSpc>
                <a:spcPts val="57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6109" y="2907780"/>
            <a:ext cx="4305382" cy="3976608"/>
          </a:xfrm>
          <a:custGeom>
            <a:avLst/>
            <a:gdLst/>
            <a:ahLst/>
            <a:cxnLst/>
            <a:rect r="r" b="b" t="t" l="l"/>
            <a:pathLst>
              <a:path h="3976608" w="4305382">
                <a:moveTo>
                  <a:pt x="0" y="0"/>
                </a:moveTo>
                <a:lnTo>
                  <a:pt x="4305382" y="0"/>
                </a:lnTo>
                <a:lnTo>
                  <a:pt x="4305382" y="3976607"/>
                </a:lnTo>
                <a:lnTo>
                  <a:pt x="0" y="3976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1808718" y="4074721"/>
            <a:ext cx="3600165" cy="3325243"/>
          </a:xfrm>
          <a:custGeom>
            <a:avLst/>
            <a:gdLst/>
            <a:ahLst/>
            <a:cxnLst/>
            <a:rect r="r" b="b" t="t" l="l"/>
            <a:pathLst>
              <a:path h="3325243" w="3600165">
                <a:moveTo>
                  <a:pt x="0" y="0"/>
                </a:moveTo>
                <a:lnTo>
                  <a:pt x="3600165" y="0"/>
                </a:lnTo>
                <a:lnTo>
                  <a:pt x="3600165" y="3325243"/>
                </a:lnTo>
                <a:lnTo>
                  <a:pt x="0" y="3325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99145" y="2942138"/>
            <a:ext cx="4222155" cy="3899736"/>
          </a:xfrm>
          <a:custGeom>
            <a:avLst/>
            <a:gdLst/>
            <a:ahLst/>
            <a:cxnLst/>
            <a:rect r="r" b="b" t="t" l="l"/>
            <a:pathLst>
              <a:path h="3899736" w="4222155">
                <a:moveTo>
                  <a:pt x="0" y="0"/>
                </a:moveTo>
                <a:lnTo>
                  <a:pt x="4222155" y="0"/>
                </a:lnTo>
                <a:lnTo>
                  <a:pt x="4222155" y="3899736"/>
                </a:lnTo>
                <a:lnTo>
                  <a:pt x="0" y="3899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2594700" y="3849962"/>
            <a:ext cx="3631046" cy="3353766"/>
          </a:xfrm>
          <a:custGeom>
            <a:avLst/>
            <a:gdLst/>
            <a:ahLst/>
            <a:cxnLst/>
            <a:rect r="r" b="b" t="t" l="l"/>
            <a:pathLst>
              <a:path h="3353766" w="3631046">
                <a:moveTo>
                  <a:pt x="0" y="0"/>
                </a:moveTo>
                <a:lnTo>
                  <a:pt x="3631045" y="0"/>
                </a:lnTo>
                <a:lnTo>
                  <a:pt x="3631045" y="3353765"/>
                </a:lnTo>
                <a:lnTo>
                  <a:pt x="0" y="33537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33515" y="3104770"/>
            <a:ext cx="3723955" cy="3439580"/>
          </a:xfrm>
          <a:custGeom>
            <a:avLst/>
            <a:gdLst/>
            <a:ahLst/>
            <a:cxnLst/>
            <a:rect r="r" b="b" t="t" l="l"/>
            <a:pathLst>
              <a:path h="3439580" w="3723955">
                <a:moveTo>
                  <a:pt x="0" y="0"/>
                </a:moveTo>
                <a:lnTo>
                  <a:pt x="3723955" y="0"/>
                </a:lnTo>
                <a:lnTo>
                  <a:pt x="3723955" y="3439580"/>
                </a:lnTo>
                <a:lnTo>
                  <a:pt x="0" y="34395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7391817" y="4004371"/>
            <a:ext cx="3462428" cy="3198025"/>
          </a:xfrm>
          <a:custGeom>
            <a:avLst/>
            <a:gdLst/>
            <a:ahLst/>
            <a:cxnLst/>
            <a:rect r="r" b="b" t="t" l="l"/>
            <a:pathLst>
              <a:path h="3198025" w="3462428">
                <a:moveTo>
                  <a:pt x="0" y="0"/>
                </a:moveTo>
                <a:lnTo>
                  <a:pt x="3462429" y="0"/>
                </a:lnTo>
                <a:lnTo>
                  <a:pt x="3462429" y="3198025"/>
                </a:lnTo>
                <a:lnTo>
                  <a:pt x="0" y="31980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6109" y="7873590"/>
            <a:ext cx="4614315" cy="89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8"/>
              </a:lnSpc>
            </a:pPr>
            <a:r>
              <a:rPr lang="en-US" sz="2774" spc="8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Синтаксички</a:t>
            </a:r>
          </a:p>
          <a:p>
            <a:pPr algn="ctr">
              <a:lnSpc>
                <a:spcPts val="3578"/>
              </a:lnSpc>
            </a:pPr>
            <a:r>
              <a:rPr lang="en-US" sz="2774" spc="8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грешки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5392" y="7909000"/>
            <a:ext cx="4815279" cy="89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8"/>
              </a:lnSpc>
            </a:pPr>
            <a:r>
              <a:rPr lang="en-US" sz="2774" spc="8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Логички</a:t>
            </a:r>
          </a:p>
          <a:p>
            <a:pPr algn="ctr">
              <a:lnSpc>
                <a:spcPts val="3578"/>
              </a:lnSpc>
            </a:pPr>
            <a:r>
              <a:rPr lang="en-US" sz="2774" spc="8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грешки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48784" y="7909000"/>
            <a:ext cx="4570330" cy="134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8"/>
              </a:lnSpc>
            </a:pPr>
            <a:r>
              <a:rPr lang="en-US" sz="2774" spc="8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Грешки при</a:t>
            </a:r>
          </a:p>
          <a:p>
            <a:pPr algn="ctr">
              <a:lnSpc>
                <a:spcPts val="3578"/>
              </a:lnSpc>
            </a:pPr>
            <a:r>
              <a:rPr lang="en-US" sz="2774" spc="8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извршување на</a:t>
            </a:r>
          </a:p>
          <a:p>
            <a:pPr algn="ctr">
              <a:lnSpc>
                <a:spcPts val="3578"/>
              </a:lnSpc>
            </a:pPr>
            <a:r>
              <a:rPr lang="en-US" sz="2774" spc="8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програмата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63785" y="971550"/>
            <a:ext cx="7718493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Типови на грешки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359672" y="1486460"/>
            <a:ext cx="9560584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  <a:spcBef>
                <a:spcPct val="0"/>
              </a:spcBef>
            </a:pPr>
            <a:r>
              <a:rPr lang="en-US" sz="5000" spc="14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Содржина на извештајот за синтаксичката грешка: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7200000">
            <a:off x="8510028" y="4747306"/>
            <a:ext cx="436329" cy="403009"/>
          </a:xfrm>
          <a:custGeom>
            <a:avLst/>
            <a:gdLst/>
            <a:ahLst/>
            <a:cxnLst/>
            <a:rect r="r" b="b" t="t" l="l"/>
            <a:pathLst>
              <a:path h="403009" w="436329">
                <a:moveTo>
                  <a:pt x="0" y="0"/>
                </a:moveTo>
                <a:lnTo>
                  <a:pt x="436329" y="0"/>
                </a:lnTo>
                <a:lnTo>
                  <a:pt x="436329" y="403010"/>
                </a:lnTo>
                <a:lnTo>
                  <a:pt x="0" y="403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7200000">
            <a:off x="8425098" y="4809878"/>
            <a:ext cx="436329" cy="403009"/>
          </a:xfrm>
          <a:custGeom>
            <a:avLst/>
            <a:gdLst/>
            <a:ahLst/>
            <a:cxnLst/>
            <a:rect r="r" b="b" t="t" l="l"/>
            <a:pathLst>
              <a:path h="403009" w="436329">
                <a:moveTo>
                  <a:pt x="0" y="0"/>
                </a:moveTo>
                <a:lnTo>
                  <a:pt x="436329" y="0"/>
                </a:lnTo>
                <a:lnTo>
                  <a:pt x="436329" y="403009"/>
                </a:lnTo>
                <a:lnTo>
                  <a:pt x="0" y="4030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7200000">
            <a:off x="8493892" y="5869963"/>
            <a:ext cx="436329" cy="403009"/>
          </a:xfrm>
          <a:custGeom>
            <a:avLst/>
            <a:gdLst/>
            <a:ahLst/>
            <a:cxnLst/>
            <a:rect r="r" b="b" t="t" l="l"/>
            <a:pathLst>
              <a:path h="403009" w="436329">
                <a:moveTo>
                  <a:pt x="0" y="0"/>
                </a:moveTo>
                <a:lnTo>
                  <a:pt x="436328" y="0"/>
                </a:lnTo>
                <a:lnTo>
                  <a:pt x="436328" y="403009"/>
                </a:lnTo>
                <a:lnTo>
                  <a:pt x="0" y="4030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7200000">
            <a:off x="8594959" y="5971030"/>
            <a:ext cx="436329" cy="403009"/>
          </a:xfrm>
          <a:custGeom>
            <a:avLst/>
            <a:gdLst/>
            <a:ahLst/>
            <a:cxnLst/>
            <a:rect r="r" b="b" t="t" l="l"/>
            <a:pathLst>
              <a:path h="403009" w="436329">
                <a:moveTo>
                  <a:pt x="0" y="0"/>
                </a:moveTo>
                <a:lnTo>
                  <a:pt x="436328" y="0"/>
                </a:lnTo>
                <a:lnTo>
                  <a:pt x="436328" y="403009"/>
                </a:lnTo>
                <a:lnTo>
                  <a:pt x="0" y="4030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216041" y="3685475"/>
            <a:ext cx="4586921" cy="48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Во кој фајл е грешката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99904" y="4751119"/>
            <a:ext cx="4769973" cy="48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Во кој ред е грешката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16041" y="5861946"/>
            <a:ext cx="7455474" cy="98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Карета (^) на линијата каде што има проблем во кодот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7200000">
            <a:off x="8510028" y="3710692"/>
            <a:ext cx="436329" cy="403009"/>
          </a:xfrm>
          <a:custGeom>
            <a:avLst/>
            <a:gdLst/>
            <a:ahLst/>
            <a:cxnLst/>
            <a:rect r="r" b="b" t="t" l="l"/>
            <a:pathLst>
              <a:path h="403009" w="436329">
                <a:moveTo>
                  <a:pt x="0" y="0"/>
                </a:moveTo>
                <a:lnTo>
                  <a:pt x="436329" y="0"/>
                </a:lnTo>
                <a:lnTo>
                  <a:pt x="436329" y="403009"/>
                </a:lnTo>
                <a:lnTo>
                  <a:pt x="0" y="4030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7200000">
            <a:off x="8611095" y="3811759"/>
            <a:ext cx="436329" cy="403009"/>
          </a:xfrm>
          <a:custGeom>
            <a:avLst/>
            <a:gdLst/>
            <a:ahLst/>
            <a:cxnLst/>
            <a:rect r="r" b="b" t="t" l="l"/>
            <a:pathLst>
              <a:path h="403009" w="436329">
                <a:moveTo>
                  <a:pt x="0" y="0"/>
                </a:moveTo>
                <a:lnTo>
                  <a:pt x="436329" y="0"/>
                </a:lnTo>
                <a:lnTo>
                  <a:pt x="436329" y="403009"/>
                </a:lnTo>
                <a:lnTo>
                  <a:pt x="0" y="4030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7200000">
            <a:off x="8510028" y="7349918"/>
            <a:ext cx="436329" cy="403009"/>
          </a:xfrm>
          <a:custGeom>
            <a:avLst/>
            <a:gdLst/>
            <a:ahLst/>
            <a:cxnLst/>
            <a:rect r="r" b="b" t="t" l="l"/>
            <a:pathLst>
              <a:path h="403009" w="436329">
                <a:moveTo>
                  <a:pt x="0" y="0"/>
                </a:moveTo>
                <a:lnTo>
                  <a:pt x="436329" y="0"/>
                </a:lnTo>
                <a:lnTo>
                  <a:pt x="436329" y="403009"/>
                </a:lnTo>
                <a:lnTo>
                  <a:pt x="0" y="4030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7200000">
            <a:off x="8425098" y="7412489"/>
            <a:ext cx="436329" cy="403009"/>
          </a:xfrm>
          <a:custGeom>
            <a:avLst/>
            <a:gdLst/>
            <a:ahLst/>
            <a:cxnLst/>
            <a:rect r="r" b="b" t="t" l="l"/>
            <a:pathLst>
              <a:path h="403009" w="436329">
                <a:moveTo>
                  <a:pt x="0" y="0"/>
                </a:moveTo>
                <a:lnTo>
                  <a:pt x="436329" y="0"/>
                </a:lnTo>
                <a:lnTo>
                  <a:pt x="436329" y="403010"/>
                </a:lnTo>
                <a:lnTo>
                  <a:pt x="0" y="4030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9199904" y="7353730"/>
            <a:ext cx="8144326" cy="145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Порака за грешката којашто може да има информации за како да го решиме проблемот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47763" y="3671669"/>
            <a:ext cx="11289489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5"/>
              </a:lnSpc>
            </a:pPr>
            <a:r>
              <a:rPr lang="en-US" sz="4500" spc="13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Контејнери кои служат за чување на вредности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47763" y="1718280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Променливи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47763" y="5919375"/>
            <a:ext cx="9906759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5"/>
              </a:lnSpc>
            </a:pPr>
            <a:r>
              <a:rPr lang="en-US" sz="4500" spc="13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Се креираат во моментот кога им е доделена вредност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1677" y="-234872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6"/>
                </a:lnTo>
                <a:lnTo>
                  <a:pt x="0" y="2999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696202" y="-153183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18069" y="-128566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889373" y="-98768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969" y="5523837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5" y="0"/>
                </a:lnTo>
                <a:lnTo>
                  <a:pt x="6026465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337824" y="567544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48542" y="927349"/>
            <a:ext cx="9560584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  <a:spcBef>
                <a:spcPct val="0"/>
              </a:spcBef>
            </a:pPr>
            <a:r>
              <a:rPr lang="en-US" sz="5000" spc="14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Најчесто појавувани синтаксички грешки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60062" y="2862176"/>
            <a:ext cx="12127938" cy="5659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Погрешно користење на операторот за доделување (=)</a:t>
            </a:r>
          </a:p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Погрешно користење, погрешно спелување или недостаток на клучен збор</a:t>
            </a:r>
          </a:p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Надостаток на загради, наводници, две точки</a:t>
            </a:r>
          </a:p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Грешна синтакса кај речник (dictionary)</a:t>
            </a:r>
          </a:p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Погрешно подредување (празнен простор)</a:t>
            </a:r>
          </a:p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Дефинирање и повикување на функции</a:t>
            </a:r>
          </a:p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Различни верзии на Python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48542" y="990600"/>
            <a:ext cx="9560584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  <a:spcBef>
                <a:spcPct val="0"/>
              </a:spcBef>
            </a:pPr>
            <a:r>
              <a:rPr lang="en-US" sz="5000" spc="14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Најчесто појавувани логички грешки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60062" y="2925427"/>
            <a:ext cx="12127938" cy="7087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Погрешно користење на логички оператори -  &lt;5 наместо &lt;=5</a:t>
            </a:r>
          </a:p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Грешка во булов израз</a:t>
            </a:r>
          </a:p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Создавање на бесконечни циклуси</a:t>
            </a:r>
          </a:p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Ненамерно користење на исто име на променлива во различни делови од програмата за различни цели</a:t>
            </a:r>
          </a:p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Користење на погрешна променлива</a:t>
            </a:r>
          </a:p>
          <a:p>
            <a:pPr algn="l" marL="644534" indent="-322267" lvl="1">
              <a:lnSpc>
                <a:spcPts val="5672"/>
              </a:lnSpc>
              <a:buFont typeface="Arial"/>
              <a:buChar char="•"/>
            </a:pPr>
            <a:r>
              <a:rPr lang="en-US" sz="2985" spc="86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Делење на цели броеви наместо на децимални или обратно</a:t>
            </a:r>
          </a:p>
          <a:p>
            <a:pPr algn="l">
              <a:lnSpc>
                <a:spcPts val="5672"/>
              </a:lnSpc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63631" y="117930"/>
            <a:ext cx="10332947" cy="10051139"/>
          </a:xfrm>
          <a:custGeom>
            <a:avLst/>
            <a:gdLst/>
            <a:ahLst/>
            <a:cxnLst/>
            <a:rect r="r" b="b" t="t" l="l"/>
            <a:pathLst>
              <a:path h="10051139" w="10332947">
                <a:moveTo>
                  <a:pt x="0" y="0"/>
                </a:moveTo>
                <a:lnTo>
                  <a:pt x="10332947" y="0"/>
                </a:lnTo>
                <a:lnTo>
                  <a:pt x="10332947" y="10051140"/>
                </a:lnTo>
                <a:lnTo>
                  <a:pt x="0" y="10051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91422" y="117930"/>
            <a:ext cx="10332947" cy="10051139"/>
          </a:xfrm>
          <a:custGeom>
            <a:avLst/>
            <a:gdLst/>
            <a:ahLst/>
            <a:cxnLst/>
            <a:rect r="r" b="b" t="t" l="l"/>
            <a:pathLst>
              <a:path h="10051139" w="10332947">
                <a:moveTo>
                  <a:pt x="0" y="0"/>
                </a:moveTo>
                <a:lnTo>
                  <a:pt x="10332947" y="0"/>
                </a:lnTo>
                <a:lnTo>
                  <a:pt x="10332947" y="10051140"/>
                </a:lnTo>
                <a:lnTo>
                  <a:pt x="0" y="10051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96782" y="387232"/>
            <a:ext cx="1733698" cy="1282937"/>
          </a:xfrm>
          <a:custGeom>
            <a:avLst/>
            <a:gdLst/>
            <a:ahLst/>
            <a:cxnLst/>
            <a:rect r="r" b="b" t="t" l="l"/>
            <a:pathLst>
              <a:path h="1282937" w="1733698">
                <a:moveTo>
                  <a:pt x="0" y="0"/>
                </a:moveTo>
                <a:lnTo>
                  <a:pt x="1733698" y="0"/>
                </a:lnTo>
                <a:lnTo>
                  <a:pt x="1733698" y="1282936"/>
                </a:lnTo>
                <a:lnTo>
                  <a:pt x="0" y="1282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17805" y="1629809"/>
            <a:ext cx="3466993" cy="70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9"/>
              </a:lnSpc>
            </a:pPr>
            <a:r>
              <a:rPr lang="en-US" sz="4387" spc="12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try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63122" y="1629809"/>
            <a:ext cx="3466993" cy="70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9"/>
              </a:lnSpc>
            </a:pPr>
            <a:r>
              <a:rPr lang="en-US" sz="4387" spc="12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except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63122" y="7486532"/>
            <a:ext cx="3466993" cy="70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9"/>
              </a:lnSpc>
            </a:pPr>
            <a:r>
              <a:rPr lang="en-US" sz="4387" spc="12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finally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17805" y="7486532"/>
            <a:ext cx="3466993" cy="70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9"/>
              </a:lnSpc>
            </a:pPr>
            <a:r>
              <a:rPr lang="en-US" sz="4387" spc="12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else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84754" y="4661308"/>
            <a:ext cx="7718493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Исклучоци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4587" y="1970747"/>
            <a:ext cx="3059044" cy="1368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2814" spc="81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блок за сомнителниот код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13757520" y="387232"/>
            <a:ext cx="1733698" cy="1282937"/>
          </a:xfrm>
          <a:custGeom>
            <a:avLst/>
            <a:gdLst/>
            <a:ahLst/>
            <a:cxnLst/>
            <a:rect r="r" b="b" t="t" l="l"/>
            <a:pathLst>
              <a:path h="1282937" w="1733698">
                <a:moveTo>
                  <a:pt x="1733698" y="0"/>
                </a:moveTo>
                <a:lnTo>
                  <a:pt x="0" y="0"/>
                </a:lnTo>
                <a:lnTo>
                  <a:pt x="0" y="1282936"/>
                </a:lnTo>
                <a:lnTo>
                  <a:pt x="1733698" y="1282936"/>
                </a:lnTo>
                <a:lnTo>
                  <a:pt x="173369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624369" y="1795084"/>
            <a:ext cx="3059044" cy="2283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2814" spc="81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блок за справување со грешка (доколку се појави)</a:t>
            </a:r>
          </a:p>
        </p:txBody>
      </p:sp>
      <p:sp>
        <p:nvSpPr>
          <p:cNvPr name="Freeform 13" id="13"/>
          <p:cNvSpPr/>
          <p:nvPr/>
        </p:nvSpPr>
        <p:spPr>
          <a:xfrm flipH="false" flipV="true" rot="0">
            <a:off x="2796782" y="8616832"/>
            <a:ext cx="1733698" cy="1282937"/>
          </a:xfrm>
          <a:custGeom>
            <a:avLst/>
            <a:gdLst/>
            <a:ahLst/>
            <a:cxnLst/>
            <a:rect r="r" b="b" t="t" l="l"/>
            <a:pathLst>
              <a:path h="1282937" w="1733698">
                <a:moveTo>
                  <a:pt x="0" y="1282936"/>
                </a:moveTo>
                <a:lnTo>
                  <a:pt x="1733698" y="1282936"/>
                </a:lnTo>
                <a:lnTo>
                  <a:pt x="1733698" y="0"/>
                </a:lnTo>
                <a:lnTo>
                  <a:pt x="0" y="0"/>
                </a:lnTo>
                <a:lnTo>
                  <a:pt x="0" y="128293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04587" y="6362254"/>
            <a:ext cx="3059044" cy="1825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2814" spc="81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блок за кодот што треба да се изврши доколку нема грешка</a:t>
            </a:r>
          </a:p>
        </p:txBody>
      </p:sp>
      <p:sp>
        <p:nvSpPr>
          <p:cNvPr name="Freeform 15" id="15"/>
          <p:cNvSpPr/>
          <p:nvPr/>
        </p:nvSpPr>
        <p:spPr>
          <a:xfrm flipH="true" flipV="true" rot="0">
            <a:off x="13996578" y="8609158"/>
            <a:ext cx="1733698" cy="1282937"/>
          </a:xfrm>
          <a:custGeom>
            <a:avLst/>
            <a:gdLst/>
            <a:ahLst/>
            <a:cxnLst/>
            <a:rect r="r" b="b" t="t" l="l"/>
            <a:pathLst>
              <a:path h="1282937" w="1733698">
                <a:moveTo>
                  <a:pt x="1733698" y="1282937"/>
                </a:moveTo>
                <a:lnTo>
                  <a:pt x="0" y="1282937"/>
                </a:lnTo>
                <a:lnTo>
                  <a:pt x="0" y="0"/>
                </a:lnTo>
                <a:lnTo>
                  <a:pt x="1733698" y="0"/>
                </a:lnTo>
                <a:lnTo>
                  <a:pt x="1733698" y="128293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4624369" y="5539967"/>
            <a:ext cx="3059044" cy="2739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0"/>
              </a:lnSpc>
            </a:pPr>
            <a:r>
              <a:rPr lang="en-US" sz="2814" spc="81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блок за код којшто мора да се изврши без разлика дали има исклучок или не</a:t>
            </a: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9953" y="1390394"/>
            <a:ext cx="15028094" cy="7506212"/>
          </a:xfrm>
          <a:custGeom>
            <a:avLst/>
            <a:gdLst/>
            <a:ahLst/>
            <a:cxnLst/>
            <a:rect r="r" b="b" t="t" l="l"/>
            <a:pathLst>
              <a:path h="7506212" w="15028094">
                <a:moveTo>
                  <a:pt x="0" y="0"/>
                </a:moveTo>
                <a:lnTo>
                  <a:pt x="15028094" y="0"/>
                </a:lnTo>
                <a:lnTo>
                  <a:pt x="15028094" y="7506212"/>
                </a:lnTo>
                <a:lnTo>
                  <a:pt x="0" y="7506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3458908"/>
            <a:ext cx="7475046" cy="437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 = input()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b = input()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try: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print(int(a)/int(b))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except: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print('Cannot divide a with b')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3458908"/>
            <a:ext cx="7475046" cy="437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 = input()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b = input()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try: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print(int(a)/int(b))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except ZeroDivisionError: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print("Cannot divide with 0!")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7472" y="4498791"/>
            <a:ext cx="8227457" cy="291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try: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b = 10 / 0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except Exception as Argument:</a:t>
            </a:r>
          </a:p>
          <a:p>
            <a:pPr algn="l">
              <a:lnSpc>
                <a:spcPts val="3870"/>
              </a:lnSpc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print( 'This is the Argument: ', Argument)</a:t>
            </a:r>
          </a:p>
          <a:p>
            <a:pPr algn="l">
              <a:lnSpc>
                <a:spcPts val="3870"/>
              </a:lnSpc>
            </a:pP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510533" y="-780312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7452844" y="-864459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20" y="0"/>
                </a:lnTo>
                <a:lnTo>
                  <a:pt x="1549320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91100" y="-375507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0455588" y="-409859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52913" y="1458585"/>
            <a:ext cx="11657620" cy="802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 = input()</a:t>
            </a: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b = input()</a:t>
            </a:r>
          </a:p>
          <a:p>
            <a:pPr algn="l">
              <a:lnSpc>
                <a:spcPts val="4216"/>
              </a:lnSpc>
            </a:pP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try:</a:t>
            </a: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print(int(a)/int(b))</a:t>
            </a:r>
          </a:p>
          <a:p>
            <a:pPr algn="l">
              <a:lnSpc>
                <a:spcPts val="4216"/>
              </a:lnSpc>
            </a:pP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except ZeroDivisionError:</a:t>
            </a: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print("Cannot divide with 0!")</a:t>
            </a:r>
          </a:p>
          <a:p>
            <a:pPr algn="l">
              <a:lnSpc>
                <a:spcPts val="4216"/>
              </a:lnSpc>
            </a:pP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except ValueError:</a:t>
            </a: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print("Must enter two integers!")</a:t>
            </a:r>
          </a:p>
          <a:p>
            <a:pPr algn="l">
              <a:lnSpc>
                <a:spcPts val="4216"/>
              </a:lnSpc>
            </a:pP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except Exception:</a:t>
            </a: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print("An error has occurred!")</a:t>
            </a:r>
          </a:p>
          <a:p>
            <a:pPr algn="l">
              <a:lnSpc>
                <a:spcPts val="4216"/>
              </a:lnSpc>
            </a:pP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96113" y="33211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3938425" y="-50936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76680" y="-29415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6941168" y="-32850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92752" y="3797171"/>
            <a:ext cx="11657620" cy="481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a = input()</a:t>
            </a: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b = input()</a:t>
            </a:r>
          </a:p>
          <a:p>
            <a:pPr algn="l">
              <a:lnSpc>
                <a:spcPts val="4216"/>
              </a:lnSpc>
            </a:pP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try:</a:t>
            </a: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print(int(a)/int(b))</a:t>
            </a:r>
          </a:p>
          <a:p>
            <a:pPr algn="l">
              <a:lnSpc>
                <a:spcPts val="4216"/>
              </a:lnSpc>
            </a:pP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except (ZeroDivisionError, ValueError):</a:t>
            </a:r>
          </a:p>
          <a:p>
            <a:pPr algn="l">
              <a:lnSpc>
                <a:spcPts val="4216"/>
              </a:lnSpc>
            </a:pPr>
            <a:r>
              <a:rPr lang="en-US" sz="3268" spc="9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   print("Please enter two integers a and b, b != 0!")</a:t>
            </a:r>
          </a:p>
          <a:p>
            <a:pPr algn="l">
              <a:lnSpc>
                <a:spcPts val="4216"/>
              </a:lnSpc>
            </a:pP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450376" y="4845229"/>
            <a:ext cx="2994621" cy="313572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144000" y="3252418"/>
            <a:ext cx="5607374" cy="68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  <a:spcBef>
                <a:spcPct val="0"/>
              </a:spcBef>
            </a:pPr>
            <a:r>
              <a:rPr lang="en-US" sz="4200" spc="12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print("Questions?!")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47763" y="3118537"/>
            <a:ext cx="11289489" cy="663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292"/>
              </a:lnSpc>
              <a:buFont typeface="Arial"/>
              <a:buChar char="•"/>
            </a:pPr>
            <a:r>
              <a:rPr lang="en-US" sz="3600" spc="10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Не може да почнуваат со број</a:t>
            </a:r>
          </a:p>
          <a:p>
            <a:pPr algn="l" marL="777240" indent="-388620" lvl="1">
              <a:lnSpc>
                <a:spcPts val="5292"/>
              </a:lnSpc>
              <a:buFont typeface="Arial"/>
              <a:buChar char="•"/>
            </a:pPr>
            <a:r>
              <a:rPr lang="en-US" sz="3600" spc="10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Не може да има празни места</a:t>
            </a:r>
          </a:p>
          <a:p>
            <a:pPr algn="l" marL="777240" indent="-388620" lvl="1">
              <a:lnSpc>
                <a:spcPts val="5292"/>
              </a:lnSpc>
              <a:buFont typeface="Arial"/>
              <a:buChar char="•"/>
            </a:pPr>
            <a:r>
              <a:rPr lang="en-US" sz="3600" spc="10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Не може да се користат овие симболи: :’”,&lt;&gt;/?|\()!@#$%^&amp;*~-+</a:t>
            </a:r>
          </a:p>
          <a:p>
            <a:pPr algn="l" marL="777240" indent="-388620" lvl="1">
              <a:lnSpc>
                <a:spcPts val="5292"/>
              </a:lnSpc>
              <a:buFont typeface="Arial"/>
              <a:buChar char="•"/>
            </a:pPr>
            <a:r>
              <a:rPr lang="en-US" sz="3600" spc="10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Препорачано е да се користат мали букви, но не е задолжително и зависи од специфични случаи</a:t>
            </a:r>
          </a:p>
          <a:p>
            <a:pPr algn="l" marL="777240" indent="-388620" lvl="1">
              <a:lnSpc>
                <a:spcPts val="5292"/>
              </a:lnSpc>
              <a:buFont typeface="Arial"/>
              <a:buChar char="•"/>
            </a:pPr>
            <a:r>
              <a:rPr lang="en-US" sz="3600" spc="104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Треба да се избегнуваат имиња со специјално значење како int, str, list итн.</a:t>
            </a:r>
          </a:p>
          <a:p>
            <a:pPr algn="l">
              <a:lnSpc>
                <a:spcPts val="529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347763" y="1718280"/>
            <a:ext cx="11063444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Именување на променливи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46629" y="0"/>
            <a:ext cx="11794742" cy="10287000"/>
          </a:xfrm>
          <a:custGeom>
            <a:avLst/>
            <a:gdLst/>
            <a:ahLst/>
            <a:cxnLst/>
            <a:rect r="r" b="b" t="t" l="l"/>
            <a:pathLst>
              <a:path h="10287000" w="11794742">
                <a:moveTo>
                  <a:pt x="0" y="0"/>
                </a:moveTo>
                <a:lnTo>
                  <a:pt x="11794742" y="0"/>
                </a:lnTo>
                <a:lnTo>
                  <a:pt x="117947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DAFb3NJ7NI0</dc:identifier>
  <dcterms:modified xsi:type="dcterms:W3CDTF">2011-08-01T06:04:30Z</dcterms:modified>
  <cp:revision>1</cp:revision>
  <dc:title>Python I - 1-8 [Review]</dc:title>
</cp:coreProperties>
</file>