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Now" charset="1" panose="00000500000000000000"/>
      <p:regular r:id="rId23"/>
    </p:embeddedFont>
    <p:embeddedFont>
      <p:font typeface="Now Bold" charset="1" panose="00000600000000000000"/>
      <p:regular r:id="rId24"/>
    </p:embeddedFont>
    <p:embeddedFont>
      <p:font typeface="DM Sans Bold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8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4964" y="-2597707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1098" y="-2122255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52996" y="3726913"/>
            <a:ext cx="8763936" cy="3783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60"/>
              </a:lnSpc>
            </a:pPr>
            <a:r>
              <a:rPr lang="en-US" sz="5700" spc="16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ВОВЕД ВО </a:t>
            </a:r>
            <a:r>
              <a:rPr lang="en-US" sz="5700" spc="165">
                <a:solidFill>
                  <a:srgbClr val="042B60"/>
                </a:solidFill>
                <a:latin typeface="Now Bold"/>
                <a:ea typeface="Now Bold"/>
                <a:cs typeface="Now Bold"/>
                <a:sym typeface="Now Bold"/>
              </a:rPr>
              <a:t>PYTHON </a:t>
            </a:r>
            <a:r>
              <a:rPr lang="en-US" sz="5700" spc="16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И</a:t>
            </a:r>
          </a:p>
          <a:p>
            <a:pPr algn="l">
              <a:lnSpc>
                <a:spcPts val="10260"/>
              </a:lnSpc>
            </a:pPr>
            <a:r>
              <a:rPr lang="en-US" sz="5700" spc="16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СЕТИРАЊЕ НА РАБОТНА ОКОЛИНА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665839" y="35101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-901352" y="247654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6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0170" y="570213"/>
            <a:ext cx="5079562" cy="1256037"/>
          </a:xfrm>
          <a:custGeom>
            <a:avLst/>
            <a:gdLst/>
            <a:ahLst/>
            <a:cxnLst/>
            <a:rect r="r" b="b" t="t" l="l"/>
            <a:pathLst>
              <a:path h="1256037" w="5079562">
                <a:moveTo>
                  <a:pt x="0" y="0"/>
                </a:moveTo>
                <a:lnTo>
                  <a:pt x="5079561" y="0"/>
                </a:lnTo>
                <a:lnTo>
                  <a:pt x="5079561" y="1256037"/>
                </a:lnTo>
                <a:lnTo>
                  <a:pt x="0" y="125603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873047" y="7921241"/>
            <a:ext cx="1524762" cy="1518829"/>
          </a:xfrm>
          <a:custGeom>
            <a:avLst/>
            <a:gdLst/>
            <a:ahLst/>
            <a:cxnLst/>
            <a:rect r="r" b="b" t="t" l="l"/>
            <a:pathLst>
              <a:path h="1518829" w="1524762">
                <a:moveTo>
                  <a:pt x="0" y="0"/>
                </a:moveTo>
                <a:lnTo>
                  <a:pt x="1524762" y="0"/>
                </a:lnTo>
                <a:lnTo>
                  <a:pt x="1524762" y="1518829"/>
                </a:lnTo>
                <a:lnTo>
                  <a:pt x="0" y="151882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960026" y="8842853"/>
            <a:ext cx="2975531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15"/>
              </a:lnSpc>
            </a:pPr>
            <a:r>
              <a:rPr lang="en-US" sz="3500" spc="101">
                <a:solidFill>
                  <a:srgbClr val="FFECA1"/>
                </a:solidFill>
                <a:latin typeface="Now Bold"/>
                <a:ea typeface="Now Bold"/>
                <a:cs typeface="Now Bold"/>
                <a:sym typeface="Now Bold"/>
              </a:rPr>
              <a:t>ТАМАРА ИЛИЕВА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6462289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97234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008588"/>
            <a:ext cx="12384404" cy="523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 spc="11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Конечна секвенца на инструкции кои треба да се извршат за да се постигне </a:t>
            </a:r>
            <a:r>
              <a:rPr lang="en-US" sz="3999" spc="11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одредена цел.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 spc="11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Даваат одреден “излез” (ја извршуваат работата)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 spc="11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Имаат даден “влез” (нешто од кое почнува да се извршува работата)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45138" y="3144591"/>
            <a:ext cx="4872038" cy="8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499"/>
              </a:lnSpc>
              <a:spcBef>
                <a:spcPct val="0"/>
              </a:spcBef>
            </a:pPr>
            <a:r>
              <a:rPr lang="en-US" sz="6499">
                <a:solidFill>
                  <a:srgbClr val="60C1DC"/>
                </a:solidFill>
                <a:latin typeface="Now Bold"/>
                <a:ea typeface="Now Bold"/>
                <a:cs typeface="Now Bold"/>
                <a:sym typeface="Now Bold"/>
              </a:rPr>
              <a:t>Алгоритми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2898334" y="1041916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2939242" y="82763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3609042" y="427366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4772" y="372997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6718153" y="132082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6733075" y="124266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04436" y="5076737"/>
            <a:ext cx="3031480" cy="3019684"/>
          </a:xfrm>
          <a:custGeom>
            <a:avLst/>
            <a:gdLst/>
            <a:ahLst/>
            <a:cxnLst/>
            <a:rect r="r" b="b" t="t" l="l"/>
            <a:pathLst>
              <a:path h="3019684" w="3031480">
                <a:moveTo>
                  <a:pt x="0" y="0"/>
                </a:moveTo>
                <a:lnTo>
                  <a:pt x="3031480" y="0"/>
                </a:lnTo>
                <a:lnTo>
                  <a:pt x="3031480" y="3019684"/>
                </a:lnTo>
                <a:lnTo>
                  <a:pt x="0" y="30196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63332" y="2953669"/>
            <a:ext cx="7713689" cy="108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000"/>
              </a:lnSpc>
              <a:spcBef>
                <a:spcPct val="0"/>
              </a:spcBef>
            </a:pPr>
            <a:r>
              <a:rPr lang="en-US" sz="80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About Python...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05643" y="4591455"/>
            <a:ext cx="7276715" cy="5821372"/>
          </a:xfrm>
          <a:custGeom>
            <a:avLst/>
            <a:gdLst/>
            <a:ahLst/>
            <a:cxnLst/>
            <a:rect r="r" b="b" t="t" l="l"/>
            <a:pathLst>
              <a:path h="5821372" w="7276715">
                <a:moveTo>
                  <a:pt x="0" y="0"/>
                </a:moveTo>
                <a:lnTo>
                  <a:pt x="7276714" y="0"/>
                </a:lnTo>
                <a:lnTo>
                  <a:pt x="7276714" y="5821371"/>
                </a:lnTo>
                <a:lnTo>
                  <a:pt x="0" y="58213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56070" y="517510"/>
            <a:ext cx="8821533" cy="8147889"/>
          </a:xfrm>
          <a:custGeom>
            <a:avLst/>
            <a:gdLst/>
            <a:ahLst/>
            <a:cxnLst/>
            <a:rect r="r" b="b" t="t" l="l"/>
            <a:pathLst>
              <a:path h="8147889" w="8821533">
                <a:moveTo>
                  <a:pt x="0" y="0"/>
                </a:moveTo>
                <a:lnTo>
                  <a:pt x="8821533" y="0"/>
                </a:lnTo>
                <a:lnTo>
                  <a:pt x="8821533" y="8147889"/>
                </a:lnTo>
                <a:lnTo>
                  <a:pt x="0" y="81478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21314" y="-2209943"/>
            <a:ext cx="9396621" cy="8679061"/>
          </a:xfrm>
          <a:custGeom>
            <a:avLst/>
            <a:gdLst/>
            <a:ahLst/>
            <a:cxnLst/>
            <a:rect r="r" b="b" t="t" l="l"/>
            <a:pathLst>
              <a:path h="8679061" w="9396621">
                <a:moveTo>
                  <a:pt x="0" y="0"/>
                </a:moveTo>
                <a:lnTo>
                  <a:pt x="9396622" y="0"/>
                </a:lnTo>
                <a:lnTo>
                  <a:pt x="9396622" y="8679061"/>
                </a:lnTo>
                <a:lnTo>
                  <a:pt x="0" y="86790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08385" y="7492969"/>
            <a:ext cx="6012827" cy="5553666"/>
          </a:xfrm>
          <a:custGeom>
            <a:avLst/>
            <a:gdLst/>
            <a:ahLst/>
            <a:cxnLst/>
            <a:rect r="r" b="b" t="t" l="l"/>
            <a:pathLst>
              <a:path h="5553666" w="6012827">
                <a:moveTo>
                  <a:pt x="0" y="0"/>
                </a:moveTo>
                <a:lnTo>
                  <a:pt x="6012827" y="0"/>
                </a:lnTo>
                <a:lnTo>
                  <a:pt x="6012827" y="5553666"/>
                </a:lnTo>
                <a:lnTo>
                  <a:pt x="0" y="55536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792251" y="7968421"/>
            <a:ext cx="6098110" cy="5632436"/>
          </a:xfrm>
          <a:custGeom>
            <a:avLst/>
            <a:gdLst/>
            <a:ahLst/>
            <a:cxnLst/>
            <a:rect r="r" b="b" t="t" l="l"/>
            <a:pathLst>
              <a:path h="5632436" w="6098110">
                <a:moveTo>
                  <a:pt x="0" y="0"/>
                </a:moveTo>
                <a:lnTo>
                  <a:pt x="6098110" y="0"/>
                </a:lnTo>
                <a:lnTo>
                  <a:pt x="6098110" y="5632436"/>
                </a:lnTo>
                <a:lnTo>
                  <a:pt x="0" y="56324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71831" y="2072438"/>
            <a:ext cx="8868056" cy="338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7"/>
              </a:lnSpc>
            </a:pPr>
            <a:r>
              <a:rPr lang="en-US" sz="5199" spc="15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Креиран од Guido van Rossum во 1991 година</a:t>
            </a:r>
          </a:p>
          <a:p>
            <a:pPr algn="l">
              <a:lnSpc>
                <a:spcPts val="6707"/>
              </a:lnSpc>
            </a:pPr>
          </a:p>
          <a:p>
            <a:pPr algn="l">
              <a:lnSpc>
                <a:spcPts val="6707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12898334" y="1041916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12939242" y="827632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3609042" y="4273668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4772" y="3729970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16718153" y="1320827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16733075" y="124266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04380" y="1553575"/>
            <a:ext cx="8067400" cy="108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000"/>
              </a:lnSpc>
              <a:spcBef>
                <a:spcPct val="0"/>
              </a:spcBef>
            </a:pPr>
            <a:r>
              <a:rPr lang="en-US" sz="80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Зошто Python?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04380" y="3275743"/>
            <a:ext cx="9515475" cy="546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2407" indent="-346204" lvl="1">
              <a:lnSpc>
                <a:spcPts val="4810"/>
              </a:lnSpc>
              <a:buFont typeface="Arial"/>
              <a:buChar char="•"/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ј</a:t>
            </a: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азик од релативно високо ниво</a:t>
            </a:r>
          </a:p>
          <a:p>
            <a:pPr algn="l" marL="692407" indent="-346204" lvl="1">
              <a:lnSpc>
                <a:spcPts val="4810"/>
              </a:lnSpc>
              <a:buFont typeface="Arial"/>
              <a:buChar char="•"/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едноставен</a:t>
            </a:r>
          </a:p>
          <a:p>
            <a:pPr algn="l" marL="692407" indent="-346204" lvl="1">
              <a:lnSpc>
                <a:spcPts val="4810"/>
              </a:lnSpc>
              <a:buFont typeface="Arial"/>
              <a:buChar char="•"/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интерпретиран (а не компајлиран)</a:t>
            </a:r>
          </a:p>
          <a:p>
            <a:pPr algn="l" marL="692407" indent="-346204" lvl="1">
              <a:lnSpc>
                <a:spcPts val="4810"/>
              </a:lnSpc>
              <a:buFont typeface="Arial"/>
              <a:buChar char="•"/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резултати во реално време</a:t>
            </a:r>
          </a:p>
          <a:p>
            <a:pPr algn="l" marL="692407" indent="-346204" lvl="1">
              <a:lnSpc>
                <a:spcPts val="4810"/>
              </a:lnSpc>
              <a:buFont typeface="Arial"/>
              <a:buChar char="•"/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реални апликации</a:t>
            </a:r>
          </a:p>
          <a:p>
            <a:pPr algn="l" marL="692407" indent="-346204" lvl="1">
              <a:lnSpc>
                <a:spcPts val="4810"/>
              </a:lnSpc>
              <a:buFont typeface="Arial"/>
              <a:buChar char="•"/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разновидна употреба</a:t>
            </a:r>
          </a:p>
          <a:p>
            <a:pPr algn="l" marL="692407" indent="-346204" lvl="1">
              <a:lnSpc>
                <a:spcPts val="4810"/>
              </a:lnSpc>
              <a:buFont typeface="Arial"/>
              <a:buChar char="•"/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огромен потенцијал</a:t>
            </a:r>
          </a:p>
          <a:p>
            <a:pPr algn="l" marL="692407" indent="-346204" lvl="1">
              <a:lnSpc>
                <a:spcPts val="4810"/>
              </a:lnSpc>
              <a:buFont typeface="Arial"/>
              <a:buChar char="•"/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големо множество на готови библиотеки</a:t>
            </a:r>
          </a:p>
          <a:p>
            <a:pPr algn="l" marL="692407" indent="-346204" lvl="1">
              <a:lnSpc>
                <a:spcPts val="4810"/>
              </a:lnSpc>
              <a:buFont typeface="Arial"/>
              <a:buChar char="•"/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едноставна и разбирлива синтакса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955689">
            <a:off x="-1207086" y="869329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44310">
            <a:off x="-1166178" y="655045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496378" y="410108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352" y="3557383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55689">
            <a:off x="2612733" y="1148240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5" y="0"/>
                </a:lnTo>
                <a:lnTo>
                  <a:pt x="1184465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44310">
            <a:off x="2627655" y="107007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48550" y="2036942"/>
            <a:ext cx="9968892" cy="99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sz="7400">
                <a:solidFill>
                  <a:srgbClr val="FFBF76"/>
                </a:solidFill>
                <a:latin typeface="Now Bold"/>
                <a:ea typeface="Now Bold"/>
                <a:cs typeface="Now Bold"/>
                <a:sym typeface="Now Bold"/>
              </a:rPr>
              <a:t>Употреба на Python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48550" y="3548319"/>
            <a:ext cx="5303520" cy="4289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2407" indent="-346204" lvl="1">
              <a:lnSpc>
                <a:spcPts val="5772"/>
              </a:lnSpc>
              <a:buFont typeface="Arial"/>
              <a:buChar char="•"/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Desktop апликации</a:t>
            </a:r>
          </a:p>
          <a:p>
            <a:pPr algn="l" marL="692407" indent="-346204" lvl="1">
              <a:lnSpc>
                <a:spcPts val="5772"/>
              </a:lnSpc>
              <a:buFont typeface="Arial"/>
              <a:buChar char="•"/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Web development</a:t>
            </a:r>
          </a:p>
          <a:p>
            <a:pPr algn="l" marL="692407" indent="-346204" lvl="1">
              <a:lnSpc>
                <a:spcPts val="5772"/>
              </a:lnSpc>
              <a:buFont typeface="Arial"/>
              <a:buChar char="•"/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Game development</a:t>
            </a:r>
          </a:p>
          <a:p>
            <a:pPr algn="l" marL="692407" indent="-346204" lvl="1">
              <a:lnSpc>
                <a:spcPts val="5772"/>
              </a:lnSpc>
              <a:buFont typeface="Arial"/>
              <a:buChar char="•"/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AI &amp; Machine learning</a:t>
            </a:r>
          </a:p>
          <a:p>
            <a:pPr algn="l" marL="692407" indent="-346204" lvl="1">
              <a:lnSpc>
                <a:spcPts val="5772"/>
              </a:lnSpc>
              <a:buFont typeface="Arial"/>
              <a:buChar char="•"/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Data visualization</a:t>
            </a:r>
          </a:p>
          <a:p>
            <a:pPr algn="l" marL="692407" indent="-346204" lvl="1">
              <a:lnSpc>
                <a:spcPts val="5772"/>
              </a:lnSpc>
              <a:buFont typeface="Arial"/>
              <a:buChar char="•"/>
            </a:pPr>
            <a:r>
              <a:rPr lang="en-US" sz="3207" spc="9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Data analysis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96113" y="33211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3938425" y="-50936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48433" y="828315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5412921" y="7939629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76680" y="-294154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6941168" y="-3285076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32540" y="9479783"/>
            <a:ext cx="1515157" cy="1399454"/>
          </a:xfrm>
          <a:custGeom>
            <a:avLst/>
            <a:gdLst/>
            <a:ahLst/>
            <a:cxnLst/>
            <a:rect r="r" b="b" t="t" l="l"/>
            <a:pathLst>
              <a:path h="1399454" w="1515157">
                <a:moveTo>
                  <a:pt x="0" y="0"/>
                </a:moveTo>
                <a:lnTo>
                  <a:pt x="1515157" y="0"/>
                </a:lnTo>
                <a:lnTo>
                  <a:pt x="1515157" y="1399454"/>
                </a:lnTo>
                <a:lnTo>
                  <a:pt x="0" y="139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200000">
            <a:off x="1674851" y="9395635"/>
            <a:ext cx="1549319" cy="1431008"/>
          </a:xfrm>
          <a:custGeom>
            <a:avLst/>
            <a:gdLst/>
            <a:ahLst/>
            <a:cxnLst/>
            <a:rect r="r" b="b" t="t" l="l"/>
            <a:pathLst>
              <a:path h="1431008" w="1549319">
                <a:moveTo>
                  <a:pt x="0" y="0"/>
                </a:moveTo>
                <a:lnTo>
                  <a:pt x="1549319" y="0"/>
                </a:lnTo>
                <a:lnTo>
                  <a:pt x="1549319" y="1431008"/>
                </a:lnTo>
                <a:lnTo>
                  <a:pt x="0" y="1431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089425" y="4095750"/>
            <a:ext cx="9438867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Инсталација и сетирање на работна околина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335461" y="5201120"/>
            <a:ext cx="7406629" cy="1371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8"/>
              </a:lnSpc>
              <a:spcBef>
                <a:spcPct val="0"/>
              </a:spcBef>
            </a:pPr>
            <a:r>
              <a:rPr lang="en-US" sz="4200" spc="12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https://www.youtube.com/watch?v=XsL8JDkH-ec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13010" y="3883721"/>
            <a:ext cx="9438867" cy="105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E28AE3"/>
                </a:solidFill>
                <a:latin typeface="Now Bold"/>
                <a:ea typeface="Now Bold"/>
                <a:cs typeface="Now Bold"/>
                <a:sym typeface="Now Bold"/>
              </a:rPr>
              <a:t>PyCharm + Python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36" y="-1548789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651048" y="-18923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1913" y="7062698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-960858" y="6918814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343186" y="6122571"/>
            <a:ext cx="2994621" cy="313572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7834369" y="4776978"/>
            <a:ext cx="8615144" cy="68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8"/>
              </a:lnSpc>
              <a:spcBef>
                <a:spcPct val="0"/>
              </a:spcBef>
            </a:pPr>
            <a:r>
              <a:rPr lang="en-US" sz="4200" spc="121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print("Welcome to Python 1")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099318" y="4141631"/>
            <a:ext cx="696635" cy="643437"/>
          </a:xfrm>
          <a:custGeom>
            <a:avLst/>
            <a:gdLst/>
            <a:ahLst/>
            <a:cxnLst/>
            <a:rect r="r" b="b" t="t" l="l"/>
            <a:pathLst>
              <a:path h="643437" w="696635">
                <a:moveTo>
                  <a:pt x="0" y="0"/>
                </a:moveTo>
                <a:lnTo>
                  <a:pt x="696635" y="0"/>
                </a:lnTo>
                <a:lnTo>
                  <a:pt x="696635" y="643437"/>
                </a:lnTo>
                <a:lnTo>
                  <a:pt x="0" y="643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963720" y="4241532"/>
            <a:ext cx="696635" cy="643437"/>
          </a:xfrm>
          <a:custGeom>
            <a:avLst/>
            <a:gdLst/>
            <a:ahLst/>
            <a:cxnLst/>
            <a:rect r="r" b="b" t="t" l="l"/>
            <a:pathLst>
              <a:path h="643437" w="696635">
                <a:moveTo>
                  <a:pt x="0" y="0"/>
                </a:moveTo>
                <a:lnTo>
                  <a:pt x="696634" y="0"/>
                </a:lnTo>
                <a:lnTo>
                  <a:pt x="696634" y="643437"/>
                </a:lnTo>
                <a:lnTo>
                  <a:pt x="0" y="6434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1073555" y="5934044"/>
            <a:ext cx="696635" cy="643437"/>
          </a:xfrm>
          <a:custGeom>
            <a:avLst/>
            <a:gdLst/>
            <a:ahLst/>
            <a:cxnLst/>
            <a:rect r="r" b="b" t="t" l="l"/>
            <a:pathLst>
              <a:path h="643437" w="696635">
                <a:moveTo>
                  <a:pt x="0" y="0"/>
                </a:moveTo>
                <a:lnTo>
                  <a:pt x="696634" y="0"/>
                </a:lnTo>
                <a:lnTo>
                  <a:pt x="696634" y="643437"/>
                </a:lnTo>
                <a:lnTo>
                  <a:pt x="0" y="643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1234916" y="6095406"/>
            <a:ext cx="696635" cy="643437"/>
          </a:xfrm>
          <a:custGeom>
            <a:avLst/>
            <a:gdLst/>
            <a:ahLst/>
            <a:cxnLst/>
            <a:rect r="r" b="b" t="t" l="l"/>
            <a:pathLst>
              <a:path h="643437" w="696635">
                <a:moveTo>
                  <a:pt x="0" y="0"/>
                </a:moveTo>
                <a:lnTo>
                  <a:pt x="696635" y="0"/>
                </a:lnTo>
                <a:lnTo>
                  <a:pt x="696635" y="643437"/>
                </a:lnTo>
                <a:lnTo>
                  <a:pt x="0" y="6434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1099318" y="2486591"/>
            <a:ext cx="696635" cy="643437"/>
          </a:xfrm>
          <a:custGeom>
            <a:avLst/>
            <a:gdLst/>
            <a:ahLst/>
            <a:cxnLst/>
            <a:rect r="r" b="b" t="t" l="l"/>
            <a:pathLst>
              <a:path h="643437" w="696635">
                <a:moveTo>
                  <a:pt x="0" y="0"/>
                </a:moveTo>
                <a:lnTo>
                  <a:pt x="696635" y="0"/>
                </a:lnTo>
                <a:lnTo>
                  <a:pt x="696635" y="643437"/>
                </a:lnTo>
                <a:lnTo>
                  <a:pt x="0" y="643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260680" y="2647953"/>
            <a:ext cx="696635" cy="643437"/>
          </a:xfrm>
          <a:custGeom>
            <a:avLst/>
            <a:gdLst/>
            <a:ahLst/>
            <a:cxnLst/>
            <a:rect r="r" b="b" t="t" l="l"/>
            <a:pathLst>
              <a:path h="643437" w="696635">
                <a:moveTo>
                  <a:pt x="0" y="0"/>
                </a:moveTo>
                <a:lnTo>
                  <a:pt x="696634" y="0"/>
                </a:lnTo>
                <a:lnTo>
                  <a:pt x="696634" y="643437"/>
                </a:lnTo>
                <a:lnTo>
                  <a:pt x="0" y="6434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75785" y="2465973"/>
            <a:ext cx="15726370" cy="6186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7"/>
              </a:lnSpc>
              <a:spcBef>
                <a:spcPct val="0"/>
              </a:spcBef>
            </a:pPr>
            <a:r>
              <a:rPr lang="en-US" sz="5199" spc="15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Предавач: Тамара Илиева</a:t>
            </a:r>
          </a:p>
          <a:p>
            <a:pPr algn="l">
              <a:lnSpc>
                <a:spcPts val="6707"/>
              </a:lnSpc>
              <a:spcBef>
                <a:spcPct val="0"/>
              </a:spcBef>
            </a:pPr>
          </a:p>
          <a:p>
            <a:pPr algn="l">
              <a:lnSpc>
                <a:spcPts val="6707"/>
              </a:lnSpc>
              <a:spcBef>
                <a:spcPct val="0"/>
              </a:spcBef>
            </a:pPr>
            <a:r>
              <a:rPr lang="en-US" sz="5199" spc="15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Предавања: 2 пати неделно (вкупно 30 часа)</a:t>
            </a:r>
          </a:p>
          <a:p>
            <a:pPr algn="l">
              <a:lnSpc>
                <a:spcPts val="6707"/>
              </a:lnSpc>
              <a:spcBef>
                <a:spcPct val="0"/>
              </a:spcBef>
            </a:pPr>
          </a:p>
          <a:p>
            <a:pPr algn="l">
              <a:lnSpc>
                <a:spcPts val="6707"/>
              </a:lnSpc>
              <a:spcBef>
                <a:spcPct val="0"/>
              </a:spcBef>
            </a:pPr>
            <a:r>
              <a:rPr lang="en-US" sz="5199" spc="150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Термин:</a:t>
            </a:r>
          </a:p>
          <a:p>
            <a:pPr algn="l" marL="863599" indent="-431800" lvl="1">
              <a:lnSpc>
                <a:spcPts val="5159"/>
              </a:lnSpc>
              <a:buFont typeface="Arial"/>
              <a:buChar char="•"/>
            </a:pPr>
            <a:r>
              <a:rPr lang="en-US" sz="3999" spc="11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вторник, четврток</a:t>
            </a:r>
            <a:r>
              <a:rPr lang="en-US" sz="3999" spc="11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;</a:t>
            </a:r>
          </a:p>
          <a:p>
            <a:pPr algn="l" marL="863599" indent="-431800" lvl="1">
              <a:lnSpc>
                <a:spcPts val="5159"/>
              </a:lnSpc>
              <a:buFont typeface="Arial"/>
              <a:buChar char="•"/>
            </a:pPr>
            <a:r>
              <a:rPr lang="en-US" sz="3999" spc="115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19:30-22:00</a:t>
            </a:r>
          </a:p>
          <a:p>
            <a:pPr algn="l">
              <a:lnSpc>
                <a:spcPts val="51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62175"/>
            <a:ext cx="12710160" cy="709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Вовед во програмирање и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вовед во Python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Примитивни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податочни структури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Контрола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на тек на програма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Циклуси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Функции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Непримитивни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податочни структури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Работа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со датотеки (txt, csv)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Справување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со грешки и исклучоци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Работа со готови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модули и кориснички дефинирани модули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Решавање</a:t>
            </a:r>
            <a:r>
              <a:rPr lang="en-US" sz="3000" spc="87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 примери со готови модули и/или повторување</a:t>
            </a:r>
          </a:p>
          <a:p>
            <a:pPr algn="l">
              <a:lnSpc>
                <a:spcPts val="51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596931" y="708433"/>
            <a:ext cx="9267458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Содржина на курсот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60342" y="248148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-1095855" y="2137953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48761" y="4492100"/>
            <a:ext cx="6528698" cy="123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4"/>
              </a:lnSpc>
            </a:pPr>
            <a:r>
              <a:rPr lang="en-US" sz="7685" spc="222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ЦЕЛ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7200000">
            <a:off x="7291793" y="4587347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200000">
            <a:off x="7131708" y="4705287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7261377" y="6703428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200000">
            <a:off x="7451877" y="6893928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622547" y="2600578"/>
            <a:ext cx="9267458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Вовед во програмирање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92131" y="4609197"/>
            <a:ext cx="8990863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Вовед во 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22547" y="6702981"/>
            <a:ext cx="10210063" cy="1833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  <a:ea typeface="Now"/>
                <a:cs typeface="Now"/>
                <a:sym typeface="Now"/>
              </a:rPr>
              <a:t>Сетирање на работна околина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7200000">
            <a:off x="7291793" y="2633445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7200000">
            <a:off x="7482293" y="2823945"/>
            <a:ext cx="822431" cy="759627"/>
          </a:xfrm>
          <a:custGeom>
            <a:avLst/>
            <a:gdLst/>
            <a:ahLst/>
            <a:cxnLst/>
            <a:rect r="r" b="b" t="t" l="l"/>
            <a:pathLst>
              <a:path h="759627" w="822431">
                <a:moveTo>
                  <a:pt x="0" y="0"/>
                </a:moveTo>
                <a:lnTo>
                  <a:pt x="822431" y="0"/>
                </a:lnTo>
                <a:lnTo>
                  <a:pt x="822431" y="759627"/>
                </a:lnTo>
                <a:lnTo>
                  <a:pt x="0" y="7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5292" y="2527469"/>
            <a:ext cx="826878" cy="628428"/>
          </a:xfrm>
          <a:custGeom>
            <a:avLst/>
            <a:gdLst/>
            <a:ahLst/>
            <a:cxnLst/>
            <a:rect r="r" b="b" t="t" l="l"/>
            <a:pathLst>
              <a:path h="628428" w="826878">
                <a:moveTo>
                  <a:pt x="0" y="0"/>
                </a:moveTo>
                <a:lnTo>
                  <a:pt x="826878" y="0"/>
                </a:lnTo>
                <a:lnTo>
                  <a:pt x="826878" y="628427"/>
                </a:lnTo>
                <a:lnTo>
                  <a:pt x="0" y="628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1872142" y="9261642"/>
            <a:ext cx="826878" cy="628428"/>
          </a:xfrm>
          <a:custGeom>
            <a:avLst/>
            <a:gdLst/>
            <a:ahLst/>
            <a:cxnLst/>
            <a:rect r="r" b="b" t="t" l="l"/>
            <a:pathLst>
              <a:path h="628428" w="826878">
                <a:moveTo>
                  <a:pt x="826879" y="628428"/>
                </a:moveTo>
                <a:lnTo>
                  <a:pt x="0" y="628428"/>
                </a:lnTo>
                <a:lnTo>
                  <a:pt x="0" y="0"/>
                </a:lnTo>
                <a:lnTo>
                  <a:pt x="826879" y="0"/>
                </a:lnTo>
                <a:lnTo>
                  <a:pt x="826879" y="628428"/>
                </a:lnTo>
                <a:close/>
              </a:path>
            </a:pathLst>
          </a:custGeom>
          <a:blipFill>
            <a:blip r:embed="rId8">
              <a:alphaModFix amt="69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5292" y="3446121"/>
            <a:ext cx="10097132" cy="5815522"/>
          </a:xfrm>
          <a:custGeom>
            <a:avLst/>
            <a:gdLst/>
            <a:ahLst/>
            <a:cxnLst/>
            <a:rect r="r" b="b" t="t" l="l"/>
            <a:pathLst>
              <a:path h="5815522" w="10097132">
                <a:moveTo>
                  <a:pt x="0" y="0"/>
                </a:moveTo>
                <a:lnTo>
                  <a:pt x="10097132" y="0"/>
                </a:lnTo>
                <a:lnTo>
                  <a:pt x="10097132" y="5815521"/>
                </a:lnTo>
                <a:lnTo>
                  <a:pt x="0" y="581552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22554" b="-6392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78853" y="-586367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2383379" y="-504678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7" y="0"/>
                </a:lnTo>
                <a:lnTo>
                  <a:pt x="3320307" y="3066756"/>
                </a:lnTo>
                <a:lnTo>
                  <a:pt x="0" y="3066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108" y="-480062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6"/>
                </a:lnTo>
                <a:lnTo>
                  <a:pt x="0" y="109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200000">
            <a:off x="797804" y="-450264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1" y="0"/>
                </a:lnTo>
                <a:lnTo>
                  <a:pt x="1211171" y="1118683"/>
                </a:lnTo>
                <a:lnTo>
                  <a:pt x="0" y="1118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2145" y="5172342"/>
            <a:ext cx="6026465" cy="5566263"/>
          </a:xfrm>
          <a:custGeom>
            <a:avLst/>
            <a:gdLst/>
            <a:ahLst/>
            <a:cxnLst/>
            <a:rect r="r" b="b" t="t" l="l"/>
            <a:pathLst>
              <a:path h="5566263" w="6026465">
                <a:moveTo>
                  <a:pt x="0" y="0"/>
                </a:moveTo>
                <a:lnTo>
                  <a:pt x="6026466" y="0"/>
                </a:lnTo>
                <a:lnTo>
                  <a:pt x="6026466" y="5566263"/>
                </a:lnTo>
                <a:lnTo>
                  <a:pt x="0" y="556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1349353" y="5323952"/>
            <a:ext cx="6162345" cy="5691766"/>
          </a:xfrm>
          <a:custGeom>
            <a:avLst/>
            <a:gdLst/>
            <a:ahLst/>
            <a:cxnLst/>
            <a:rect r="r" b="b" t="t" l="l"/>
            <a:pathLst>
              <a:path h="5691766" w="6162345">
                <a:moveTo>
                  <a:pt x="0" y="0"/>
                </a:moveTo>
                <a:lnTo>
                  <a:pt x="6162345" y="0"/>
                </a:lnTo>
                <a:lnTo>
                  <a:pt x="6162345" y="5691765"/>
                </a:lnTo>
                <a:lnTo>
                  <a:pt x="0" y="5691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1066" y="5369639"/>
            <a:ext cx="2198316" cy="2030444"/>
          </a:xfrm>
          <a:custGeom>
            <a:avLst/>
            <a:gdLst/>
            <a:ahLst/>
            <a:cxnLst/>
            <a:rect r="r" b="b" t="t" l="l"/>
            <a:pathLst>
              <a:path h="2030444" w="2198316">
                <a:moveTo>
                  <a:pt x="0" y="0"/>
                </a:moveTo>
                <a:lnTo>
                  <a:pt x="2198315" y="0"/>
                </a:lnTo>
                <a:lnTo>
                  <a:pt x="2198315" y="2030445"/>
                </a:lnTo>
                <a:lnTo>
                  <a:pt x="0" y="2030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00000">
            <a:off x="-1593405" y="5424943"/>
            <a:ext cx="2247882" cy="2076225"/>
          </a:xfrm>
          <a:custGeom>
            <a:avLst/>
            <a:gdLst/>
            <a:ahLst/>
            <a:cxnLst/>
            <a:rect r="r" b="b" t="t" l="l"/>
            <a:pathLst>
              <a:path h="2076225" w="2247882">
                <a:moveTo>
                  <a:pt x="0" y="0"/>
                </a:moveTo>
                <a:lnTo>
                  <a:pt x="2247882" y="0"/>
                </a:lnTo>
                <a:lnTo>
                  <a:pt x="2247882" y="2076225"/>
                </a:lnTo>
                <a:lnTo>
                  <a:pt x="0" y="207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59618" y="2900139"/>
            <a:ext cx="6740982" cy="1840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91"/>
              </a:lnSpc>
              <a:spcBef>
                <a:spcPct val="0"/>
              </a:spcBef>
            </a:pPr>
            <a:r>
              <a:rPr lang="en-US" sz="6991">
                <a:solidFill>
                  <a:srgbClr val="68C3DE"/>
                </a:solidFill>
                <a:latin typeface="Now Bold"/>
                <a:ea typeface="Now Bold"/>
                <a:cs typeface="Now Bold"/>
                <a:sym typeface="Now Bold"/>
              </a:rPr>
              <a:t>Компјутерска програма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59618" y="5325457"/>
            <a:ext cx="7719852" cy="224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61C2DC"/>
                </a:solidFill>
                <a:latin typeface="Now Bold"/>
                <a:ea typeface="Now Bold"/>
                <a:cs typeface="Now Bold"/>
                <a:sym typeface="Now Bold"/>
              </a:rPr>
              <a:t>Компјутерска програма</a:t>
            </a:r>
            <a:r>
              <a:rPr lang="en-US" sz="32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е множество од инструкции (наредби) кои овозможуваат компјутерот да врши некој вид на акција.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0152" y="1152038"/>
            <a:ext cx="3247095" cy="2999135"/>
          </a:xfrm>
          <a:custGeom>
            <a:avLst/>
            <a:gdLst/>
            <a:ahLst/>
            <a:cxnLst/>
            <a:rect r="r" b="b" t="t" l="l"/>
            <a:pathLst>
              <a:path h="2999135" w="3247095">
                <a:moveTo>
                  <a:pt x="0" y="0"/>
                </a:moveTo>
                <a:lnTo>
                  <a:pt x="3247095" y="0"/>
                </a:lnTo>
                <a:lnTo>
                  <a:pt x="3247095" y="2999135"/>
                </a:lnTo>
                <a:lnTo>
                  <a:pt x="0" y="299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200000">
            <a:off x="4504677" y="1233726"/>
            <a:ext cx="3320308" cy="3066757"/>
          </a:xfrm>
          <a:custGeom>
            <a:avLst/>
            <a:gdLst/>
            <a:ahLst/>
            <a:cxnLst/>
            <a:rect r="r" b="b" t="t" l="l"/>
            <a:pathLst>
              <a:path h="3066757" w="3320308">
                <a:moveTo>
                  <a:pt x="0" y="0"/>
                </a:moveTo>
                <a:lnTo>
                  <a:pt x="3320308" y="0"/>
                </a:lnTo>
                <a:lnTo>
                  <a:pt x="3320308" y="3066757"/>
                </a:lnTo>
                <a:lnTo>
                  <a:pt x="0" y="3066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-1501751" y="3719842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8" y="0"/>
                </a:lnTo>
                <a:lnTo>
                  <a:pt x="6325038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75346" y="3153334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0406" y="1258343"/>
            <a:ext cx="1184466" cy="1094015"/>
          </a:xfrm>
          <a:custGeom>
            <a:avLst/>
            <a:gdLst/>
            <a:ahLst/>
            <a:cxnLst/>
            <a:rect r="r" b="b" t="t" l="l"/>
            <a:pathLst>
              <a:path h="1094015" w="1184466">
                <a:moveTo>
                  <a:pt x="0" y="0"/>
                </a:moveTo>
                <a:lnTo>
                  <a:pt x="1184466" y="0"/>
                </a:lnTo>
                <a:lnTo>
                  <a:pt x="1184466" y="1094015"/>
                </a:lnTo>
                <a:lnTo>
                  <a:pt x="0" y="1094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200000">
            <a:off x="2919102" y="1288141"/>
            <a:ext cx="1211172" cy="1118682"/>
          </a:xfrm>
          <a:custGeom>
            <a:avLst/>
            <a:gdLst/>
            <a:ahLst/>
            <a:cxnLst/>
            <a:rect r="r" b="b" t="t" l="l"/>
            <a:pathLst>
              <a:path h="1118682" w="1211172">
                <a:moveTo>
                  <a:pt x="0" y="0"/>
                </a:moveTo>
                <a:lnTo>
                  <a:pt x="1211172" y="0"/>
                </a:lnTo>
                <a:lnTo>
                  <a:pt x="1211172" y="1118682"/>
                </a:lnTo>
                <a:lnTo>
                  <a:pt x="0" y="111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19487" y="5459974"/>
            <a:ext cx="2880783" cy="1673335"/>
            <a:chOff x="0" y="0"/>
            <a:chExt cx="1913890" cy="11117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111704"/>
            </a:xfrm>
            <a:custGeom>
              <a:avLst/>
              <a:gdLst/>
              <a:ahLst/>
              <a:cxnLst/>
              <a:rect r="r" b="b" t="t" l="l"/>
              <a:pathLst>
                <a:path h="1111704" w="1913890">
                  <a:moveTo>
                    <a:pt x="0" y="0"/>
                  </a:moveTo>
                  <a:lnTo>
                    <a:pt x="0" y="1111704"/>
                  </a:lnTo>
                  <a:lnTo>
                    <a:pt x="1913890" y="1111704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050744"/>
                  </a:moveTo>
                  <a:lnTo>
                    <a:pt x="59690" y="1050744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050744"/>
                  </a:lnTo>
                  <a:close/>
                </a:path>
              </a:pathLst>
            </a:custGeom>
            <a:solidFill>
              <a:srgbClr val="20202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332291" y="5894109"/>
            <a:ext cx="10927009" cy="722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55"/>
              </a:lnSpc>
              <a:spcBef>
                <a:spcPct val="0"/>
              </a:spcBef>
            </a:pPr>
            <a:r>
              <a:rPr lang="en-US" sz="4182">
                <a:solidFill>
                  <a:srgbClr val="00C2CB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влез      -&gt;      наредби      -&gt;      излез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573922" y="5609361"/>
            <a:ext cx="2366418" cy="1374560"/>
            <a:chOff x="0" y="0"/>
            <a:chExt cx="1913890" cy="111170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13890" cy="1111704"/>
            </a:xfrm>
            <a:custGeom>
              <a:avLst/>
              <a:gdLst/>
              <a:ahLst/>
              <a:cxnLst/>
              <a:rect r="r" b="b" t="t" l="l"/>
              <a:pathLst>
                <a:path h="1111704" w="1913890">
                  <a:moveTo>
                    <a:pt x="0" y="0"/>
                  </a:moveTo>
                  <a:lnTo>
                    <a:pt x="0" y="1111704"/>
                  </a:lnTo>
                  <a:lnTo>
                    <a:pt x="1913890" y="1111704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050744"/>
                  </a:moveTo>
                  <a:lnTo>
                    <a:pt x="59690" y="1050744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05074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4578397" y="5609361"/>
            <a:ext cx="2366418" cy="1374560"/>
            <a:chOff x="0" y="0"/>
            <a:chExt cx="1913890" cy="111170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13890" cy="1111704"/>
            </a:xfrm>
            <a:custGeom>
              <a:avLst/>
              <a:gdLst/>
              <a:ahLst/>
              <a:cxnLst/>
              <a:rect r="r" b="b" t="t" l="l"/>
              <a:pathLst>
                <a:path h="1111704" w="1913890">
                  <a:moveTo>
                    <a:pt x="0" y="0"/>
                  </a:moveTo>
                  <a:lnTo>
                    <a:pt x="0" y="1111704"/>
                  </a:lnTo>
                  <a:lnTo>
                    <a:pt x="1913890" y="1111704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050744"/>
                  </a:moveTo>
                  <a:lnTo>
                    <a:pt x="59690" y="1050744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050744"/>
                  </a:lnTo>
                  <a:close/>
                </a:path>
              </a:pathLst>
            </a:custGeom>
            <a:solidFill>
              <a:srgbClr val="202020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323155"/>
            <a:ext cx="10321766" cy="8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499"/>
              </a:lnSpc>
              <a:spcBef>
                <a:spcPct val="0"/>
              </a:spcBef>
            </a:pPr>
            <a:r>
              <a:rPr lang="en-US" sz="6499">
                <a:solidFill>
                  <a:srgbClr val="60C1DC"/>
                </a:solidFill>
                <a:latin typeface="Now Bold"/>
                <a:ea typeface="Now Bold"/>
                <a:cs typeface="Now Bold"/>
                <a:sym typeface="Now Bold"/>
              </a:rPr>
              <a:t>Фази на програмирање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396283"/>
            <a:ext cx="10338688" cy="297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7" indent="-421003" lvl="1">
              <a:lnSpc>
                <a:spcPts val="6239"/>
              </a:lnSpc>
              <a:buAutoNum type="arabicPeriod" startAt="1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3899">
                <a:solidFill>
                  <a:srgbClr val="60C1DC"/>
                </a:solidFill>
                <a:latin typeface="Now Bold"/>
                <a:ea typeface="Now Bold"/>
                <a:cs typeface="Now Bold"/>
                <a:sym typeface="Now Bold"/>
              </a:rPr>
              <a:t>Решавање на проблемот</a:t>
            </a: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- анализа и дефиниција на проблемот</a:t>
            </a:r>
          </a:p>
          <a:p>
            <a:pPr algn="l" marL="842007" indent="-421003" lvl="1">
              <a:lnSpc>
                <a:spcPts val="5459"/>
              </a:lnSpc>
              <a:spcBef>
                <a:spcPct val="0"/>
              </a:spcBef>
              <a:buAutoNum type="arabicPeriod" startAt="1"/>
            </a:pP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3899">
                <a:solidFill>
                  <a:srgbClr val="60C1DC"/>
                </a:solidFill>
                <a:latin typeface="Now Bold"/>
                <a:ea typeface="Now Bold"/>
                <a:cs typeface="Now Bold"/>
                <a:sym typeface="Now Bold"/>
              </a:rPr>
              <a:t>Имплементација </a:t>
            </a:r>
            <a:r>
              <a:rPr lang="en-US" sz="38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- кодирање во некој програмски јазик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200000">
            <a:off x="13847170" y="6326321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5"/>
                </a:lnTo>
                <a:lnTo>
                  <a:pt x="0" y="584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82115" y="6583461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0" y="0"/>
                </a:lnTo>
                <a:lnTo>
                  <a:pt x="6185570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00000">
            <a:off x="4398971" y="-2921017"/>
            <a:ext cx="6325037" cy="5842034"/>
          </a:xfrm>
          <a:custGeom>
            <a:avLst/>
            <a:gdLst/>
            <a:ahLst/>
            <a:cxnLst/>
            <a:rect r="r" b="b" t="t" l="l"/>
            <a:pathLst>
              <a:path h="5842034" w="6325037">
                <a:moveTo>
                  <a:pt x="0" y="0"/>
                </a:moveTo>
                <a:lnTo>
                  <a:pt x="6325037" y="0"/>
                </a:lnTo>
                <a:lnTo>
                  <a:pt x="6325037" y="5842034"/>
                </a:lnTo>
                <a:lnTo>
                  <a:pt x="0" y="584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33915" y="-2663877"/>
            <a:ext cx="6185571" cy="5713218"/>
          </a:xfrm>
          <a:custGeom>
            <a:avLst/>
            <a:gdLst/>
            <a:ahLst/>
            <a:cxnLst/>
            <a:rect r="r" b="b" t="t" l="l"/>
            <a:pathLst>
              <a:path h="5713218" w="6185571">
                <a:moveTo>
                  <a:pt x="0" y="0"/>
                </a:moveTo>
                <a:lnTo>
                  <a:pt x="6185571" y="0"/>
                </a:lnTo>
                <a:lnTo>
                  <a:pt x="6185571" y="5713218"/>
                </a:lnTo>
                <a:lnTo>
                  <a:pt x="0" y="5713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161230"/>
            <a:ext cx="11870054" cy="403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41"/>
              </a:lnSpc>
              <a:spcBef>
                <a:spcPct val="0"/>
              </a:spcBef>
            </a:pPr>
            <a:r>
              <a:rPr lang="en-US" sz="4140" spc="12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Програмирањето е процес на пишување на програма.</a:t>
            </a:r>
          </a:p>
          <a:p>
            <a:pPr algn="l">
              <a:lnSpc>
                <a:spcPts val="5341"/>
              </a:lnSpc>
              <a:spcBef>
                <a:spcPct val="0"/>
              </a:spcBef>
            </a:pPr>
          </a:p>
          <a:p>
            <a:pPr algn="l">
              <a:lnSpc>
                <a:spcPts val="5341"/>
              </a:lnSpc>
              <a:spcBef>
                <a:spcPct val="0"/>
              </a:spcBef>
            </a:pPr>
            <a:r>
              <a:rPr lang="en-US" sz="4140" spc="12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Програма: Низа од наредби што се извршуваат по точно определен редослед и со точно определена цел.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DAFOwxpvnEI</dc:identifier>
  <dcterms:modified xsi:type="dcterms:W3CDTF">2011-08-01T06:04:30Z</dcterms:modified>
  <cp:revision>1</cp:revision>
  <dc:title>Python I - 1</dc:title>
</cp:coreProperties>
</file>