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64.xml"/>
  <Override ContentType="application/vnd.openxmlformats-officedocument.presentationml.slide+xml" PartName="/ppt/slides/slide65.xml"/>
  <Override ContentType="application/vnd.openxmlformats-officedocument.presentationml.slide+xml" PartName="/ppt/slides/slide66.xml"/>
  <Override ContentType="application/vnd.openxmlformats-officedocument.presentationml.slide+xml" PartName="/ppt/slides/slide67.xml"/>
  <Override ContentType="application/vnd.openxmlformats-officedocument.presentationml.slide+xml" PartName="/ppt/slides/slide68.xml"/>
  <Override ContentType="application/vnd.openxmlformats-officedocument.presentationml.slide+xml" PartName="/ppt/slides/slide69.xml"/>
  <Override ContentType="application/vnd.openxmlformats-officedocument.presentationml.slide+xml" PartName="/ppt/slides/slide7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</p:sldIdLst>
  <p:sldSz cx="18288000" cy="10287000"/>
  <p:notesSz cx="6858000" cy="9144000"/>
  <p:embeddedFontLst>
    <p:embeddedFont>
      <p:font typeface="Now" charset="1" panose="00000500000000000000"/>
      <p:regular r:id="rId76"/>
    </p:embeddedFont>
    <p:embeddedFont>
      <p:font typeface="Now Bold" charset="1" panose="00000600000000000000"/>
      <p:regular r:id="rId7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slides/slide40.xml" Type="http://schemas.openxmlformats.org/officeDocument/2006/relationships/slide"/><Relationship Id="rId46" Target="slides/slide41.xml" Type="http://schemas.openxmlformats.org/officeDocument/2006/relationships/slide"/><Relationship Id="rId47" Target="slides/slide42.xml" Type="http://schemas.openxmlformats.org/officeDocument/2006/relationships/slide"/><Relationship Id="rId48" Target="slides/slide43.xml" Type="http://schemas.openxmlformats.org/officeDocument/2006/relationships/slide"/><Relationship Id="rId49" Target="slides/slide44.xml" Type="http://schemas.openxmlformats.org/officeDocument/2006/relationships/slide"/><Relationship Id="rId5" Target="tableStyles.xml" Type="http://schemas.openxmlformats.org/officeDocument/2006/relationships/tableStyles"/><Relationship Id="rId50" Target="slides/slide45.xml" Type="http://schemas.openxmlformats.org/officeDocument/2006/relationships/slide"/><Relationship Id="rId51" Target="slides/slide46.xml" Type="http://schemas.openxmlformats.org/officeDocument/2006/relationships/slide"/><Relationship Id="rId52" Target="slides/slide47.xml" Type="http://schemas.openxmlformats.org/officeDocument/2006/relationships/slide"/><Relationship Id="rId53" Target="slides/slide48.xml" Type="http://schemas.openxmlformats.org/officeDocument/2006/relationships/slide"/><Relationship Id="rId54" Target="slides/slide49.xml" Type="http://schemas.openxmlformats.org/officeDocument/2006/relationships/slide"/><Relationship Id="rId55" Target="slides/slide50.xml" Type="http://schemas.openxmlformats.org/officeDocument/2006/relationships/slide"/><Relationship Id="rId56" Target="slides/slide51.xml" Type="http://schemas.openxmlformats.org/officeDocument/2006/relationships/slide"/><Relationship Id="rId57" Target="slides/slide52.xml" Type="http://schemas.openxmlformats.org/officeDocument/2006/relationships/slide"/><Relationship Id="rId58" Target="slides/slide53.xml" Type="http://schemas.openxmlformats.org/officeDocument/2006/relationships/slide"/><Relationship Id="rId59" Target="slides/slide54.xml" Type="http://schemas.openxmlformats.org/officeDocument/2006/relationships/slide"/><Relationship Id="rId6" Target="slides/slide1.xml" Type="http://schemas.openxmlformats.org/officeDocument/2006/relationships/slide"/><Relationship Id="rId60" Target="slides/slide55.xml" Type="http://schemas.openxmlformats.org/officeDocument/2006/relationships/slide"/><Relationship Id="rId61" Target="slides/slide56.xml" Type="http://schemas.openxmlformats.org/officeDocument/2006/relationships/slide"/><Relationship Id="rId62" Target="slides/slide57.xml" Type="http://schemas.openxmlformats.org/officeDocument/2006/relationships/slide"/><Relationship Id="rId63" Target="slides/slide58.xml" Type="http://schemas.openxmlformats.org/officeDocument/2006/relationships/slide"/><Relationship Id="rId64" Target="slides/slide59.xml" Type="http://schemas.openxmlformats.org/officeDocument/2006/relationships/slide"/><Relationship Id="rId65" Target="slides/slide60.xml" Type="http://schemas.openxmlformats.org/officeDocument/2006/relationships/slide"/><Relationship Id="rId66" Target="slides/slide61.xml" Type="http://schemas.openxmlformats.org/officeDocument/2006/relationships/slide"/><Relationship Id="rId67" Target="slides/slide62.xml" Type="http://schemas.openxmlformats.org/officeDocument/2006/relationships/slide"/><Relationship Id="rId68" Target="slides/slide63.xml" Type="http://schemas.openxmlformats.org/officeDocument/2006/relationships/slide"/><Relationship Id="rId69" Target="slides/slide64.xml" Type="http://schemas.openxmlformats.org/officeDocument/2006/relationships/slide"/><Relationship Id="rId7" Target="slides/slide2.xml" Type="http://schemas.openxmlformats.org/officeDocument/2006/relationships/slide"/><Relationship Id="rId70" Target="slides/slide65.xml" Type="http://schemas.openxmlformats.org/officeDocument/2006/relationships/slide"/><Relationship Id="rId71" Target="slides/slide66.xml" Type="http://schemas.openxmlformats.org/officeDocument/2006/relationships/slide"/><Relationship Id="rId72" Target="slides/slide67.xml" Type="http://schemas.openxmlformats.org/officeDocument/2006/relationships/slide"/><Relationship Id="rId73" Target="slides/slide68.xml" Type="http://schemas.openxmlformats.org/officeDocument/2006/relationships/slide"/><Relationship Id="rId74" Target="slides/slide69.xml" Type="http://schemas.openxmlformats.org/officeDocument/2006/relationships/slide"/><Relationship Id="rId75" Target="slides/slide70.xml" Type="http://schemas.openxmlformats.org/officeDocument/2006/relationships/slide"/><Relationship Id="rId76" Target="fonts/font76.fntdata" Type="http://schemas.openxmlformats.org/officeDocument/2006/relationships/font"/><Relationship Id="rId77" Target="fonts/font77.fntdata" Type="http://schemas.openxmlformats.org/officeDocument/2006/relationships/font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5.jpe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https://docs.python.org/3/library/math.html" TargetMode="External" Type="http://schemas.openxmlformats.org/officeDocument/2006/relationships/hyperlink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6.jpe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https://numpy.org" TargetMode="External" Type="http://schemas.openxmlformats.org/officeDocument/2006/relationships/hyperlink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numpy.org" TargetMode="External" Type="http://schemas.openxmlformats.org/officeDocument/2006/relationships/hyperlink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4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4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4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4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4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4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4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4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4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4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5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5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5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5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5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5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5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5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5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5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6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6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6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6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6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6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6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6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6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6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25.png" Type="http://schemas.openxmlformats.org/officeDocument/2006/relationships/image"/><Relationship Id="rId15" Target="../media/image26.svg" Type="http://schemas.openxmlformats.org/officeDocument/2006/relationships/image"/><Relationship Id="rId16" Target="../media/image27.png" Type="http://schemas.openxmlformats.org/officeDocument/2006/relationships/image"/><Relationship Id="rId17" Target="../media/image2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7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34964" y="-2597707"/>
            <a:ext cx="6012827" cy="5553666"/>
          </a:xfrm>
          <a:custGeom>
            <a:avLst/>
            <a:gdLst/>
            <a:ahLst/>
            <a:cxnLst/>
            <a:rect r="r" b="b" t="t" l="l"/>
            <a:pathLst>
              <a:path h="5553666" w="6012827">
                <a:moveTo>
                  <a:pt x="0" y="0"/>
                </a:moveTo>
                <a:lnTo>
                  <a:pt x="6012827" y="0"/>
                </a:lnTo>
                <a:lnTo>
                  <a:pt x="6012827" y="5553666"/>
                </a:lnTo>
                <a:lnTo>
                  <a:pt x="0" y="5553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51098" y="-2122255"/>
            <a:ext cx="6098110" cy="5632436"/>
          </a:xfrm>
          <a:custGeom>
            <a:avLst/>
            <a:gdLst/>
            <a:ahLst/>
            <a:cxnLst/>
            <a:rect r="r" b="b" t="t" l="l"/>
            <a:pathLst>
              <a:path h="5632436" w="6098110">
                <a:moveTo>
                  <a:pt x="0" y="0"/>
                </a:moveTo>
                <a:lnTo>
                  <a:pt x="6098110" y="0"/>
                </a:lnTo>
                <a:lnTo>
                  <a:pt x="6098110" y="5632436"/>
                </a:lnTo>
                <a:lnTo>
                  <a:pt x="0" y="56324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711133" y="4292216"/>
            <a:ext cx="9850777" cy="2857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00"/>
              </a:lnSpc>
            </a:pPr>
            <a:r>
              <a:rPr lang="en-US" sz="6500" spc="188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РАБОТА СО ГОТОВИ МОДУЛИ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665839" y="35101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200000">
            <a:off x="-901352" y="2476544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60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13847170" y="6326321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6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182115" y="658346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alphaModFix amt="60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40170" y="570213"/>
            <a:ext cx="5079562" cy="1256037"/>
          </a:xfrm>
          <a:custGeom>
            <a:avLst/>
            <a:gdLst/>
            <a:ahLst/>
            <a:cxnLst/>
            <a:rect r="r" b="b" t="t" l="l"/>
            <a:pathLst>
              <a:path h="1256037" w="5079562">
                <a:moveTo>
                  <a:pt x="0" y="0"/>
                </a:moveTo>
                <a:lnTo>
                  <a:pt x="5079561" y="0"/>
                </a:lnTo>
                <a:lnTo>
                  <a:pt x="5079561" y="1256037"/>
                </a:lnTo>
                <a:lnTo>
                  <a:pt x="0" y="125603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15536" y="-1548789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651048" y="-1892317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701913" y="706269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-960858" y="6918814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483658" y="3456210"/>
            <a:ext cx="12127938" cy="2801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4534" indent="-322267" lvl="1">
              <a:lnSpc>
                <a:spcPts val="5672"/>
              </a:lnSpc>
              <a:buFont typeface="Arial"/>
              <a:buChar char="•"/>
            </a:pPr>
            <a:r>
              <a:rPr lang="en-US" sz="2985" spc="86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Модулите во Python може да содржат и код што ние сами ќе го напишеме</a:t>
            </a:r>
          </a:p>
          <a:p>
            <a:pPr algn="l" marL="644534" indent="-322267" lvl="1">
              <a:lnSpc>
                <a:spcPts val="5672"/>
              </a:lnSpc>
              <a:buFont typeface="Arial"/>
              <a:buChar char="•"/>
            </a:pPr>
            <a:r>
              <a:rPr lang="en-US" sz="2985" spc="86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Таквите модули се нарекуваат кориснички дефинирани модули или use</a:t>
            </a:r>
            <a:r>
              <a:rPr lang="en-US" sz="2985" spc="86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r-defined</a:t>
            </a:r>
            <a:r>
              <a:rPr lang="en-US" sz="2985" spc="86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modules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15536" y="-1548789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651048" y="-1892317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701913" y="706269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-960858" y="6918814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483658" y="3995086"/>
            <a:ext cx="12127938" cy="2087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4534" indent="-322267" lvl="1">
              <a:lnSpc>
                <a:spcPts val="5672"/>
              </a:lnSpc>
              <a:buFont typeface="Arial"/>
              <a:buChar char="•"/>
            </a:pPr>
            <a:r>
              <a:rPr lang="en-US" sz="2985" spc="86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Пристапот до и повикувањето на нашиот дефиниран модул е и ист како и за секој готов модул, односно со командата import X или from X import 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15536" y="-1548789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651048" y="-1892317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701913" y="706269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-960858" y="6918814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770035" y="2923523"/>
            <a:ext cx="12127938" cy="4230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4534" indent="-322267" lvl="1">
              <a:lnSpc>
                <a:spcPts val="5672"/>
              </a:lnSpc>
              <a:buFont typeface="Arial"/>
              <a:buChar char="•"/>
            </a:pPr>
            <a:r>
              <a:rPr lang="en-US" sz="2985" spc="86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Разликата е во тоа што внатре во тој Python модул имаме код што е напишан од нас, а не од некој друг</a:t>
            </a:r>
          </a:p>
          <a:p>
            <a:pPr algn="l">
              <a:lnSpc>
                <a:spcPts val="5672"/>
              </a:lnSpc>
            </a:pPr>
          </a:p>
          <a:p>
            <a:pPr algn="l" marL="644534" indent="-322267" lvl="1">
              <a:lnSpc>
                <a:spcPts val="5672"/>
              </a:lnSpc>
              <a:buFont typeface="Arial"/>
              <a:buChar char="•"/>
            </a:pPr>
            <a:r>
              <a:rPr lang="en-US" sz="2985" spc="86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Датотеката (фајлот) со екстензија .py треба да биде во ист фолдер како и Python скриптата што го употребува тој модул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78853" y="-58636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2383379" y="-504678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9108" y="-480062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797804" y="-450264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1" y="0"/>
                </a:lnTo>
                <a:lnTo>
                  <a:pt x="1211171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12145" y="5172342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3"/>
                </a:lnTo>
                <a:lnTo>
                  <a:pt x="0" y="55662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1349353" y="5323952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5"/>
                </a:lnTo>
                <a:lnTo>
                  <a:pt x="0" y="56917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461066" y="5369639"/>
            <a:ext cx="2198316" cy="2030444"/>
          </a:xfrm>
          <a:custGeom>
            <a:avLst/>
            <a:gdLst/>
            <a:ahLst/>
            <a:cxnLst/>
            <a:rect r="r" b="b" t="t" l="l"/>
            <a:pathLst>
              <a:path h="2030444" w="2198316">
                <a:moveTo>
                  <a:pt x="0" y="0"/>
                </a:moveTo>
                <a:lnTo>
                  <a:pt x="2198315" y="0"/>
                </a:lnTo>
                <a:lnTo>
                  <a:pt x="2198315" y="2030445"/>
                </a:lnTo>
                <a:lnTo>
                  <a:pt x="0" y="2030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00000">
            <a:off x="-1593405" y="5424943"/>
            <a:ext cx="2247882" cy="2076225"/>
          </a:xfrm>
          <a:custGeom>
            <a:avLst/>
            <a:gdLst/>
            <a:ahLst/>
            <a:cxnLst/>
            <a:rect r="r" b="b" t="t" l="l"/>
            <a:pathLst>
              <a:path h="2076225" w="2247882">
                <a:moveTo>
                  <a:pt x="0" y="0"/>
                </a:moveTo>
                <a:lnTo>
                  <a:pt x="2247882" y="0"/>
                </a:lnTo>
                <a:lnTo>
                  <a:pt x="2247882" y="2076225"/>
                </a:lnTo>
                <a:lnTo>
                  <a:pt x="0" y="20762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144000" y="3605410"/>
            <a:ext cx="7475046" cy="2250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01"/>
              </a:lnSpc>
              <a:spcBef>
                <a:spcPct val="0"/>
              </a:spcBef>
            </a:pPr>
            <a:r>
              <a:rPr lang="en-US" sz="6900" spc="2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Python packages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00152" y="1152038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4504677" y="1233726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-1501751" y="3719842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575346" y="3153334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990406" y="1258343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5"/>
                </a:lnTo>
                <a:lnTo>
                  <a:pt x="0" y="1094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2919102" y="1288141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144000" y="4543835"/>
            <a:ext cx="7475046" cy="2097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128"/>
              </a:lnSpc>
              <a:buFont typeface="Arial"/>
              <a:buChar char="•"/>
            </a:pPr>
            <a:r>
              <a:rPr lang="en-US" sz="3200" spc="92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група од повеќе модули</a:t>
            </a:r>
          </a:p>
          <a:p>
            <a:pPr algn="l">
              <a:lnSpc>
                <a:spcPts val="4128"/>
              </a:lnSpc>
            </a:pPr>
          </a:p>
          <a:p>
            <a:pPr algn="l" marL="690881" indent="-345440" lvl="1">
              <a:lnSpc>
                <a:spcPts val="4128"/>
              </a:lnSpc>
              <a:spcBef>
                <a:spcPct val="0"/>
              </a:spcBef>
              <a:buFont typeface="Arial"/>
              <a:buChar char="•"/>
            </a:pPr>
            <a:r>
              <a:rPr lang="en-US" sz="3200" spc="92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фолдер којшто содржи неколку модули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44000" y="2441529"/>
            <a:ext cx="9144000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280"/>
              </a:lnSpc>
              <a:spcBef>
                <a:spcPct val="0"/>
              </a:spcBef>
            </a:pPr>
            <a:r>
              <a:rPr lang="en-US" sz="6900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packages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00152" y="1152038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4504677" y="1233726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-1501751" y="3719842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575346" y="3153334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990406" y="1258343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5"/>
                </a:lnTo>
                <a:lnTo>
                  <a:pt x="0" y="1094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2919102" y="1288141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144000" y="4553903"/>
            <a:ext cx="7475046" cy="1141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515"/>
              </a:lnSpc>
              <a:buFont typeface="Arial"/>
              <a:buChar char="•"/>
            </a:pPr>
            <a:r>
              <a:rPr lang="en-US" sz="3500" spc="101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модули - фајлови</a:t>
            </a:r>
          </a:p>
          <a:p>
            <a:pPr algn="l" marL="755651" indent="-377825" lvl="1">
              <a:lnSpc>
                <a:spcPts val="4515"/>
              </a:lnSpc>
              <a:spcBef>
                <a:spcPct val="0"/>
              </a:spcBef>
              <a:buFont typeface="Arial"/>
              <a:buChar char="•"/>
            </a:pPr>
            <a:r>
              <a:rPr lang="en-US" sz="3500" spc="101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packages - фолдери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00152" y="1152038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4504677" y="1233726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-1501751" y="3719842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575346" y="3153334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990406" y="1258343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5"/>
                </a:lnTo>
                <a:lnTo>
                  <a:pt x="0" y="1094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2919102" y="1288141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144000" y="4553903"/>
            <a:ext cx="7475046" cy="1141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515"/>
              </a:lnSpc>
              <a:buFont typeface="Arial"/>
              <a:buChar char="•"/>
            </a:pPr>
            <a:r>
              <a:rPr lang="en-US" sz="3500" spc="101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модули - фајлови</a:t>
            </a:r>
          </a:p>
          <a:p>
            <a:pPr algn="l" marL="755651" indent="-377825" lvl="1">
              <a:lnSpc>
                <a:spcPts val="4515"/>
              </a:lnSpc>
              <a:spcBef>
                <a:spcPct val="0"/>
              </a:spcBef>
              <a:buFont typeface="Arial"/>
              <a:buChar char="•"/>
            </a:pPr>
            <a:r>
              <a:rPr lang="en-US" sz="3500" spc="101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packages - фолдери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379848" y="7153957"/>
            <a:ext cx="7475046" cy="1712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15"/>
              </a:lnSpc>
              <a:spcBef>
                <a:spcPct val="0"/>
              </a:spcBef>
            </a:pPr>
            <a:r>
              <a:rPr lang="en-US" sz="3500" spc="101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за фолдер да биде package мора да содржи __init__.py фајл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234486">
            <a:off x="1051647" y="200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4965513">
            <a:off x="958464" y="156287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4965513">
            <a:off x="-1785252" y="4578261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234486">
            <a:off x="-1415343" y="3621966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234486">
            <a:off x="-611308" y="1939691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5"/>
                </a:lnTo>
                <a:lnTo>
                  <a:pt x="0" y="1094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4965513">
            <a:off x="-645299" y="1995969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868333" y="759670"/>
            <a:ext cx="10849059" cy="8767661"/>
          </a:xfrm>
          <a:custGeom>
            <a:avLst/>
            <a:gdLst/>
            <a:ahLst/>
            <a:cxnLst/>
            <a:rect r="r" b="b" t="t" l="l"/>
            <a:pathLst>
              <a:path h="8767661" w="10849059">
                <a:moveTo>
                  <a:pt x="0" y="0"/>
                </a:moveTo>
                <a:lnTo>
                  <a:pt x="10849060" y="0"/>
                </a:lnTo>
                <a:lnTo>
                  <a:pt x="10849060" y="8767660"/>
                </a:lnTo>
                <a:lnTo>
                  <a:pt x="0" y="876766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996113" y="33211"/>
            <a:ext cx="1515157" cy="1399454"/>
          </a:xfrm>
          <a:custGeom>
            <a:avLst/>
            <a:gdLst/>
            <a:ahLst/>
            <a:cxnLst/>
            <a:rect r="r" b="b" t="t" l="l"/>
            <a:pathLst>
              <a:path h="1399454" w="1515157">
                <a:moveTo>
                  <a:pt x="0" y="0"/>
                </a:moveTo>
                <a:lnTo>
                  <a:pt x="1515157" y="0"/>
                </a:lnTo>
                <a:lnTo>
                  <a:pt x="1515157" y="1399454"/>
                </a:lnTo>
                <a:lnTo>
                  <a:pt x="0" y="13994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13938425" y="-50936"/>
            <a:ext cx="1549319" cy="1431008"/>
          </a:xfrm>
          <a:custGeom>
            <a:avLst/>
            <a:gdLst/>
            <a:ahLst/>
            <a:cxnLst/>
            <a:rect r="r" b="b" t="t" l="l"/>
            <a:pathLst>
              <a:path h="1431008" w="1549319">
                <a:moveTo>
                  <a:pt x="0" y="0"/>
                </a:moveTo>
                <a:lnTo>
                  <a:pt x="1549319" y="0"/>
                </a:lnTo>
                <a:lnTo>
                  <a:pt x="1549319" y="1431008"/>
                </a:lnTo>
                <a:lnTo>
                  <a:pt x="0" y="14310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648433" y="8283157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5412921" y="7939629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176680" y="-294154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00000">
            <a:off x="6941168" y="-3285076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32540" y="9479783"/>
            <a:ext cx="1515157" cy="1399454"/>
          </a:xfrm>
          <a:custGeom>
            <a:avLst/>
            <a:gdLst/>
            <a:ahLst/>
            <a:cxnLst/>
            <a:rect r="r" b="b" t="t" l="l"/>
            <a:pathLst>
              <a:path h="1399454" w="1515157">
                <a:moveTo>
                  <a:pt x="0" y="0"/>
                </a:moveTo>
                <a:lnTo>
                  <a:pt x="1515157" y="0"/>
                </a:lnTo>
                <a:lnTo>
                  <a:pt x="1515157" y="1399454"/>
                </a:lnTo>
                <a:lnTo>
                  <a:pt x="0" y="13994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7200000">
            <a:off x="1674851" y="9395635"/>
            <a:ext cx="1549319" cy="1431008"/>
          </a:xfrm>
          <a:custGeom>
            <a:avLst/>
            <a:gdLst/>
            <a:ahLst/>
            <a:cxnLst/>
            <a:rect r="r" b="b" t="t" l="l"/>
            <a:pathLst>
              <a:path h="1431008" w="1549319">
                <a:moveTo>
                  <a:pt x="0" y="0"/>
                </a:moveTo>
                <a:lnTo>
                  <a:pt x="1549319" y="0"/>
                </a:lnTo>
                <a:lnTo>
                  <a:pt x="1549319" y="1431008"/>
                </a:lnTo>
                <a:lnTo>
                  <a:pt x="0" y="14310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765090" y="4280815"/>
            <a:ext cx="8630633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999"/>
              </a:lnSpc>
              <a:spcBef>
                <a:spcPct val="0"/>
              </a:spcBef>
            </a:pPr>
            <a:r>
              <a:rPr lang="en-US" sz="9999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math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166747" y="5969223"/>
            <a:ext cx="9039253" cy="489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0"/>
              </a:lnSpc>
              <a:spcBef>
                <a:spcPct val="0"/>
              </a:spcBef>
            </a:pPr>
            <a:r>
              <a:rPr lang="en-US" sz="3000" spc="87" u="sng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  <a:hlinkClick r:id="rId6" tooltip="https://docs.python.org/3/library/math.html"/>
              </a:rPr>
              <a:t>https://docs.python.org/3/library/math.html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510533" y="-780312"/>
            <a:ext cx="1515157" cy="1399454"/>
          </a:xfrm>
          <a:custGeom>
            <a:avLst/>
            <a:gdLst/>
            <a:ahLst/>
            <a:cxnLst/>
            <a:rect r="r" b="b" t="t" l="l"/>
            <a:pathLst>
              <a:path h="1399454" w="1515157">
                <a:moveTo>
                  <a:pt x="0" y="0"/>
                </a:moveTo>
                <a:lnTo>
                  <a:pt x="1515157" y="0"/>
                </a:lnTo>
                <a:lnTo>
                  <a:pt x="1515157" y="1399454"/>
                </a:lnTo>
                <a:lnTo>
                  <a:pt x="0" y="13994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17452844" y="-864459"/>
            <a:ext cx="1549319" cy="1431008"/>
          </a:xfrm>
          <a:custGeom>
            <a:avLst/>
            <a:gdLst/>
            <a:ahLst/>
            <a:cxnLst/>
            <a:rect r="r" b="b" t="t" l="l"/>
            <a:pathLst>
              <a:path h="1431008" w="1549319">
                <a:moveTo>
                  <a:pt x="0" y="0"/>
                </a:moveTo>
                <a:lnTo>
                  <a:pt x="1549320" y="0"/>
                </a:lnTo>
                <a:lnTo>
                  <a:pt x="1549320" y="1431008"/>
                </a:lnTo>
                <a:lnTo>
                  <a:pt x="0" y="14310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691100" y="-375507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10455588" y="-4098599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32540" y="9479783"/>
            <a:ext cx="1515157" cy="1399454"/>
          </a:xfrm>
          <a:custGeom>
            <a:avLst/>
            <a:gdLst/>
            <a:ahLst/>
            <a:cxnLst/>
            <a:rect r="r" b="b" t="t" l="l"/>
            <a:pathLst>
              <a:path h="1399454" w="1515157">
                <a:moveTo>
                  <a:pt x="0" y="0"/>
                </a:moveTo>
                <a:lnTo>
                  <a:pt x="1515157" y="0"/>
                </a:lnTo>
                <a:lnTo>
                  <a:pt x="1515157" y="1399454"/>
                </a:lnTo>
                <a:lnTo>
                  <a:pt x="0" y="13994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00000">
            <a:off x="1674851" y="9395635"/>
            <a:ext cx="1549319" cy="1431008"/>
          </a:xfrm>
          <a:custGeom>
            <a:avLst/>
            <a:gdLst/>
            <a:ahLst/>
            <a:cxnLst/>
            <a:rect r="r" b="b" t="t" l="l"/>
            <a:pathLst>
              <a:path h="1431008" w="1549319">
                <a:moveTo>
                  <a:pt x="0" y="0"/>
                </a:moveTo>
                <a:lnTo>
                  <a:pt x="1549319" y="0"/>
                </a:lnTo>
                <a:lnTo>
                  <a:pt x="1549319" y="1431008"/>
                </a:lnTo>
                <a:lnTo>
                  <a:pt x="0" y="14310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852913" y="4487435"/>
            <a:ext cx="11657620" cy="4813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5710" indent="-352855" lvl="1">
              <a:lnSpc>
                <a:spcPts val="4216"/>
              </a:lnSpc>
              <a:buFont typeface="Arial"/>
              <a:buChar char="•"/>
            </a:pPr>
            <a:r>
              <a:rPr lang="en-US" sz="3268" spc="94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Овој</a:t>
            </a:r>
            <a:r>
              <a:rPr lang="en-US" sz="3268" spc="94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модул (библиотека) овозможува пристап до најчесто користените математички функции</a:t>
            </a:r>
          </a:p>
          <a:p>
            <a:pPr algn="l">
              <a:lnSpc>
                <a:spcPts val="4216"/>
              </a:lnSpc>
            </a:pPr>
          </a:p>
          <a:p>
            <a:pPr algn="l" marL="705710" indent="-352855" lvl="1">
              <a:lnSpc>
                <a:spcPts val="4216"/>
              </a:lnSpc>
              <a:buFont typeface="Arial"/>
              <a:buChar char="•"/>
            </a:pPr>
            <a:r>
              <a:rPr lang="en-US" sz="3268" spc="94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Тоа ги вклучува тригонометриските функции, логаритамските функции, функциите за претварање на агли и сл.</a:t>
            </a:r>
          </a:p>
          <a:p>
            <a:pPr algn="l">
              <a:lnSpc>
                <a:spcPts val="4216"/>
              </a:lnSpc>
            </a:pPr>
          </a:p>
          <a:p>
            <a:pPr algn="l" marL="705710" indent="-352855" lvl="1">
              <a:lnSpc>
                <a:spcPts val="4216"/>
              </a:lnSpc>
              <a:buFont typeface="Arial"/>
              <a:buChar char="•"/>
            </a:pPr>
            <a:r>
              <a:rPr lang="en-US" sz="3268" spc="94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Дополнително, и две математички константи се дефинирани како дел од модулот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177598" y="2717966"/>
            <a:ext cx="9144000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280"/>
              </a:lnSpc>
              <a:spcBef>
                <a:spcPct val="0"/>
              </a:spcBef>
            </a:pPr>
            <a:r>
              <a:rPr lang="en-US" sz="6900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math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78430" y="4315760"/>
            <a:ext cx="6528698" cy="1236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14"/>
              </a:lnSpc>
            </a:pPr>
            <a:r>
              <a:rPr lang="en-US" sz="7685" spc="22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ЦЕЛ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7200000">
            <a:off x="7291793" y="4587347"/>
            <a:ext cx="822431" cy="759627"/>
          </a:xfrm>
          <a:custGeom>
            <a:avLst/>
            <a:gdLst/>
            <a:ahLst/>
            <a:cxnLst/>
            <a:rect r="r" b="b" t="t" l="l"/>
            <a:pathLst>
              <a:path h="759627" w="822431">
                <a:moveTo>
                  <a:pt x="0" y="0"/>
                </a:moveTo>
                <a:lnTo>
                  <a:pt x="822431" y="0"/>
                </a:lnTo>
                <a:lnTo>
                  <a:pt x="822431" y="759627"/>
                </a:lnTo>
                <a:lnTo>
                  <a:pt x="0" y="7596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200000">
            <a:off x="7131708" y="4705287"/>
            <a:ext cx="822431" cy="759627"/>
          </a:xfrm>
          <a:custGeom>
            <a:avLst/>
            <a:gdLst/>
            <a:ahLst/>
            <a:cxnLst/>
            <a:rect r="r" b="b" t="t" l="l"/>
            <a:pathLst>
              <a:path h="759627" w="822431">
                <a:moveTo>
                  <a:pt x="0" y="0"/>
                </a:moveTo>
                <a:lnTo>
                  <a:pt x="822431" y="0"/>
                </a:lnTo>
                <a:lnTo>
                  <a:pt x="822431" y="759627"/>
                </a:lnTo>
                <a:lnTo>
                  <a:pt x="0" y="7596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7261377" y="6703428"/>
            <a:ext cx="822431" cy="759627"/>
          </a:xfrm>
          <a:custGeom>
            <a:avLst/>
            <a:gdLst/>
            <a:ahLst/>
            <a:cxnLst/>
            <a:rect r="r" b="b" t="t" l="l"/>
            <a:pathLst>
              <a:path h="759627" w="822431">
                <a:moveTo>
                  <a:pt x="0" y="0"/>
                </a:moveTo>
                <a:lnTo>
                  <a:pt x="822431" y="0"/>
                </a:lnTo>
                <a:lnTo>
                  <a:pt x="822431" y="759627"/>
                </a:lnTo>
                <a:lnTo>
                  <a:pt x="0" y="7596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7200000">
            <a:off x="7451877" y="6893928"/>
            <a:ext cx="822431" cy="759627"/>
          </a:xfrm>
          <a:custGeom>
            <a:avLst/>
            <a:gdLst/>
            <a:ahLst/>
            <a:cxnLst/>
            <a:rect r="r" b="b" t="t" l="l"/>
            <a:pathLst>
              <a:path h="759627" w="822431">
                <a:moveTo>
                  <a:pt x="0" y="0"/>
                </a:moveTo>
                <a:lnTo>
                  <a:pt x="822431" y="0"/>
                </a:lnTo>
                <a:lnTo>
                  <a:pt x="822431" y="759627"/>
                </a:lnTo>
                <a:lnTo>
                  <a:pt x="0" y="7596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622547" y="2600578"/>
            <a:ext cx="7499474" cy="907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58"/>
              </a:lnSpc>
            </a:pPr>
            <a:r>
              <a:rPr lang="en-US" sz="5627" spc="163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Што се модули?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592131" y="4609197"/>
            <a:ext cx="8990863" cy="907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58"/>
              </a:lnSpc>
            </a:pPr>
            <a:r>
              <a:rPr lang="en-US" sz="5627" spc="163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Користење на модули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622547" y="6702981"/>
            <a:ext cx="10210063" cy="1833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58"/>
              </a:lnSpc>
            </a:pPr>
            <a:r>
              <a:rPr lang="en-US" sz="5627" spc="163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Кориснички дефинирани модули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7200000">
            <a:off x="7291793" y="2633445"/>
            <a:ext cx="822431" cy="759627"/>
          </a:xfrm>
          <a:custGeom>
            <a:avLst/>
            <a:gdLst/>
            <a:ahLst/>
            <a:cxnLst/>
            <a:rect r="r" b="b" t="t" l="l"/>
            <a:pathLst>
              <a:path h="759627" w="822431">
                <a:moveTo>
                  <a:pt x="0" y="0"/>
                </a:moveTo>
                <a:lnTo>
                  <a:pt x="822431" y="0"/>
                </a:lnTo>
                <a:lnTo>
                  <a:pt x="822431" y="759627"/>
                </a:lnTo>
                <a:lnTo>
                  <a:pt x="0" y="7596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7200000">
            <a:off x="7482293" y="2823945"/>
            <a:ext cx="822431" cy="759627"/>
          </a:xfrm>
          <a:custGeom>
            <a:avLst/>
            <a:gdLst/>
            <a:ahLst/>
            <a:cxnLst/>
            <a:rect r="r" b="b" t="t" l="l"/>
            <a:pathLst>
              <a:path h="759627" w="822431">
                <a:moveTo>
                  <a:pt x="0" y="0"/>
                </a:moveTo>
                <a:lnTo>
                  <a:pt x="822431" y="0"/>
                </a:lnTo>
                <a:lnTo>
                  <a:pt x="822431" y="759627"/>
                </a:lnTo>
                <a:lnTo>
                  <a:pt x="0" y="7596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510533" y="-780312"/>
            <a:ext cx="1515157" cy="1399454"/>
          </a:xfrm>
          <a:custGeom>
            <a:avLst/>
            <a:gdLst/>
            <a:ahLst/>
            <a:cxnLst/>
            <a:rect r="r" b="b" t="t" l="l"/>
            <a:pathLst>
              <a:path h="1399454" w="1515157">
                <a:moveTo>
                  <a:pt x="0" y="0"/>
                </a:moveTo>
                <a:lnTo>
                  <a:pt x="1515157" y="0"/>
                </a:lnTo>
                <a:lnTo>
                  <a:pt x="1515157" y="1399454"/>
                </a:lnTo>
                <a:lnTo>
                  <a:pt x="0" y="13994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17452844" y="-864459"/>
            <a:ext cx="1549319" cy="1431008"/>
          </a:xfrm>
          <a:custGeom>
            <a:avLst/>
            <a:gdLst/>
            <a:ahLst/>
            <a:cxnLst/>
            <a:rect r="r" b="b" t="t" l="l"/>
            <a:pathLst>
              <a:path h="1431008" w="1549319">
                <a:moveTo>
                  <a:pt x="0" y="0"/>
                </a:moveTo>
                <a:lnTo>
                  <a:pt x="1549320" y="0"/>
                </a:lnTo>
                <a:lnTo>
                  <a:pt x="1549320" y="1431008"/>
                </a:lnTo>
                <a:lnTo>
                  <a:pt x="0" y="14310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691100" y="-375507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10455588" y="-4098599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32540" y="9479783"/>
            <a:ext cx="1515157" cy="1399454"/>
          </a:xfrm>
          <a:custGeom>
            <a:avLst/>
            <a:gdLst/>
            <a:ahLst/>
            <a:cxnLst/>
            <a:rect r="r" b="b" t="t" l="l"/>
            <a:pathLst>
              <a:path h="1399454" w="1515157">
                <a:moveTo>
                  <a:pt x="0" y="0"/>
                </a:moveTo>
                <a:lnTo>
                  <a:pt x="1515157" y="0"/>
                </a:lnTo>
                <a:lnTo>
                  <a:pt x="1515157" y="1399454"/>
                </a:lnTo>
                <a:lnTo>
                  <a:pt x="0" y="13994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00000">
            <a:off x="1674851" y="9395635"/>
            <a:ext cx="1549319" cy="1431008"/>
          </a:xfrm>
          <a:custGeom>
            <a:avLst/>
            <a:gdLst/>
            <a:ahLst/>
            <a:cxnLst/>
            <a:rect r="r" b="b" t="t" l="l"/>
            <a:pathLst>
              <a:path h="1431008" w="1549319">
                <a:moveTo>
                  <a:pt x="0" y="0"/>
                </a:moveTo>
                <a:lnTo>
                  <a:pt x="1549319" y="0"/>
                </a:lnTo>
                <a:lnTo>
                  <a:pt x="1549319" y="1431008"/>
                </a:lnTo>
                <a:lnTo>
                  <a:pt x="0" y="14310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889157" y="2691182"/>
            <a:ext cx="7603886" cy="5833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3870"/>
              </a:lnSpc>
              <a:buFont typeface="Arial"/>
              <a:buChar char="•"/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math.pi</a:t>
            </a:r>
          </a:p>
          <a:p>
            <a:pPr algn="l" marL="1295400" indent="-431800" lvl="2">
              <a:lnSpc>
                <a:spcPts val="3870"/>
              </a:lnSpc>
              <a:buFont typeface="Arial"/>
              <a:buChar char="⚬"/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Вредноста на pi</a:t>
            </a:r>
          </a:p>
          <a:p>
            <a:pPr algn="l" marL="647700" indent="-323850" lvl="1">
              <a:lnSpc>
                <a:spcPts val="3870"/>
              </a:lnSpc>
              <a:buFont typeface="Arial"/>
              <a:buChar char="•"/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math.e</a:t>
            </a:r>
          </a:p>
          <a:p>
            <a:pPr algn="l" marL="1295400" indent="-431800" lvl="2">
              <a:lnSpc>
                <a:spcPts val="3870"/>
              </a:lnSpc>
              <a:buFont typeface="Arial"/>
              <a:buChar char="⚬"/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Вредноста на Ојлеров број</a:t>
            </a:r>
          </a:p>
          <a:p>
            <a:pPr algn="l" marL="647700" indent="-323850" lvl="1">
              <a:lnSpc>
                <a:spcPts val="3870"/>
              </a:lnSpc>
              <a:buFont typeface="Arial"/>
              <a:buChar char="•"/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math.radians()</a:t>
            </a:r>
          </a:p>
          <a:p>
            <a:pPr algn="l" marL="1295400" indent="-431800" lvl="2">
              <a:lnSpc>
                <a:spcPts val="3870"/>
              </a:lnSpc>
              <a:buFont typeface="Arial"/>
              <a:buChar char="⚬"/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Претварање на големина на агол од степени во радијани</a:t>
            </a:r>
          </a:p>
          <a:p>
            <a:pPr algn="l" marL="647700" indent="-323850" lvl="1">
              <a:lnSpc>
                <a:spcPts val="3870"/>
              </a:lnSpc>
              <a:buFont typeface="Arial"/>
              <a:buChar char="•"/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math.degrees()</a:t>
            </a:r>
          </a:p>
          <a:p>
            <a:pPr algn="l" marL="1295400" indent="-431800" lvl="2">
              <a:lnSpc>
                <a:spcPts val="3870"/>
              </a:lnSpc>
              <a:buFont typeface="Arial"/>
              <a:buChar char="⚬"/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Претварање на големина на агол од радијани во степени</a:t>
            </a:r>
          </a:p>
          <a:p>
            <a:pPr algn="l" marL="647700" indent="-323850" lvl="1">
              <a:lnSpc>
                <a:spcPts val="3870"/>
              </a:lnSpc>
              <a:buFont typeface="Arial"/>
              <a:buChar char="•"/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math.sin()</a:t>
            </a:r>
          </a:p>
          <a:p>
            <a:pPr algn="l" marL="1295400" indent="-431800" lvl="2">
              <a:lnSpc>
                <a:spcPts val="3870"/>
              </a:lnSpc>
              <a:buFont typeface="Arial"/>
              <a:buChar char="⚬"/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Синус на Х радијани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510533" y="-780312"/>
            <a:ext cx="1515157" cy="1399454"/>
          </a:xfrm>
          <a:custGeom>
            <a:avLst/>
            <a:gdLst/>
            <a:ahLst/>
            <a:cxnLst/>
            <a:rect r="r" b="b" t="t" l="l"/>
            <a:pathLst>
              <a:path h="1399454" w="1515157">
                <a:moveTo>
                  <a:pt x="0" y="0"/>
                </a:moveTo>
                <a:lnTo>
                  <a:pt x="1515157" y="0"/>
                </a:lnTo>
                <a:lnTo>
                  <a:pt x="1515157" y="1399454"/>
                </a:lnTo>
                <a:lnTo>
                  <a:pt x="0" y="13994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17452844" y="-864459"/>
            <a:ext cx="1549319" cy="1431008"/>
          </a:xfrm>
          <a:custGeom>
            <a:avLst/>
            <a:gdLst/>
            <a:ahLst/>
            <a:cxnLst/>
            <a:rect r="r" b="b" t="t" l="l"/>
            <a:pathLst>
              <a:path h="1431008" w="1549319">
                <a:moveTo>
                  <a:pt x="0" y="0"/>
                </a:moveTo>
                <a:lnTo>
                  <a:pt x="1549320" y="0"/>
                </a:lnTo>
                <a:lnTo>
                  <a:pt x="1549320" y="1431008"/>
                </a:lnTo>
                <a:lnTo>
                  <a:pt x="0" y="14310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691100" y="-375507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10455588" y="-4098599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32540" y="9479783"/>
            <a:ext cx="1515157" cy="1399454"/>
          </a:xfrm>
          <a:custGeom>
            <a:avLst/>
            <a:gdLst/>
            <a:ahLst/>
            <a:cxnLst/>
            <a:rect r="r" b="b" t="t" l="l"/>
            <a:pathLst>
              <a:path h="1399454" w="1515157">
                <a:moveTo>
                  <a:pt x="0" y="0"/>
                </a:moveTo>
                <a:lnTo>
                  <a:pt x="1515157" y="0"/>
                </a:lnTo>
                <a:lnTo>
                  <a:pt x="1515157" y="1399454"/>
                </a:lnTo>
                <a:lnTo>
                  <a:pt x="0" y="13994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00000">
            <a:off x="1674851" y="9395635"/>
            <a:ext cx="1549319" cy="1431008"/>
          </a:xfrm>
          <a:custGeom>
            <a:avLst/>
            <a:gdLst/>
            <a:ahLst/>
            <a:cxnLst/>
            <a:rect r="r" b="b" t="t" l="l"/>
            <a:pathLst>
              <a:path h="1431008" w="1549319">
                <a:moveTo>
                  <a:pt x="0" y="0"/>
                </a:moveTo>
                <a:lnTo>
                  <a:pt x="1549319" y="0"/>
                </a:lnTo>
                <a:lnTo>
                  <a:pt x="1549319" y="1431008"/>
                </a:lnTo>
                <a:lnTo>
                  <a:pt x="0" y="14310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889157" y="2691182"/>
            <a:ext cx="7603886" cy="5833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3870"/>
              </a:lnSpc>
              <a:buFont typeface="Arial"/>
              <a:buChar char="•"/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math.log()</a:t>
            </a:r>
          </a:p>
          <a:p>
            <a:pPr algn="l" marL="1295400" indent="-431800" lvl="2">
              <a:lnSpc>
                <a:spcPts val="3870"/>
              </a:lnSpc>
              <a:buFont typeface="Arial"/>
              <a:buChar char="⚬"/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Логаритам на х на дадена база (log(x)/log(base))</a:t>
            </a:r>
          </a:p>
          <a:p>
            <a:pPr algn="l" marL="647700" indent="-323850" lvl="1">
              <a:lnSpc>
                <a:spcPts val="3870"/>
              </a:lnSpc>
              <a:buFont typeface="Arial"/>
              <a:buChar char="•"/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math.pow()</a:t>
            </a:r>
          </a:p>
          <a:p>
            <a:pPr algn="l" marL="1295400" indent="-431800" lvl="2">
              <a:lnSpc>
                <a:spcPts val="3870"/>
              </a:lnSpc>
              <a:buFont typeface="Arial"/>
              <a:buChar char="⚬"/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степенување</a:t>
            </a:r>
          </a:p>
          <a:p>
            <a:pPr algn="l" marL="647700" indent="-323850" lvl="1">
              <a:lnSpc>
                <a:spcPts val="3870"/>
              </a:lnSpc>
              <a:buFont typeface="Arial"/>
              <a:buChar char="•"/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math.sqrt()</a:t>
            </a:r>
          </a:p>
          <a:p>
            <a:pPr algn="l" marL="1295400" indent="-431800" lvl="2">
              <a:lnSpc>
                <a:spcPts val="3870"/>
              </a:lnSpc>
              <a:buFont typeface="Arial"/>
              <a:buChar char="⚬"/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Квадратен корен од х</a:t>
            </a:r>
          </a:p>
          <a:p>
            <a:pPr algn="l" marL="647700" indent="-323850" lvl="1">
              <a:lnSpc>
                <a:spcPts val="3870"/>
              </a:lnSpc>
              <a:buFont typeface="Arial"/>
              <a:buChar char="•"/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math.ceil()</a:t>
            </a:r>
          </a:p>
          <a:p>
            <a:pPr algn="l" marL="1295400" indent="-431800" lvl="2">
              <a:lnSpc>
                <a:spcPts val="3870"/>
              </a:lnSpc>
              <a:buFont typeface="Arial"/>
              <a:buChar char="⚬"/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Најмала горна граница</a:t>
            </a:r>
          </a:p>
          <a:p>
            <a:pPr algn="l" marL="647700" indent="-323850" lvl="1">
              <a:lnSpc>
                <a:spcPts val="3870"/>
              </a:lnSpc>
              <a:buFont typeface="Arial"/>
              <a:buChar char="•"/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math.floor()</a:t>
            </a:r>
          </a:p>
          <a:p>
            <a:pPr algn="l" marL="1295400" indent="-431800" lvl="2">
              <a:lnSpc>
                <a:spcPts val="3870"/>
              </a:lnSpc>
              <a:buFont typeface="Arial"/>
              <a:buChar char="⚬"/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Најголема долна граница</a:t>
            </a:r>
          </a:p>
          <a:p>
            <a:pPr algn="l">
              <a:lnSpc>
                <a:spcPts val="3870"/>
              </a:lnSpc>
            </a:pP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200000">
            <a:off x="13847170" y="6326321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182115" y="658346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4398971" y="-2921017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733915" y="-2663877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945183" y="5076825"/>
            <a:ext cx="7974303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75"/>
              </a:lnSpc>
            </a:pPr>
            <a:r>
              <a:rPr lang="en-US" sz="7500" spc="21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random()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200000">
            <a:off x="13847170" y="6326321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182115" y="658346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4398971" y="-2921017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733915" y="-2663877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37472" y="4498791"/>
            <a:ext cx="6977062" cy="1946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random.randrange(start, stop, step)</a:t>
            </a:r>
          </a:p>
          <a:p>
            <a:pPr algn="l">
              <a:lnSpc>
                <a:spcPts val="3870"/>
              </a:lnSpc>
            </a:pP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print(random.randrange(3, 9))</a:t>
            </a:r>
          </a:p>
          <a:p>
            <a:pPr algn="l">
              <a:lnSpc>
                <a:spcPts val="3870"/>
              </a:lnSpc>
            </a:pP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200000">
            <a:off x="13847170" y="6326321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182115" y="658346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4398971" y="-2921017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733915" y="-2663877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37472" y="4498791"/>
            <a:ext cx="5257562" cy="1946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random.randint(start, stop)</a:t>
            </a:r>
          </a:p>
          <a:p>
            <a:pPr algn="l">
              <a:lnSpc>
                <a:spcPts val="3870"/>
              </a:lnSpc>
            </a:pP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print(random.randint(3, 9))</a:t>
            </a:r>
          </a:p>
          <a:p>
            <a:pPr algn="l">
              <a:lnSpc>
                <a:spcPts val="3870"/>
              </a:lnSpc>
            </a:pP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200000">
            <a:off x="13847170" y="6326321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182115" y="658346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4398971" y="-2921017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733915" y="-2663877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37472" y="4498791"/>
            <a:ext cx="5801439" cy="2432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random.choice(sequence)</a:t>
            </a:r>
          </a:p>
          <a:p>
            <a:pPr algn="l">
              <a:lnSpc>
                <a:spcPts val="3870"/>
              </a:lnSpc>
            </a:pPr>
          </a:p>
          <a:p>
            <a:pPr algn="l">
              <a:lnSpc>
                <a:spcPts val="3870"/>
              </a:lnSpc>
            </a:pP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mylist = ["python", "java", "c"]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print(random.choice(mylist))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200000">
            <a:off x="13847170" y="6326321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182115" y="658346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4398971" y="-2921017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733915" y="-2663877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37472" y="4498791"/>
            <a:ext cx="13263682" cy="2432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random.choices(sequence, weights=None, cum_weights=None, k=1)</a:t>
            </a:r>
          </a:p>
          <a:p>
            <a:pPr algn="l">
              <a:lnSpc>
                <a:spcPts val="3870"/>
              </a:lnSpc>
            </a:pPr>
          </a:p>
          <a:p>
            <a:pPr algn="l">
              <a:lnSpc>
                <a:spcPts val="3870"/>
              </a:lnSpc>
            </a:pP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mylist = ["python", "java", "c"]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print(random.choices(mylist, weights = [10, 1, 1], k = 14))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200000">
            <a:off x="13847170" y="6326321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182115" y="658346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4398971" y="-2921017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733915" y="-2663877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52285" y="3834221"/>
            <a:ext cx="12010009" cy="4605170"/>
          </a:xfrm>
          <a:custGeom>
            <a:avLst/>
            <a:gdLst/>
            <a:ahLst/>
            <a:cxnLst/>
            <a:rect r="r" b="b" t="t" l="l"/>
            <a:pathLst>
              <a:path h="4605170" w="12010009">
                <a:moveTo>
                  <a:pt x="0" y="0"/>
                </a:moveTo>
                <a:lnTo>
                  <a:pt x="12010009" y="0"/>
                </a:lnTo>
                <a:lnTo>
                  <a:pt x="12010009" y="4605169"/>
                </a:lnTo>
                <a:lnTo>
                  <a:pt x="0" y="460516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200000">
            <a:off x="13847170" y="6326321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182115" y="658346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4398971" y="-2921017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733915" y="-2663877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37472" y="4498791"/>
            <a:ext cx="11354457" cy="2918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cum_weight = тежина на претходниот елемент + сопствената тежина</a:t>
            </a:r>
          </a:p>
          <a:p>
            <a:pPr algn="l">
              <a:lnSpc>
                <a:spcPts val="3870"/>
              </a:lnSpc>
            </a:pP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На пример р</a:t>
            </a: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елативните тежини [5, 10, 15, 20] се еднакви со кумулативните тежини [5, 15, 30, 50]</a:t>
            </a:r>
          </a:p>
          <a:p>
            <a:pPr algn="l">
              <a:lnSpc>
                <a:spcPts val="3870"/>
              </a:lnSpc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200000">
            <a:off x="13847170" y="6326321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182115" y="658346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4398971" y="-2921017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733915" y="-2663877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37472" y="4498791"/>
            <a:ext cx="6787009" cy="2432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random.shuffle(sequence, function)</a:t>
            </a:r>
          </a:p>
          <a:p>
            <a:pPr algn="l">
              <a:lnSpc>
                <a:spcPts val="3870"/>
              </a:lnSpc>
            </a:pPr>
          </a:p>
          <a:p>
            <a:pPr algn="l">
              <a:lnSpc>
                <a:spcPts val="3870"/>
              </a:lnSpc>
            </a:pP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mylist = ["python", "java", "c"]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random.shuffle(mylist)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78853" y="-58636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2383379" y="-504678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9108" y="-480062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797804" y="-450264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1" y="0"/>
                </a:lnTo>
                <a:lnTo>
                  <a:pt x="1211171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12145" y="5172342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3"/>
                </a:lnTo>
                <a:lnTo>
                  <a:pt x="0" y="55662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1349353" y="5323952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5"/>
                </a:lnTo>
                <a:lnTo>
                  <a:pt x="0" y="56917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461066" y="5369639"/>
            <a:ext cx="2198316" cy="2030444"/>
          </a:xfrm>
          <a:custGeom>
            <a:avLst/>
            <a:gdLst/>
            <a:ahLst/>
            <a:cxnLst/>
            <a:rect r="r" b="b" t="t" l="l"/>
            <a:pathLst>
              <a:path h="2030444" w="2198316">
                <a:moveTo>
                  <a:pt x="0" y="0"/>
                </a:moveTo>
                <a:lnTo>
                  <a:pt x="2198315" y="0"/>
                </a:lnTo>
                <a:lnTo>
                  <a:pt x="2198315" y="2030445"/>
                </a:lnTo>
                <a:lnTo>
                  <a:pt x="0" y="2030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00000">
            <a:off x="-1593405" y="5424943"/>
            <a:ext cx="2247882" cy="2076225"/>
          </a:xfrm>
          <a:custGeom>
            <a:avLst/>
            <a:gdLst/>
            <a:ahLst/>
            <a:cxnLst/>
            <a:rect r="r" b="b" t="t" l="l"/>
            <a:pathLst>
              <a:path h="2076225" w="2247882">
                <a:moveTo>
                  <a:pt x="0" y="0"/>
                </a:moveTo>
                <a:lnTo>
                  <a:pt x="2247882" y="0"/>
                </a:lnTo>
                <a:lnTo>
                  <a:pt x="2247882" y="2076225"/>
                </a:lnTo>
                <a:lnTo>
                  <a:pt x="0" y="20762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906347" y="2006469"/>
            <a:ext cx="8352953" cy="6688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7713" indent="-343857" lvl="1">
              <a:lnSpc>
                <a:spcPts val="4109"/>
              </a:lnSpc>
              <a:buFont typeface="Arial"/>
              <a:buChar char="•"/>
            </a:pPr>
            <a:r>
              <a:rPr lang="en-US" sz="3185" spc="9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Python доаѓа со огромна стандардна библиотека. Овие библиотеки го елиминираат напорот да се напише функција или код.</a:t>
            </a:r>
          </a:p>
          <a:p>
            <a:pPr algn="l">
              <a:lnSpc>
                <a:spcPts val="4109"/>
              </a:lnSpc>
            </a:pPr>
          </a:p>
          <a:p>
            <a:pPr algn="l" marL="687713" indent="-343857" lvl="1">
              <a:lnSpc>
                <a:spcPts val="4109"/>
              </a:lnSpc>
              <a:buFont typeface="Arial"/>
              <a:buChar char="•"/>
            </a:pPr>
            <a:r>
              <a:rPr lang="en-US" sz="3185" spc="9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Библиотеката се состои од многу вградени функции и претходно напишани кодови, така што не мора да се напише код за секоја единствена работа.</a:t>
            </a:r>
          </a:p>
          <a:p>
            <a:pPr algn="l">
              <a:lnSpc>
                <a:spcPts val="4109"/>
              </a:lnSpc>
            </a:pPr>
          </a:p>
          <a:p>
            <a:pPr algn="l">
              <a:lnSpc>
                <a:spcPts val="4109"/>
              </a:lnSpc>
            </a:pP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200000">
            <a:off x="13847170" y="6326321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182115" y="7733450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4398971" y="-2921017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733915" y="-2663877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202075" y="6093876"/>
            <a:ext cx="4624626" cy="489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print(random.random())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12898334" y="1041916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4310">
            <a:off x="12939242" y="827632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3609042" y="4273668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4772" y="3729970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955689">
            <a:off x="16718153" y="1320827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5" y="0"/>
                </a:lnTo>
                <a:lnTo>
                  <a:pt x="1184465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44310">
            <a:off x="16733075" y="1242661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393005" y="4291012"/>
            <a:ext cx="8399090" cy="160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99"/>
              </a:lnSpc>
            </a:pPr>
            <a:r>
              <a:rPr lang="en-US" sz="9999" spc="289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NumPy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576078" y="6705100"/>
            <a:ext cx="4032945" cy="489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70"/>
              </a:lnSpc>
              <a:spcBef>
                <a:spcPct val="0"/>
              </a:spcBef>
            </a:pPr>
            <a:r>
              <a:rPr lang="en-US" sz="3000" spc="87" u="sng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  <a:hlinkClick r:id="rId8" tooltip="https://numpy.org"/>
              </a:rPr>
              <a:t>https://numpy.org/ 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12898334" y="1041916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4310">
            <a:off x="12939242" y="827632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3609042" y="4273668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4772" y="3729970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955689">
            <a:off x="16718153" y="1320827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5" y="0"/>
                </a:lnTo>
                <a:lnTo>
                  <a:pt x="1184465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44310">
            <a:off x="16733075" y="1242661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8801009">
            <a:off x="8534925" y="4211934"/>
            <a:ext cx="1935783" cy="1432480"/>
          </a:xfrm>
          <a:custGeom>
            <a:avLst/>
            <a:gdLst/>
            <a:ahLst/>
            <a:cxnLst/>
            <a:rect r="r" b="b" t="t" l="l"/>
            <a:pathLst>
              <a:path h="1432480" w="1935783">
                <a:moveTo>
                  <a:pt x="0" y="0"/>
                </a:moveTo>
                <a:lnTo>
                  <a:pt x="1935783" y="0"/>
                </a:lnTo>
                <a:lnTo>
                  <a:pt x="1935783" y="1432480"/>
                </a:lnTo>
                <a:lnTo>
                  <a:pt x="0" y="14324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393005" y="4291012"/>
            <a:ext cx="8399090" cy="160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99"/>
              </a:lnSpc>
            </a:pPr>
            <a:r>
              <a:rPr lang="en-US" sz="9999" spc="289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NumPy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576108" y="6705100"/>
            <a:ext cx="4032885" cy="489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70"/>
              </a:lnSpc>
              <a:spcBef>
                <a:spcPct val="0"/>
              </a:spcBef>
            </a:pPr>
            <a:r>
              <a:rPr lang="en-US" sz="3000" spc="87" u="sng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  <a:hlinkClick r:id="rId10" tooltip="https://numpy.org"/>
              </a:rPr>
              <a:t>https://numpy.org/ </a:t>
            </a:r>
          </a:p>
        </p:txBody>
      </p:sp>
      <p:sp>
        <p:nvSpPr>
          <p:cNvPr name="Freeform 11" id="11"/>
          <p:cNvSpPr/>
          <p:nvPr/>
        </p:nvSpPr>
        <p:spPr>
          <a:xfrm flipH="true" flipV="true" rot="8801009">
            <a:off x="2625280" y="5557413"/>
            <a:ext cx="1935783" cy="1432480"/>
          </a:xfrm>
          <a:custGeom>
            <a:avLst/>
            <a:gdLst/>
            <a:ahLst/>
            <a:cxnLst/>
            <a:rect r="r" b="b" t="t" l="l"/>
            <a:pathLst>
              <a:path h="1432480" w="1935783">
                <a:moveTo>
                  <a:pt x="1935783" y="1432480"/>
                </a:moveTo>
                <a:lnTo>
                  <a:pt x="0" y="1432480"/>
                </a:lnTo>
                <a:lnTo>
                  <a:pt x="0" y="0"/>
                </a:lnTo>
                <a:lnTo>
                  <a:pt x="1935783" y="0"/>
                </a:lnTo>
                <a:lnTo>
                  <a:pt x="1935783" y="143248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393005" y="7748047"/>
            <a:ext cx="2703020" cy="649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9"/>
              </a:lnSpc>
            </a:pPr>
            <a:r>
              <a:rPr lang="en-US" sz="3999" spc="115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numerical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151306" y="2947730"/>
            <a:ext cx="2703020" cy="649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9"/>
              </a:lnSpc>
            </a:pPr>
            <a:r>
              <a:rPr lang="en-US" sz="3999" spc="115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python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-1988864" y="27702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4310">
            <a:off x="-1947956" y="62743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-1365922" y="4955288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760191" y="4411590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955689">
            <a:off x="1743189" y="2002447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5" y="0"/>
                </a:lnTo>
                <a:lnTo>
                  <a:pt x="1184465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44310">
            <a:off x="1758111" y="1924281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611518" y="1567044"/>
            <a:ext cx="10463264" cy="7090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5670"/>
              </a:lnSpc>
              <a:buFont typeface="Arial"/>
              <a:buChar char="•"/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Numpy e готов модул во Python што ни служи за работа со низи и секакви математички операции поврзани со нив</a:t>
            </a:r>
          </a:p>
          <a:p>
            <a:pPr algn="l" marL="647700" indent="-323850" lvl="1">
              <a:lnSpc>
                <a:spcPts val="5670"/>
              </a:lnSpc>
              <a:buFont typeface="Arial"/>
              <a:buChar char="•"/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Содржи функции за работа во доменот на линеарна алгерба, фуриеви трансформации, матрици, итн.</a:t>
            </a:r>
          </a:p>
          <a:p>
            <a:pPr algn="l" marL="647700" indent="-323850" lvl="1">
              <a:lnSpc>
                <a:spcPts val="5670"/>
              </a:lnSpc>
              <a:buFont typeface="Arial"/>
              <a:buChar char="•"/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Лесно се создава низа од листа</a:t>
            </a:r>
          </a:p>
          <a:p>
            <a:pPr algn="l" marL="647700" indent="-323850" lvl="1">
              <a:lnSpc>
                <a:spcPts val="5670"/>
              </a:lnSpc>
              <a:buFont typeface="Arial"/>
              <a:buChar char="•"/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Може да работиме со еднодимензионални и повеќедимензионални низи</a:t>
            </a:r>
          </a:p>
          <a:p>
            <a:pPr algn="l" marL="647700" indent="-323850" lvl="1">
              <a:lnSpc>
                <a:spcPts val="5670"/>
              </a:lnSpc>
              <a:buFont typeface="Arial"/>
              <a:buChar char="•"/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Овие низи содржат елементи од ист тип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-1988864" y="27702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4310">
            <a:off x="-1947956" y="62743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-1365922" y="4955288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760191" y="4411590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955689">
            <a:off x="1743189" y="2002447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5" y="0"/>
                </a:lnTo>
                <a:lnTo>
                  <a:pt x="1184465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44310">
            <a:off x="1758111" y="1924281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796036" y="2565082"/>
            <a:ext cx="10463264" cy="494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5670"/>
              </a:lnSpc>
              <a:buFont typeface="Arial"/>
              <a:buChar char="•"/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Python листите знаат да бидат спори за процесирање</a:t>
            </a:r>
          </a:p>
          <a:p>
            <a:pPr algn="l" marL="647700" indent="-323850" lvl="1">
              <a:lnSpc>
                <a:spcPts val="5670"/>
              </a:lnSpc>
              <a:buFont typeface="Arial"/>
              <a:buChar char="•"/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NumPy ни овозможува работа со низа којашто е 50х пати побрза од обичната Python листа</a:t>
            </a:r>
          </a:p>
          <a:p>
            <a:pPr algn="l" marL="647700" indent="-323850" lvl="1">
              <a:lnSpc>
                <a:spcPts val="5670"/>
              </a:lnSpc>
              <a:buFont typeface="Arial"/>
              <a:buChar char="•"/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Низата во</a:t>
            </a: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NumPy се нарекува ndarray</a:t>
            </a:r>
          </a:p>
          <a:p>
            <a:pPr algn="l" marL="647700" indent="-323850" lvl="1">
              <a:lnSpc>
                <a:spcPts val="5670"/>
              </a:lnSpc>
              <a:buFont typeface="Arial"/>
              <a:buChar char="•"/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Се користат многу често во data science кадешто брзината и ресурсите се доста важни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-1988864" y="27702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4310">
            <a:off x="-1947956" y="62743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-1365922" y="4955288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760191" y="4411590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955689">
            <a:off x="1743189" y="2002447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5" y="0"/>
                </a:lnTo>
                <a:lnTo>
                  <a:pt x="1184465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44310">
            <a:off x="1758111" y="1924281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907531" y="1558021"/>
            <a:ext cx="6355675" cy="4861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import numpy</a:t>
            </a:r>
          </a:p>
          <a:p>
            <a:pPr algn="l">
              <a:lnSpc>
                <a:spcPts val="3870"/>
              </a:lnSpc>
            </a:pP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arr = numpy.array([2, 7, 8, 9])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arr2 = numpy.array(['2', '8', '0'])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arr3 = numpy.array([1, 2, '3', '9'])</a:t>
            </a:r>
          </a:p>
          <a:p>
            <a:pPr algn="l">
              <a:lnSpc>
                <a:spcPts val="3870"/>
              </a:lnSpc>
            </a:pP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print(arr)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print(arr2)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print(arr3)</a:t>
            </a:r>
          </a:p>
          <a:p>
            <a:pPr algn="l">
              <a:lnSpc>
                <a:spcPts val="387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-1988864" y="27702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4310">
            <a:off x="-1947956" y="62743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-1365922" y="4955288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760191" y="4411590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955689">
            <a:off x="1743189" y="2002447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5" y="0"/>
                </a:lnTo>
                <a:lnTo>
                  <a:pt x="1184465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44310">
            <a:off x="1758111" y="1924281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907531" y="1558021"/>
            <a:ext cx="6355675" cy="4861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import numpy</a:t>
            </a:r>
          </a:p>
          <a:p>
            <a:pPr algn="l">
              <a:lnSpc>
                <a:spcPts val="3870"/>
              </a:lnSpc>
            </a:pP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arr = numpy.array([2, 7, 8, 9])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arr2 = numpy.array(['2', '8', '0'])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arr3 = numpy.array([1, 2, '3', '9'])</a:t>
            </a:r>
          </a:p>
          <a:p>
            <a:pPr algn="l">
              <a:lnSpc>
                <a:spcPts val="3870"/>
              </a:lnSpc>
            </a:pP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print(arr)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print(arr2)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print(arr3)</a:t>
            </a:r>
          </a:p>
          <a:p>
            <a:pPr algn="l">
              <a:lnSpc>
                <a:spcPts val="3870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9085369" y="6854745"/>
            <a:ext cx="2637472" cy="1697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60"/>
              </a:lnSpc>
            </a:pPr>
            <a:r>
              <a:rPr lang="en-US" sz="3000" spc="165">
                <a:solidFill>
                  <a:srgbClr val="F8BE64"/>
                </a:solidFill>
                <a:latin typeface="Now"/>
                <a:ea typeface="Now"/>
                <a:cs typeface="Now"/>
                <a:sym typeface="Now"/>
              </a:rPr>
              <a:t>[2 7 8 9]</a:t>
            </a:r>
          </a:p>
          <a:p>
            <a:pPr algn="l">
              <a:lnSpc>
                <a:spcPts val="4560"/>
              </a:lnSpc>
            </a:pPr>
            <a:r>
              <a:rPr lang="en-US" sz="3000" spc="165">
                <a:solidFill>
                  <a:srgbClr val="F8BE64"/>
                </a:solidFill>
                <a:latin typeface="Now"/>
                <a:ea typeface="Now"/>
                <a:cs typeface="Now"/>
                <a:sym typeface="Now"/>
              </a:rPr>
              <a:t>['2' '8' '0']</a:t>
            </a:r>
          </a:p>
          <a:p>
            <a:pPr algn="l">
              <a:lnSpc>
                <a:spcPts val="4560"/>
              </a:lnSpc>
            </a:pPr>
            <a:r>
              <a:rPr lang="en-US" sz="3000" spc="165">
                <a:solidFill>
                  <a:srgbClr val="F8BE64"/>
                </a:solidFill>
                <a:latin typeface="Now"/>
                <a:ea typeface="Now"/>
                <a:cs typeface="Now"/>
                <a:sym typeface="Now"/>
              </a:rPr>
              <a:t>['1' '2' '3' '9']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-1988864" y="27702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4310">
            <a:off x="-1947956" y="62743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-1365922" y="4955288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760191" y="4411590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955689">
            <a:off x="1743189" y="2002447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5" y="0"/>
                </a:lnTo>
                <a:lnTo>
                  <a:pt x="1184465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44310">
            <a:off x="1758111" y="1924281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907531" y="3857215"/>
            <a:ext cx="10955417" cy="1461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arr_2d = np.array([[1, 2, 3], [4, 5, 6]])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arr_3d = np.array([[[1, 2, 3], [4, 5, 6]], [[1, 2, 3], [4, 5, 6]]])</a:t>
            </a:r>
          </a:p>
          <a:p>
            <a:pPr algn="l">
              <a:lnSpc>
                <a:spcPts val="387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-1988864" y="27702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4310">
            <a:off x="-1947956" y="62743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-1365922" y="4955288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760191" y="4411590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955689">
            <a:off x="1743189" y="2002447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5" y="0"/>
                </a:lnTo>
                <a:lnTo>
                  <a:pt x="1184465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44310">
            <a:off x="1758111" y="1924281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907531" y="3857215"/>
            <a:ext cx="10955417" cy="2432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arr_3d = np.array([[[1, 2, 3], [4, 5, 6]], [[1, 2, 3], [4, 5, 6]]])</a:t>
            </a:r>
          </a:p>
          <a:p>
            <a:pPr algn="l">
              <a:lnSpc>
                <a:spcPts val="3870"/>
              </a:lnSpc>
            </a:pPr>
          </a:p>
          <a:p>
            <a:pPr algn="l">
              <a:lnSpc>
                <a:spcPts val="3870"/>
              </a:lnSpc>
            </a:pP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print(arr_3d.ndim)</a:t>
            </a:r>
          </a:p>
          <a:p>
            <a:pPr algn="l">
              <a:lnSpc>
                <a:spcPts val="387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-1988864" y="27702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4310">
            <a:off x="-1947956" y="62743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-1365922" y="4955288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760191" y="4411590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955689">
            <a:off x="1743189" y="2002447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5" y="0"/>
                </a:lnTo>
                <a:lnTo>
                  <a:pt x="1184465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44310">
            <a:off x="1758111" y="1924281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907531" y="3857215"/>
            <a:ext cx="7756089" cy="2432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arr = np.array([1, 2, 3, 4, 5, 6], ndmin=2)</a:t>
            </a:r>
          </a:p>
          <a:p>
            <a:pPr algn="l">
              <a:lnSpc>
                <a:spcPts val="3870"/>
              </a:lnSpc>
            </a:pP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print(arr)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print(arr.ndim)</a:t>
            </a:r>
          </a:p>
          <a:p>
            <a:pPr algn="l">
              <a:lnSpc>
                <a:spcPts val="387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78853" y="-58636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2383379" y="-504678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9108" y="-480062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797804" y="-450264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1" y="0"/>
                </a:lnTo>
                <a:lnTo>
                  <a:pt x="1211171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12145" y="5172342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3"/>
                </a:lnTo>
                <a:lnTo>
                  <a:pt x="0" y="55662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1349353" y="5323952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5"/>
                </a:lnTo>
                <a:lnTo>
                  <a:pt x="0" y="56917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461066" y="5369639"/>
            <a:ext cx="2198316" cy="2030444"/>
          </a:xfrm>
          <a:custGeom>
            <a:avLst/>
            <a:gdLst/>
            <a:ahLst/>
            <a:cxnLst/>
            <a:rect r="r" b="b" t="t" l="l"/>
            <a:pathLst>
              <a:path h="2030444" w="2198316">
                <a:moveTo>
                  <a:pt x="0" y="0"/>
                </a:moveTo>
                <a:lnTo>
                  <a:pt x="2198315" y="0"/>
                </a:lnTo>
                <a:lnTo>
                  <a:pt x="2198315" y="2030445"/>
                </a:lnTo>
                <a:lnTo>
                  <a:pt x="0" y="2030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00000">
            <a:off x="-1593405" y="5424943"/>
            <a:ext cx="2247882" cy="2076225"/>
          </a:xfrm>
          <a:custGeom>
            <a:avLst/>
            <a:gdLst/>
            <a:ahLst/>
            <a:cxnLst/>
            <a:rect r="r" b="b" t="t" l="l"/>
            <a:pathLst>
              <a:path h="2076225" w="2247882">
                <a:moveTo>
                  <a:pt x="0" y="0"/>
                </a:moveTo>
                <a:lnTo>
                  <a:pt x="2247882" y="0"/>
                </a:lnTo>
                <a:lnTo>
                  <a:pt x="2247882" y="2076225"/>
                </a:lnTo>
                <a:lnTo>
                  <a:pt x="0" y="20762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354079" y="2562865"/>
            <a:ext cx="10483790" cy="5113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52"/>
              </a:lnSpc>
            </a:pPr>
            <a:r>
              <a:rPr lang="en-US" sz="4304" spc="124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    Инсталација</a:t>
            </a:r>
          </a:p>
          <a:p>
            <a:pPr algn="l">
              <a:lnSpc>
                <a:spcPts val="4421"/>
              </a:lnSpc>
            </a:pPr>
          </a:p>
          <a:p>
            <a:pPr algn="l">
              <a:lnSpc>
                <a:spcPts val="5792"/>
              </a:lnSpc>
            </a:pPr>
            <a:r>
              <a:rPr lang="en-US" sz="3427" spc="99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python –m pip install ime_na_modulot</a:t>
            </a:r>
          </a:p>
          <a:p>
            <a:pPr algn="l">
              <a:lnSpc>
                <a:spcPts val="5792"/>
              </a:lnSpc>
            </a:pPr>
            <a:r>
              <a:rPr lang="en-US" sz="3427" spc="99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python.exe –m pip</a:t>
            </a:r>
            <a:r>
              <a:rPr lang="en-US" sz="3427" spc="99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install ime_na_modulot</a:t>
            </a:r>
          </a:p>
          <a:p>
            <a:pPr algn="l">
              <a:lnSpc>
                <a:spcPts val="5792"/>
              </a:lnSpc>
            </a:pPr>
            <a:r>
              <a:rPr lang="en-US" sz="3427" spc="99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pip install ime_na_modulot</a:t>
            </a:r>
          </a:p>
          <a:p>
            <a:pPr algn="l">
              <a:lnSpc>
                <a:spcPts val="4421"/>
              </a:lnSpc>
            </a:pPr>
            <a:r>
              <a:rPr lang="en-US" sz="3427" spc="99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    </a:t>
            </a:r>
          </a:p>
          <a:p>
            <a:pPr algn="l">
              <a:lnSpc>
                <a:spcPts val="4421"/>
              </a:lnSpc>
            </a:pPr>
            <a:r>
              <a:rPr lang="en-US" sz="3427" spc="99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    </a:t>
            </a:r>
            <a:r>
              <a:rPr lang="en-US" sz="3427" spc="99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python –m pip install csv</a:t>
            </a:r>
          </a:p>
          <a:p>
            <a:pPr algn="l">
              <a:lnSpc>
                <a:spcPts val="4421"/>
              </a:lnSpc>
            </a:pP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-1988864" y="27702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4310">
            <a:off x="-1947956" y="62743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-1365922" y="4955288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760191" y="4411590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955689">
            <a:off x="1743189" y="2002447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5" y="0"/>
                </a:lnTo>
                <a:lnTo>
                  <a:pt x="1184465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44310">
            <a:off x="1758111" y="1924281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376120" y="2678430"/>
            <a:ext cx="8411170" cy="4892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arr = np.array([[1, 2, 3, 4, 5], [6, 7, 8, 9, 10]])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print(arr[1, 1:4]) </a:t>
            </a:r>
            <a:r>
              <a:rPr lang="en-US" sz="3000" spc="87">
                <a:solidFill>
                  <a:srgbClr val="F8BE64"/>
                </a:solidFill>
                <a:latin typeface="Now Bold"/>
                <a:ea typeface="Now Bold"/>
                <a:cs typeface="Now Bold"/>
                <a:sym typeface="Now Bold"/>
              </a:rPr>
              <a:t># [7 8 9]</a:t>
            </a:r>
          </a:p>
          <a:p>
            <a:pPr algn="l">
              <a:lnSpc>
                <a:spcPts val="3870"/>
              </a:lnSpc>
            </a:pP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arr = np.array([[1, 2, 3, 4, 5], [6, 7, 8, 9, 10]])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print(arr[0:2, 2]) </a:t>
            </a:r>
            <a:r>
              <a:rPr lang="en-US" sz="3000" spc="87">
                <a:solidFill>
                  <a:srgbClr val="F8BE64"/>
                </a:solidFill>
                <a:latin typeface="Now Bold"/>
                <a:ea typeface="Now Bold"/>
                <a:cs typeface="Now Bold"/>
                <a:sym typeface="Now Bold"/>
              </a:rPr>
              <a:t># [3 8]</a:t>
            </a:r>
          </a:p>
          <a:p>
            <a:pPr algn="l">
              <a:lnSpc>
                <a:spcPts val="3870"/>
              </a:lnSpc>
            </a:pP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arr = np.array([[1, 2, 3, 4, 5], [6, 7, 8, 9, 10]])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print(arr[0:2, 1:4]) </a:t>
            </a:r>
            <a:r>
              <a:rPr lang="en-US" sz="3000" spc="87">
                <a:solidFill>
                  <a:srgbClr val="F8BE64"/>
                </a:solidFill>
                <a:latin typeface="Now Bold"/>
                <a:ea typeface="Now Bold"/>
                <a:cs typeface="Now Bold"/>
                <a:sym typeface="Now Bold"/>
              </a:rPr>
              <a:t>#[[2 3 4]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F8BE64"/>
                </a:solidFill>
                <a:latin typeface="Now Bold"/>
                <a:ea typeface="Now Bold"/>
                <a:cs typeface="Now Bold"/>
                <a:sym typeface="Now Bold"/>
              </a:rPr>
              <a:t>                        #[7 8 9]]</a:t>
            </a:r>
          </a:p>
          <a:p>
            <a:pPr algn="l">
              <a:lnSpc>
                <a:spcPts val="387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-1988864" y="27702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4310">
            <a:off x="-1947956" y="62743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-1365922" y="4955288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760191" y="4411590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955689">
            <a:off x="1743189" y="2002447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5" y="0"/>
                </a:lnTo>
                <a:lnTo>
                  <a:pt x="1184465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44310">
            <a:off x="1758111" y="1924281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347420" y="3058267"/>
            <a:ext cx="11940580" cy="3912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arr = np.array([1.1, 2.1, 3.1])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print(arr.dtype)</a:t>
            </a:r>
            <a:r>
              <a:rPr lang="en-US" sz="3000" spc="87">
                <a:solidFill>
                  <a:srgbClr val="F8BE64"/>
                </a:solidFill>
                <a:latin typeface="Now Bold"/>
                <a:ea typeface="Now Bold"/>
                <a:cs typeface="Now Bold"/>
                <a:sym typeface="Now Bold"/>
              </a:rPr>
              <a:t> # od koj tip se podatocite vo arr?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newarr = arr.astype('i') </a:t>
            </a:r>
            <a:r>
              <a:rPr lang="en-US" sz="3000" spc="87">
                <a:solidFill>
                  <a:srgbClr val="F8BE64"/>
                </a:solidFill>
                <a:latin typeface="Now Bold"/>
                <a:ea typeface="Now Bold"/>
                <a:cs typeface="Now Bold"/>
                <a:sym typeface="Now Bold"/>
              </a:rPr>
              <a:t># kreiraj nova niza (newarr) so podatocite od arr kako integer</a:t>
            </a:r>
          </a:p>
          <a:p>
            <a:pPr algn="l">
              <a:lnSpc>
                <a:spcPts val="3870"/>
              </a:lnSpc>
            </a:pP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print(newarr)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print(newarr.dtype)</a:t>
            </a:r>
          </a:p>
          <a:p>
            <a:pPr algn="l">
              <a:lnSpc>
                <a:spcPts val="387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-1988864" y="27702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4310">
            <a:off x="-1947956" y="62743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-1365922" y="4955288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760191" y="4411590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955689">
            <a:off x="1743189" y="2002447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5" y="0"/>
                </a:lnTo>
                <a:lnTo>
                  <a:pt x="1184465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44310">
            <a:off x="1758111" y="1924281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672405" y="3001117"/>
            <a:ext cx="4557236" cy="6166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470"/>
              </a:lnSpc>
              <a:buFont typeface="Arial"/>
              <a:buChar char="•"/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i - </a:t>
            </a: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integer</a:t>
            </a:r>
          </a:p>
          <a:p>
            <a:pPr algn="l" marL="647700" indent="-323850" lvl="1">
              <a:lnSpc>
                <a:spcPts val="4470"/>
              </a:lnSpc>
              <a:buFont typeface="Arial"/>
              <a:buChar char="•"/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b -</a:t>
            </a: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</a:t>
            </a: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b</a:t>
            </a: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oo</a:t>
            </a: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lean</a:t>
            </a:r>
          </a:p>
          <a:p>
            <a:pPr algn="l" marL="647700" indent="-323850" lvl="1">
              <a:lnSpc>
                <a:spcPts val="4470"/>
              </a:lnSpc>
              <a:buFont typeface="Arial"/>
              <a:buChar char="•"/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u -</a:t>
            </a: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</a:t>
            </a: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un</a:t>
            </a: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s</a:t>
            </a: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ign</a:t>
            </a: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e</a:t>
            </a: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d</a:t>
            </a: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i</a:t>
            </a: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n</a:t>
            </a: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te</a:t>
            </a: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ger</a:t>
            </a:r>
          </a:p>
          <a:p>
            <a:pPr algn="l" marL="647700" indent="-323850" lvl="1">
              <a:lnSpc>
                <a:spcPts val="4470"/>
              </a:lnSpc>
              <a:buFont typeface="Arial"/>
              <a:buChar char="•"/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f - float</a:t>
            </a:r>
          </a:p>
          <a:p>
            <a:pPr algn="l" marL="647700" indent="-323850" lvl="1">
              <a:lnSpc>
                <a:spcPts val="4470"/>
              </a:lnSpc>
              <a:buFont typeface="Arial"/>
              <a:buChar char="•"/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c -</a:t>
            </a: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</a:t>
            </a: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compl</a:t>
            </a: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e</a:t>
            </a: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x</a:t>
            </a: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</a:t>
            </a: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fl</a:t>
            </a: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oa</a:t>
            </a: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t</a:t>
            </a:r>
          </a:p>
          <a:p>
            <a:pPr algn="l" marL="647700" indent="-323850" lvl="1">
              <a:lnSpc>
                <a:spcPts val="4470"/>
              </a:lnSpc>
              <a:buFont typeface="Arial"/>
              <a:buChar char="•"/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m -</a:t>
            </a: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</a:t>
            </a: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t</a:t>
            </a: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i</a:t>
            </a: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med</a:t>
            </a: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e</a:t>
            </a: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lt</a:t>
            </a: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a</a:t>
            </a:r>
          </a:p>
          <a:p>
            <a:pPr algn="l" marL="647700" indent="-323850" lvl="1">
              <a:lnSpc>
                <a:spcPts val="4470"/>
              </a:lnSpc>
              <a:buFont typeface="Arial"/>
              <a:buChar char="•"/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M -</a:t>
            </a: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dat</a:t>
            </a: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e</a:t>
            </a: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t</a:t>
            </a: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im</a:t>
            </a: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e</a:t>
            </a:r>
          </a:p>
          <a:p>
            <a:pPr algn="l" marL="647700" indent="-323850" lvl="1">
              <a:lnSpc>
                <a:spcPts val="4470"/>
              </a:lnSpc>
              <a:buFont typeface="Arial"/>
              <a:buChar char="•"/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O -</a:t>
            </a: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o</a:t>
            </a: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bject</a:t>
            </a:r>
          </a:p>
          <a:p>
            <a:pPr algn="l" marL="647700" indent="-323850" lvl="1">
              <a:lnSpc>
                <a:spcPts val="4470"/>
              </a:lnSpc>
              <a:buFont typeface="Arial"/>
              <a:buChar char="•"/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S -</a:t>
            </a: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</a:t>
            </a: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st</a:t>
            </a: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ring</a:t>
            </a:r>
          </a:p>
          <a:p>
            <a:pPr algn="l" marL="647700" indent="-323850" lvl="1">
              <a:lnSpc>
                <a:spcPts val="4470"/>
              </a:lnSpc>
              <a:buFont typeface="Arial"/>
              <a:buChar char="•"/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U - u</a:t>
            </a: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nicode string</a:t>
            </a:r>
          </a:p>
          <a:p>
            <a:pPr algn="l">
              <a:lnSpc>
                <a:spcPts val="447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6672405" y="1447967"/>
            <a:ext cx="6250186" cy="807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50"/>
              </a:lnSpc>
            </a:pPr>
            <a:r>
              <a:rPr lang="en-US" sz="5000" spc="145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NumPy data types:</a:t>
            </a: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12898334" y="1041916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4310">
            <a:off x="12939242" y="827632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3609042" y="4273668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4772" y="3729970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955689">
            <a:off x="16718153" y="1320827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5" y="0"/>
                </a:lnTo>
                <a:lnTo>
                  <a:pt x="1184465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44310">
            <a:off x="16733075" y="1242661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435513" y="4291012"/>
            <a:ext cx="8399090" cy="160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99"/>
              </a:lnSpc>
            </a:pPr>
            <a:r>
              <a:rPr lang="en-US" sz="9999" spc="289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Примери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-1988864" y="27702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4310">
            <a:off x="-1947956" y="62743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-1365922" y="4955288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760191" y="4411590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955689">
            <a:off x="1743189" y="2002447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5" y="0"/>
                </a:lnTo>
                <a:lnTo>
                  <a:pt x="1184465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44310">
            <a:off x="1758111" y="1924281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672405" y="3800065"/>
            <a:ext cx="6250186" cy="5642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a = np.array([[</a:t>
            </a:r>
            <a:r>
              <a:rPr lang="en-US" sz="3000" spc="87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1</a:t>
            </a: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,</a:t>
            </a:r>
            <a:r>
              <a:rPr lang="en-US" sz="3000" spc="87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2</a:t>
            </a: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,</a:t>
            </a:r>
            <a:r>
              <a:rPr lang="en-US" sz="3000" spc="87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3</a:t>
            </a: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],</a:t>
            </a:r>
          </a:p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                     [</a:t>
            </a:r>
            <a:r>
              <a:rPr lang="en-US" sz="3000" spc="87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4</a:t>
            </a: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,</a:t>
            </a:r>
            <a:r>
              <a:rPr lang="en-US" sz="3000" spc="87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5</a:t>
            </a: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,</a:t>
            </a:r>
            <a:r>
              <a:rPr lang="en-US" sz="3000" spc="87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6</a:t>
            </a: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]])</a:t>
            </a:r>
          </a:p>
          <a:p>
            <a:pPr algn="l">
              <a:lnSpc>
                <a:spcPts val="4470"/>
              </a:lnSpc>
            </a:pPr>
          </a:p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b = np.array([[</a:t>
            </a:r>
            <a:r>
              <a:rPr lang="en-US" sz="3000" spc="87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10</a:t>
            </a: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,</a:t>
            </a:r>
            <a:r>
              <a:rPr lang="en-US" sz="3000" spc="87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11</a:t>
            </a: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,</a:t>
            </a:r>
            <a:r>
              <a:rPr lang="en-US" sz="3000" spc="87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12</a:t>
            </a: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],</a:t>
            </a:r>
          </a:p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                     [</a:t>
            </a:r>
            <a:r>
              <a:rPr lang="en-US" sz="3000" spc="87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13</a:t>
            </a: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,</a:t>
            </a:r>
            <a:r>
              <a:rPr lang="en-US" sz="3000" spc="87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14</a:t>
            </a: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,</a:t>
            </a:r>
            <a:r>
              <a:rPr lang="en-US" sz="3000" spc="87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15</a:t>
            </a: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]])</a:t>
            </a:r>
          </a:p>
          <a:p>
            <a:pPr algn="l">
              <a:lnSpc>
                <a:spcPts val="4470"/>
              </a:lnSpc>
            </a:pPr>
          </a:p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c = a + b</a:t>
            </a:r>
          </a:p>
          <a:p>
            <a:pPr algn="l">
              <a:lnSpc>
                <a:spcPts val="4470"/>
              </a:lnSpc>
            </a:pPr>
          </a:p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print</a:t>
            </a: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(c)</a:t>
            </a:r>
          </a:p>
          <a:p>
            <a:pPr algn="l">
              <a:lnSpc>
                <a:spcPts val="447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6672405" y="1447967"/>
            <a:ext cx="11615595" cy="161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50"/>
              </a:lnSpc>
            </a:pPr>
            <a:r>
              <a:rPr lang="en-US" sz="5000" spc="145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Element-wise збир на 2 numpy низи</a:t>
            </a: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-1988864" y="27702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4310">
            <a:off x="-1947956" y="62743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-1365922" y="4955288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760191" y="4411590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955689">
            <a:off x="1743189" y="2002447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5" y="0"/>
                </a:lnTo>
                <a:lnTo>
                  <a:pt x="1184465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44310">
            <a:off x="1758111" y="1924281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672405" y="3800065"/>
            <a:ext cx="6250186" cy="5642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a = np.array([[</a:t>
            </a:r>
            <a:r>
              <a:rPr lang="en-US" sz="3000" spc="87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1</a:t>
            </a: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,</a:t>
            </a:r>
            <a:r>
              <a:rPr lang="en-US" sz="3000" spc="87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2</a:t>
            </a: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,</a:t>
            </a:r>
            <a:r>
              <a:rPr lang="en-US" sz="3000" spc="87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3</a:t>
            </a: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],</a:t>
            </a:r>
          </a:p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                     [</a:t>
            </a:r>
            <a:r>
              <a:rPr lang="en-US" sz="3000" spc="87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4</a:t>
            </a: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,</a:t>
            </a:r>
            <a:r>
              <a:rPr lang="en-US" sz="3000" spc="87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5</a:t>
            </a: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,</a:t>
            </a:r>
            <a:r>
              <a:rPr lang="en-US" sz="3000" spc="87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6</a:t>
            </a: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]])</a:t>
            </a:r>
          </a:p>
          <a:p>
            <a:pPr algn="l">
              <a:lnSpc>
                <a:spcPts val="4470"/>
              </a:lnSpc>
            </a:pPr>
          </a:p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b = np.array([[</a:t>
            </a:r>
            <a:r>
              <a:rPr lang="en-US" sz="3000" spc="87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10</a:t>
            </a: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,</a:t>
            </a:r>
            <a:r>
              <a:rPr lang="en-US" sz="3000" spc="87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11</a:t>
            </a: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,</a:t>
            </a:r>
            <a:r>
              <a:rPr lang="en-US" sz="3000" spc="87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12</a:t>
            </a: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],</a:t>
            </a:r>
          </a:p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                     [</a:t>
            </a:r>
            <a:r>
              <a:rPr lang="en-US" sz="3000" spc="87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13</a:t>
            </a: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,</a:t>
            </a:r>
            <a:r>
              <a:rPr lang="en-US" sz="3000" spc="87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14</a:t>
            </a: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,</a:t>
            </a:r>
            <a:r>
              <a:rPr lang="en-US" sz="3000" spc="87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15</a:t>
            </a: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]])</a:t>
            </a:r>
          </a:p>
          <a:p>
            <a:pPr algn="l">
              <a:lnSpc>
                <a:spcPts val="4470"/>
              </a:lnSpc>
            </a:pPr>
          </a:p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c = a + b</a:t>
            </a:r>
          </a:p>
          <a:p>
            <a:pPr algn="l">
              <a:lnSpc>
                <a:spcPts val="4470"/>
              </a:lnSpc>
            </a:pPr>
          </a:p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print</a:t>
            </a: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(c)</a:t>
            </a:r>
          </a:p>
          <a:p>
            <a:pPr algn="l">
              <a:lnSpc>
                <a:spcPts val="447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6672405" y="1447967"/>
            <a:ext cx="11615595" cy="161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50"/>
              </a:lnSpc>
            </a:pPr>
            <a:r>
              <a:rPr lang="en-US" sz="5000" spc="145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Element-wise збир на 2 numpy низи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203916" y="8122425"/>
            <a:ext cx="2043827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70"/>
              </a:lnSpc>
              <a:spcBef>
                <a:spcPct val="0"/>
              </a:spcBef>
            </a:pPr>
            <a:r>
              <a:rPr lang="en-US" sz="3000" spc="87">
                <a:solidFill>
                  <a:srgbClr val="F8BE64"/>
                </a:solidFill>
                <a:latin typeface="Now Bold"/>
                <a:ea typeface="Now Bold"/>
                <a:cs typeface="Now Bold"/>
                <a:sym typeface="Now Bold"/>
              </a:rPr>
              <a:t>[[11 13 15]</a:t>
            </a:r>
          </a:p>
          <a:p>
            <a:pPr algn="ctr">
              <a:lnSpc>
                <a:spcPts val="3870"/>
              </a:lnSpc>
              <a:spcBef>
                <a:spcPct val="0"/>
              </a:spcBef>
            </a:pPr>
            <a:r>
              <a:rPr lang="en-US" sz="3000" spc="87">
                <a:solidFill>
                  <a:srgbClr val="F8BE64"/>
                </a:solidFill>
                <a:latin typeface="Now Bold"/>
                <a:ea typeface="Now Bold"/>
                <a:cs typeface="Now Bold"/>
                <a:sym typeface="Now Bold"/>
              </a:rPr>
              <a:t> [17 19 21]]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-1988864" y="27702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4310">
            <a:off x="-1947956" y="62743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-1365922" y="4955288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760191" y="4411590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955689">
            <a:off x="1743189" y="2002447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5" y="0"/>
                </a:lnTo>
                <a:lnTo>
                  <a:pt x="1184465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44310">
            <a:off x="1758111" y="1924281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672405" y="3001117"/>
            <a:ext cx="10437223" cy="3918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a = np.array([[1,2,3],</a:t>
            </a:r>
          </a:p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                     [4,5,6]])</a:t>
            </a:r>
          </a:p>
          <a:p>
            <a:pPr algn="l">
              <a:lnSpc>
                <a:spcPts val="4470"/>
              </a:lnSpc>
            </a:pPr>
          </a:p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b = 2*a # multiplying the numpy array a(matrix) by 2</a:t>
            </a:r>
          </a:p>
          <a:p>
            <a:pPr algn="l">
              <a:lnSpc>
                <a:spcPts val="4470"/>
              </a:lnSpc>
            </a:pPr>
          </a:p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print(b)</a:t>
            </a:r>
          </a:p>
          <a:p>
            <a:pPr algn="l">
              <a:lnSpc>
                <a:spcPts val="447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6672405" y="1447967"/>
            <a:ext cx="6614875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50"/>
              </a:lnSpc>
            </a:pPr>
            <a:r>
              <a:rPr lang="en-US" sz="5000" spc="145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Множење со скалар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-1988864" y="27702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4310">
            <a:off x="-1947956" y="62743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-1365922" y="4955288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760191" y="4411590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955689">
            <a:off x="1743189" y="2002447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5" y="0"/>
                </a:lnTo>
                <a:lnTo>
                  <a:pt x="1184465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44310">
            <a:off x="1758111" y="1924281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672405" y="3001117"/>
            <a:ext cx="10437223" cy="3918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a = np.array([[1,2,3],</a:t>
            </a:r>
          </a:p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                     [4,5,6]])</a:t>
            </a:r>
          </a:p>
          <a:p>
            <a:pPr algn="l">
              <a:lnSpc>
                <a:spcPts val="4470"/>
              </a:lnSpc>
            </a:pPr>
          </a:p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b = 2*a # multiplying the numpy array a(matrix) by 2</a:t>
            </a:r>
          </a:p>
          <a:p>
            <a:pPr algn="l">
              <a:lnSpc>
                <a:spcPts val="4470"/>
              </a:lnSpc>
            </a:pPr>
          </a:p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print(b)</a:t>
            </a:r>
          </a:p>
          <a:p>
            <a:pPr algn="l">
              <a:lnSpc>
                <a:spcPts val="447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6672405" y="1447967"/>
            <a:ext cx="6614875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50"/>
              </a:lnSpc>
            </a:pPr>
            <a:r>
              <a:rPr lang="en-US" sz="5000" spc="145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Множење со скалар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672405" y="7361955"/>
            <a:ext cx="2024777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70"/>
              </a:lnSpc>
            </a:pPr>
            <a:r>
              <a:rPr lang="en-US" sz="3000" spc="87">
                <a:solidFill>
                  <a:srgbClr val="F8BE64"/>
                </a:solidFill>
                <a:latin typeface="Now Bold"/>
                <a:ea typeface="Now Bold"/>
                <a:cs typeface="Now Bold"/>
                <a:sym typeface="Now Bold"/>
              </a:rPr>
              <a:t>[[ 2  4  6]</a:t>
            </a:r>
          </a:p>
          <a:p>
            <a:pPr algn="ctr">
              <a:lnSpc>
                <a:spcPts val="3870"/>
              </a:lnSpc>
              <a:spcBef>
                <a:spcPct val="0"/>
              </a:spcBef>
            </a:pPr>
            <a:r>
              <a:rPr lang="en-US" sz="3000" spc="87">
                <a:solidFill>
                  <a:srgbClr val="F8BE64"/>
                </a:solidFill>
                <a:latin typeface="Now Bold"/>
                <a:ea typeface="Now Bold"/>
                <a:cs typeface="Now Bold"/>
                <a:sym typeface="Now Bold"/>
              </a:rPr>
              <a:t> [ 8 10 12]]</a:t>
            </a: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-1988864" y="27702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4310">
            <a:off x="-1947956" y="62743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-1365922" y="4955288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760191" y="4411590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955689">
            <a:off x="1743189" y="2002447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5" y="0"/>
                </a:lnTo>
                <a:lnTo>
                  <a:pt x="1184465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44310">
            <a:off x="1758111" y="1924281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672405" y="3001117"/>
            <a:ext cx="10437223" cy="1108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i = np.eye(4)</a:t>
            </a:r>
          </a:p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print(i)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672405" y="1447967"/>
            <a:ext cx="4729044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50"/>
              </a:lnSpc>
            </a:pPr>
            <a:r>
              <a:rPr lang="en-US" sz="5000" spc="145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Identity matrix</a:t>
            </a: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-1988864" y="27702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4310">
            <a:off x="-1947956" y="62743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-1365922" y="4955288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760191" y="4411590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955689">
            <a:off x="1743189" y="2002447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5" y="0"/>
                </a:lnTo>
                <a:lnTo>
                  <a:pt x="1184465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44310">
            <a:off x="1758111" y="1924281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672405" y="3001117"/>
            <a:ext cx="10437223" cy="1108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i = np.eye(4)</a:t>
            </a:r>
          </a:p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print(i)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672405" y="1447967"/>
            <a:ext cx="4729044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50"/>
              </a:lnSpc>
            </a:pPr>
            <a:r>
              <a:rPr lang="en-US" sz="5000" spc="145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Identity matrix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480297" y="4919452"/>
            <a:ext cx="2408992" cy="2463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70"/>
              </a:lnSpc>
            </a:pPr>
            <a:r>
              <a:rPr lang="en-US" sz="3000" spc="87">
                <a:solidFill>
                  <a:srgbClr val="F8BE64"/>
                </a:solidFill>
                <a:latin typeface="Now Bold"/>
                <a:ea typeface="Now Bold"/>
                <a:cs typeface="Now Bold"/>
                <a:sym typeface="Now Bold"/>
              </a:rPr>
              <a:t>[[1. 0. 0. 0.]</a:t>
            </a:r>
          </a:p>
          <a:p>
            <a:pPr algn="ctr">
              <a:lnSpc>
                <a:spcPts val="3870"/>
              </a:lnSpc>
            </a:pPr>
            <a:r>
              <a:rPr lang="en-US" sz="3000" spc="87">
                <a:solidFill>
                  <a:srgbClr val="F8BE64"/>
                </a:solidFill>
                <a:latin typeface="Now Bold"/>
                <a:ea typeface="Now Bold"/>
                <a:cs typeface="Now Bold"/>
                <a:sym typeface="Now Bold"/>
              </a:rPr>
              <a:t> [0. 1. 0. 0.]</a:t>
            </a:r>
          </a:p>
          <a:p>
            <a:pPr algn="ctr">
              <a:lnSpc>
                <a:spcPts val="3870"/>
              </a:lnSpc>
            </a:pPr>
            <a:r>
              <a:rPr lang="en-US" sz="3000" spc="87">
                <a:solidFill>
                  <a:srgbClr val="F8BE64"/>
                </a:solidFill>
                <a:latin typeface="Now Bold"/>
                <a:ea typeface="Now Bold"/>
                <a:cs typeface="Now Bold"/>
                <a:sym typeface="Now Bold"/>
              </a:rPr>
              <a:t> [0. 0. 1. 0.]</a:t>
            </a:r>
          </a:p>
          <a:p>
            <a:pPr algn="ctr">
              <a:lnSpc>
                <a:spcPts val="3870"/>
              </a:lnSpc>
            </a:pPr>
            <a:r>
              <a:rPr lang="en-US" sz="3000" spc="87">
                <a:solidFill>
                  <a:srgbClr val="F8BE64"/>
                </a:solidFill>
                <a:latin typeface="Now Bold"/>
                <a:ea typeface="Now Bold"/>
                <a:cs typeface="Now Bold"/>
                <a:sym typeface="Now Bold"/>
              </a:rPr>
              <a:t> [0. 0. 0. 1.]]</a:t>
            </a:r>
          </a:p>
          <a:p>
            <a:pPr algn="ctr">
              <a:lnSpc>
                <a:spcPts val="387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78853" y="-58636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2383379" y="-504678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9108" y="-480062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797804" y="-450264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1" y="0"/>
                </a:lnTo>
                <a:lnTo>
                  <a:pt x="1211171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12145" y="5172342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3"/>
                </a:lnTo>
                <a:lnTo>
                  <a:pt x="0" y="55662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1349353" y="5323952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5"/>
                </a:lnTo>
                <a:lnTo>
                  <a:pt x="0" y="56917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461066" y="5369639"/>
            <a:ext cx="2198316" cy="2030444"/>
          </a:xfrm>
          <a:custGeom>
            <a:avLst/>
            <a:gdLst/>
            <a:ahLst/>
            <a:cxnLst/>
            <a:rect r="r" b="b" t="t" l="l"/>
            <a:pathLst>
              <a:path h="2030444" w="2198316">
                <a:moveTo>
                  <a:pt x="0" y="0"/>
                </a:moveTo>
                <a:lnTo>
                  <a:pt x="2198315" y="0"/>
                </a:lnTo>
                <a:lnTo>
                  <a:pt x="2198315" y="2030445"/>
                </a:lnTo>
                <a:lnTo>
                  <a:pt x="0" y="2030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00000">
            <a:off x="-1593405" y="5424943"/>
            <a:ext cx="2247882" cy="2076225"/>
          </a:xfrm>
          <a:custGeom>
            <a:avLst/>
            <a:gdLst/>
            <a:ahLst/>
            <a:cxnLst/>
            <a:rect r="r" b="b" t="t" l="l"/>
            <a:pathLst>
              <a:path h="2076225" w="2247882">
                <a:moveTo>
                  <a:pt x="0" y="0"/>
                </a:moveTo>
                <a:lnTo>
                  <a:pt x="2247882" y="0"/>
                </a:lnTo>
                <a:lnTo>
                  <a:pt x="2247882" y="2076225"/>
                </a:lnTo>
                <a:lnTo>
                  <a:pt x="0" y="20762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354079" y="2562865"/>
            <a:ext cx="10483790" cy="3658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52"/>
              </a:lnSpc>
            </a:pPr>
            <a:r>
              <a:rPr lang="en-US" sz="4304" spc="124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    Користење на модулот</a:t>
            </a:r>
          </a:p>
          <a:p>
            <a:pPr algn="l">
              <a:lnSpc>
                <a:spcPts val="4421"/>
              </a:lnSpc>
            </a:pPr>
          </a:p>
          <a:p>
            <a:pPr algn="l">
              <a:lnSpc>
                <a:spcPts val="5792"/>
              </a:lnSpc>
            </a:pPr>
            <a:r>
              <a:rPr lang="en-US" sz="3427" spc="99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import </a:t>
            </a:r>
            <a:r>
              <a:rPr lang="en-US" sz="3427" spc="99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ime_na_modulot</a:t>
            </a:r>
          </a:p>
          <a:p>
            <a:pPr algn="l">
              <a:lnSpc>
                <a:spcPts val="4421"/>
              </a:lnSpc>
            </a:pPr>
            <a:r>
              <a:rPr lang="en-US" sz="3427" spc="99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    </a:t>
            </a:r>
          </a:p>
          <a:p>
            <a:pPr algn="l">
              <a:lnSpc>
                <a:spcPts val="4421"/>
              </a:lnSpc>
            </a:pPr>
            <a:r>
              <a:rPr lang="en-US" sz="3427" spc="99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    </a:t>
            </a:r>
            <a:r>
              <a:rPr lang="en-US" sz="3427" spc="99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import</a:t>
            </a:r>
            <a:r>
              <a:rPr lang="en-US" sz="3427" spc="99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 csv</a:t>
            </a:r>
          </a:p>
          <a:p>
            <a:pPr algn="l">
              <a:lnSpc>
                <a:spcPts val="4421"/>
              </a:lnSpc>
            </a:pPr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-1988864" y="27702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4310">
            <a:off x="-1947956" y="62743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-1365922" y="4955288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760191" y="4411590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955689">
            <a:off x="1743189" y="2002447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5" y="0"/>
                </a:lnTo>
                <a:lnTo>
                  <a:pt x="1184465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44310">
            <a:off x="1758111" y="1924281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672405" y="3001117"/>
            <a:ext cx="10437223" cy="2794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a = np.array([x for x in range(27)])</a:t>
            </a:r>
          </a:p>
          <a:p>
            <a:pPr algn="l">
              <a:lnSpc>
                <a:spcPts val="4470"/>
              </a:lnSpc>
            </a:pPr>
          </a:p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o = a.reshape((3,3,3))</a:t>
            </a:r>
          </a:p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print(o)</a:t>
            </a:r>
          </a:p>
          <a:p>
            <a:pPr algn="l">
              <a:lnSpc>
                <a:spcPts val="447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6672405" y="1447967"/>
            <a:ext cx="7957900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50"/>
              </a:lnSpc>
            </a:pPr>
            <a:r>
              <a:rPr lang="en-US" sz="5000" spc="145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Менување на димензии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-1988864" y="27702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4310">
            <a:off x="-1947956" y="62743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-1365922" y="4955288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760191" y="4411590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955689">
            <a:off x="1743189" y="2002447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5" y="0"/>
                </a:lnTo>
                <a:lnTo>
                  <a:pt x="1184465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44310">
            <a:off x="1758111" y="1924281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672405" y="3001117"/>
            <a:ext cx="10437223" cy="2794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a = np.array([x for x in range(27)])</a:t>
            </a:r>
          </a:p>
          <a:p>
            <a:pPr algn="l">
              <a:lnSpc>
                <a:spcPts val="4470"/>
              </a:lnSpc>
            </a:pPr>
          </a:p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o = a.reshape((3,3,3))</a:t>
            </a:r>
          </a:p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print(o)</a:t>
            </a:r>
          </a:p>
          <a:p>
            <a:pPr algn="l">
              <a:lnSpc>
                <a:spcPts val="447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6672405" y="1447967"/>
            <a:ext cx="7957900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50"/>
              </a:lnSpc>
            </a:pPr>
            <a:r>
              <a:rPr lang="en-US" sz="5000" spc="145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Менување на димензии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517101" y="4223118"/>
            <a:ext cx="2575560" cy="5901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F8BE64"/>
                </a:solidFill>
                <a:latin typeface="Now Bold"/>
                <a:ea typeface="Now Bold"/>
                <a:cs typeface="Now Bold"/>
                <a:sym typeface="Now Bold"/>
              </a:rPr>
              <a:t>[[[ 0  1  2]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F8BE64"/>
                </a:solidFill>
                <a:latin typeface="Now Bold"/>
                <a:ea typeface="Now Bold"/>
                <a:cs typeface="Now Bold"/>
                <a:sym typeface="Now Bold"/>
              </a:rPr>
              <a:t>  [ 3  4  5]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F8BE64"/>
                </a:solidFill>
                <a:latin typeface="Now Bold"/>
                <a:ea typeface="Now Bold"/>
                <a:cs typeface="Now Bold"/>
                <a:sym typeface="Now Bold"/>
              </a:rPr>
              <a:t>  [ 6  7  8]]</a:t>
            </a:r>
          </a:p>
          <a:p>
            <a:pPr algn="l">
              <a:lnSpc>
                <a:spcPts val="3870"/>
              </a:lnSpc>
            </a:pP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F8BE64"/>
                </a:solidFill>
                <a:latin typeface="Now Bold"/>
                <a:ea typeface="Now Bold"/>
                <a:cs typeface="Now Bold"/>
                <a:sym typeface="Now Bold"/>
              </a:rPr>
              <a:t> [[ 9 10 11]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F8BE64"/>
                </a:solidFill>
                <a:latin typeface="Now Bold"/>
                <a:ea typeface="Now Bold"/>
                <a:cs typeface="Now Bold"/>
                <a:sym typeface="Now Bold"/>
              </a:rPr>
              <a:t>  [12 13 14]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F8BE64"/>
                </a:solidFill>
                <a:latin typeface="Now Bold"/>
                <a:ea typeface="Now Bold"/>
                <a:cs typeface="Now Bold"/>
                <a:sym typeface="Now Bold"/>
              </a:rPr>
              <a:t>  [15 16 17]]</a:t>
            </a:r>
          </a:p>
          <a:p>
            <a:pPr algn="l">
              <a:lnSpc>
                <a:spcPts val="3870"/>
              </a:lnSpc>
            </a:pP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F8BE64"/>
                </a:solidFill>
                <a:latin typeface="Now Bold"/>
                <a:ea typeface="Now Bold"/>
                <a:cs typeface="Now Bold"/>
                <a:sym typeface="Now Bold"/>
              </a:rPr>
              <a:t> [[18 19 20]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F8BE64"/>
                </a:solidFill>
                <a:latin typeface="Now Bold"/>
                <a:ea typeface="Now Bold"/>
                <a:cs typeface="Now Bold"/>
                <a:sym typeface="Now Bold"/>
              </a:rPr>
              <a:t>  [21 22 23]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F8BE64"/>
                </a:solidFill>
                <a:latin typeface="Now Bold"/>
                <a:ea typeface="Now Bold"/>
                <a:cs typeface="Now Bold"/>
                <a:sym typeface="Now Bold"/>
              </a:rPr>
              <a:t>  [24 25 26]]]</a:t>
            </a:r>
          </a:p>
          <a:p>
            <a:pPr algn="l">
              <a:lnSpc>
                <a:spcPts val="387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-1988864" y="27702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4310">
            <a:off x="-1947956" y="62743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-1365922" y="4955288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760191" y="4411590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955689">
            <a:off x="1743189" y="2002447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5" y="0"/>
                </a:lnTo>
                <a:lnTo>
                  <a:pt x="1184465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44310">
            <a:off x="1758111" y="1924281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672405" y="3001117"/>
            <a:ext cx="10437223" cy="2794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a = np.array([x for x in range(30)])</a:t>
            </a:r>
          </a:p>
          <a:p>
            <a:pPr algn="l">
              <a:lnSpc>
                <a:spcPts val="4470"/>
              </a:lnSpc>
            </a:pPr>
          </a:p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o = a.reshape((2,3,5))</a:t>
            </a:r>
          </a:p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print(o)</a:t>
            </a:r>
          </a:p>
          <a:p>
            <a:pPr algn="l">
              <a:lnSpc>
                <a:spcPts val="447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6672405" y="1447967"/>
            <a:ext cx="7957900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50"/>
              </a:lnSpc>
            </a:pPr>
            <a:r>
              <a:rPr lang="en-US" sz="5000" spc="145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Менување на димензии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915062" y="4223118"/>
            <a:ext cx="3779639" cy="3449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F8BE64"/>
                </a:solidFill>
                <a:latin typeface="Now Bold"/>
                <a:ea typeface="Now Bold"/>
                <a:cs typeface="Now Bold"/>
                <a:sym typeface="Now Bold"/>
              </a:rPr>
              <a:t>[[[ 0  1  2  3  4]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F8BE64"/>
                </a:solidFill>
                <a:latin typeface="Now Bold"/>
                <a:ea typeface="Now Bold"/>
                <a:cs typeface="Now Bold"/>
                <a:sym typeface="Now Bold"/>
              </a:rPr>
              <a:t>  [ 5  6  7  8  9]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F8BE64"/>
                </a:solidFill>
                <a:latin typeface="Now Bold"/>
                <a:ea typeface="Now Bold"/>
                <a:cs typeface="Now Bold"/>
                <a:sym typeface="Now Bold"/>
              </a:rPr>
              <a:t>  [10 11 12 13 14]]</a:t>
            </a:r>
          </a:p>
          <a:p>
            <a:pPr algn="l">
              <a:lnSpc>
                <a:spcPts val="3870"/>
              </a:lnSpc>
            </a:pP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F8BE64"/>
                </a:solidFill>
                <a:latin typeface="Now Bold"/>
                <a:ea typeface="Now Bold"/>
                <a:cs typeface="Now Bold"/>
                <a:sym typeface="Now Bold"/>
              </a:rPr>
              <a:t> [[15 16 17 18 19]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F8BE64"/>
                </a:solidFill>
                <a:latin typeface="Now Bold"/>
                <a:ea typeface="Now Bold"/>
                <a:cs typeface="Now Bold"/>
                <a:sym typeface="Now Bold"/>
              </a:rPr>
              <a:t>  [20 21 22 23 24]</a:t>
            </a:r>
          </a:p>
          <a:p>
            <a:pPr algn="l">
              <a:lnSpc>
                <a:spcPts val="3870"/>
              </a:lnSpc>
              <a:spcBef>
                <a:spcPct val="0"/>
              </a:spcBef>
            </a:pPr>
            <a:r>
              <a:rPr lang="en-US" sz="3000" spc="87">
                <a:solidFill>
                  <a:srgbClr val="F8BE64"/>
                </a:solidFill>
                <a:latin typeface="Now Bold"/>
                <a:ea typeface="Now Bold"/>
                <a:cs typeface="Now Bold"/>
                <a:sym typeface="Now Bold"/>
              </a:rPr>
              <a:t>  [25 26 27 28 29]]]</a:t>
            </a: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-1988864" y="27702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4310">
            <a:off x="-1947956" y="62743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-1365922" y="4955288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760191" y="4411590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955689">
            <a:off x="1743189" y="2002447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5" y="0"/>
                </a:lnTo>
                <a:lnTo>
                  <a:pt x="1184465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44310">
            <a:off x="1758111" y="1924281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672405" y="3001117"/>
            <a:ext cx="10437223" cy="4480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a = np.array([[1, 0, 0],</a:t>
            </a:r>
          </a:p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                     [1, 1, 1],</a:t>
            </a:r>
          </a:p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                     [0, 0, 0]])</a:t>
            </a:r>
          </a:p>
          <a:p>
            <a:pPr algn="l">
              <a:lnSpc>
                <a:spcPts val="4470"/>
              </a:lnSpc>
            </a:pPr>
          </a:p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o = a.astype('bool')</a:t>
            </a:r>
          </a:p>
          <a:p>
            <a:pPr algn="l">
              <a:lnSpc>
                <a:spcPts val="4470"/>
              </a:lnSpc>
            </a:pPr>
          </a:p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print(o)</a:t>
            </a:r>
          </a:p>
          <a:p>
            <a:pPr algn="l">
              <a:lnSpc>
                <a:spcPts val="447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6672405" y="1447967"/>
            <a:ext cx="8813959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50"/>
              </a:lnSpc>
            </a:pPr>
            <a:r>
              <a:rPr lang="en-US" sz="5000" spc="145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Генерирање на bool од int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-1988864" y="27702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4310">
            <a:off x="-1947956" y="62743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-1365922" y="4955288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760191" y="4411590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955689">
            <a:off x="1743189" y="2002447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5" y="0"/>
                </a:lnTo>
                <a:lnTo>
                  <a:pt x="1184465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44310">
            <a:off x="1758111" y="1924281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672405" y="3001117"/>
            <a:ext cx="10437223" cy="4480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a = np.array([[1, 0, 0],</a:t>
            </a:r>
          </a:p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                     [1, 1, 1],</a:t>
            </a:r>
          </a:p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                     [0, 0, 0]])</a:t>
            </a:r>
          </a:p>
          <a:p>
            <a:pPr algn="l">
              <a:lnSpc>
                <a:spcPts val="4470"/>
              </a:lnSpc>
            </a:pPr>
          </a:p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o = a.astype('bool')</a:t>
            </a:r>
          </a:p>
          <a:p>
            <a:pPr algn="l">
              <a:lnSpc>
                <a:spcPts val="4470"/>
              </a:lnSpc>
            </a:pPr>
          </a:p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print(o)</a:t>
            </a:r>
          </a:p>
          <a:p>
            <a:pPr algn="l">
              <a:lnSpc>
                <a:spcPts val="447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6672405" y="1447967"/>
            <a:ext cx="8813959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50"/>
              </a:lnSpc>
            </a:pPr>
            <a:r>
              <a:rPr lang="en-US" sz="5000" spc="145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Генерирање на bool од int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672405" y="7838205"/>
            <a:ext cx="3891082" cy="1969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F8BE64"/>
                </a:solidFill>
                <a:latin typeface="Now Bold"/>
                <a:ea typeface="Now Bold"/>
                <a:cs typeface="Now Bold"/>
                <a:sym typeface="Now Bold"/>
              </a:rPr>
              <a:t>[[ True False False]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F8BE64"/>
                </a:solidFill>
                <a:latin typeface="Now Bold"/>
                <a:ea typeface="Now Bold"/>
                <a:cs typeface="Now Bold"/>
                <a:sym typeface="Now Bold"/>
              </a:rPr>
              <a:t> [ True  True  True]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F8BE64"/>
                </a:solidFill>
                <a:latin typeface="Now Bold"/>
                <a:ea typeface="Now Bold"/>
                <a:cs typeface="Now Bold"/>
                <a:sym typeface="Now Bold"/>
              </a:rPr>
              <a:t> [False False False]]</a:t>
            </a:r>
          </a:p>
          <a:p>
            <a:pPr algn="l">
              <a:lnSpc>
                <a:spcPts val="387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-1988864" y="27702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4310">
            <a:off x="-1947956" y="62743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-1365922" y="4955288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760191" y="4411590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955689">
            <a:off x="1743189" y="2002447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5" y="0"/>
                </a:lnTo>
                <a:lnTo>
                  <a:pt x="1184465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44310">
            <a:off x="1758111" y="1924281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672405" y="3001117"/>
            <a:ext cx="10437223" cy="5604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a1 = np.array([[1,2,3],</a:t>
            </a:r>
          </a:p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              [4,5,6]])</a:t>
            </a:r>
          </a:p>
          <a:p>
            <a:pPr algn="l">
              <a:lnSpc>
                <a:spcPts val="4470"/>
              </a:lnSpc>
            </a:pPr>
          </a:p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a2 = np.array([[7,8,9],</a:t>
            </a:r>
          </a:p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              [10,11,12]])</a:t>
            </a:r>
          </a:p>
          <a:p>
            <a:pPr algn="l">
              <a:lnSpc>
                <a:spcPts val="4470"/>
              </a:lnSpc>
            </a:pPr>
          </a:p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o = np.hstack((a1, a2))</a:t>
            </a:r>
          </a:p>
          <a:p>
            <a:pPr algn="l">
              <a:lnSpc>
                <a:spcPts val="4470"/>
              </a:lnSpc>
            </a:pPr>
          </a:p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print(o)</a:t>
            </a:r>
          </a:p>
          <a:p>
            <a:pPr algn="l">
              <a:lnSpc>
                <a:spcPts val="447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6672405" y="1447967"/>
            <a:ext cx="10229374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50"/>
              </a:lnSpc>
            </a:pPr>
            <a:r>
              <a:rPr lang="en-US" sz="5000" spc="145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Хоризонтално редење на низи</a:t>
            </a:r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-1988864" y="27702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4310">
            <a:off x="-1947956" y="62743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-1365922" y="4955288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760191" y="4411590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955689">
            <a:off x="1743189" y="2002447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5" y="0"/>
                </a:lnTo>
                <a:lnTo>
                  <a:pt x="1184465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44310">
            <a:off x="1758111" y="1924281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672405" y="3001117"/>
            <a:ext cx="10437223" cy="5604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a1 = np.array([[1,2,3],</a:t>
            </a:r>
          </a:p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              [4,5,6]])</a:t>
            </a:r>
          </a:p>
          <a:p>
            <a:pPr algn="l">
              <a:lnSpc>
                <a:spcPts val="4470"/>
              </a:lnSpc>
            </a:pPr>
          </a:p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a2 = np.array([[7,8,9],</a:t>
            </a:r>
          </a:p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              [10,11,12]])</a:t>
            </a:r>
          </a:p>
          <a:p>
            <a:pPr algn="l">
              <a:lnSpc>
                <a:spcPts val="4470"/>
              </a:lnSpc>
            </a:pPr>
          </a:p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o = np.hstack((a1, a2))</a:t>
            </a:r>
          </a:p>
          <a:p>
            <a:pPr algn="l">
              <a:lnSpc>
                <a:spcPts val="4470"/>
              </a:lnSpc>
            </a:pPr>
          </a:p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print(o)</a:t>
            </a:r>
          </a:p>
          <a:p>
            <a:pPr algn="l">
              <a:lnSpc>
                <a:spcPts val="447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6672405" y="1447967"/>
            <a:ext cx="10229374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50"/>
              </a:lnSpc>
            </a:pPr>
            <a:r>
              <a:rPr lang="en-US" sz="5000" spc="145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Хоризонтално редење на низи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672405" y="8648433"/>
            <a:ext cx="3507462" cy="1476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F8BE64"/>
                </a:solidFill>
                <a:latin typeface="Now Bold"/>
                <a:ea typeface="Now Bold"/>
                <a:cs typeface="Now Bold"/>
                <a:sym typeface="Now Bold"/>
              </a:rPr>
              <a:t>[[ 1  2  3  7  8  9]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F8BE64"/>
                </a:solidFill>
                <a:latin typeface="Now Bold"/>
                <a:ea typeface="Now Bold"/>
                <a:cs typeface="Now Bold"/>
                <a:sym typeface="Now Bold"/>
              </a:rPr>
              <a:t> [ 4  5  6 10 11 12]]</a:t>
            </a:r>
          </a:p>
          <a:p>
            <a:pPr algn="l">
              <a:lnSpc>
                <a:spcPts val="387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-1988864" y="27702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4310">
            <a:off x="-1947956" y="62743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-1365922" y="4955288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760191" y="4411590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955689">
            <a:off x="1743189" y="2002447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5" y="0"/>
                </a:lnTo>
                <a:lnTo>
                  <a:pt x="1184465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44310">
            <a:off x="1758111" y="1924281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672405" y="3001117"/>
            <a:ext cx="10437223" cy="6728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a1 = np.array([[1,2],</a:t>
            </a:r>
          </a:p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              [3,4],</a:t>
            </a:r>
          </a:p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              [5,6]])</a:t>
            </a:r>
          </a:p>
          <a:p>
            <a:pPr algn="l">
              <a:lnSpc>
                <a:spcPts val="4470"/>
              </a:lnSpc>
            </a:pPr>
          </a:p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a2 = np.array([[7,8],</a:t>
            </a:r>
          </a:p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              [9,10],</a:t>
            </a:r>
          </a:p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              [10,11]])</a:t>
            </a:r>
          </a:p>
          <a:p>
            <a:pPr algn="l">
              <a:lnSpc>
                <a:spcPts val="4470"/>
              </a:lnSpc>
            </a:pPr>
          </a:p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o = np.vstack((a1, a2))</a:t>
            </a:r>
          </a:p>
          <a:p>
            <a:pPr algn="l">
              <a:lnSpc>
                <a:spcPts val="4470"/>
              </a:lnSpc>
            </a:pPr>
          </a:p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print(o)</a:t>
            </a:r>
          </a:p>
          <a:p>
            <a:pPr algn="l">
              <a:lnSpc>
                <a:spcPts val="447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6672405" y="1447967"/>
            <a:ext cx="9443204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50"/>
              </a:lnSpc>
            </a:pPr>
            <a:r>
              <a:rPr lang="en-US" sz="5000" spc="145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Вертикално редење на низи</a:t>
            </a:r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-1988864" y="27702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4310">
            <a:off x="-1947956" y="62743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-1365922" y="4955288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760191" y="4411590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955689">
            <a:off x="1743189" y="2002447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5" y="0"/>
                </a:lnTo>
                <a:lnTo>
                  <a:pt x="1184465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44310">
            <a:off x="1758111" y="1924281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672405" y="3001117"/>
            <a:ext cx="10437223" cy="6728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a1 = np.array([[1,2],</a:t>
            </a:r>
          </a:p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              [3,4],</a:t>
            </a:r>
          </a:p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              [5,6]])</a:t>
            </a:r>
          </a:p>
          <a:p>
            <a:pPr algn="l">
              <a:lnSpc>
                <a:spcPts val="4470"/>
              </a:lnSpc>
            </a:pPr>
          </a:p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a2 = np.array([[7,8],</a:t>
            </a:r>
          </a:p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              [9,10],</a:t>
            </a:r>
          </a:p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              [10,11]])</a:t>
            </a:r>
          </a:p>
          <a:p>
            <a:pPr algn="l">
              <a:lnSpc>
                <a:spcPts val="4470"/>
              </a:lnSpc>
            </a:pPr>
          </a:p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o = np.vstack((a1, a2))</a:t>
            </a:r>
          </a:p>
          <a:p>
            <a:pPr algn="l">
              <a:lnSpc>
                <a:spcPts val="4470"/>
              </a:lnSpc>
            </a:pPr>
          </a:p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print(o)</a:t>
            </a:r>
          </a:p>
          <a:p>
            <a:pPr algn="l">
              <a:lnSpc>
                <a:spcPts val="447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6672405" y="1447967"/>
            <a:ext cx="9443204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50"/>
              </a:lnSpc>
            </a:pPr>
            <a:r>
              <a:rPr lang="en-US" sz="5000" spc="145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Вертикално редење на низи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054480" y="5808345"/>
            <a:ext cx="1462564" cy="3449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F8BE64"/>
                </a:solidFill>
                <a:latin typeface="Now Bold"/>
                <a:ea typeface="Now Bold"/>
                <a:cs typeface="Now Bold"/>
                <a:sym typeface="Now Bold"/>
              </a:rPr>
              <a:t>[[ 1  2]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F8BE64"/>
                </a:solidFill>
                <a:latin typeface="Now Bold"/>
                <a:ea typeface="Now Bold"/>
                <a:cs typeface="Now Bold"/>
                <a:sym typeface="Now Bold"/>
              </a:rPr>
              <a:t> [ 3  4]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F8BE64"/>
                </a:solidFill>
                <a:latin typeface="Now Bold"/>
                <a:ea typeface="Now Bold"/>
                <a:cs typeface="Now Bold"/>
                <a:sym typeface="Now Bold"/>
              </a:rPr>
              <a:t> [ 5  6]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F8BE64"/>
                </a:solidFill>
                <a:latin typeface="Now Bold"/>
                <a:ea typeface="Now Bold"/>
                <a:cs typeface="Now Bold"/>
                <a:sym typeface="Now Bold"/>
              </a:rPr>
              <a:t> [ 7  8]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F8BE64"/>
                </a:solidFill>
                <a:latin typeface="Now Bold"/>
                <a:ea typeface="Now Bold"/>
                <a:cs typeface="Now Bold"/>
                <a:sym typeface="Now Bold"/>
              </a:rPr>
              <a:t> [ 9 10]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F8BE64"/>
                </a:solidFill>
                <a:latin typeface="Now Bold"/>
                <a:ea typeface="Now Bold"/>
                <a:cs typeface="Now Bold"/>
                <a:sym typeface="Now Bold"/>
              </a:rPr>
              <a:t> [10 11]]</a:t>
            </a:r>
          </a:p>
          <a:p>
            <a:pPr algn="l">
              <a:lnSpc>
                <a:spcPts val="387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-1988864" y="27702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4310">
            <a:off x="-1947956" y="62743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-1365922" y="4955288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760191" y="4411590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955689">
            <a:off x="1743189" y="2002447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5" y="0"/>
                </a:lnTo>
                <a:lnTo>
                  <a:pt x="1184465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44310">
            <a:off x="1758111" y="1924281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672405" y="3001117"/>
            <a:ext cx="10437223" cy="7290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list_of_numbers = [x for x in range(0, 101, 2)]</a:t>
            </a:r>
          </a:p>
          <a:p>
            <a:pPr algn="l">
              <a:lnSpc>
                <a:spcPts val="4470"/>
              </a:lnSpc>
            </a:pPr>
          </a:p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o = np.array(list_of_numbers)</a:t>
            </a:r>
          </a:p>
          <a:p>
            <a:pPr algn="l">
              <a:lnSpc>
                <a:spcPts val="4470"/>
              </a:lnSpc>
            </a:pPr>
          </a:p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print(o)</a:t>
            </a:r>
          </a:p>
          <a:p>
            <a:pPr algn="l">
              <a:lnSpc>
                <a:spcPts val="4470"/>
              </a:lnSpc>
            </a:pPr>
          </a:p>
          <a:p>
            <a:pPr algn="l">
              <a:lnSpc>
                <a:spcPts val="4470"/>
              </a:lnSpc>
            </a:pPr>
          </a:p>
          <a:p>
            <a:pPr algn="l">
              <a:lnSpc>
                <a:spcPts val="4470"/>
              </a:lnSpc>
            </a:pPr>
          </a:p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o = np.arange(0, 101, 2)</a:t>
            </a:r>
          </a:p>
          <a:p>
            <a:pPr algn="l">
              <a:lnSpc>
                <a:spcPts val="4470"/>
              </a:lnSpc>
            </a:pPr>
          </a:p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print(o)</a:t>
            </a:r>
          </a:p>
          <a:p>
            <a:pPr algn="l">
              <a:lnSpc>
                <a:spcPts val="4470"/>
              </a:lnSpc>
            </a:pPr>
          </a:p>
          <a:p>
            <a:pPr algn="l">
              <a:lnSpc>
                <a:spcPts val="4470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6672405" y="6387113"/>
            <a:ext cx="848069" cy="613693"/>
          </a:xfrm>
          <a:custGeom>
            <a:avLst/>
            <a:gdLst/>
            <a:ahLst/>
            <a:cxnLst/>
            <a:rect r="r" b="b" t="t" l="l"/>
            <a:pathLst>
              <a:path h="613693" w="848069">
                <a:moveTo>
                  <a:pt x="0" y="0"/>
                </a:moveTo>
                <a:lnTo>
                  <a:pt x="848068" y="0"/>
                </a:lnTo>
                <a:lnTo>
                  <a:pt x="848068" y="613694"/>
                </a:lnTo>
                <a:lnTo>
                  <a:pt x="0" y="61369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672405" y="1447967"/>
            <a:ext cx="8404860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50"/>
              </a:lnSpc>
            </a:pPr>
            <a:r>
              <a:rPr lang="en-US" sz="5000" spc="145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Генерирање на секвенци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97214" y="-5033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1301739" y="76655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12531" y="101272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5" y="0"/>
                </a:lnTo>
                <a:lnTo>
                  <a:pt x="1184465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-283836" y="131070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30506" y="5753676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5" y="0"/>
                </a:lnTo>
                <a:lnTo>
                  <a:pt x="6026465" y="5566262"/>
                </a:lnTo>
                <a:lnTo>
                  <a:pt x="0" y="5566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267714" y="5905285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4" y="0"/>
                </a:lnTo>
                <a:lnTo>
                  <a:pt x="6162344" y="5691766"/>
                </a:lnTo>
                <a:lnTo>
                  <a:pt x="0" y="56917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461066" y="5369639"/>
            <a:ext cx="2198316" cy="2030444"/>
          </a:xfrm>
          <a:custGeom>
            <a:avLst/>
            <a:gdLst/>
            <a:ahLst/>
            <a:cxnLst/>
            <a:rect r="r" b="b" t="t" l="l"/>
            <a:pathLst>
              <a:path h="2030444" w="2198316">
                <a:moveTo>
                  <a:pt x="0" y="0"/>
                </a:moveTo>
                <a:lnTo>
                  <a:pt x="2198315" y="0"/>
                </a:lnTo>
                <a:lnTo>
                  <a:pt x="2198315" y="2030445"/>
                </a:lnTo>
                <a:lnTo>
                  <a:pt x="0" y="2030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00000">
            <a:off x="-1593405" y="5424943"/>
            <a:ext cx="2247882" cy="2076225"/>
          </a:xfrm>
          <a:custGeom>
            <a:avLst/>
            <a:gdLst/>
            <a:ahLst/>
            <a:cxnLst/>
            <a:rect r="r" b="b" t="t" l="l"/>
            <a:pathLst>
              <a:path h="2076225" w="2247882">
                <a:moveTo>
                  <a:pt x="0" y="0"/>
                </a:moveTo>
                <a:lnTo>
                  <a:pt x="2247882" y="0"/>
                </a:lnTo>
                <a:lnTo>
                  <a:pt x="2247882" y="2076225"/>
                </a:lnTo>
                <a:lnTo>
                  <a:pt x="0" y="20762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908561" y="2719787"/>
            <a:ext cx="12935502" cy="3832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52"/>
              </a:lnSpc>
            </a:pPr>
            <a:r>
              <a:rPr lang="en-US" sz="4304" spc="124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Користење на модулот</a:t>
            </a:r>
          </a:p>
          <a:p>
            <a:pPr algn="l">
              <a:lnSpc>
                <a:spcPts val="5792"/>
              </a:lnSpc>
            </a:pPr>
          </a:p>
          <a:p>
            <a:pPr algn="l">
              <a:lnSpc>
                <a:spcPts val="5792"/>
              </a:lnSpc>
            </a:pPr>
            <a:r>
              <a:rPr lang="en-US" sz="3427" spc="99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from </a:t>
            </a:r>
            <a:r>
              <a:rPr lang="en-US" sz="3427" spc="99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ime_na_modulot import konkretna_funkcija/modul</a:t>
            </a:r>
          </a:p>
          <a:p>
            <a:pPr algn="l">
              <a:lnSpc>
                <a:spcPts val="4421"/>
              </a:lnSpc>
            </a:pPr>
            <a:r>
              <a:rPr lang="en-US" sz="3427" spc="99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    </a:t>
            </a:r>
          </a:p>
          <a:p>
            <a:pPr algn="l">
              <a:lnSpc>
                <a:spcPts val="4421"/>
              </a:lnSpc>
            </a:pPr>
            <a:r>
              <a:rPr lang="en-US" sz="3427" spc="99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from numpy import random</a:t>
            </a:r>
          </a:p>
          <a:p>
            <a:pPr algn="l">
              <a:lnSpc>
                <a:spcPts val="4421"/>
              </a:lnSpc>
            </a:pPr>
          </a:p>
        </p:txBody>
      </p:sp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-1988864" y="27702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4310">
            <a:off x="-1947956" y="62743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-1365922" y="4955288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760191" y="4411590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955689">
            <a:off x="1743189" y="2002447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5" y="0"/>
                </a:lnTo>
                <a:lnTo>
                  <a:pt x="1184465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44310">
            <a:off x="1758111" y="1924281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672405" y="3001117"/>
            <a:ext cx="10437223" cy="7290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list_of_numbers = [x for x in range(0, 101, 2)]</a:t>
            </a:r>
          </a:p>
          <a:p>
            <a:pPr algn="l">
              <a:lnSpc>
                <a:spcPts val="4470"/>
              </a:lnSpc>
            </a:pPr>
          </a:p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o = np.array(list_of_numbers)</a:t>
            </a:r>
          </a:p>
          <a:p>
            <a:pPr algn="l">
              <a:lnSpc>
                <a:spcPts val="4470"/>
              </a:lnSpc>
            </a:pPr>
          </a:p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print(o)</a:t>
            </a:r>
          </a:p>
          <a:p>
            <a:pPr algn="l">
              <a:lnSpc>
                <a:spcPts val="4470"/>
              </a:lnSpc>
            </a:pPr>
          </a:p>
          <a:p>
            <a:pPr algn="l">
              <a:lnSpc>
                <a:spcPts val="4470"/>
              </a:lnSpc>
            </a:pPr>
          </a:p>
          <a:p>
            <a:pPr algn="l">
              <a:lnSpc>
                <a:spcPts val="4470"/>
              </a:lnSpc>
            </a:pPr>
          </a:p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o = np.arange(0, 101, 2)</a:t>
            </a:r>
          </a:p>
          <a:p>
            <a:pPr algn="l">
              <a:lnSpc>
                <a:spcPts val="4470"/>
              </a:lnSpc>
            </a:pPr>
          </a:p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print(o)</a:t>
            </a:r>
          </a:p>
          <a:p>
            <a:pPr algn="l">
              <a:lnSpc>
                <a:spcPts val="4470"/>
              </a:lnSpc>
            </a:pPr>
          </a:p>
          <a:p>
            <a:pPr algn="l">
              <a:lnSpc>
                <a:spcPts val="4470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6672405" y="6387113"/>
            <a:ext cx="848069" cy="613693"/>
          </a:xfrm>
          <a:custGeom>
            <a:avLst/>
            <a:gdLst/>
            <a:ahLst/>
            <a:cxnLst/>
            <a:rect r="r" b="b" t="t" l="l"/>
            <a:pathLst>
              <a:path h="613693" w="848069">
                <a:moveTo>
                  <a:pt x="0" y="0"/>
                </a:moveTo>
                <a:lnTo>
                  <a:pt x="848068" y="0"/>
                </a:lnTo>
                <a:lnTo>
                  <a:pt x="848068" y="613694"/>
                </a:lnTo>
                <a:lnTo>
                  <a:pt x="0" y="61369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672405" y="1447967"/>
            <a:ext cx="8404860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50"/>
              </a:lnSpc>
            </a:pPr>
            <a:r>
              <a:rPr lang="en-US" sz="5000" spc="145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Генерирање на секвенци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482902" y="6665385"/>
            <a:ext cx="5188726" cy="2867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5"/>
              </a:lnSpc>
              <a:spcBef>
                <a:spcPct val="0"/>
              </a:spcBef>
            </a:pPr>
            <a:r>
              <a:rPr lang="en-US" sz="2500" spc="72">
                <a:solidFill>
                  <a:srgbClr val="F5B95B"/>
                </a:solidFill>
                <a:latin typeface="Now Bold"/>
                <a:ea typeface="Now Bold"/>
                <a:cs typeface="Now Bold"/>
                <a:sym typeface="Now Bold"/>
              </a:rPr>
              <a:t>[  0   2   4   6   8  10  12  14  16  18  20  22  24  26  28  30  32  34 36  38  40  42  44  46  48  50  52  54  56  58  60  62  64  66  68  70 72  74  76  78  80  82  84  86  88  90  92  94  96  98 100]</a:t>
            </a: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-1988864" y="27702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4310">
            <a:off x="-1947956" y="62743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-1365922" y="4955288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760191" y="4411590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955689">
            <a:off x="1743189" y="2002447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5" y="0"/>
                </a:lnTo>
                <a:lnTo>
                  <a:pt x="1184465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44310">
            <a:off x="1758111" y="1924281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672405" y="3417570"/>
            <a:ext cx="10437223" cy="3356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a = np.array([1,2,3,4,5])</a:t>
            </a:r>
          </a:p>
          <a:p>
            <a:pPr algn="l">
              <a:lnSpc>
                <a:spcPts val="4470"/>
              </a:lnSpc>
            </a:pPr>
          </a:p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b = np.array([1,3,2,4,5])</a:t>
            </a:r>
          </a:p>
          <a:p>
            <a:pPr algn="l">
              <a:lnSpc>
                <a:spcPts val="4470"/>
              </a:lnSpc>
            </a:pPr>
          </a:p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print(np.where(a == b))</a:t>
            </a:r>
          </a:p>
          <a:p>
            <a:pPr algn="l">
              <a:lnSpc>
                <a:spcPts val="447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6672405" y="1447967"/>
            <a:ext cx="11615595" cy="161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50"/>
              </a:lnSpc>
            </a:pPr>
            <a:r>
              <a:rPr lang="en-US" sz="5000" spc="145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Индексите кадешто двете низи имаат еднакви елементи</a:t>
            </a: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-1988864" y="27702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4310">
            <a:off x="-1947956" y="62743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-1365922" y="4955288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760191" y="4411590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955689">
            <a:off x="1743189" y="2002447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5" y="0"/>
                </a:lnTo>
                <a:lnTo>
                  <a:pt x="1184465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44310">
            <a:off x="1758111" y="1924281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672405" y="3417570"/>
            <a:ext cx="10437223" cy="3918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a = np.array([[1,2,3],</a:t>
            </a:r>
          </a:p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                     [4,5,6]])</a:t>
            </a:r>
          </a:p>
          <a:p>
            <a:pPr algn="l">
              <a:lnSpc>
                <a:spcPts val="4470"/>
              </a:lnSpc>
            </a:pPr>
          </a:p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o = np.tile(a, 10)</a:t>
            </a:r>
          </a:p>
          <a:p>
            <a:pPr algn="l">
              <a:lnSpc>
                <a:spcPts val="4470"/>
              </a:lnSpc>
            </a:pPr>
          </a:p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print(o)</a:t>
            </a:r>
          </a:p>
          <a:p>
            <a:pPr algn="l">
              <a:lnSpc>
                <a:spcPts val="447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6672405" y="1447967"/>
            <a:ext cx="10918984" cy="161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50"/>
              </a:lnSpc>
            </a:pPr>
            <a:r>
              <a:rPr lang="en-US" sz="5000" spc="145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Повторување на низата n пати,</a:t>
            </a:r>
          </a:p>
          <a:p>
            <a:pPr algn="l">
              <a:lnSpc>
                <a:spcPts val="6450"/>
              </a:lnSpc>
            </a:pPr>
            <a:r>
              <a:rPr lang="en-US" sz="5000" spc="145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по секоја димензија поединечно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-1988864" y="27702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4310">
            <a:off x="-1947956" y="62743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-1365922" y="4955288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760191" y="4411590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955689">
            <a:off x="1743189" y="2002447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5" y="0"/>
                </a:lnTo>
                <a:lnTo>
                  <a:pt x="1184465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44310">
            <a:off x="1758111" y="1924281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672405" y="3417570"/>
            <a:ext cx="10437223" cy="3918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a = np.array([[1,2,3],</a:t>
            </a:r>
          </a:p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                     [4,5,6]])</a:t>
            </a:r>
          </a:p>
          <a:p>
            <a:pPr algn="l">
              <a:lnSpc>
                <a:spcPts val="4470"/>
              </a:lnSpc>
            </a:pPr>
          </a:p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o = np.tile(a, 10)</a:t>
            </a:r>
          </a:p>
          <a:p>
            <a:pPr algn="l">
              <a:lnSpc>
                <a:spcPts val="4470"/>
              </a:lnSpc>
            </a:pPr>
          </a:p>
          <a:p>
            <a:pPr algn="l">
              <a:lnSpc>
                <a:spcPts val="44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print(o)</a:t>
            </a:r>
          </a:p>
          <a:p>
            <a:pPr algn="l">
              <a:lnSpc>
                <a:spcPts val="447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6672405" y="1447967"/>
            <a:ext cx="10918984" cy="161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50"/>
              </a:lnSpc>
            </a:pPr>
            <a:r>
              <a:rPr lang="en-US" sz="5000" spc="145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Повторување на низата n пати,</a:t>
            </a:r>
          </a:p>
          <a:p>
            <a:pPr algn="l">
              <a:lnSpc>
                <a:spcPts val="6450"/>
              </a:lnSpc>
            </a:pPr>
            <a:r>
              <a:rPr lang="en-US" sz="5000" spc="145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по секоја димензија поединечно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172936" y="7298055"/>
            <a:ext cx="11917921" cy="1476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F5B95B"/>
                </a:solidFill>
                <a:latin typeface="Now Bold"/>
                <a:ea typeface="Now Bold"/>
                <a:cs typeface="Now Bold"/>
                <a:sym typeface="Now Bold"/>
              </a:rPr>
              <a:t>[[1 2 3 1 2 3 1 2 3 1 2 3 1 2 3 1 2 3 1 2 3 1 2 3 1 2 3 1 2 3]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F5B95B"/>
                </a:solidFill>
                <a:latin typeface="Now Bold"/>
                <a:ea typeface="Now Bold"/>
                <a:cs typeface="Now Bold"/>
                <a:sym typeface="Now Bold"/>
              </a:rPr>
              <a:t> [4 5 6 4 5 6 4 5 6 4 5 6 4 5 6 4 5 6 4 5 6 4 5 6 4 5 6 4 5 6]]</a:t>
            </a:r>
          </a:p>
          <a:p>
            <a:pPr algn="l">
              <a:lnSpc>
                <a:spcPts val="387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12898334" y="1041916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4310">
            <a:off x="12939242" y="827632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3609042" y="4273668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4772" y="3729970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955689">
            <a:off x="16718153" y="1320827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5" y="0"/>
                </a:lnTo>
                <a:lnTo>
                  <a:pt x="1184465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44310">
            <a:off x="16733075" y="1242661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443556" y="3476625"/>
            <a:ext cx="8399090" cy="3238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99"/>
              </a:lnSpc>
            </a:pPr>
            <a:r>
              <a:rPr lang="en-US" sz="9999" spc="289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Корисни модули</a:t>
            </a: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-1988864" y="27702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4310">
            <a:off x="-1947956" y="62743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-1365922" y="4955288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760191" y="4411590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955689">
            <a:off x="1743189" y="2002447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5" y="0"/>
                </a:lnTo>
                <a:lnTo>
                  <a:pt x="1184465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44310">
            <a:off x="1758111" y="1924281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611518" y="2018917"/>
            <a:ext cx="10463264" cy="1322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339"/>
              </a:lnSpc>
            </a:pPr>
            <a:r>
              <a:rPr lang="en-US" sz="5999" spc="173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Web Development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611518" y="3736088"/>
            <a:ext cx="10463264" cy="4960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6615"/>
              </a:lnSpc>
              <a:buFont typeface="Arial"/>
              <a:buChar char="•"/>
            </a:pPr>
            <a:r>
              <a:rPr lang="en-US" sz="3500" spc="101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Requests</a:t>
            </a:r>
          </a:p>
          <a:p>
            <a:pPr algn="l" marL="755651" indent="-377825" lvl="1">
              <a:lnSpc>
                <a:spcPts val="6615"/>
              </a:lnSpc>
              <a:buFont typeface="Arial"/>
              <a:buChar char="•"/>
            </a:pPr>
            <a:r>
              <a:rPr lang="en-US" sz="3500" spc="101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FastAPI</a:t>
            </a:r>
          </a:p>
          <a:p>
            <a:pPr algn="l" marL="755651" indent="-377825" lvl="1">
              <a:lnSpc>
                <a:spcPts val="6615"/>
              </a:lnSpc>
              <a:buFont typeface="Arial"/>
              <a:buChar char="•"/>
            </a:pPr>
            <a:r>
              <a:rPr lang="en-US" sz="3500" spc="101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Django</a:t>
            </a:r>
          </a:p>
          <a:p>
            <a:pPr algn="l" marL="755651" indent="-377825" lvl="1">
              <a:lnSpc>
                <a:spcPts val="6615"/>
              </a:lnSpc>
              <a:buFont typeface="Arial"/>
              <a:buChar char="•"/>
            </a:pPr>
            <a:r>
              <a:rPr lang="en-US" sz="3500" spc="101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Flask</a:t>
            </a:r>
          </a:p>
          <a:p>
            <a:pPr algn="l" marL="755651" indent="-377825" lvl="1">
              <a:lnSpc>
                <a:spcPts val="6615"/>
              </a:lnSpc>
              <a:buFont typeface="Arial"/>
              <a:buChar char="•"/>
            </a:pPr>
            <a:r>
              <a:rPr lang="en-US" sz="3500" spc="101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BeautifulSoup4</a:t>
            </a:r>
          </a:p>
          <a:p>
            <a:pPr algn="l" marL="755651" indent="-377825" lvl="1">
              <a:lnSpc>
                <a:spcPts val="6615"/>
              </a:lnSpc>
              <a:buFont typeface="Arial"/>
              <a:buChar char="•"/>
            </a:pPr>
            <a:r>
              <a:rPr lang="en-US" sz="3500" spc="101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Selenium</a:t>
            </a:r>
          </a:p>
        </p:txBody>
      </p:sp>
    </p:spTree>
  </p:cSld>
  <p:clrMapOvr>
    <a:masterClrMapping/>
  </p:clrMapOvr>
</p:sld>
</file>

<file path=ppt/slides/slide6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-1988864" y="27702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4310">
            <a:off x="-1947956" y="62743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-1365922" y="4955288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760191" y="4411590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955689">
            <a:off x="1743189" y="2002447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5" y="0"/>
                </a:lnTo>
                <a:lnTo>
                  <a:pt x="1184465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44310">
            <a:off x="1758111" y="1924281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611518" y="2018917"/>
            <a:ext cx="10463264" cy="1322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339"/>
              </a:lnSpc>
            </a:pPr>
            <a:r>
              <a:rPr lang="en-US" sz="5999" spc="173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Data Science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611518" y="3736088"/>
            <a:ext cx="10463264" cy="5798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6615"/>
              </a:lnSpc>
              <a:buFont typeface="Arial"/>
              <a:buChar char="•"/>
            </a:pPr>
            <a:r>
              <a:rPr lang="en-US" sz="3500" spc="101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NumPy</a:t>
            </a:r>
          </a:p>
          <a:p>
            <a:pPr algn="l" marL="755651" indent="-377825" lvl="1">
              <a:lnSpc>
                <a:spcPts val="6615"/>
              </a:lnSpc>
              <a:buFont typeface="Arial"/>
              <a:buChar char="•"/>
            </a:pPr>
            <a:r>
              <a:rPr lang="en-US" sz="3500" spc="101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Pandas</a:t>
            </a:r>
          </a:p>
          <a:p>
            <a:pPr algn="l" marL="755651" indent="-377825" lvl="1">
              <a:lnSpc>
                <a:spcPts val="6615"/>
              </a:lnSpc>
              <a:buFont typeface="Arial"/>
              <a:buChar char="•"/>
            </a:pPr>
            <a:r>
              <a:rPr lang="en-US" sz="3500" spc="101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Matplotlib </a:t>
            </a:r>
          </a:p>
          <a:p>
            <a:pPr algn="l" marL="755651" indent="-377825" lvl="1">
              <a:lnSpc>
                <a:spcPts val="6615"/>
              </a:lnSpc>
              <a:buFont typeface="Arial"/>
              <a:buChar char="•"/>
            </a:pPr>
            <a:r>
              <a:rPr lang="en-US" sz="3500" spc="101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NLTK</a:t>
            </a:r>
          </a:p>
          <a:p>
            <a:pPr algn="l" marL="755651" indent="-377825" lvl="1">
              <a:lnSpc>
                <a:spcPts val="6615"/>
              </a:lnSpc>
              <a:buFont typeface="Arial"/>
              <a:buChar char="•"/>
            </a:pPr>
            <a:r>
              <a:rPr lang="en-US" sz="3500" spc="101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OpenCV</a:t>
            </a:r>
          </a:p>
          <a:p>
            <a:pPr algn="l" marL="755651" indent="-377825" lvl="1">
              <a:lnSpc>
                <a:spcPts val="6615"/>
              </a:lnSpc>
              <a:buFont typeface="Arial"/>
              <a:buChar char="•"/>
            </a:pPr>
            <a:r>
              <a:rPr lang="en-US" sz="3500" spc="101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Seaborn</a:t>
            </a:r>
          </a:p>
          <a:p>
            <a:pPr algn="l">
              <a:lnSpc>
                <a:spcPts val="6615"/>
              </a:lnSpc>
            </a:pPr>
          </a:p>
        </p:txBody>
      </p:sp>
    </p:spTree>
  </p:cSld>
  <p:clrMapOvr>
    <a:masterClrMapping/>
  </p:clrMapOvr>
</p:sld>
</file>

<file path=ppt/slides/slide6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-1988864" y="27702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4310">
            <a:off x="-1947956" y="62743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-1365922" y="4955288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760191" y="4411590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955689">
            <a:off x="1743189" y="2002447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5" y="0"/>
                </a:lnTo>
                <a:lnTo>
                  <a:pt x="1184465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44310">
            <a:off x="1758111" y="1924281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611518" y="2018917"/>
            <a:ext cx="10463264" cy="1322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339"/>
              </a:lnSpc>
            </a:pPr>
            <a:r>
              <a:rPr lang="en-US" sz="5999" spc="173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Machine Learning &amp; AI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611518" y="3736088"/>
            <a:ext cx="10463264" cy="4122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6615"/>
              </a:lnSpc>
              <a:buFont typeface="Arial"/>
              <a:buChar char="•"/>
            </a:pPr>
            <a:r>
              <a:rPr lang="en-US" sz="3500" spc="101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TensorFlow </a:t>
            </a:r>
          </a:p>
          <a:p>
            <a:pPr algn="l" marL="755651" indent="-377825" lvl="1">
              <a:lnSpc>
                <a:spcPts val="6615"/>
              </a:lnSpc>
              <a:buFont typeface="Arial"/>
              <a:buChar char="•"/>
            </a:pPr>
            <a:r>
              <a:rPr lang="en-US" sz="3500" spc="101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Keras </a:t>
            </a:r>
          </a:p>
          <a:p>
            <a:pPr algn="l" marL="755651" indent="-377825" lvl="1">
              <a:lnSpc>
                <a:spcPts val="6615"/>
              </a:lnSpc>
              <a:buFont typeface="Arial"/>
              <a:buChar char="•"/>
            </a:pPr>
            <a:r>
              <a:rPr lang="en-US" sz="3500" spc="101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PyTorch</a:t>
            </a:r>
          </a:p>
          <a:p>
            <a:pPr algn="l" marL="755651" indent="-377825" lvl="1">
              <a:lnSpc>
                <a:spcPts val="6615"/>
              </a:lnSpc>
              <a:buFont typeface="Arial"/>
              <a:buChar char="•"/>
            </a:pPr>
            <a:r>
              <a:rPr lang="en-US" sz="3500" spc="101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SciKit-Learn</a:t>
            </a:r>
          </a:p>
          <a:p>
            <a:pPr algn="l">
              <a:lnSpc>
                <a:spcPts val="6615"/>
              </a:lnSpc>
            </a:pPr>
          </a:p>
        </p:txBody>
      </p:sp>
    </p:spTree>
  </p:cSld>
  <p:clrMapOvr>
    <a:masterClrMapping/>
  </p:clrMapOvr>
</p:sld>
</file>

<file path=ppt/slides/slide6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-1988864" y="27702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4310">
            <a:off x="-1947956" y="62743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-1365922" y="4955288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760191" y="4411590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955689">
            <a:off x="1743189" y="2002447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5" y="0"/>
                </a:lnTo>
                <a:lnTo>
                  <a:pt x="1184465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44310">
            <a:off x="1758111" y="1924281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796036" y="2963228"/>
            <a:ext cx="10463264" cy="4122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6615"/>
              </a:lnSpc>
              <a:buFont typeface="Arial"/>
              <a:buChar char="•"/>
            </a:pPr>
            <a:r>
              <a:rPr lang="en-US" sz="3500" spc="101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SQLAlchemy</a:t>
            </a:r>
          </a:p>
          <a:p>
            <a:pPr algn="l" marL="755651" indent="-377825" lvl="1">
              <a:lnSpc>
                <a:spcPts val="6615"/>
              </a:lnSpc>
              <a:buFont typeface="Arial"/>
              <a:buChar char="•"/>
            </a:pPr>
            <a:r>
              <a:rPr lang="en-US" sz="3500" spc="101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PyGame</a:t>
            </a:r>
          </a:p>
          <a:p>
            <a:pPr algn="l" marL="755651" indent="-377825" lvl="1">
              <a:lnSpc>
                <a:spcPts val="6615"/>
              </a:lnSpc>
              <a:buFont typeface="Arial"/>
              <a:buChar char="•"/>
            </a:pPr>
            <a:r>
              <a:rPr lang="en-US" sz="3500" spc="101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Pillow</a:t>
            </a:r>
          </a:p>
          <a:p>
            <a:pPr algn="l" marL="755651" indent="-377825" lvl="1">
              <a:lnSpc>
                <a:spcPts val="6615"/>
              </a:lnSpc>
              <a:buFont typeface="Arial"/>
              <a:buChar char="•"/>
            </a:pPr>
            <a:r>
              <a:rPr lang="en-US" sz="3500" spc="101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...</a:t>
            </a:r>
          </a:p>
          <a:p>
            <a:pPr algn="l">
              <a:lnSpc>
                <a:spcPts val="6615"/>
              </a:lnSpc>
            </a:pPr>
          </a:p>
        </p:txBody>
      </p:sp>
    </p:spTree>
  </p:cSld>
  <p:clrMapOvr>
    <a:masterClrMapping/>
  </p:clrMapOvr>
</p:sld>
</file>

<file path=ppt/slides/slide6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34964" y="-2597707"/>
            <a:ext cx="6012827" cy="5553666"/>
          </a:xfrm>
          <a:custGeom>
            <a:avLst/>
            <a:gdLst/>
            <a:ahLst/>
            <a:cxnLst/>
            <a:rect r="r" b="b" t="t" l="l"/>
            <a:pathLst>
              <a:path h="5553666" w="6012827">
                <a:moveTo>
                  <a:pt x="0" y="0"/>
                </a:moveTo>
                <a:lnTo>
                  <a:pt x="6012827" y="0"/>
                </a:lnTo>
                <a:lnTo>
                  <a:pt x="6012827" y="5553666"/>
                </a:lnTo>
                <a:lnTo>
                  <a:pt x="0" y="5553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51098" y="-2122255"/>
            <a:ext cx="6098110" cy="5632436"/>
          </a:xfrm>
          <a:custGeom>
            <a:avLst/>
            <a:gdLst/>
            <a:ahLst/>
            <a:cxnLst/>
            <a:rect r="r" b="b" t="t" l="l"/>
            <a:pathLst>
              <a:path h="5632436" w="6098110">
                <a:moveTo>
                  <a:pt x="0" y="0"/>
                </a:moveTo>
                <a:lnTo>
                  <a:pt x="6098110" y="0"/>
                </a:lnTo>
                <a:lnTo>
                  <a:pt x="6098110" y="5632436"/>
                </a:lnTo>
                <a:lnTo>
                  <a:pt x="0" y="56324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399137" y="4517452"/>
            <a:ext cx="5601016" cy="1379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00"/>
              </a:lnSpc>
            </a:pPr>
            <a:r>
              <a:rPr lang="en-US" sz="6500" spc="188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ПРАШАЊА?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665839" y="35101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200000">
            <a:off x="-901352" y="2476544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60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13847170" y="6326321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6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182115" y="658346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alphaModFix amt="60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410996" y="4352937"/>
            <a:ext cx="2073591" cy="2230524"/>
          </a:xfrm>
          <a:custGeom>
            <a:avLst/>
            <a:gdLst/>
            <a:ahLst/>
            <a:cxnLst/>
            <a:rect r="r" b="b" t="t" l="l"/>
            <a:pathLst>
              <a:path h="2230524" w="2073591">
                <a:moveTo>
                  <a:pt x="0" y="0"/>
                </a:moveTo>
                <a:lnTo>
                  <a:pt x="2073591" y="0"/>
                </a:lnTo>
                <a:lnTo>
                  <a:pt x="2073591" y="2230524"/>
                </a:lnTo>
                <a:lnTo>
                  <a:pt x="0" y="223052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65272" y="693963"/>
            <a:ext cx="3119767" cy="4114800"/>
          </a:xfrm>
          <a:custGeom>
            <a:avLst/>
            <a:gdLst/>
            <a:ahLst/>
            <a:cxnLst/>
            <a:rect r="r" b="b" t="t" l="l"/>
            <a:pathLst>
              <a:path h="4114800" w="3119767">
                <a:moveTo>
                  <a:pt x="0" y="0"/>
                </a:moveTo>
                <a:lnTo>
                  <a:pt x="3119767" y="0"/>
                </a:lnTo>
                <a:lnTo>
                  <a:pt x="31197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97214" y="-5033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1301739" y="76655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12531" y="101272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5" y="0"/>
                </a:lnTo>
                <a:lnTo>
                  <a:pt x="1184465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-283836" y="131070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30506" y="5753676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5" y="0"/>
                </a:lnTo>
                <a:lnTo>
                  <a:pt x="6026465" y="5566262"/>
                </a:lnTo>
                <a:lnTo>
                  <a:pt x="0" y="5566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267714" y="5905285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4" y="0"/>
                </a:lnTo>
                <a:lnTo>
                  <a:pt x="6162344" y="5691766"/>
                </a:lnTo>
                <a:lnTo>
                  <a:pt x="0" y="56917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461066" y="5369639"/>
            <a:ext cx="2198316" cy="2030444"/>
          </a:xfrm>
          <a:custGeom>
            <a:avLst/>
            <a:gdLst/>
            <a:ahLst/>
            <a:cxnLst/>
            <a:rect r="r" b="b" t="t" l="l"/>
            <a:pathLst>
              <a:path h="2030444" w="2198316">
                <a:moveTo>
                  <a:pt x="0" y="0"/>
                </a:moveTo>
                <a:lnTo>
                  <a:pt x="2198315" y="0"/>
                </a:lnTo>
                <a:lnTo>
                  <a:pt x="2198315" y="2030445"/>
                </a:lnTo>
                <a:lnTo>
                  <a:pt x="0" y="2030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00000">
            <a:off x="-1593405" y="5424943"/>
            <a:ext cx="2247882" cy="2076225"/>
          </a:xfrm>
          <a:custGeom>
            <a:avLst/>
            <a:gdLst/>
            <a:ahLst/>
            <a:cxnLst/>
            <a:rect r="r" b="b" t="t" l="l"/>
            <a:pathLst>
              <a:path h="2076225" w="2247882">
                <a:moveTo>
                  <a:pt x="0" y="0"/>
                </a:moveTo>
                <a:lnTo>
                  <a:pt x="2247882" y="0"/>
                </a:lnTo>
                <a:lnTo>
                  <a:pt x="2247882" y="2076225"/>
                </a:lnTo>
                <a:lnTo>
                  <a:pt x="0" y="20762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420754" y="2946477"/>
            <a:ext cx="7551846" cy="3832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52"/>
              </a:lnSpc>
            </a:pPr>
            <a:r>
              <a:rPr lang="en-US" sz="4304" spc="124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Користење на модулот</a:t>
            </a:r>
          </a:p>
          <a:p>
            <a:pPr algn="l">
              <a:lnSpc>
                <a:spcPts val="5792"/>
              </a:lnSpc>
            </a:pPr>
          </a:p>
          <a:p>
            <a:pPr algn="l">
              <a:lnSpc>
                <a:spcPts val="5792"/>
              </a:lnSpc>
            </a:pPr>
            <a:r>
              <a:rPr lang="en-US" sz="3427" spc="99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import </a:t>
            </a:r>
            <a:r>
              <a:rPr lang="en-US" sz="3427" spc="99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ime_na_modulot as alias</a:t>
            </a:r>
          </a:p>
          <a:p>
            <a:pPr algn="l">
              <a:lnSpc>
                <a:spcPts val="4421"/>
              </a:lnSpc>
            </a:pPr>
            <a:r>
              <a:rPr lang="en-US" sz="3427" spc="99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    </a:t>
            </a:r>
          </a:p>
          <a:p>
            <a:pPr algn="l">
              <a:lnSpc>
                <a:spcPts val="4421"/>
              </a:lnSpc>
            </a:pPr>
            <a:r>
              <a:rPr lang="en-US" sz="3427" spc="99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import numpy as np</a:t>
            </a:r>
          </a:p>
          <a:p>
            <a:pPr algn="l">
              <a:lnSpc>
                <a:spcPts val="4421"/>
              </a:lnSpc>
            </a:pPr>
          </a:p>
        </p:txBody>
      </p:sp>
    </p:spTree>
  </p:cSld>
  <p:clrMapOvr>
    <a:masterClrMapping/>
  </p:clrMapOvr>
</p:sld>
</file>

<file path=ppt/slides/slide7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200000">
            <a:off x="13847170" y="6326321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182115" y="658346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4398971" y="-2921017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733915" y="-2663877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945183" y="5076825"/>
            <a:ext cx="7974303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75"/>
              </a:lnSpc>
            </a:pPr>
            <a:r>
              <a:rPr lang="en-US" sz="7500" spc="21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ЗАДАЧИ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97214" y="-5033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1301739" y="76655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12531" y="101272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5" y="0"/>
                </a:lnTo>
                <a:lnTo>
                  <a:pt x="1184465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-283836" y="131070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30506" y="5753676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5" y="0"/>
                </a:lnTo>
                <a:lnTo>
                  <a:pt x="6026465" y="5566262"/>
                </a:lnTo>
                <a:lnTo>
                  <a:pt x="0" y="5566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267714" y="5905285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4" y="0"/>
                </a:lnTo>
                <a:lnTo>
                  <a:pt x="6162344" y="5691766"/>
                </a:lnTo>
                <a:lnTo>
                  <a:pt x="0" y="56917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461066" y="5369639"/>
            <a:ext cx="2198316" cy="2030444"/>
          </a:xfrm>
          <a:custGeom>
            <a:avLst/>
            <a:gdLst/>
            <a:ahLst/>
            <a:cxnLst/>
            <a:rect r="r" b="b" t="t" l="l"/>
            <a:pathLst>
              <a:path h="2030444" w="2198316">
                <a:moveTo>
                  <a:pt x="0" y="0"/>
                </a:moveTo>
                <a:lnTo>
                  <a:pt x="2198315" y="0"/>
                </a:lnTo>
                <a:lnTo>
                  <a:pt x="2198315" y="2030445"/>
                </a:lnTo>
                <a:lnTo>
                  <a:pt x="0" y="2030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00000">
            <a:off x="-1593405" y="5424943"/>
            <a:ext cx="2247882" cy="2076225"/>
          </a:xfrm>
          <a:custGeom>
            <a:avLst/>
            <a:gdLst/>
            <a:ahLst/>
            <a:cxnLst/>
            <a:rect r="r" b="b" t="t" l="l"/>
            <a:pathLst>
              <a:path h="2076225" w="2247882">
                <a:moveTo>
                  <a:pt x="0" y="0"/>
                </a:moveTo>
                <a:lnTo>
                  <a:pt x="2247882" y="0"/>
                </a:lnTo>
                <a:lnTo>
                  <a:pt x="2247882" y="2076225"/>
                </a:lnTo>
                <a:lnTo>
                  <a:pt x="0" y="20762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420754" y="2946477"/>
            <a:ext cx="7551846" cy="4407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52"/>
              </a:lnSpc>
            </a:pPr>
            <a:r>
              <a:rPr lang="en-US" sz="4304" spc="124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Користење на метод</a:t>
            </a:r>
          </a:p>
          <a:p>
            <a:pPr algn="l">
              <a:lnSpc>
                <a:spcPts val="5792"/>
              </a:lnSpc>
            </a:pPr>
          </a:p>
          <a:p>
            <a:pPr algn="l">
              <a:lnSpc>
                <a:spcPts val="5792"/>
              </a:lnSpc>
            </a:pPr>
            <a:r>
              <a:rPr lang="en-US" sz="3427" spc="99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ime_na_modulot.function()</a:t>
            </a:r>
          </a:p>
          <a:p>
            <a:pPr algn="l">
              <a:lnSpc>
                <a:spcPts val="4421"/>
              </a:lnSpc>
            </a:pPr>
            <a:r>
              <a:rPr lang="en-US" sz="3427" spc="99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    </a:t>
            </a:r>
          </a:p>
          <a:p>
            <a:pPr algn="l">
              <a:lnSpc>
                <a:spcPts val="4421"/>
              </a:lnSpc>
            </a:pPr>
            <a:r>
              <a:rPr lang="en-US" sz="3427" spc="99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numpy.append()</a:t>
            </a:r>
          </a:p>
          <a:p>
            <a:pPr algn="l">
              <a:lnSpc>
                <a:spcPts val="4421"/>
              </a:lnSpc>
            </a:pPr>
            <a:r>
              <a:rPr lang="en-US" sz="3427" spc="99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np.append()</a:t>
            </a:r>
          </a:p>
          <a:p>
            <a:pPr algn="l">
              <a:lnSpc>
                <a:spcPts val="4421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996113" y="33211"/>
            <a:ext cx="1515157" cy="1399454"/>
          </a:xfrm>
          <a:custGeom>
            <a:avLst/>
            <a:gdLst/>
            <a:ahLst/>
            <a:cxnLst/>
            <a:rect r="r" b="b" t="t" l="l"/>
            <a:pathLst>
              <a:path h="1399454" w="1515157">
                <a:moveTo>
                  <a:pt x="0" y="0"/>
                </a:moveTo>
                <a:lnTo>
                  <a:pt x="1515157" y="0"/>
                </a:lnTo>
                <a:lnTo>
                  <a:pt x="1515157" y="1399454"/>
                </a:lnTo>
                <a:lnTo>
                  <a:pt x="0" y="13994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13938425" y="-50936"/>
            <a:ext cx="1549319" cy="1431008"/>
          </a:xfrm>
          <a:custGeom>
            <a:avLst/>
            <a:gdLst/>
            <a:ahLst/>
            <a:cxnLst/>
            <a:rect r="r" b="b" t="t" l="l"/>
            <a:pathLst>
              <a:path h="1431008" w="1549319">
                <a:moveTo>
                  <a:pt x="0" y="0"/>
                </a:moveTo>
                <a:lnTo>
                  <a:pt x="1549319" y="0"/>
                </a:lnTo>
                <a:lnTo>
                  <a:pt x="1549319" y="1431008"/>
                </a:lnTo>
                <a:lnTo>
                  <a:pt x="0" y="14310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648433" y="8283157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5412921" y="7939629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176680" y="-294154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00000">
            <a:off x="6941168" y="-3285076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32540" y="9479783"/>
            <a:ext cx="1515157" cy="1399454"/>
          </a:xfrm>
          <a:custGeom>
            <a:avLst/>
            <a:gdLst/>
            <a:ahLst/>
            <a:cxnLst/>
            <a:rect r="r" b="b" t="t" l="l"/>
            <a:pathLst>
              <a:path h="1399454" w="1515157">
                <a:moveTo>
                  <a:pt x="0" y="0"/>
                </a:moveTo>
                <a:lnTo>
                  <a:pt x="1515157" y="0"/>
                </a:lnTo>
                <a:lnTo>
                  <a:pt x="1515157" y="1399454"/>
                </a:lnTo>
                <a:lnTo>
                  <a:pt x="0" y="13994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7200000">
            <a:off x="1674851" y="9395635"/>
            <a:ext cx="1549319" cy="1431008"/>
          </a:xfrm>
          <a:custGeom>
            <a:avLst/>
            <a:gdLst/>
            <a:ahLst/>
            <a:cxnLst/>
            <a:rect r="r" b="b" t="t" l="l"/>
            <a:pathLst>
              <a:path h="1431008" w="1549319">
                <a:moveTo>
                  <a:pt x="0" y="0"/>
                </a:moveTo>
                <a:lnTo>
                  <a:pt x="1549319" y="0"/>
                </a:lnTo>
                <a:lnTo>
                  <a:pt x="1549319" y="1431008"/>
                </a:lnTo>
                <a:lnTo>
                  <a:pt x="0" y="14310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089425" y="4095750"/>
            <a:ext cx="7287120" cy="3143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80"/>
              </a:lnSpc>
              <a:spcBef>
                <a:spcPct val="0"/>
              </a:spcBef>
            </a:pPr>
            <a:r>
              <a:rPr lang="en-US" sz="6900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Кориснички дефинирани модули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DAFRgWOjSs4</dc:identifier>
  <dcterms:modified xsi:type="dcterms:W3CDTF">2011-08-01T06:04:30Z</dcterms:modified>
  <cp:revision>1</cp:revision>
  <dc:title>Python I - 10</dc:title>
</cp:coreProperties>
</file>