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5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18288000" cy="10287000"/>
  <p:notesSz cx="6858000" cy="9144000"/>
  <p:embeddedFontLst>
    <p:embeddedFont>
      <p:font typeface="Now" charset="1" panose="00000500000000000000"/>
      <p:regular r:id="rId55"/>
    </p:embeddedFont>
    <p:embeddedFont>
      <p:font typeface="Now Bold" charset="1" panose="00000600000000000000"/>
      <p:regular r:id="rId56"/>
    </p:embeddedFont>
    <p:embeddedFont>
      <p:font typeface="Canva Sans" charset="1" panose="020B0503030501040103"/>
      <p:regular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notesMasters/notesMaster1.xml" Type="http://schemas.openxmlformats.org/officeDocument/2006/relationships/notesMaster"/><Relationship Id="rId53" Target="theme/theme2.xml" Type="http://schemas.openxmlformats.org/officeDocument/2006/relationships/theme"/><Relationship Id="rId54" Target="notesSlides/notesSlide1.xml" Type="http://schemas.openxmlformats.org/officeDocument/2006/relationships/notesSlide"/><Relationship Id="rId55" Target="fonts/font55.fntdata" Type="http://schemas.openxmlformats.org/officeDocument/2006/relationships/font"/><Relationship Id="rId56" Target="fonts/font56.fntdata" Type="http://schemas.openxmlformats.org/officeDocument/2006/relationships/font"/><Relationship Id="rId57" Target="fonts/font57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test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w3schools.com/python/ref_string_isnumeric.asp" TargetMode="External" Type="http://schemas.openxmlformats.org/officeDocument/2006/relationships/hyperlink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https://www.w3schools.com/python/ref_string_swapcase.asp" TargetMode="External" Type="http://schemas.openxmlformats.org/officeDocument/2006/relationships/hyperlink"/><Relationship Id="rId7" Target="https://www.w3schools.com/python/ref_string_count.asp" TargetMode="External" Type="http://schemas.openxmlformats.org/officeDocument/2006/relationships/hyperlink"/><Relationship Id="rId8" Target="https://www.w3schools.com/python/ref_string_isdecimal.asp" TargetMode="External" Type="http://schemas.openxmlformats.org/officeDocument/2006/relationships/hyperlink"/><Relationship Id="rId9" Target="https://www.w3schools.com/python/ref_string_islower.asp" TargetMode="External" Type="http://schemas.openxmlformats.org/officeDocument/2006/relationships/hyperlink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w3schools.com/python/ref_list_extend.asp" TargetMode="External" Type="http://schemas.openxmlformats.org/officeDocument/2006/relationships/hyperlink"/><Relationship Id="rId11" Target="https://www.w3schools.com/python/ref_list_index.asp" TargetMode="External" Type="http://schemas.openxmlformats.org/officeDocument/2006/relationships/hyperlink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https://www.w3schools.com/python/ref_list_append.asp" TargetMode="External" Type="http://schemas.openxmlformats.org/officeDocument/2006/relationships/hyperlink"/><Relationship Id="rId7" Target="https://www.w3schools.com/python/ref_list_clear.asp" TargetMode="External" Type="http://schemas.openxmlformats.org/officeDocument/2006/relationships/hyperlink"/><Relationship Id="rId8" Target="https://www.w3schools.com/python/ref_list_copy.asp" TargetMode="External" Type="http://schemas.openxmlformats.org/officeDocument/2006/relationships/hyperlink"/><Relationship Id="rId9" Target="https://www.w3schools.com/python/ref_list_count.asp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w3schools.com/python/ref_list_append.asp" TargetMode="External" Type="http://schemas.openxmlformats.org/officeDocument/2006/relationships/hyperlink"/><Relationship Id="rId11" Target="https://www.w3schools.com/python/ref_list_append.asp" TargetMode="External" Type="http://schemas.openxmlformats.org/officeDocument/2006/relationships/hyperlink"/><Relationship Id="rId12" Target="https://www.w3schools.com/python/ref_list_append.asp" TargetMode="External" Type="http://schemas.openxmlformats.org/officeDocument/2006/relationships/hyperlink"/><Relationship Id="rId13" Target="https://www.w3schools.com/python/ref_list_append.asp" TargetMode="External" Type="http://schemas.openxmlformats.org/officeDocument/2006/relationships/hyperlink"/><Relationship Id="rId14" Target="https://www.w3schools.com/python/ref_list_append.asp" TargetMode="External" Type="http://schemas.openxmlformats.org/officeDocument/2006/relationships/hyperlink"/><Relationship Id="rId15" Target="https://www.w3schools.com/python/ref_list_append.asp" TargetMode="External" Type="http://schemas.openxmlformats.org/officeDocument/2006/relationships/hyperlink"/><Relationship Id="rId16" Target="https://www.w3schools.com/python/ref_list_append.asp" TargetMode="External" Type="http://schemas.openxmlformats.org/officeDocument/2006/relationships/hyperlink"/><Relationship Id="rId17" Target="https://www.w3schools.com/python/ref_list_append.asp" TargetMode="External" Type="http://schemas.openxmlformats.org/officeDocument/2006/relationships/hyperlink"/><Relationship Id="rId18" Target="https://www.w3schools.com/python/ref_list_append.asp" TargetMode="External" Type="http://schemas.openxmlformats.org/officeDocument/2006/relationships/hyperlink"/><Relationship Id="rId19" Target="https://www.w3schools.com/python/ref_list_append.asp" TargetMode="External" Type="http://schemas.openxmlformats.org/officeDocument/2006/relationships/hyperlink"/><Relationship Id="rId2" Target="../media/image9.png" Type="http://schemas.openxmlformats.org/officeDocument/2006/relationships/image"/><Relationship Id="rId20" Target="https://www.w3schools.com/python/ref_list_append.asp" TargetMode="External" Type="http://schemas.openxmlformats.org/officeDocument/2006/relationships/hyperlink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https://www.w3schools.com/python/ref_list_append.asp" TargetMode="External" Type="http://schemas.openxmlformats.org/officeDocument/2006/relationships/hyperlink"/><Relationship Id="rId7" Target="https://www.w3schools.com/python/ref_list_append.asp" TargetMode="External" Type="http://schemas.openxmlformats.org/officeDocument/2006/relationships/hyperlink"/><Relationship Id="rId8" Target="https://www.w3schools.com/python/ref_list_append.asp" TargetMode="External" Type="http://schemas.openxmlformats.org/officeDocument/2006/relationships/hyperlink"/><Relationship Id="rId9" Target="https://www.w3schools.com/python/ref_list_append.asp" TargetMode="External" Type="http://schemas.openxmlformats.org/officeDocument/2006/relationships/hyperlink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w3schools.com/python/ref_dictionary_fromkeys.asp" TargetMode="External" Type="http://schemas.openxmlformats.org/officeDocument/2006/relationships/hyperlink"/><Relationship Id="rId11" Target="https://www.w3schools.com/python/ref_dictionary_get.asp" TargetMode="External" Type="http://schemas.openxmlformats.org/officeDocument/2006/relationships/hyperlink"/><Relationship Id="rId12" Target="https://www.w3schools.com/python/ref_dictionary_items.asp" TargetMode="External" Type="http://schemas.openxmlformats.org/officeDocument/2006/relationships/hyperlink"/><Relationship Id="rId13" Target="https://www.w3schools.com/python/ref_dictionary_keys.asp" TargetMode="External" Type="http://schemas.openxmlformats.org/officeDocument/2006/relationships/hyperlink"/><Relationship Id="rId14" Target="https://www.w3schools.com/python/ref_dictionary_clear.asp" TargetMode="External" Type="http://schemas.openxmlformats.org/officeDocument/2006/relationships/hyperlink"/><Relationship Id="rId15" Target="https://www.w3schools.com/python/ref_dictionary_clear.asp" TargetMode="External" Type="http://schemas.openxmlformats.org/officeDocument/2006/relationships/hyperlink"/><Relationship Id="rId16" Target="https://www.w3schools.com/python/ref_dictionary_clear.asp" TargetMode="External" Type="http://schemas.openxmlformats.org/officeDocument/2006/relationships/hyperlink"/><Relationship Id="rId17" Target="https://www.w3schools.com/python/ref_dictionary_clear.asp" TargetMode="External" Type="http://schemas.openxmlformats.org/officeDocument/2006/relationships/hyperlink"/><Relationship Id="rId18" Target="https://www.w3schools.com/python/ref_dictionary_clear.asp" TargetMode="External" Type="http://schemas.openxmlformats.org/officeDocument/2006/relationships/hyperlink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https://www.w3schools.com/python/ref_dictionary_clear.asp" TargetMode="External" Type="http://schemas.openxmlformats.org/officeDocument/2006/relationships/hyperlink"/><Relationship Id="rId9" Target="https://www.w3schools.com/python/ref_dictionary_copy.asp" TargetMode="External" Type="http://schemas.openxmlformats.org/officeDocument/2006/relationships/hyperlink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6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964" y="-2597707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1098" y="-2122255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42041" y="3575047"/>
            <a:ext cx="9707167" cy="377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60"/>
              </a:lnSpc>
            </a:pPr>
            <a:r>
              <a:rPr lang="en-US" sz="5700" spc="16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ПОДАТОЧНИ ТИПОВИ</a:t>
            </a:r>
          </a:p>
          <a:p>
            <a:pPr algn="l">
              <a:lnSpc>
                <a:spcPts val="10260"/>
              </a:lnSpc>
            </a:pPr>
            <a:r>
              <a:rPr lang="en-US" sz="5700" spc="16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ВЛЕЗ И ИЗЛЕЗ НА ПОДАТОЦИ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665839" y="35101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-901352" y="247654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60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60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60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0170" y="570213"/>
            <a:ext cx="5079562" cy="1256037"/>
          </a:xfrm>
          <a:custGeom>
            <a:avLst/>
            <a:gdLst/>
            <a:ahLst/>
            <a:cxnLst/>
            <a:rect r="r" b="b" t="t" l="l"/>
            <a:pathLst>
              <a:path h="1256037" w="5079562">
                <a:moveTo>
                  <a:pt x="0" y="0"/>
                </a:moveTo>
                <a:lnTo>
                  <a:pt x="5079561" y="0"/>
                </a:lnTo>
                <a:lnTo>
                  <a:pt x="5079561" y="1256037"/>
                </a:lnTo>
                <a:lnTo>
                  <a:pt x="0" y="125603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4000" y="7921241"/>
            <a:ext cx="1524762" cy="1518829"/>
          </a:xfrm>
          <a:custGeom>
            <a:avLst/>
            <a:gdLst/>
            <a:ahLst/>
            <a:cxnLst/>
            <a:rect r="r" b="b" t="t" l="l"/>
            <a:pathLst>
              <a:path h="1518829" w="1524762">
                <a:moveTo>
                  <a:pt x="0" y="0"/>
                </a:moveTo>
                <a:lnTo>
                  <a:pt x="1524762" y="0"/>
                </a:lnTo>
                <a:lnTo>
                  <a:pt x="1524762" y="1518829"/>
                </a:lnTo>
                <a:lnTo>
                  <a:pt x="0" y="151882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960026" y="8842853"/>
            <a:ext cx="2975531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15"/>
              </a:lnSpc>
            </a:pPr>
            <a:r>
              <a:rPr lang="en-US" sz="3500" spc="101">
                <a:solidFill>
                  <a:srgbClr val="FFECA1"/>
                </a:solidFill>
                <a:latin typeface="Now Bold"/>
                <a:ea typeface="Now Bold"/>
                <a:cs typeface="Now Bold"/>
                <a:sym typeface="Now Bold"/>
              </a:rPr>
              <a:t>ТАМАРА ИЛИЕВА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12299"/>
            <a:ext cx="11304084" cy="8862402"/>
          </a:xfrm>
          <a:custGeom>
            <a:avLst/>
            <a:gdLst/>
            <a:ahLst/>
            <a:cxnLst/>
            <a:rect r="r" b="b" t="t" l="l"/>
            <a:pathLst>
              <a:path h="8862402" w="11304084">
                <a:moveTo>
                  <a:pt x="0" y="0"/>
                </a:moveTo>
                <a:lnTo>
                  <a:pt x="11304084" y="0"/>
                </a:lnTo>
                <a:lnTo>
                  <a:pt x="11304084" y="8862402"/>
                </a:lnTo>
                <a:lnTo>
                  <a:pt x="0" y="8862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69543" y="3697815"/>
            <a:ext cx="3148915" cy="764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0"/>
              </a:lnSpc>
            </a:pPr>
            <a:r>
              <a:rPr lang="en-US" sz="43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речник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12995" y="4702994"/>
            <a:ext cx="10231064" cy="76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0"/>
              </a:lnSpc>
            </a:pPr>
            <a:r>
              <a:rPr lang="en-US" sz="43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 = {"name" : "Tamara", "age" : 24}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12299"/>
            <a:ext cx="11304084" cy="8862402"/>
          </a:xfrm>
          <a:custGeom>
            <a:avLst/>
            <a:gdLst/>
            <a:ahLst/>
            <a:cxnLst/>
            <a:rect r="r" b="b" t="t" l="l"/>
            <a:pathLst>
              <a:path h="8862402" w="11304084">
                <a:moveTo>
                  <a:pt x="0" y="0"/>
                </a:moveTo>
                <a:lnTo>
                  <a:pt x="11304084" y="0"/>
                </a:lnTo>
                <a:lnTo>
                  <a:pt x="11304084" y="8862402"/>
                </a:lnTo>
                <a:lnTo>
                  <a:pt x="0" y="8862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5421482"/>
            <a:ext cx="10054136" cy="141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fruits = {"apple", "banana", "cherry"}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453264" y="6069379"/>
            <a:ext cx="4185205" cy="764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0"/>
              </a:lnSpc>
            </a:pPr>
            <a:r>
              <a:rPr lang="en-US" sz="43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сет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12299"/>
            <a:ext cx="11304084" cy="8862402"/>
          </a:xfrm>
          <a:custGeom>
            <a:avLst/>
            <a:gdLst/>
            <a:ahLst/>
            <a:cxnLst/>
            <a:rect r="r" b="b" t="t" l="l"/>
            <a:pathLst>
              <a:path h="8862402" w="11304084">
                <a:moveTo>
                  <a:pt x="0" y="0"/>
                </a:moveTo>
                <a:lnTo>
                  <a:pt x="11304084" y="0"/>
                </a:lnTo>
                <a:lnTo>
                  <a:pt x="11304084" y="8862402"/>
                </a:lnTo>
                <a:lnTo>
                  <a:pt x="0" y="8862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110963" y="7553831"/>
            <a:ext cx="2488743" cy="698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4"/>
              </a:lnSpc>
            </a:pPr>
            <a:r>
              <a:rPr lang="en-US" sz="39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х= "apple"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86369" y="6634332"/>
            <a:ext cx="4185205" cy="764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0"/>
              </a:lnSpc>
            </a:pPr>
            <a:r>
              <a:rPr lang="en-US" sz="43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стрингови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12299"/>
            <a:ext cx="11304084" cy="8862402"/>
          </a:xfrm>
          <a:custGeom>
            <a:avLst/>
            <a:gdLst/>
            <a:ahLst/>
            <a:cxnLst/>
            <a:rect r="r" b="b" t="t" l="l"/>
            <a:pathLst>
              <a:path h="8862402" w="11304084">
                <a:moveTo>
                  <a:pt x="0" y="0"/>
                </a:moveTo>
                <a:lnTo>
                  <a:pt x="11304084" y="0"/>
                </a:lnTo>
                <a:lnTo>
                  <a:pt x="11304084" y="8862402"/>
                </a:lnTo>
                <a:lnTo>
                  <a:pt x="0" y="8862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974905" y="5342030"/>
            <a:ext cx="8933964" cy="698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4"/>
              </a:lnSpc>
            </a:pPr>
            <a:r>
              <a:rPr lang="en-US" sz="39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mylist = ["apple", "banana", "cherry"]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179759" y="7670622"/>
            <a:ext cx="4185205" cy="764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0"/>
              </a:lnSpc>
            </a:pPr>
            <a:r>
              <a:rPr lang="en-US" sz="43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листа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12299"/>
            <a:ext cx="11304084" cy="8862402"/>
          </a:xfrm>
          <a:custGeom>
            <a:avLst/>
            <a:gdLst/>
            <a:ahLst/>
            <a:cxnLst/>
            <a:rect r="r" b="b" t="t" l="l"/>
            <a:pathLst>
              <a:path h="8862402" w="11304084">
                <a:moveTo>
                  <a:pt x="0" y="0"/>
                </a:moveTo>
                <a:lnTo>
                  <a:pt x="11304084" y="0"/>
                </a:lnTo>
                <a:lnTo>
                  <a:pt x="11304084" y="8862402"/>
                </a:lnTo>
                <a:lnTo>
                  <a:pt x="0" y="8862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39776" y="5493682"/>
            <a:ext cx="8933964" cy="698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4"/>
              </a:lnSpc>
            </a:pPr>
            <a:r>
              <a:rPr lang="en-US" sz="39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 = ("apple", "banana", "cherry")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120685" y="8607623"/>
            <a:ext cx="4185205" cy="764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0"/>
              </a:lnSpc>
            </a:pPr>
            <a:r>
              <a:rPr lang="en-US" sz="43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торка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46629" y="0"/>
            <a:ext cx="11794742" cy="10287000"/>
          </a:xfrm>
          <a:custGeom>
            <a:avLst/>
            <a:gdLst/>
            <a:ahLst/>
            <a:cxnLst/>
            <a:rect r="r" b="b" t="t" l="l"/>
            <a:pathLst>
              <a:path h="10287000" w="11794742">
                <a:moveTo>
                  <a:pt x="0" y="0"/>
                </a:moveTo>
                <a:lnTo>
                  <a:pt x="11794742" y="0"/>
                </a:lnTo>
                <a:lnTo>
                  <a:pt x="117947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72575" y="2171005"/>
            <a:ext cx="6740982" cy="1844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Влез во програма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4598228"/>
            <a:ext cx="7181276" cy="364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1"/>
              </a:lnSpc>
            </a:pPr>
            <a:r>
              <a:rPr lang="en-US" sz="347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print("Enter your name: ")</a:t>
            </a:r>
          </a:p>
          <a:p>
            <a:pPr algn="l">
              <a:lnSpc>
                <a:spcPts val="4871"/>
              </a:lnSpc>
            </a:pPr>
            <a:r>
              <a:rPr lang="en-US" sz="347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x = input()</a:t>
            </a:r>
          </a:p>
          <a:p>
            <a:pPr algn="l">
              <a:lnSpc>
                <a:spcPts val="4871"/>
              </a:lnSpc>
            </a:pPr>
            <a:r>
              <a:rPr lang="en-US" sz="347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print("Hello, " + x)</a:t>
            </a:r>
          </a:p>
          <a:p>
            <a:pPr algn="l">
              <a:lnSpc>
                <a:spcPts val="4871"/>
              </a:lnSpc>
            </a:pPr>
          </a:p>
          <a:p>
            <a:pPr algn="l">
              <a:lnSpc>
                <a:spcPts val="4871"/>
              </a:lnSpc>
            </a:pPr>
            <a:r>
              <a:rPr lang="en-US" sz="347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x = input("Enter your name: ")</a:t>
            </a:r>
          </a:p>
          <a:p>
            <a:pPr algn="l" marL="0" indent="0" lvl="0">
              <a:lnSpc>
                <a:spcPts val="4871"/>
              </a:lnSpc>
              <a:spcBef>
                <a:spcPct val="0"/>
              </a:spcBef>
            </a:pPr>
            <a:r>
              <a:rPr lang="en-US" sz="347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print("Hello, " + x)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7034" y="-37431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621559" y="-2926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13" y="-47021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0709" y="-44041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7620" y="6114425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2060412" y="6266034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2505" y="2746567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294843" y="2801871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79228" y="1313042"/>
            <a:ext cx="6740982" cy="1844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Излез од програма (2)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63610" y="3673590"/>
            <a:ext cx="10995994" cy="256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x = "Tamara"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y = 24</a:t>
            </a:r>
          </a:p>
          <a:p>
            <a:pPr algn="l">
              <a:lnSpc>
                <a:spcPts val="5120"/>
              </a:lnSpc>
            </a:pPr>
          </a:p>
          <a:p>
            <a:pPr algn="l" marL="0" indent="0" lvl="0">
              <a:lnSpc>
                <a:spcPts val="512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7034" y="-37431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621559" y="-2926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13" y="-47021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0709" y="-44041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7620" y="6114425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2060412" y="6266034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2505" y="2746567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294843" y="2801871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79228" y="1314947"/>
            <a:ext cx="6740982" cy="184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Излез од програма (2)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63610" y="3673590"/>
            <a:ext cx="10995994" cy="256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x = "Tamara"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y = 24</a:t>
            </a:r>
          </a:p>
          <a:p>
            <a:pPr algn="l">
              <a:lnSpc>
                <a:spcPts val="5120"/>
              </a:lnSpc>
            </a:pPr>
          </a:p>
          <a:p>
            <a:pPr algn="l" marL="0" indent="0" lvl="0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print("Zdravo jas sum", x, "i imam", y, "godini")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7034" y="-37431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621559" y="-2926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13" y="-47021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0709" y="-44041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7620" y="6114425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2060412" y="6266034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2505" y="2746567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294843" y="2801871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79228" y="1314947"/>
            <a:ext cx="6740982" cy="184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Излез од програма (2)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79228" y="3673590"/>
            <a:ext cx="10995994" cy="38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x = "Tamara"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y = 24</a:t>
            </a:r>
          </a:p>
          <a:p>
            <a:pPr algn="l">
              <a:lnSpc>
                <a:spcPts val="5120"/>
              </a:lnSpc>
            </a:pP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print("Zdravo jas sum", x, "i imam", y, "godini")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print(f"Zdravo jas sum {x} i imam {y} godini")</a:t>
            </a:r>
          </a:p>
          <a:p>
            <a:pPr algn="l" marL="0" indent="0" lvl="0">
              <a:lnSpc>
                <a:spcPts val="512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48761" y="4492100"/>
            <a:ext cx="6528698" cy="123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4"/>
              </a:lnSpc>
            </a:pPr>
            <a:r>
              <a:rPr lang="en-US" sz="7685" spc="2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ЦЕЛ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7200000">
            <a:off x="7291793" y="4587347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7131708" y="4705287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7261377" y="6703428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200000">
            <a:off x="7451877" y="6893928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622547" y="2600578"/>
            <a:ext cx="9267458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Чување на податоци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92131" y="4609197"/>
            <a:ext cx="8990863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Тип на податоци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22547" y="6702981"/>
            <a:ext cx="10210063" cy="913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Операции со податоци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7200000">
            <a:off x="7291793" y="2633445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7200000">
            <a:off x="7482293" y="2823945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7034" y="-37431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621559" y="-2926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13" y="-47021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0709" y="-44041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7620" y="6114425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2060412" y="6266034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2505" y="2746567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294843" y="2801871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79228" y="1314947"/>
            <a:ext cx="6740982" cy="184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Излез од програма (2)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63610" y="3673590"/>
            <a:ext cx="10995994" cy="450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x = "Tamara"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y = 24</a:t>
            </a:r>
          </a:p>
          <a:p>
            <a:pPr algn="l">
              <a:lnSpc>
                <a:spcPts val="5120"/>
              </a:lnSpc>
            </a:pP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print("Zdravo jas sum", x, "i imam", y, "godini")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print(f"Zdravo jas sum {x} i imam {y} godini")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print("Zdravo jas sum {} i imam {} godini".format(x, y))</a:t>
            </a:r>
          </a:p>
          <a:p>
            <a:pPr algn="l" marL="0" indent="0" lvl="0">
              <a:lnSpc>
                <a:spcPts val="5120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7034" y="-37431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621559" y="-2926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13" y="-47021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0709" y="-44041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7620" y="6114425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2060412" y="6266034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2505" y="2746567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294843" y="2801871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79228" y="1314947"/>
            <a:ext cx="6740982" cy="184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Излез од програма (2)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63610" y="3673590"/>
            <a:ext cx="10995994" cy="515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x = "Tamara"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y = 24</a:t>
            </a:r>
          </a:p>
          <a:p>
            <a:pPr algn="l">
              <a:lnSpc>
                <a:spcPts val="5120"/>
              </a:lnSpc>
            </a:pP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print("Zdravo jas sum", x, "i imam", y, "godini")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print(f"Zdravo jas sum {x} i imam {y} godini")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print("Zdravo jas sum {} i imam {} godini".format(x, y))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print("Zdravo jas sum {0} i imam {1} godini".format(x, y))</a:t>
            </a:r>
          </a:p>
          <a:p>
            <a:pPr algn="l" marL="0" indent="0" lvl="0">
              <a:lnSpc>
                <a:spcPts val="5120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7034" y="-37431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621559" y="-2926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13" y="-47021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0709" y="-44041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7620" y="6114425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2060412" y="6266034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2505" y="2746567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294843" y="2801871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79228" y="1314947"/>
            <a:ext cx="6740982" cy="184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Излез од програма (2)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63610" y="3673590"/>
            <a:ext cx="10995994" cy="515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x = "Tamara"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y = 24</a:t>
            </a:r>
          </a:p>
          <a:p>
            <a:pPr algn="l">
              <a:lnSpc>
                <a:spcPts val="5120"/>
              </a:lnSpc>
            </a:pP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print("Zdravo jas sum", x, "i imam", y, "godini")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print(f"Zdravo jas sum {x} i imam {y} godini")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print("Zdravo jas sum {} i imam {} godini".format(x, y))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print("Zdravo jas sum {0} i imam {1} godini".format(x, y))</a:t>
            </a:r>
          </a:p>
          <a:p>
            <a:pPr algn="l" marL="0" indent="0" lvl="0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print("Zdravo jas sum {1} i imam {0} godini".format(y, x))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56070" y="517510"/>
            <a:ext cx="8821533" cy="8147889"/>
          </a:xfrm>
          <a:custGeom>
            <a:avLst/>
            <a:gdLst/>
            <a:ahLst/>
            <a:cxnLst/>
            <a:rect r="r" b="b" t="t" l="l"/>
            <a:pathLst>
              <a:path h="8147889" w="8821533">
                <a:moveTo>
                  <a:pt x="0" y="0"/>
                </a:moveTo>
                <a:lnTo>
                  <a:pt x="8821533" y="0"/>
                </a:lnTo>
                <a:lnTo>
                  <a:pt x="8821533" y="8147889"/>
                </a:lnTo>
                <a:lnTo>
                  <a:pt x="0" y="8147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21314" y="-2209943"/>
            <a:ext cx="9396621" cy="8679061"/>
          </a:xfrm>
          <a:custGeom>
            <a:avLst/>
            <a:gdLst/>
            <a:ahLst/>
            <a:cxnLst/>
            <a:rect r="r" b="b" t="t" l="l"/>
            <a:pathLst>
              <a:path h="8679061" w="9396621">
                <a:moveTo>
                  <a:pt x="0" y="0"/>
                </a:moveTo>
                <a:lnTo>
                  <a:pt x="9396622" y="0"/>
                </a:lnTo>
                <a:lnTo>
                  <a:pt x="9396622" y="8679061"/>
                </a:lnTo>
                <a:lnTo>
                  <a:pt x="0" y="867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08385" y="7492969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92251" y="7968421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93900" y="2252982"/>
            <a:ext cx="7713689" cy="4771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0000"/>
              </a:lnSpc>
            </a:pPr>
            <a:r>
              <a:rPr lang="en-US" sz="80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type() isinstance()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207086" y="869329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166178" y="65504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496378" y="410108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352" y="355738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2612733" y="1148240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2627655" y="107007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48550" y="2036942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type()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48550" y="3548319"/>
            <a:ext cx="10608882" cy="4289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2"/>
              </a:lnSpc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Python има вградена функција type() која помага за пронаоѓање на  типот на класа на променливата дадена како влез.</a:t>
            </a:r>
          </a:p>
          <a:p>
            <a:pPr algn="l">
              <a:lnSpc>
                <a:spcPts val="5772"/>
              </a:lnSpc>
            </a:pPr>
          </a:p>
          <a:p>
            <a:pPr algn="l">
              <a:lnSpc>
                <a:spcPts val="5772"/>
              </a:lnSpc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На пример, ако влезот е стринг излезот би бил &lt;class ‘str’&gt;, за листа би било&lt;class ‘list’&gt; итн.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207086" y="869329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166178" y="65504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496378" y="410108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352" y="355738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2612733" y="1148240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2627655" y="107007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28782" y="2321774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type()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48550" y="3630078"/>
            <a:ext cx="7500011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7199"/>
              </a:lnSpc>
              <a:buFont typeface="Arial"/>
              <a:buChar char="•"/>
            </a:pPr>
            <a:r>
              <a:rPr lang="en-US" sz="3999" spc="11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прима еден аргумент</a:t>
            </a:r>
          </a:p>
          <a:p>
            <a:pPr algn="l" marL="863599" indent="-431800" lvl="1">
              <a:lnSpc>
                <a:spcPts val="7199"/>
              </a:lnSpc>
              <a:buFont typeface="Arial"/>
              <a:buChar char="•"/>
            </a:pPr>
            <a:r>
              <a:rPr lang="en-US" sz="3999" spc="11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враќа </a:t>
            </a:r>
            <a:r>
              <a:rPr lang="en-US" sz="3999" spc="11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тип на класата на дадениот аргумент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2898334" y="1041916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2939242" y="82763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3609042" y="427366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4772" y="372997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6718153" y="132082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6733075" y="124266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545445"/>
            <a:ext cx="8453438" cy="560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str_list = "Welcome to Guru99"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age = 50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pi = 3.14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c_num = 3j+10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my_list = ["A", "B", "C", "D"]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my_tuple = ("A", "B", "C", "D")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my_dict = {"A":"a", "B":"b", "C":"c", "D":"d"}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my_set = {'A', 'B', 'C', 'D'}</a:t>
            </a:r>
          </a:p>
          <a:p>
            <a:pPr algn="l">
              <a:lnSpc>
                <a:spcPts val="4450"/>
              </a:lnSpc>
            </a:pPr>
          </a:p>
          <a:p>
            <a:pPr algn="l">
              <a:lnSpc>
                <a:spcPts val="4450"/>
              </a:lnSpc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2898334" y="1041916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2939242" y="82763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3609042" y="427366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4772" y="372997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6718153" y="132082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6733075" y="124266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46891" y="327513"/>
            <a:ext cx="8453438" cy="10097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str_list = "Welcome to Guru99"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age = 50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pi = 3.14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c_num = 3j+10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my_list = ["A", "B", "C", "D"]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my_tuple = ("A", "B", "C", "D")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my_dict = {"A":"a", "B":"b", "C":"c", "D":"d"}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my_set = {'A', 'B', 'C', 'D'}</a:t>
            </a:r>
          </a:p>
          <a:p>
            <a:pPr algn="l">
              <a:lnSpc>
                <a:spcPts val="4450"/>
              </a:lnSpc>
            </a:pP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print("The type is : ",type(str_list))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print("The type is : ",type(age))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print("The type is : ",type(pi))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print("The type is : ",type(c_num))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print("The type is : ",type(my_list))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print("The type is : ",type(my_tuple))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print("The type is : ",type(my_dict))</a:t>
            </a:r>
          </a:p>
          <a:p>
            <a:pPr algn="l">
              <a:lnSpc>
                <a:spcPts val="4450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print("The type is : ",type(my_set))</a:t>
            </a:r>
          </a:p>
          <a:p>
            <a:pPr algn="l">
              <a:lnSpc>
                <a:spcPts val="4450"/>
              </a:lnSpc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2898334" y="1041916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2939242" y="82763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3609042" y="427366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4772" y="372997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6718153" y="132082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6733075" y="124266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85385" y="2212106"/>
            <a:ext cx="5839659" cy="565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6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type is :&lt;class 'str'&gt;</a:t>
            </a:r>
          </a:p>
          <a:p>
            <a:pPr algn="l">
              <a:lnSpc>
                <a:spcPts val="5696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type is :&lt;class 'int'&gt;</a:t>
            </a:r>
          </a:p>
          <a:p>
            <a:pPr algn="l">
              <a:lnSpc>
                <a:spcPts val="5696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type is :&lt;class 'float'&gt;</a:t>
            </a:r>
          </a:p>
          <a:p>
            <a:pPr algn="l">
              <a:lnSpc>
                <a:spcPts val="5696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type is :&lt;class 'complex'&gt;</a:t>
            </a:r>
          </a:p>
          <a:p>
            <a:pPr algn="l">
              <a:lnSpc>
                <a:spcPts val="5696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type is :&lt;class 'list'&gt;</a:t>
            </a:r>
          </a:p>
          <a:p>
            <a:pPr algn="l">
              <a:lnSpc>
                <a:spcPts val="5696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type is :&lt;class 'tuple'&gt;</a:t>
            </a:r>
          </a:p>
          <a:p>
            <a:pPr algn="l">
              <a:lnSpc>
                <a:spcPts val="5696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type is :&lt;class 'dict'&gt;</a:t>
            </a:r>
          </a:p>
          <a:p>
            <a:pPr algn="l">
              <a:lnSpc>
                <a:spcPts val="5696"/>
              </a:lnSpc>
            </a:pPr>
            <a:r>
              <a:rPr lang="en-US" sz="2967" spc="86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type is :&lt;class 'set'&gt;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207086" y="869329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166178" y="65504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496378" y="410108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352" y="355738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2612733" y="1148240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2627655" y="107007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48550" y="2036942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isinstance()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48550" y="3548319"/>
            <a:ext cx="10608882" cy="573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2"/>
              </a:lnSpc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isinstance() е исто така дел од вградените функции на Python.</a:t>
            </a:r>
          </a:p>
          <a:p>
            <a:pPr algn="l">
              <a:lnSpc>
                <a:spcPts val="5772"/>
              </a:lnSpc>
            </a:pPr>
          </a:p>
          <a:p>
            <a:pPr algn="l">
              <a:lnSpc>
                <a:spcPts val="5772"/>
              </a:lnSpc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ininstance() зема два аргументи и се враќа true ако првиот аргумент (object) е пример од classtype дадена како втор аргумент.</a:t>
            </a:r>
          </a:p>
          <a:p>
            <a:pPr algn="l">
              <a:lnSpc>
                <a:spcPts val="5772"/>
              </a:lnSpc>
            </a:pPr>
          </a:p>
          <a:p>
            <a:pPr algn="l">
              <a:lnSpc>
                <a:spcPts val="5772"/>
              </a:lnSpc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isinstance(object, classtype)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59618" y="2900139"/>
            <a:ext cx="6740982" cy="184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Излез од програма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59618" y="5325457"/>
            <a:ext cx="771985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print("Hello World!")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2898334" y="1041916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2939242" y="82763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3609042" y="427366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4772" y="372997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6718153" y="132082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6733075" y="124266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12613" y="3418923"/>
            <a:ext cx="7921566" cy="220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6"/>
              </a:lnSpc>
            </a:pPr>
            <a:r>
              <a:rPr lang="en-US" sz="3924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age = isinstance(51, int)</a:t>
            </a:r>
          </a:p>
          <a:p>
            <a:pPr algn="l">
              <a:lnSpc>
                <a:spcPts val="5886"/>
              </a:lnSpc>
            </a:pPr>
            <a:r>
              <a:rPr lang="en-US" sz="3924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print("age is an integer:", age)</a:t>
            </a:r>
          </a:p>
          <a:p>
            <a:pPr algn="l">
              <a:lnSpc>
                <a:spcPts val="588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612613" y="6079464"/>
            <a:ext cx="5464631" cy="67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4"/>
              </a:lnSpc>
              <a:spcBef>
                <a:spcPct val="0"/>
              </a:spcBef>
            </a:pPr>
            <a:r>
              <a:rPr lang="en-US" sz="3924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age is an integer: True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135667" y="4164429"/>
            <a:ext cx="10272667" cy="239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0"/>
              </a:lnSpc>
              <a:spcBef>
                <a:spcPct val="0"/>
              </a:spcBef>
            </a:pPr>
            <a:r>
              <a:rPr lang="en-US" sz="7800">
                <a:solidFill>
                  <a:srgbClr val="E28AE3"/>
                </a:solidFill>
                <a:latin typeface="Now Bold"/>
                <a:ea typeface="Now Bold"/>
                <a:cs typeface="Now Bold"/>
                <a:sym typeface="Now Bold"/>
              </a:rPr>
              <a:t>Операции со податоци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28517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764030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81131" y="-72097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1423443" y="-805120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7"/>
                </a:lnTo>
                <a:lnTo>
                  <a:pt x="0" y="1431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48638" y="866228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5013126" y="831875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61698" y="-3695732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4426186" y="-4039260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32745" y="985891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6" y="0"/>
                </a:lnTo>
                <a:lnTo>
                  <a:pt x="1515156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200000">
            <a:off x="1275056" y="9774766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509423" y="2455437"/>
            <a:ext cx="12110402" cy="169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499"/>
              </a:lnSpc>
              <a:spcBef>
                <a:spcPct val="0"/>
              </a:spcBef>
            </a:pPr>
            <a:r>
              <a:rPr lang="en-US" sz="6499">
                <a:solidFill>
                  <a:srgbClr val="E28AE3"/>
                </a:solidFill>
                <a:latin typeface="Now Bold"/>
                <a:ea typeface="Now Bold"/>
                <a:cs typeface="Now Bold"/>
                <a:sym typeface="Now Bold"/>
              </a:rPr>
              <a:t>Операции со нумеричките типови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09423" y="4265746"/>
            <a:ext cx="9729698" cy="450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собирање (+)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одземање </a:t>
            </a: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(-)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множење </a:t>
            </a: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(*)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делење </a:t>
            </a: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(/)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степенување (**)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модулус (%)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целобројно делење (//)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69214" y="1571342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4204726" y="1227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3694" y="926889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398181" y="892536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33644" y="-429533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98131" y="-463886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60650" y="2008507"/>
            <a:ext cx="12110402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499"/>
              </a:lnSpc>
              <a:spcBef>
                <a:spcPct val="0"/>
              </a:spcBef>
            </a:pPr>
            <a:r>
              <a:rPr lang="en-US" sz="6499">
                <a:solidFill>
                  <a:srgbClr val="E28AE3"/>
                </a:solidFill>
                <a:latin typeface="Now Bold"/>
                <a:ea typeface="Now Bold"/>
                <a:cs typeface="Now Bold"/>
                <a:sym typeface="Now Bold"/>
              </a:rPr>
              <a:t>Стринг методи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04564" y="3268029"/>
            <a:ext cx="4070394" cy="614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upper()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lower()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capitalize()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6" tooltip="https://www.w3schools.com/python/ref_string_swapcase.asp"/>
              </a:rPr>
              <a:t>swapcase()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title()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7" tooltip="https://www.w3schools.com/python/ref_string_count.asp"/>
              </a:rPr>
              <a:t>count()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endswith()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find()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index()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14355" y="3268029"/>
            <a:ext cx="4424249" cy="614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isalpha()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8" tooltip="https://www.w3schools.com/python/ref_string_isdecimal.asp"/>
              </a:rPr>
              <a:t>isdecimal()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isdigit()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9" tooltip="https://www.w3schools.com/python/ref_string_islower.asp"/>
              </a:rPr>
              <a:t>islower()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0" tooltip="https://www.w3schools.com/python/ref_string_isnumeric.asp"/>
              </a:rPr>
              <a:t>isnumeric()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isupper()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split()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strip()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replace()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40916" y="311895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4905403" y="277542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57038" y="934812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1121525" y="9004600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56988" y="-421610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721475" y="-4559635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699385"/>
            <a:ext cx="11744359" cy="3528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Комбинација и конкатенација (+)</a:t>
            </a:r>
          </a:p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Додавање на табови (\t)</a:t>
            </a:r>
          </a:p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Додавање на нови редови (\n)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40916" y="311895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4905403" y="277542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57038" y="934812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1121525" y="9004600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56988" y="-421610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721475" y="-4559635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4021578"/>
            <a:ext cx="5813895" cy="3349728"/>
          </a:xfrm>
          <a:custGeom>
            <a:avLst/>
            <a:gdLst/>
            <a:ahLst/>
            <a:cxnLst/>
            <a:rect r="r" b="b" t="t" l="l"/>
            <a:pathLst>
              <a:path h="3349728" w="5813895">
                <a:moveTo>
                  <a:pt x="0" y="0"/>
                </a:moveTo>
                <a:lnTo>
                  <a:pt x="5813895" y="0"/>
                </a:lnTo>
                <a:lnTo>
                  <a:pt x="5813895" y="3349727"/>
                </a:lnTo>
                <a:lnTo>
                  <a:pt x="0" y="33497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10323" y="3916220"/>
            <a:ext cx="6196119" cy="3455085"/>
          </a:xfrm>
          <a:custGeom>
            <a:avLst/>
            <a:gdLst/>
            <a:ahLst/>
            <a:cxnLst/>
            <a:rect r="r" b="b" t="t" l="l"/>
            <a:pathLst>
              <a:path h="3455085" w="6196119">
                <a:moveTo>
                  <a:pt x="0" y="0"/>
                </a:moveTo>
                <a:lnTo>
                  <a:pt x="6196119" y="0"/>
                </a:lnTo>
                <a:lnTo>
                  <a:pt x="6196119" y="3455085"/>
                </a:lnTo>
                <a:lnTo>
                  <a:pt x="0" y="34550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656788"/>
            <a:ext cx="11744359" cy="124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49"/>
              </a:lnSpc>
            </a:pPr>
            <a:r>
              <a:rPr lang="en-US" sz="44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Негативни индекси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40916" y="311895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4905403" y="277542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57038" y="934812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1121525" y="9004600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56988" y="-421610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721475" y="-4559635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42925"/>
            <a:ext cx="11744359" cy="8442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49"/>
              </a:lnSpc>
            </a:pPr>
            <a:r>
              <a:rPr lang="en-US" sz="38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Сецкање (slicing) -&gt; [start:end:step]</a:t>
            </a:r>
          </a:p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“semos edukacija”[2:5] -&gt;  “mos”</a:t>
            </a:r>
          </a:p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“semos edukacija”[6:] -&gt;  “edukacija”</a:t>
            </a:r>
          </a:p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“semos edukacija”[:5] -&gt;  “semos”</a:t>
            </a:r>
          </a:p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“semos edukacija”[:] -&gt;  “semos edukacija”</a:t>
            </a:r>
          </a:p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“semos edukacija”[::2] -&gt; “smseuaia”</a:t>
            </a:r>
          </a:p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“semos edukacija”[2:10:3] -&gt; “m u”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40916" y="311895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4905403" y="277542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57038" y="934812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1121525" y="9004600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56988" y="-421610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721475" y="-4559635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456988"/>
            <a:ext cx="11744359" cy="2306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49"/>
              </a:lnSpc>
            </a:pPr>
            <a:r>
              <a:rPr lang="en-US" sz="38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Reverse</a:t>
            </a:r>
          </a:p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“semos edukacija”[::-1]   -&gt; ajicakude somes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4758" y="3331285"/>
            <a:ext cx="2684502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499"/>
              </a:lnSpc>
              <a:spcBef>
                <a:spcPct val="0"/>
              </a:spcBef>
            </a:pPr>
            <a:r>
              <a:rPr lang="en-US" sz="6499">
                <a:solidFill>
                  <a:srgbClr val="60C1DC"/>
                </a:solidFill>
                <a:latin typeface="Now Bold"/>
                <a:ea typeface="Now Bold"/>
                <a:cs typeface="Now Bold"/>
                <a:sym typeface="Now Bold"/>
              </a:rPr>
              <a:t>Листи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562195"/>
            <a:ext cx="10338688" cy="311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7" indent="-421003" lvl="1">
              <a:lnSpc>
                <a:spcPts val="623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подредени</a:t>
            </a:r>
          </a:p>
          <a:p>
            <a:pPr algn="l" marL="842007" indent="-421003" lvl="1">
              <a:lnSpc>
                <a:spcPts val="623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променливи</a:t>
            </a:r>
          </a:p>
          <a:p>
            <a:pPr algn="l" marL="842007" indent="-421003" lvl="1">
              <a:lnSpc>
                <a:spcPts val="623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дозволуваат дупликати</a:t>
            </a:r>
          </a:p>
          <a:p>
            <a:pPr algn="l" marL="842007" indent="-421003" lvl="1">
              <a:lnSpc>
                <a:spcPts val="623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индексирани (0, n-1)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7034" y="-37431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621559" y="-2926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13" y="-47021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0709" y="-44041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7620" y="6114425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2060412" y="6266034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2505" y="2746567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294843" y="2801871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43378" y="2213135"/>
            <a:ext cx="8257504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Методи со листи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60798" y="3768881"/>
            <a:ext cx="4128752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6" tooltip="https://www.w3schools.com/python/ref_list_append.asp"/>
              </a:rPr>
              <a:t>append()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7" tooltip="https://www.w3schools.com/python/ref_list_clear.asp"/>
              </a:rPr>
              <a:t>clear()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8" tooltip="https://www.w3schools.com/python/ref_list_copy.asp"/>
              </a:rPr>
              <a:t>copy()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9" tooltip="https://www.w3schools.com/python/ref_list_count.asp"/>
              </a:rPr>
              <a:t>count()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0" tooltip="https://www.w3schools.com/python/ref_list_extend.asp"/>
              </a:rPr>
              <a:t>extend()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77015" y="3706634"/>
            <a:ext cx="3906447" cy="510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insert()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pop()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remove()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reverse()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sort()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1" tooltip="https://www.w3schools.com/python/ref_list_index.asp"/>
              </a:rPr>
              <a:t>index()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47763" y="3671669"/>
            <a:ext cx="11289489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5"/>
              </a:lnSpc>
            </a:pPr>
            <a:r>
              <a:rPr lang="en-US" sz="4500" spc="13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Контејнери кои служат за чување на вредности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47763" y="1718280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Променливи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47763" y="5919375"/>
            <a:ext cx="9906759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5"/>
              </a:lnSpc>
            </a:pPr>
            <a:r>
              <a:rPr lang="en-US" sz="4500" spc="13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Се креираат во моментот кога им е доделена вредност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207086" y="869329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166178" y="65504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496378" y="410108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352" y="355738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2612733" y="1148240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2627655" y="107007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36888" y="2321774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Торки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48550" y="3510219"/>
            <a:ext cx="10608882" cy="347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подредени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непроменливи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дозволуваат дупликат вредности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индексирани (0, n-1)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207086" y="869329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166178" y="65504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496378" y="410108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352" y="355738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2612733" y="1148240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2627655" y="107007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36888" y="2321774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Торки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48550" y="3510219"/>
            <a:ext cx="10608882" cy="170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count()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index()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4758" y="3331285"/>
            <a:ext cx="3094792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499"/>
              </a:lnSpc>
              <a:spcBef>
                <a:spcPct val="0"/>
              </a:spcBef>
            </a:pPr>
            <a:r>
              <a:rPr lang="en-US" sz="6499">
                <a:solidFill>
                  <a:srgbClr val="60C1DC"/>
                </a:solidFill>
                <a:latin typeface="Now Bold"/>
                <a:ea typeface="Now Bold"/>
                <a:cs typeface="Now Bold"/>
                <a:sym typeface="Now Bold"/>
              </a:rPr>
              <a:t>Сетови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562195"/>
            <a:ext cx="10338688" cy="311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7" indent="-421003" lvl="1">
              <a:lnSpc>
                <a:spcPts val="623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неподредени</a:t>
            </a:r>
          </a:p>
          <a:p>
            <a:pPr algn="l" marL="842007" indent="-421003" lvl="1">
              <a:lnSpc>
                <a:spcPts val="623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непроменливи</a:t>
            </a:r>
          </a:p>
          <a:p>
            <a:pPr algn="l" marL="842007" indent="-421003" lvl="1">
              <a:lnSpc>
                <a:spcPts val="623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не дозволуваат дупликати</a:t>
            </a:r>
          </a:p>
          <a:p>
            <a:pPr algn="l" marL="842007" indent="-421003" lvl="1">
              <a:lnSpc>
                <a:spcPts val="623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не се индексирани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7034" y="-37431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621559" y="-2926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13" y="-47021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0709" y="-44041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7620" y="6114425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2060412" y="6266034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2505" y="2746567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294843" y="2801871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46682" y="1677624"/>
            <a:ext cx="8802611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Методи со сетови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25460" y="3321352"/>
            <a:ext cx="6757392" cy="599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6" tooltip="https://www.w3schools.com/python/ref_list_append.asp"/>
              </a:rPr>
              <a:t>add()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7" tooltip="https://www.w3schools.com/python/ref_list_append.asp"/>
              </a:rPr>
              <a:t>clear()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cop</a:t>
            </a: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8" tooltip="https://www.w3schools.com/python/ref_list_append.asp"/>
              </a:rPr>
              <a:t>y(</a:t>
            </a: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)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9" tooltip="https://www.w3schools.com/python/ref_list_append.asp"/>
              </a:rPr>
              <a:t>difference()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0" tooltip="https://www.w3schools.com/python/ref_list_append.asp"/>
              </a:rPr>
              <a:t>difference_update()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1" tooltip="https://www.w3schools.com/python/ref_list_append.asp"/>
              </a:rPr>
              <a:t>discard()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2" tooltip="https://www.w3schools.com/python/ref_list_append.asp"/>
              </a:rPr>
              <a:t>intersection()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3" tooltip="https://www.w3schools.com/python/ref_list_append.asp"/>
              </a:rPr>
              <a:t>intersection_update()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82851" y="3637964"/>
            <a:ext cx="7546101" cy="523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4" tooltip="https://www.w3schools.com/python/ref_list_append.asp"/>
              </a:rPr>
              <a:t>isdisjoint()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5" tooltip="https://www.w3schools.com/python/ref_list_append.asp"/>
              </a:rPr>
              <a:t>issubset()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6" tooltip="https://www.w3schools.com/python/ref_list_append.asp"/>
              </a:rPr>
              <a:t>issuperset()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7" tooltip="https://www.w3schools.com/python/ref_list_append.asp"/>
              </a:rPr>
              <a:t>pop()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8" tooltip="https://www.w3schools.com/python/ref_list_append.asp"/>
              </a:rPr>
              <a:t>remove()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9" tooltip="https://www.w3schools.com/python/ref_list_append.asp"/>
              </a:rPr>
              <a:t>union()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20" tooltip="https://www.w3schools.com/python/ref_list_append.asp"/>
              </a:rPr>
              <a:t>update()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207086" y="869329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166178" y="65504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496378" y="410108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352" y="355738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2612733" y="1148240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2627655" y="107007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36888" y="1162050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Речници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16893" y="4914900"/>
            <a:ext cx="10608882" cy="436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подредени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непроменливи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дозволуваат дупликат вредности, не дозволуваат дупликат клучеви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се пристапува преку клучот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79118" y="2914087"/>
            <a:ext cx="10608882" cy="157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3600" spc="104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Колекција на податоци зачувана во клуч:вредност парови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3713923" y="-31108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3754831" y="-52536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5125481" y="5100850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31212" y="4557152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6907151" y="272861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6922073" y="265045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507080"/>
            <a:ext cx="10288887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Методи со речници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90206" y="3078607"/>
            <a:ext cx="4163661" cy="5246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8" tooltip="https://www.w3schools.com/python/ref_dictionary_clear.asp"/>
              </a:rPr>
              <a:t>clear()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9" tooltip="https://www.w3schools.com/python/ref_dictionary_copy.asp"/>
              </a:rPr>
              <a:t>copy()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0" tooltip="https://www.w3schools.com/python/ref_dictionary_fromkeys.asp"/>
              </a:rPr>
              <a:t>fromkeys()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1" tooltip="https://www.w3schools.com/python/ref_dictionary_get.asp"/>
              </a:rPr>
              <a:t>get()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2" tooltip="https://www.w3schools.com/python/ref_dictionary_items.asp"/>
              </a:rPr>
              <a:t>items()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3" tooltip="https://www.w3schools.com/python/ref_dictionary_keys.asp"/>
              </a:rPr>
              <a:t>keys()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73144" y="3078607"/>
            <a:ext cx="4163661" cy="436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4" tooltip="https://www.w3schools.com/python/ref_dictionary_clear.asp"/>
              </a:rPr>
              <a:t>pop()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5" tooltip="https://www.w3schools.com/python/ref_dictionary_clear.asp"/>
              </a:rPr>
              <a:t>popitem()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6" tooltip="https://www.w3schools.com/python/ref_dictionary_clear.asp"/>
              </a:rPr>
              <a:t>setdefault()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7" tooltip="https://www.w3schools.com/python/ref_dictionary_clear.asp"/>
              </a:rPr>
              <a:t>update()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8" tooltip="https://www.w3schools.com/python/ref_dictionary_clear.asp"/>
              </a:rPr>
              <a:t>values()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450376" y="4845229"/>
            <a:ext cx="2994621" cy="313572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144000" y="3252418"/>
            <a:ext cx="5607374" cy="694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  <a:spcBef>
                <a:spcPct val="0"/>
              </a:spcBef>
            </a:pPr>
            <a:r>
              <a:rPr lang="en-US" sz="4200" spc="12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print("Questions?!")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47763" y="3118537"/>
            <a:ext cx="11289489" cy="663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292"/>
              </a:lnSpc>
              <a:buFont typeface="Arial"/>
              <a:buChar char="•"/>
            </a:pPr>
            <a:r>
              <a:rPr lang="en-US" sz="3600" spc="10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Не може да почнуваат со број</a:t>
            </a:r>
          </a:p>
          <a:p>
            <a:pPr algn="l" marL="777240" indent="-388620" lvl="1">
              <a:lnSpc>
                <a:spcPts val="5292"/>
              </a:lnSpc>
              <a:buFont typeface="Arial"/>
              <a:buChar char="•"/>
            </a:pPr>
            <a:r>
              <a:rPr lang="en-US" sz="3600" spc="10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Не може да има празни места</a:t>
            </a:r>
          </a:p>
          <a:p>
            <a:pPr algn="l" marL="777240" indent="-388620" lvl="1">
              <a:lnSpc>
                <a:spcPts val="5292"/>
              </a:lnSpc>
              <a:buFont typeface="Arial"/>
              <a:buChar char="•"/>
            </a:pPr>
            <a:r>
              <a:rPr lang="en-US" sz="3600" spc="10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Не може да се користат овие симболи: :’”,&lt;&gt;/?|\()!@#$%^&amp;*~-+</a:t>
            </a:r>
          </a:p>
          <a:p>
            <a:pPr algn="l" marL="777240" indent="-388620" lvl="1">
              <a:lnSpc>
                <a:spcPts val="5292"/>
              </a:lnSpc>
              <a:buFont typeface="Arial"/>
              <a:buChar char="•"/>
            </a:pPr>
            <a:r>
              <a:rPr lang="en-US" sz="3600" spc="10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Препорачано е да се користат мали букви, но не е задолжително и зависи од специфични случаи</a:t>
            </a:r>
          </a:p>
          <a:p>
            <a:pPr algn="l" marL="777240" indent="-388620" lvl="1">
              <a:lnSpc>
                <a:spcPts val="5292"/>
              </a:lnSpc>
              <a:buFont typeface="Arial"/>
              <a:buChar char="•"/>
            </a:pPr>
            <a:r>
              <a:rPr lang="en-US" sz="3600" spc="10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Треба да се избегнуваат имиња со специјално значење како int, str, list итн.</a:t>
            </a:r>
          </a:p>
          <a:p>
            <a:pPr algn="l">
              <a:lnSpc>
                <a:spcPts val="529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347763" y="1718280"/>
            <a:ext cx="11063444" cy="916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Именување на променливи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1958" y="712299"/>
            <a:ext cx="11304084" cy="8862402"/>
          </a:xfrm>
          <a:custGeom>
            <a:avLst/>
            <a:gdLst/>
            <a:ahLst/>
            <a:cxnLst/>
            <a:rect r="r" b="b" t="t" l="l"/>
            <a:pathLst>
              <a:path h="8862402" w="11304084">
                <a:moveTo>
                  <a:pt x="0" y="0"/>
                </a:moveTo>
                <a:lnTo>
                  <a:pt x="11304084" y="0"/>
                </a:lnTo>
                <a:lnTo>
                  <a:pt x="11304084" y="8862402"/>
                </a:lnTo>
                <a:lnTo>
                  <a:pt x="0" y="8862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12299"/>
            <a:ext cx="11304084" cy="8862402"/>
          </a:xfrm>
          <a:custGeom>
            <a:avLst/>
            <a:gdLst/>
            <a:ahLst/>
            <a:cxnLst/>
            <a:rect r="r" b="b" t="t" l="l"/>
            <a:pathLst>
              <a:path h="8862402" w="11304084">
                <a:moveTo>
                  <a:pt x="0" y="0"/>
                </a:moveTo>
                <a:lnTo>
                  <a:pt x="11304084" y="0"/>
                </a:lnTo>
                <a:lnTo>
                  <a:pt x="11304084" y="8862402"/>
                </a:lnTo>
                <a:lnTo>
                  <a:pt x="0" y="8862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91053" y="866973"/>
            <a:ext cx="3773971" cy="764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0"/>
              </a:lnSpc>
            </a:pPr>
            <a:r>
              <a:rPr lang="en-US" sz="43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цели броеви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716142" y="1517650"/>
            <a:ext cx="1274857" cy="764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0"/>
              </a:lnSpc>
            </a:pPr>
            <a:r>
              <a:rPr lang="en-US" sz="43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х=20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12299"/>
            <a:ext cx="11304084" cy="8862402"/>
          </a:xfrm>
          <a:custGeom>
            <a:avLst/>
            <a:gdLst/>
            <a:ahLst/>
            <a:cxnLst/>
            <a:rect r="r" b="b" t="t" l="l"/>
            <a:pathLst>
              <a:path h="8862402" w="11304084">
                <a:moveTo>
                  <a:pt x="0" y="0"/>
                </a:moveTo>
                <a:lnTo>
                  <a:pt x="11304084" y="0"/>
                </a:lnTo>
                <a:lnTo>
                  <a:pt x="11304084" y="8862402"/>
                </a:lnTo>
                <a:lnTo>
                  <a:pt x="0" y="8862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30581" y="1899823"/>
            <a:ext cx="5701474" cy="764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0"/>
              </a:lnSpc>
            </a:pPr>
            <a:r>
              <a:rPr lang="en-US" sz="43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комплексни броеви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99015" y="2851020"/>
            <a:ext cx="2648534" cy="1829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4"/>
              </a:lnSpc>
            </a:pPr>
            <a:r>
              <a:rPr lang="en-US" sz="34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х = 2 + 7y</a:t>
            </a:r>
          </a:p>
          <a:p>
            <a:pPr algn="l">
              <a:lnSpc>
                <a:spcPts val="4814"/>
              </a:lnSpc>
            </a:pPr>
            <a:r>
              <a:rPr lang="en-US" sz="34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print(x.real)</a:t>
            </a:r>
          </a:p>
          <a:p>
            <a:pPr algn="l">
              <a:lnSpc>
                <a:spcPts val="4814"/>
              </a:lnSpc>
            </a:pPr>
            <a:r>
              <a:rPr lang="en-US" sz="34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print(x.imag)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02365" y="3458373"/>
            <a:ext cx="661256" cy="122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4"/>
              </a:lnSpc>
            </a:pPr>
            <a:r>
              <a:rPr lang="en-US" sz="34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2.0</a:t>
            </a:r>
          </a:p>
          <a:p>
            <a:pPr algn="l">
              <a:lnSpc>
                <a:spcPts val="4814"/>
              </a:lnSpc>
            </a:pPr>
            <a:r>
              <a:rPr lang="en-US" sz="34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7.0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12299"/>
            <a:ext cx="11304084" cy="8862402"/>
          </a:xfrm>
          <a:custGeom>
            <a:avLst/>
            <a:gdLst/>
            <a:ahLst/>
            <a:cxnLst/>
            <a:rect r="r" b="b" t="t" l="l"/>
            <a:pathLst>
              <a:path h="8862402" w="11304084">
                <a:moveTo>
                  <a:pt x="0" y="0"/>
                </a:moveTo>
                <a:lnTo>
                  <a:pt x="11304084" y="0"/>
                </a:lnTo>
                <a:lnTo>
                  <a:pt x="11304084" y="8862402"/>
                </a:lnTo>
                <a:lnTo>
                  <a:pt x="0" y="8862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32784" y="2964829"/>
            <a:ext cx="5509610" cy="764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0"/>
              </a:lnSpc>
            </a:pPr>
            <a:r>
              <a:rPr lang="en-US" sz="43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децимални броеви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64688" y="3715486"/>
            <a:ext cx="1620828" cy="764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0"/>
              </a:lnSpc>
            </a:pPr>
            <a:r>
              <a:rPr lang="en-US" sz="43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х = 2.3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DAFOxpo0r80</dc:identifier>
  <dcterms:modified xsi:type="dcterms:W3CDTF">2011-08-01T06:04:30Z</dcterms:modified>
  <cp:revision>1</cp:revision>
  <dc:title>Python I - 2</dc:title>
</cp:coreProperties>
</file>