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8288000" cy="10287000"/>
  <p:notesSz cx="6858000" cy="9144000"/>
  <p:embeddedFontLst>
    <p:embeddedFont>
      <p:font typeface="Now" charset="1" panose="00000500000000000000"/>
      <p:regular r:id="rId58"/>
    </p:embeddedFont>
    <p:embeddedFont>
      <p:font typeface="Now Bold" charset="1" panose="00000600000000000000"/>
      <p:regular r:id="rId59"/>
    </p:embeddedFont>
    <p:embeddedFont>
      <p:font typeface="DM Sans" charset="1" panose="0000000000000000000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fonts/font58.fntdata" Type="http://schemas.openxmlformats.org/officeDocument/2006/relationships/font"/><Relationship Id="rId59" Target="fonts/font59.fntdata" Type="http://schemas.openxmlformats.org/officeDocument/2006/relationships/font"/><Relationship Id="rId6" Target="slides/slide1.xml" Type="http://schemas.openxmlformats.org/officeDocument/2006/relationships/slide"/><Relationship Id="rId60" Target="fonts/font60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8.gif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8.gif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42041" y="3575047"/>
            <a:ext cx="9707167" cy="377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60"/>
              </a:lnSpc>
            </a:pPr>
            <a:r>
              <a:rPr lang="en-US" sz="5700" spc="16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ЛОГИЧКИ ИЗРАЗИ И КОНТРОЛА НА ТЕК НА ПРОГРАМА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7921241"/>
            <a:ext cx="1524762" cy="1518829"/>
          </a:xfrm>
          <a:custGeom>
            <a:avLst/>
            <a:gdLst/>
            <a:ahLst/>
            <a:cxnLst/>
            <a:rect r="r" b="b" t="t" l="l"/>
            <a:pathLst>
              <a:path h="1518829" w="1524762">
                <a:moveTo>
                  <a:pt x="0" y="0"/>
                </a:moveTo>
                <a:lnTo>
                  <a:pt x="1524762" y="0"/>
                </a:lnTo>
                <a:lnTo>
                  <a:pt x="1524762" y="1518829"/>
                </a:lnTo>
                <a:lnTo>
                  <a:pt x="0" y="151882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960026" y="8842853"/>
            <a:ext cx="2975531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5"/>
              </a:lnSpc>
            </a:pPr>
            <a:r>
              <a:rPr lang="en-US" sz="3500" spc="10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ТАМАРА ИЛИЕВА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9699140">
            <a:off x="4540942" y="2247772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10" y="0"/>
                </a:moveTo>
                <a:lnTo>
                  <a:pt x="0" y="0"/>
                </a:lnTo>
                <a:lnTo>
                  <a:pt x="0" y="965136"/>
                </a:lnTo>
                <a:lnTo>
                  <a:pt x="3416410" y="965136"/>
                </a:lnTo>
                <a:lnTo>
                  <a:pt x="34164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54140"/>
            <a:ext cx="466332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if&lt;expression&gt;: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      &lt;statement&gt;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73721" y="3502025"/>
            <a:ext cx="3981824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израз кој ќе враќа променлива од тип boolean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-3001671">
            <a:off x="3697019" y="4856879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0"/>
                </a:moveTo>
                <a:lnTo>
                  <a:pt x="0" y="0"/>
                </a:lnTo>
                <a:lnTo>
                  <a:pt x="0" y="573242"/>
                </a:lnTo>
                <a:lnTo>
                  <a:pt x="2029174" y="573242"/>
                </a:lnTo>
                <a:lnTo>
                  <a:pt x="20291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9699140">
            <a:off x="4540942" y="2247772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10" y="0"/>
                </a:moveTo>
                <a:lnTo>
                  <a:pt x="0" y="0"/>
                </a:lnTo>
                <a:lnTo>
                  <a:pt x="0" y="965136"/>
                </a:lnTo>
                <a:lnTo>
                  <a:pt x="3416410" y="965136"/>
                </a:lnTo>
                <a:lnTo>
                  <a:pt x="34164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54140"/>
            <a:ext cx="466332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if&lt;expression&gt;: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      &lt;statement&gt;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73721" y="3502025"/>
            <a:ext cx="3981824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израз кој ќе враќа променлива од тип boolean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-3001671">
            <a:off x="3697019" y="4856879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0"/>
                </a:moveTo>
                <a:lnTo>
                  <a:pt x="0" y="0"/>
                </a:lnTo>
                <a:lnTo>
                  <a:pt x="0" y="573242"/>
                </a:lnTo>
                <a:lnTo>
                  <a:pt x="2029174" y="573242"/>
                </a:lnTo>
                <a:lnTo>
                  <a:pt x="20291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5057" y="6028965"/>
            <a:ext cx="5131822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кодот кој ќе се изврши доколку условот погоре е точен (True)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9699140">
            <a:off x="4540942" y="2247772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10" y="0"/>
                </a:moveTo>
                <a:lnTo>
                  <a:pt x="0" y="0"/>
                </a:lnTo>
                <a:lnTo>
                  <a:pt x="0" y="965136"/>
                </a:lnTo>
                <a:lnTo>
                  <a:pt x="3416410" y="965136"/>
                </a:lnTo>
                <a:lnTo>
                  <a:pt x="34164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54140"/>
            <a:ext cx="466332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if&lt;expression&gt;: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      &lt;statement&gt;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73721" y="3502025"/>
            <a:ext cx="3981824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израз кој ќе враќа променлива од тип boolean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-3001671">
            <a:off x="3697019" y="4856879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0"/>
                </a:moveTo>
                <a:lnTo>
                  <a:pt x="0" y="0"/>
                </a:lnTo>
                <a:lnTo>
                  <a:pt x="0" y="573242"/>
                </a:lnTo>
                <a:lnTo>
                  <a:pt x="2029174" y="573242"/>
                </a:lnTo>
                <a:lnTo>
                  <a:pt x="20291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5057" y="6028965"/>
            <a:ext cx="5131822" cy="347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кодот кој ќе се изврши доколку условот погоре е точен (True)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овој код мора да биде индентиран (вовлечен)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9699140">
            <a:off x="4540942" y="2247772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10" y="0"/>
                </a:moveTo>
                <a:lnTo>
                  <a:pt x="0" y="0"/>
                </a:lnTo>
                <a:lnTo>
                  <a:pt x="0" y="965136"/>
                </a:lnTo>
                <a:lnTo>
                  <a:pt x="3416410" y="965136"/>
                </a:lnTo>
                <a:lnTo>
                  <a:pt x="34164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54140"/>
            <a:ext cx="466332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if&lt;expression&gt;: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      &lt;statement&gt;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73721" y="3502025"/>
            <a:ext cx="3981824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израз кој ќе враќа променлива од тип boolean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-3001671">
            <a:off x="3697019" y="4856879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0"/>
                </a:moveTo>
                <a:lnTo>
                  <a:pt x="0" y="0"/>
                </a:lnTo>
                <a:lnTo>
                  <a:pt x="0" y="573242"/>
                </a:lnTo>
                <a:lnTo>
                  <a:pt x="2029174" y="573242"/>
                </a:lnTo>
                <a:lnTo>
                  <a:pt x="20291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5057" y="6028965"/>
            <a:ext cx="5131822" cy="347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кодот кој ќе се изврши доколку условот погоре е точен (True)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овој код мора да биде индентиран (вовлечен)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1844" y="6537960"/>
            <a:ext cx="7131368" cy="340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а=23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b=200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if b&gt;a: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print(“b is greater than a”)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1772" y="1812925"/>
            <a:ext cx="10790750" cy="767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7851" indent="-293926" lvl="1">
              <a:lnSpc>
                <a:spcPts val="3811"/>
              </a:lnSpc>
              <a:spcBef>
                <a:spcPct val="0"/>
              </a:spcBef>
              <a:buFont typeface="Arial"/>
              <a:buChar char="•"/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После if условот, можеби с</a:t>
            </a: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акаме да додадеме повеќе редови код кои би сакале да се извршат, и тие треба некако да се групираат</a:t>
            </a:r>
          </a:p>
          <a:p>
            <a:pPr algn="l">
              <a:lnSpc>
                <a:spcPts val="3811"/>
              </a:lnSpc>
              <a:spcBef>
                <a:spcPct val="0"/>
              </a:spcBef>
            </a:pPr>
          </a:p>
          <a:p>
            <a:pPr algn="l" marL="587851" indent="-293926" lvl="1">
              <a:lnSpc>
                <a:spcPts val="3811"/>
              </a:lnSpc>
              <a:spcBef>
                <a:spcPct val="0"/>
              </a:spcBef>
              <a:buFont typeface="Arial"/>
              <a:buChar char="•"/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 примерот, после if условот и двете точки, редот statement e вовлечен.</a:t>
            </a:r>
          </a:p>
          <a:p>
            <a:pPr algn="l">
              <a:lnSpc>
                <a:spcPts val="3811"/>
              </a:lnSpc>
              <a:spcBef>
                <a:spcPct val="0"/>
              </a:spcBef>
            </a:pPr>
          </a:p>
          <a:p>
            <a:pPr algn="l" marL="587851" indent="-293926" lvl="1">
              <a:lnSpc>
                <a:spcPts val="3811"/>
              </a:lnSpc>
              <a:spcBef>
                <a:spcPct val="0"/>
              </a:spcBef>
              <a:buFont typeface="Arial"/>
              <a:buChar char="•"/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Код кој е вовлечен (индентиран) на исто ниво се смета како дел од некој блок што се извршува после if-от</a:t>
            </a:r>
          </a:p>
          <a:p>
            <a:pPr algn="l">
              <a:lnSpc>
                <a:spcPts val="3811"/>
              </a:lnSpc>
              <a:spcBef>
                <a:spcPct val="0"/>
              </a:spcBef>
            </a:pPr>
          </a:p>
          <a:p>
            <a:pPr algn="l">
              <a:lnSpc>
                <a:spcPts val="3811"/>
              </a:lnSpc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if&lt;expr&gt;:</a:t>
            </a:r>
          </a:p>
          <a:p>
            <a:pPr algn="l">
              <a:lnSpc>
                <a:spcPts val="3811"/>
              </a:lnSpc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&lt;statement1&gt;</a:t>
            </a:r>
          </a:p>
          <a:p>
            <a:pPr algn="l">
              <a:lnSpc>
                <a:spcPts val="3811"/>
              </a:lnSpc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&lt;statement2&gt;</a:t>
            </a:r>
          </a:p>
          <a:p>
            <a:pPr algn="l">
              <a:lnSpc>
                <a:spcPts val="3811"/>
              </a:lnSpc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&lt;statement3&gt;</a:t>
            </a:r>
          </a:p>
          <a:p>
            <a:pPr algn="l">
              <a:lnSpc>
                <a:spcPts val="3811"/>
              </a:lnSpc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&lt;statement4&gt;</a:t>
            </a:r>
          </a:p>
          <a:p>
            <a:pPr algn="l">
              <a:lnSpc>
                <a:spcPts val="3811"/>
              </a:lnSpc>
              <a:spcBef>
                <a:spcPct val="0"/>
              </a:spcBef>
            </a:pPr>
            <a:r>
              <a:rPr lang="en-US" sz="27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&lt;another_random_statement&gt;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9138" y="601027"/>
            <a:ext cx="3929182" cy="76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Индентација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28173" y="460461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163686" y="426108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29123" y="0"/>
            <a:ext cx="8791797" cy="10287000"/>
          </a:xfrm>
          <a:custGeom>
            <a:avLst/>
            <a:gdLst/>
            <a:ahLst/>
            <a:cxnLst/>
            <a:rect r="r" b="b" t="t" l="l"/>
            <a:pathLst>
              <a:path h="10287000" w="8791797">
                <a:moveTo>
                  <a:pt x="0" y="0"/>
                </a:moveTo>
                <a:lnTo>
                  <a:pt x="8791796" y="0"/>
                </a:lnTo>
                <a:lnTo>
                  <a:pt x="87917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63667" y="923925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If дијаграм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0994" y="-163331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125481" y="-197684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115651"/>
            <a:ext cx="10377198" cy="7635450"/>
          </a:xfrm>
          <a:custGeom>
            <a:avLst/>
            <a:gdLst/>
            <a:ahLst/>
            <a:cxnLst/>
            <a:rect r="r" b="b" t="t" l="l"/>
            <a:pathLst>
              <a:path h="7635450" w="10377198">
                <a:moveTo>
                  <a:pt x="0" y="0"/>
                </a:moveTo>
                <a:lnTo>
                  <a:pt x="10377198" y="0"/>
                </a:lnTo>
                <a:lnTo>
                  <a:pt x="10377198" y="7635450"/>
                </a:lnTo>
                <a:lnTo>
                  <a:pt x="0" y="7635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Оператори за споредба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85627" y="789549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21139" y="755197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6918" y="4847818"/>
            <a:ext cx="14272382" cy="3207888"/>
          </a:xfrm>
          <a:custGeom>
            <a:avLst/>
            <a:gdLst/>
            <a:ahLst/>
            <a:cxnLst/>
            <a:rect r="r" b="b" t="t" l="l"/>
            <a:pathLst>
              <a:path h="3207888" w="14272382">
                <a:moveTo>
                  <a:pt x="0" y="0"/>
                </a:moveTo>
                <a:lnTo>
                  <a:pt x="14272382" y="0"/>
                </a:lnTo>
                <a:lnTo>
                  <a:pt x="14272382" y="3207888"/>
                </a:lnTo>
                <a:lnTo>
                  <a:pt x="0" y="32078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6739" y="1934940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Логички оператори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31200" y="3114519"/>
            <a:ext cx="1062810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Логичките оператори се користат за да се искомбинираат повеќе условни искази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85627" y="789549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21139" y="755197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85693" y="5610501"/>
            <a:ext cx="12756875" cy="2985950"/>
          </a:xfrm>
          <a:custGeom>
            <a:avLst/>
            <a:gdLst/>
            <a:ahLst/>
            <a:cxnLst/>
            <a:rect r="r" b="b" t="t" l="l"/>
            <a:pathLst>
              <a:path h="2985950" w="12756875">
                <a:moveTo>
                  <a:pt x="0" y="0"/>
                </a:moveTo>
                <a:lnTo>
                  <a:pt x="12756875" y="0"/>
                </a:lnTo>
                <a:lnTo>
                  <a:pt x="12756875" y="2985950"/>
                </a:lnTo>
                <a:lnTo>
                  <a:pt x="0" y="2985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Оператори за идентитет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38071"/>
            <a:ext cx="12725957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Операторите за идентитет се користат за споредување на објектите, не ако се еднакви, туку ако се всушност истиот објект, со иста мемориска локација: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85627" y="789549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21139" y="755197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8886" y="4696902"/>
            <a:ext cx="13230414" cy="3153511"/>
          </a:xfrm>
          <a:custGeom>
            <a:avLst/>
            <a:gdLst/>
            <a:ahLst/>
            <a:cxnLst/>
            <a:rect r="r" b="b" t="t" l="l"/>
            <a:pathLst>
              <a:path h="3153511" w="13230414">
                <a:moveTo>
                  <a:pt x="0" y="0"/>
                </a:moveTo>
                <a:lnTo>
                  <a:pt x="13230414" y="0"/>
                </a:lnTo>
                <a:lnTo>
                  <a:pt x="13230414" y="3153511"/>
                </a:lnTo>
                <a:lnTo>
                  <a:pt x="0" y="31535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6739" y="923925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Оператори за членство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33343" y="2186419"/>
            <a:ext cx="12725957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Операторите за членство се користат за проверка дали одреден елемент е присутен во дадениот објект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492100"/>
            <a:ext cx="6528698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ЦЕЛ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200000">
            <a:off x="7089590" y="5633120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6929505" y="5751061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20344" y="3646352"/>
            <a:ext cx="9267458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Справување со одлуки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89928" y="5654970"/>
            <a:ext cx="899086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Контролни структури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7200000">
            <a:off x="7089590" y="367921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200000">
            <a:off x="7280090" y="386971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04049" y="1152525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еlse изказ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99558" y="2565601"/>
            <a:ext cx="8345473" cy="6224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Самата изјава if ни кажува дека ако условот е точен, тој ќе изврши блок од искази, а ако условот е неточен, нема.</a:t>
            </a:r>
          </a:p>
          <a:p>
            <a:pPr algn="r">
              <a:lnSpc>
                <a:spcPts val="5497"/>
              </a:lnSpc>
            </a:pPr>
          </a:p>
          <a:p>
            <a:pPr algn="r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Доколку сакаме да извршиме друг блок од код во случај кога условот не е исполнет, тогаш тие наредби ги ставаме во else делот.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25419" y="-96549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829944" y="-88380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2076" y="3068978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260772" y="3098776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30586" y="5475891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4567794" y="5627501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152525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еlse изказ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02085"/>
            <a:ext cx="8370748" cy="552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7857" indent="-423929" lvl="1">
              <a:lnSpc>
                <a:spcPts val="5497"/>
              </a:lnSpc>
              <a:buFont typeface="Arial"/>
              <a:buChar char="•"/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Некогаш е потребно да одиме по некој друг пат во случај кога условот во if изразот не е исполнет</a:t>
            </a:r>
          </a:p>
          <a:p>
            <a:pPr algn="l">
              <a:lnSpc>
                <a:spcPts val="5497"/>
              </a:lnSpc>
            </a:pPr>
          </a:p>
          <a:p>
            <a:pPr algn="l" marL="847857" indent="-423929" lvl="1">
              <a:lnSpc>
                <a:spcPts val="5497"/>
              </a:lnSpc>
              <a:buFont typeface="Arial"/>
              <a:buChar char="•"/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Доколку условот &lt;exprеssion&gt; не е исполнет, тогаш се извршува else блокот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25419" y="-96549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829944" y="-88380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2076" y="3068978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260772" y="3098776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30586" y="5475891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4567794" y="5627501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4001" y="1152525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еlse изказ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81475"/>
            <a:ext cx="5447375" cy="330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 &lt;expression&gt;: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&lt;statement(s)&gt;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&lt;statement(s)&gt;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25419" y="-96549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829944" y="-88380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2076" y="3068978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260772" y="3098776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30586" y="5475891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4567794" y="5627501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4001" y="1152525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еlse изказ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81475"/>
            <a:ext cx="5447375" cy="330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 &lt;expression&gt;: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&lt;statement(s)&gt;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&lt;statement(s)&gt;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-9699140">
            <a:off x="6841002" y="4676174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09" y="0"/>
                </a:moveTo>
                <a:lnTo>
                  <a:pt x="0" y="0"/>
                </a:lnTo>
                <a:lnTo>
                  <a:pt x="0" y="965136"/>
                </a:lnTo>
                <a:lnTo>
                  <a:pt x="3416409" y="965136"/>
                </a:lnTo>
                <a:lnTo>
                  <a:pt x="34164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74783" y="6371915"/>
            <a:ext cx="4499773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&lt;expression&gt;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True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25419" y="-96549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829944" y="-88380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2076" y="3068978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260772" y="3098776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30586" y="5475891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4567794" y="5627501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4001" y="1152525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еlse изказ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81475"/>
            <a:ext cx="5447375" cy="330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 &lt;expression&gt;: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&lt;statement(s)&gt;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&lt;statement(s)&gt;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-9699140">
            <a:off x="6841002" y="4676174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09" y="0"/>
                </a:moveTo>
                <a:lnTo>
                  <a:pt x="0" y="0"/>
                </a:lnTo>
                <a:lnTo>
                  <a:pt x="0" y="965136"/>
                </a:lnTo>
                <a:lnTo>
                  <a:pt x="3416409" y="965136"/>
                </a:lnTo>
                <a:lnTo>
                  <a:pt x="34164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74783" y="6371915"/>
            <a:ext cx="4499773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&lt;expression&gt;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True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-2876492">
            <a:off x="5110093" y="7788661"/>
            <a:ext cx="2169051" cy="612757"/>
          </a:xfrm>
          <a:custGeom>
            <a:avLst/>
            <a:gdLst/>
            <a:ahLst/>
            <a:cxnLst/>
            <a:rect r="r" b="b" t="t" l="l"/>
            <a:pathLst>
              <a:path h="612757" w="2169051">
                <a:moveTo>
                  <a:pt x="2169051" y="0"/>
                </a:moveTo>
                <a:lnTo>
                  <a:pt x="0" y="0"/>
                </a:lnTo>
                <a:lnTo>
                  <a:pt x="0" y="612757"/>
                </a:lnTo>
                <a:lnTo>
                  <a:pt x="2169051" y="612757"/>
                </a:lnTo>
                <a:lnTo>
                  <a:pt x="21690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0017" y="7684812"/>
            <a:ext cx="4499773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&lt;expression&gt;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False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25419" y="-96549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829944" y="-88380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2076" y="3068978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260772" y="3098776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30586" y="5475891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4567794" y="5627501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01" y="0"/>
            <a:ext cx="8572500" cy="10287000"/>
          </a:xfrm>
          <a:custGeom>
            <a:avLst/>
            <a:gdLst/>
            <a:ahLst/>
            <a:cxnLst/>
            <a:rect r="r" b="b" t="t" l="l"/>
            <a:pathLst>
              <a:path h="10287000" w="8572500">
                <a:moveTo>
                  <a:pt x="0" y="0"/>
                </a:moveTo>
                <a:lnTo>
                  <a:pt x="8572500" y="0"/>
                </a:lnTo>
                <a:lnTo>
                  <a:pt x="85725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02791" y="1086440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еlse дијаграм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90408" y="585504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elif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50418" y="1419865"/>
            <a:ext cx="10608882" cy="812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480"/>
              </a:lnSpc>
            </a:pPr>
            <a:r>
              <a:rPr lang="en-US" sz="3600" spc="10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Често имаме ситуации кога корисникот може да одлучи меѓу повеќе опции.</a:t>
            </a:r>
          </a:p>
          <a:p>
            <a:pPr algn="r">
              <a:lnSpc>
                <a:spcPts val="6480"/>
              </a:lnSpc>
            </a:pPr>
          </a:p>
          <a:p>
            <a:pPr algn="r">
              <a:lnSpc>
                <a:spcPts val="6480"/>
              </a:lnSpc>
            </a:pPr>
            <a:r>
              <a:rPr lang="en-US" sz="3600" spc="10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Изјавите се извршуваат од горе надолу. Штом еден од условите е исполнет, се извршуваат наредбите поврзани со него, а остатокот се прескокнува.</a:t>
            </a:r>
          </a:p>
          <a:p>
            <a:pPr algn="r">
              <a:lnSpc>
                <a:spcPts val="6480"/>
              </a:lnSpc>
            </a:pPr>
          </a:p>
          <a:p>
            <a:pPr algn="r">
              <a:lnSpc>
                <a:spcPts val="6480"/>
              </a:lnSpc>
            </a:pPr>
            <a:r>
              <a:rPr lang="en-US" sz="3600" spc="10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Ако ниту еден од условите не е вистинит, тогаш ќе се изврши конечната изјава else.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63432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elif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84985"/>
            <a:ext cx="11544071" cy="747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Овој исказ овозможува разгранување на извршувањето во зависност од неколку алтернативи.</a:t>
            </a:r>
          </a:p>
          <a:p>
            <a:pPr algn="l">
              <a:lnSpc>
                <a:spcPts val="5940"/>
              </a:lnSpc>
            </a:pP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Python го проверува секој израз последователно доколку претходниот е неточен, и го извршува само блокот каде условот е исполнет.</a:t>
            </a:r>
          </a:p>
          <a:p>
            <a:pPr algn="l">
              <a:lnSpc>
                <a:spcPts val="5940"/>
              </a:lnSpc>
            </a:pP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Доколку ниту еден услов не е точен, тогаш се извршува блокот од else доколку тој постои.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84985"/>
            <a:ext cx="11544071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if&lt;expr&gt;: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elif&lt;expr2&gt;: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elif&lt;expr3&gt;: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…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84985"/>
            <a:ext cx="11544071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if&lt;expr&gt;: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elif&lt;expr2&gt;: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elif&lt;expr3&gt;: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…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1234944">
            <a:off x="4571522" y="2571830"/>
            <a:ext cx="2190355" cy="618775"/>
          </a:xfrm>
          <a:custGeom>
            <a:avLst/>
            <a:gdLst/>
            <a:ahLst/>
            <a:cxnLst/>
            <a:rect r="r" b="b" t="t" l="l"/>
            <a:pathLst>
              <a:path h="618775" w="2190355">
                <a:moveTo>
                  <a:pt x="0" y="618776"/>
                </a:moveTo>
                <a:lnTo>
                  <a:pt x="2190355" y="618776"/>
                </a:lnTo>
                <a:lnTo>
                  <a:pt x="2190355" y="0"/>
                </a:lnTo>
                <a:lnTo>
                  <a:pt x="0" y="0"/>
                </a:lnTo>
                <a:lnTo>
                  <a:pt x="0" y="61877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00736" y="3162696"/>
            <a:ext cx="5258034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True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737779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Вовед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38611" y="2071694"/>
            <a:ext cx="8990388" cy="803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Досегашниот код секогаш се извршуваше во последователен редослед, каде што изразите се извршуваат еден по друг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Често програмата треба да скокне некој израз, да изврши некои изрази повеќе пати или да избере помеѓу некои изрази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За таа цел се користат контролни структури</a:t>
            </a:r>
          </a:p>
          <a:p>
            <a:pPr algn="l" marL="0" indent="0" lvl="0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84985"/>
            <a:ext cx="11544071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if&lt;expr&gt;: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elif&lt;expr2&gt;: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elif&lt;expr3&gt;: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…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1234944">
            <a:off x="5152855" y="4295370"/>
            <a:ext cx="2190355" cy="618775"/>
          </a:xfrm>
          <a:custGeom>
            <a:avLst/>
            <a:gdLst/>
            <a:ahLst/>
            <a:cxnLst/>
            <a:rect r="r" b="b" t="t" l="l"/>
            <a:pathLst>
              <a:path h="618775" w="2190355">
                <a:moveTo>
                  <a:pt x="0" y="618775"/>
                </a:moveTo>
                <a:lnTo>
                  <a:pt x="2190356" y="618775"/>
                </a:lnTo>
                <a:lnTo>
                  <a:pt x="2190356" y="0"/>
                </a:lnTo>
                <a:lnTo>
                  <a:pt x="0" y="0"/>
                </a:lnTo>
                <a:lnTo>
                  <a:pt x="0" y="6187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71041" y="4528558"/>
            <a:ext cx="5889919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False </a:t>
            </a: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 &lt;expr2&gt;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True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84985"/>
            <a:ext cx="11544071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if&lt;expr&gt;: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elif&lt;expr2&gt;: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elif&lt;expr3&gt;: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…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1234944">
            <a:off x="5259377" y="5811893"/>
            <a:ext cx="2190355" cy="618775"/>
          </a:xfrm>
          <a:custGeom>
            <a:avLst/>
            <a:gdLst/>
            <a:ahLst/>
            <a:cxnLst/>
            <a:rect r="r" b="b" t="t" l="l"/>
            <a:pathLst>
              <a:path h="618775" w="2190355">
                <a:moveTo>
                  <a:pt x="0" y="618775"/>
                </a:moveTo>
                <a:lnTo>
                  <a:pt x="2190355" y="618775"/>
                </a:lnTo>
                <a:lnTo>
                  <a:pt x="2190355" y="0"/>
                </a:lnTo>
                <a:lnTo>
                  <a:pt x="0" y="0"/>
                </a:lnTo>
                <a:lnTo>
                  <a:pt x="0" y="6187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77563" y="6045080"/>
            <a:ext cx="6344876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&lt;expr&gt; и &lt;expr2&gt; резултираат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False </a:t>
            </a: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 &lt;expr3&gt;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True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84985"/>
            <a:ext cx="11544071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if&lt;expr&gt;: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elif&lt;expr2&gt;: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elif&lt;expr3&gt;: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…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743920">
            <a:off x="4369319" y="7445814"/>
            <a:ext cx="2190355" cy="618775"/>
          </a:xfrm>
          <a:custGeom>
            <a:avLst/>
            <a:gdLst/>
            <a:ahLst/>
            <a:cxnLst/>
            <a:rect r="r" b="b" t="t" l="l"/>
            <a:pathLst>
              <a:path h="618775" w="2190355">
                <a:moveTo>
                  <a:pt x="0" y="618775"/>
                </a:moveTo>
                <a:lnTo>
                  <a:pt x="2190355" y="618775"/>
                </a:lnTo>
                <a:lnTo>
                  <a:pt x="2190355" y="0"/>
                </a:lnTo>
                <a:lnTo>
                  <a:pt x="0" y="0"/>
                </a:lnTo>
                <a:lnTo>
                  <a:pt x="0" y="6187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71562" y="7378065"/>
            <a:ext cx="6344876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&lt;expr&gt;, &lt;expr2&gt; и &lt;expr3&gt; резултираат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False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25460" y="1400369"/>
            <a:ext cx="7524518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Условен израз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25460" y="2613217"/>
            <a:ext cx="12057560" cy="714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&lt;stat1&gt;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if </a:t>
            </a: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&lt;conditional_expr&gt;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else </a:t>
            </a:r>
            <a:r>
              <a:rPr lang="en-US" sz="3200">
                <a:solidFill>
                  <a:srgbClr val="FF914D"/>
                </a:solidFill>
                <a:latin typeface="Now Bold"/>
                <a:ea typeface="Now Bold"/>
                <a:cs typeface="Now Bold"/>
                <a:sym typeface="Now Bold"/>
              </a:rPr>
              <a:t>&lt;stat2&gt;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Овој израз не го контролира текот, туку повеќе игра улога како оператор кој го дефинира изразот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vrne=</a:t>
            </a:r>
            <a:r>
              <a:rPr lang="en-US" sz="3200">
                <a:solidFill>
                  <a:srgbClr val="5CE1E6"/>
                </a:solidFill>
                <a:latin typeface="Now Bold"/>
                <a:ea typeface="Now Bold"/>
                <a:cs typeface="Now Bold"/>
                <a:sym typeface="Now Bold"/>
              </a:rPr>
              <a:t>False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print(“Utre ke odam”, “</a:t>
            </a:r>
            <a:r>
              <a:rPr lang="en-US" sz="32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na plaza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” if </a:t>
            </a: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not vrne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else “</a:t>
            </a:r>
            <a:r>
              <a:rPr lang="en-US" sz="3200">
                <a:solidFill>
                  <a:srgbClr val="FF914D"/>
                </a:solidFill>
                <a:latin typeface="Now Bold"/>
                <a:ea typeface="Now Bold"/>
                <a:cs typeface="Now Bold"/>
                <a:sym typeface="Now Bold"/>
              </a:rPr>
              <a:t>vo citalna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”)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output -&gt; </a:t>
            </a: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Utre ke odam na plaza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vrne=</a:t>
            </a:r>
            <a:r>
              <a:rPr lang="en-US" sz="3200">
                <a:solidFill>
                  <a:srgbClr val="5CE1E6"/>
                </a:solidFill>
                <a:latin typeface="Now Bold"/>
                <a:ea typeface="Now Bold"/>
                <a:cs typeface="Now Bold"/>
                <a:sym typeface="Now Bold"/>
              </a:rPr>
              <a:t>False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print(“Utre ke odam”, “</a:t>
            </a:r>
            <a:r>
              <a:rPr lang="en-US" sz="32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na plaza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” if </a:t>
            </a: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vrne</a:t>
            </a:r>
            <a:r>
              <a:rPr lang="en-US" sz="32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else “</a:t>
            </a:r>
            <a:r>
              <a:rPr lang="en-US" sz="3200">
                <a:solidFill>
                  <a:srgbClr val="FF914D"/>
                </a:solidFill>
                <a:latin typeface="Now Bold"/>
                <a:ea typeface="Now Bold"/>
                <a:cs typeface="Now Bold"/>
                <a:sym typeface="Now Bold"/>
              </a:rPr>
              <a:t>vo citalna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”)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output -&gt; </a:t>
            </a: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Utre ke odam vo chitalna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49310" y="713567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Pass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49310" y="1863725"/>
            <a:ext cx="10995994" cy="856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2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Некогаш имаме потреба прво да ја поставиме структурата на кодот со празни блокови, а потоа да ги пополниме</a:t>
            </a:r>
          </a:p>
          <a:p>
            <a:pPr algn="l" marL="690881" indent="-345440" lvl="1">
              <a:lnSpc>
                <a:spcPts val="52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Во другите програмски јазици тоа се прави лесно со празен блок кој е означен со { }</a:t>
            </a:r>
          </a:p>
          <a:p>
            <a:pPr algn="l" marL="690881" indent="-345440" lvl="1">
              <a:lnSpc>
                <a:spcPts val="52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Во Python поради индентацијата мора да користиме pass израз кој ќе ни служи како placeholder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 True: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pass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print(“Hello”)</a:t>
            </a:r>
          </a:p>
          <a:p>
            <a:pPr algn="l" marL="0" indent="0" lvl="0">
              <a:lnSpc>
                <a:spcPts val="5120"/>
              </a:lnSpc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144000" y="3252418"/>
            <a:ext cx="5607374" cy="68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4200" spc="12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print("Questions?!")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4236317" y="7656119"/>
            <a:ext cx="3022983" cy="1602181"/>
          </a:xfrm>
          <a:custGeom>
            <a:avLst/>
            <a:gdLst/>
            <a:ahLst/>
            <a:cxnLst/>
            <a:rect r="r" b="b" t="t" l="l"/>
            <a:pathLst>
              <a:path h="1602181" w="3022983">
                <a:moveTo>
                  <a:pt x="0" y="0"/>
                </a:moveTo>
                <a:lnTo>
                  <a:pt x="3022983" y="0"/>
                </a:lnTo>
                <a:lnTo>
                  <a:pt x="3022983" y="1602181"/>
                </a:lnTo>
                <a:lnTo>
                  <a:pt x="0" y="1602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261943"/>
            <a:ext cx="6022181" cy="77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2"/>
              </a:lnSpc>
              <a:spcBef>
                <a:spcPct val="0"/>
              </a:spcBef>
            </a:pPr>
            <a:r>
              <a:rPr lang="en-US" sz="4800" spc="13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print("Exercises!!")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9100341" cy="193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која ќе проверува дали внесениот број е парен или непарен.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966167" y="4337367"/>
          <a:ext cx="11370248" cy="5629275"/>
        </p:xfrm>
        <a:graphic>
          <a:graphicData uri="http://schemas.openxmlformats.org/drawingml/2006/table">
            <a:tbl>
              <a:tblPr/>
              <a:tblGrid>
                <a:gridCol w="6029646"/>
                <a:gridCol w="5340603"/>
              </a:tblGrid>
              <a:tr h="804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ако x е поголем или еднаков на 1000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се печати “претерано позитивен”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ако x е помеѓу 999 и 100 (вклучувајќи 100)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се печати “многу позитивен”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ако x е помеѓу 100 и 0 (без 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се печати “позитивен”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ако x е еднаков на 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се печати “нула”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ако x е помеѓу 0 и -100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се печати “негативен”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ако x е помеѓу -100 и -999 (вклучувајќи -100)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се печати “многу негативен”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ако x е помал или еднаков на -1000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се печати “претерано негативен”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15220" y="2265997"/>
            <a:ext cx="12248522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која го опишува внесениот број. Се внесува цел број (x), тој се проверува и се печати соодветниот текст што го опишува бројот, според следната табела: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115220" y="4106576"/>
          <a:ext cx="8926478" cy="4829175"/>
        </p:xfrm>
        <a:graphic>
          <a:graphicData uri="http://schemas.openxmlformats.org/drawingml/2006/table">
            <a:tbl>
              <a:tblPr/>
              <a:tblGrid>
                <a:gridCol w="4463239"/>
                <a:gridCol w="4463239"/>
              </a:tblGrid>
              <a:tr h="8048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Поени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Оценка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8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0-60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8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61-70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8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71-80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8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81-90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8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91-100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ow Bold"/>
                          <a:ea typeface="Now Bold"/>
                          <a:cs typeface="Now Bold"/>
                          <a:sym typeface="Now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15220" y="2265997"/>
            <a:ext cx="12248522" cy="11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што ќе ги генерира оценките врз основа на освоените поени од тестот, според следната табела: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154326" y="7560540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600000">
            <a:off x="12276588" y="7411230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926701" y="935935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600000">
            <a:off x="15971299" y="9304890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5170362" y="2574730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0000">
            <a:off x="15397275" y="229761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747947" y="93398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4"/>
                </a:lnTo>
                <a:lnTo>
                  <a:pt x="0" y="20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600000">
            <a:off x="16830719" y="-7687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437140"/>
            <a:ext cx="8990388" cy="679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Во програмирањето справувањето со одлуки се изведува преку условни искази.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Поточно, се извршуваат различни пресметки или дејства во зависност од тоа дали буловата состојба дефинирана од програмерот резултира во точно (true) или неточно (false).</a:t>
            </a:r>
          </a:p>
          <a:p>
            <a:pPr algn="l" marL="0" indent="0" lvl="0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46947"/>
            <a:ext cx="9791039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што ќе работи како едноставен калкулатор: од тастатура ќе чита оператор и два броја и ќе ја изврши наведената операција.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46947"/>
            <a:ext cx="9791039" cy="597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Напиши програма којашто ќе прочита број на месец од годината и ќе испечати колку денови има овој месец.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Пример: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7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Излез: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Месецот има 31 ден.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46947"/>
            <a:ext cx="9791039" cy="597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Напиши програма којашто од стандарден влез ќе прочита број на ден од неделата и ќе испечати за кој ден станува збор. 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Пример: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- 4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Излез: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- Четврток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46947"/>
            <a:ext cx="11281755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Напиши програма во која што ќе се внесе од тастатура име на ученик, оценките по 5 предмети и ќе се пресмета вкупниот збир на оценките, просечна оценка и да се испечати за каков ученик станува збор (одличен, многу добар, добар, доволен, недоволен)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65997"/>
            <a:ext cx="10261842" cy="806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Пример за влез: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Внеси име на ученик: Теа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Внеси ги оцените за математика, македонски, географија, историја и информатика: 5, 4, 3, 4, 5.</a:t>
            </a:r>
          </a:p>
          <a:p>
            <a:pPr algn="l">
              <a:lnSpc>
                <a:spcPts val="4021"/>
              </a:lnSpc>
            </a:pP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Очекуван излез: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Име на ученик: Теа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Оценка по математика: 5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Оценка по македонски: 4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Оценка по географија: 5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Оценка по историја: 4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Оценка по информатика: 5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Вкупен збир: 23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Просечна оценка: 4, 6</a:t>
            </a:r>
          </a:p>
          <a:p>
            <a:pPr algn="l">
              <a:lnSpc>
                <a:spcPts val="4021"/>
              </a:lnSpc>
            </a:pPr>
            <a:r>
              <a:rPr lang="en-US" sz="2513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Ученикот е: одличен</a:t>
            </a:r>
          </a:p>
          <a:p>
            <a:pPr algn="l">
              <a:lnSpc>
                <a:spcPts val="4021"/>
              </a:lnSpc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9536767" cy="363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што ќе овозможи претворање на броевите во зборови на следниот начин: За 89 како излез ќе се добие “osum devet”. Дозволено е да се внесат само двоцифрени броеви.</a:t>
            </a: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9536767" cy="586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којашто ќе проверува дали годината внесена од корисникот е престапна или не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Престапна година е календарска година со дополнителен ден. Престапните години се деливи со 4. Доколку може да се подели со 100 тогаш мора да се подели и со 400 за да биде престапна година.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9536767" cy="241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во која корисникот ќе ја внесе својата година на раѓање. Програмата треба да пресмета дали корисникот има право на глас на локалните избори.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9536767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која ќе проверува дали даден карактер е буква, цифра или специјален карактер.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13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9536767" cy="363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којашто ќе проверува дали може да биде формиран триаголник од внесените вредности на аглите.</a:t>
            </a:r>
          </a:p>
          <a:p>
            <a:pPr algn="l">
              <a:lnSpc>
                <a:spcPts val="4800"/>
              </a:lnSpc>
            </a:pP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триаголникот може да се формира доколку збирот на аглите изнесува 180.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49966" y="1730316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If исказ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9801" y="2940109"/>
            <a:ext cx="8990388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Во реалноста, најчесто прво треба да добиеме некаква валидација за некоја работа, пред нешто да одлучиме што ќе биде последица на таа работа пр. “Ако е сончево утре, ќе одам на базен”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Во Python ова однесување го добиваме со if изразот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11497155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Цените за летовите до одредени градови се дадени во речникот flight_prices. Да се напише програма во која корисникот ќе внесе град преку стандарден влез. Доколку имаме цена за летот до тој град да се испечати соодвентата цена а доколку нема да се внесе тој град во речникот со цена None и да се испечати соодветна порака дека немаме таква цена.</a:t>
            </a: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11497155" cy="668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flight_prices = {"Dortmund": 4480,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"Frankfurt": 7128,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"Budapest": 2595,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"Berlin": 8910,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"Paris": 3537,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"Venice": 2668,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"London": 2595,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"Milan": 2595,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"Rome": 5658,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 "Malta": 5578}</a:t>
            </a: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20" y="1024573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Задача 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220" y="2237422"/>
            <a:ext cx="11497155" cy="607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се напише програма којашто ќе спојува две листи. Притоа да се внимава на следниве правила:</a:t>
            </a:r>
          </a:p>
          <a:p>
            <a:pPr algn="l">
              <a:lnSpc>
                <a:spcPts val="4800"/>
              </a:lnSpc>
            </a:pP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резултантната листа никогаш да не содржи повеќе од 10 елементи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резултантната листа никогаш да не содржи помалку од 4 елементи, доколку немаме вкупно 4 елементи во двете листи да се дополни со 0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резултантната листа не смее да содржи дупликати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да биде сортирана по азбучен редослед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0614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If исказ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9801" y="3202014"/>
            <a:ext cx="8990388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Се користи за да се одлучи дали одредена изјава или блок на искази ќе се изврши или не, т.е. ако одреден услов е точен, тогаш блокот на искази ќе се изврши во спротивно не.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54140"/>
            <a:ext cx="466332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if&lt;expression&gt;: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      &lt;statement&gt;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9699140">
            <a:off x="4540942" y="2247772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10" y="0"/>
                </a:moveTo>
                <a:lnTo>
                  <a:pt x="0" y="0"/>
                </a:lnTo>
                <a:lnTo>
                  <a:pt x="0" y="965136"/>
                </a:lnTo>
                <a:lnTo>
                  <a:pt x="3416410" y="965136"/>
                </a:lnTo>
                <a:lnTo>
                  <a:pt x="34164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54140"/>
            <a:ext cx="466332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if&lt;expression&gt;: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      &lt;statement&gt;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9699140">
            <a:off x="4540942" y="2247772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10" y="0"/>
                </a:moveTo>
                <a:lnTo>
                  <a:pt x="0" y="0"/>
                </a:lnTo>
                <a:lnTo>
                  <a:pt x="0" y="965136"/>
                </a:lnTo>
                <a:lnTo>
                  <a:pt x="3416410" y="965136"/>
                </a:lnTo>
                <a:lnTo>
                  <a:pt x="34164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54140"/>
            <a:ext cx="466332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if&lt;expression&gt;: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      &lt;statement&gt;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73721" y="3502025"/>
            <a:ext cx="3981824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израз кој ќе враќа променлива од тип boolean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DAFPUQjD9-s</dc:identifier>
  <dcterms:modified xsi:type="dcterms:W3CDTF">2011-08-01T06:04:30Z</dcterms:modified>
  <cp:revision>1</cp:revision>
  <dc:title>Python I - 3</dc:title>
</cp:coreProperties>
</file>